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32F19C1-0DC5-48D6-A520-E822A4B49B85}">
  <a:tblStyle styleId="{832F19C1-0DC5-48D6-A520-E822A4B49B8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CECE7"/>
          </a:solidFill>
        </a:fill>
      </a:tcStyle>
    </a:band1H>
    <a:band2H>
      <a:tcTxStyle/>
    </a:band2H>
    <a:band1V>
      <a:tcTxStyle/>
      <a:tcStyle>
        <a:fill>
          <a:solidFill>
            <a:srgbClr val="FCEC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675" lIns="91675" spcFirstLastPara="1" rIns="91675" wrap="square" tIns="916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</p:spPr>
        <p:txBody>
          <a:bodyPr anchorCtr="0" anchor="t" bIns="91675" lIns="91675" spcFirstLastPara="1" rIns="91675" wrap="square" tIns="91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75" lIns="91675" spcFirstLastPara="1" rIns="91675" wrap="square" tIns="91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hyperlink" Target="mailto:Lucie.svabova@maltezskapomoc.cz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9144000" cy="414450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837" y="1158538"/>
            <a:ext cx="6742323" cy="235278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86" name="Google Shape;86;p13"/>
          <p:cNvSpPr txBox="1"/>
          <p:nvPr/>
        </p:nvSpPr>
        <p:spPr>
          <a:xfrm>
            <a:off x="1054890" y="4240572"/>
            <a:ext cx="6858000" cy="65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Dobrovolnické programy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Maltézské pomoci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>
            <p:ph type="ctrTitle"/>
          </p:nvPr>
        </p:nvSpPr>
        <p:spPr>
          <a:xfrm>
            <a:off x="3823075" y="423625"/>
            <a:ext cx="51447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Libre Baskerville"/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Maltézská pomoc, o. p. s.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083737" y="5779270"/>
            <a:ext cx="68580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Lucie Švábová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74573" y="6202895"/>
            <a:ext cx="8350785" cy="655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Olomouc  			                                           4.10.2018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30" y="75354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Dobrovolníci v nemocnicích a zdravotních zařízeních</a:t>
            </a:r>
            <a:endParaRPr/>
          </a:p>
        </p:txBody>
      </p:sp>
      <p:pic>
        <p:nvPicPr>
          <p:cNvPr id="175" name="Google Shape;17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467544" y="1690688"/>
            <a:ext cx="5766788" cy="182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Dobrovolníci jsou nepostradatelnou součástí každého hospicového nebo nemocničního týmu.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Nenahrazují ošetřující personál, ale naopak jeho činnosti doplňují a činí tak péči o klienta úplnou po všech stránkách.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Dobrovolníci nabízejí svůj volný čas a schopnosti, odměnou je jim radost z výjimečných setkání a pocit užitečnosti.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dobrovolníků, 80 klientů, 639 hodin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53894"/>
            <a:ext cx="1289892" cy="128989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6" id="179" name="Google Shape;17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332" y="1725826"/>
            <a:ext cx="2635801" cy="364462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Statistika za rok 2017</a:t>
            </a:r>
            <a:endParaRPr/>
          </a:p>
        </p:txBody>
      </p:sp>
      <p:pic>
        <p:nvPicPr>
          <p:cNvPr id="185" name="Google Shape;18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827584" y="1772816"/>
            <a:ext cx="7005000" cy="3503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8" name="Google Shape;188;p23"/>
          <p:cNvGraphicFramePr/>
          <p:nvPr/>
        </p:nvGraphicFramePr>
        <p:xfrm>
          <a:off x="575555" y="159609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{832F19C1-0DC5-48D6-A520-E822A4B49B85}</a:tableStyleId>
              </a:tblPr>
              <a:tblGrid>
                <a:gridCol w="2482850"/>
                <a:gridCol w="2483675"/>
                <a:gridCol w="3026350"/>
              </a:tblGrid>
              <a:tr h="98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Dobrovolnické centrum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Počet dobrovolníků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Počet odpracovaných hodin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4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Olomouc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146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4.898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4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Šumperk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828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4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Jeseník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825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4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Přerov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1.829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4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Prostějov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161</a:t>
                      </a:r>
                      <a:endParaRPr/>
                    </a:p>
                  </a:txBody>
                  <a:tcPr marT="0" marB="0" marR="68575" marL="68575"/>
                </a:tc>
              </a:tr>
              <a:tr h="4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Celkem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269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7801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89" name="Google Shape;18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Kvalita dobrovolnických programů</a:t>
            </a:r>
            <a:endParaRPr b="1" i="0" sz="4400" u="none" cap="none" strike="noStrike">
              <a:solidFill>
                <a:srgbClr val="F7A7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3" l="15485" r="-2388" t="11809"/>
          <a:stretch/>
        </p:blipFill>
        <p:spPr>
          <a:xfrm>
            <a:off x="6234332" y="5852103"/>
            <a:ext cx="2909700" cy="3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>
            <a:off x="0" y="6235546"/>
            <a:ext cx="9144000" cy="32670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251520" y="1495799"/>
            <a:ext cx="826383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Péče o stávající dobrovolníky.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kvalitních koordinátorů – kvalitní zázemí, podpora, materiální zabezpečení.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Připravené příjímací organizace  - brát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dobrovolníka jakou součást týmu.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Společně propagovat, vzájemně </a:t>
            </a:r>
            <a:b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doporučovat.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00" y="3273747"/>
            <a:ext cx="2465002" cy="246500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644946" y="4242661"/>
            <a:ext cx="5946387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Pomáháme s úctou a laskavostí</a:t>
            </a:r>
            <a:endParaRPr/>
          </a:p>
        </p:txBody>
      </p:sp>
      <p:pic>
        <p:nvPicPr>
          <p:cNvPr id="205" name="Google Shape;20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2357666" y="4702753"/>
            <a:ext cx="636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Lucie Švábová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Arial"/>
              <a:buNone/>
            </a:pPr>
            <a:r>
              <a:rPr b="0" i="0" lang="cs-CZ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lucie.svabova@maltezskapomoc.cz</a:t>
            </a: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tel. 731 619 695</a:t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0" y="-5"/>
            <a:ext cx="9144000" cy="63600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9336" y="156728"/>
            <a:ext cx="5916563" cy="394437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Maltézská pomoc</a:t>
            </a:r>
            <a:endParaRPr/>
          </a:p>
        </p:txBody>
      </p:sp>
      <p:pic>
        <p:nvPicPr>
          <p:cNvPr id="97" name="Google Shape;9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23528" y="1552753"/>
            <a:ext cx="7759774" cy="4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Nestátní nezisková organizace zřízena </a:t>
            </a:r>
            <a:b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českým Velkopřevorstvím Suverénního řádu Maltézských rytířů.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Poskytujeme sociální služby a dobrovolnické programy.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Cílem je</a:t>
            </a: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pomoc osobám v začlenění se do života společnosti v rámci fyzických i psychických možností konkrétního jedince. Služby poskytujeme v prostředí, </a:t>
            </a:r>
            <a:b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které je klientovi blízké.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Cílové skupiny: rodiny s dětmi, senioři </a:t>
            </a:r>
            <a:b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osoby se zdravotním postižením, </a:t>
            </a:r>
            <a:b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sociálně vyloučené osoby.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026" y="3667062"/>
            <a:ext cx="2916324" cy="194421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974923" y="136305"/>
            <a:ext cx="5146300" cy="3029752"/>
          </a:xfrm>
          <a:prstGeom prst="rect">
            <a:avLst/>
          </a:prstGeom>
          <a:blipFill rotWithShape="1">
            <a:blip r:embed="rId3">
              <a:alphaModFix amt="9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Naše projekty</a:t>
            </a:r>
            <a:endParaRPr/>
          </a:p>
        </p:txBody>
      </p:sp>
      <p:pic>
        <p:nvPicPr>
          <p:cNvPr id="108" name="Google Shape;108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88131" y="1690688"/>
            <a:ext cx="7005000" cy="4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Osobní asistence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Sociálně aktivizační služby pro seniory</a:t>
            </a:r>
            <a:b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osoby se zdravotním postižením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Sociálně aktivizační služby pro rodiny s dětmi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Doprovázení pěstounských rodin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Doprovázení dětí s postižením do školských zařízení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Pomoc lidem v sociální nouzi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Jarní a letní pobyty pro děti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Potravinová a materiální pomoc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Vzdělávání seniorů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Dobrovolnické programy </a:t>
            </a:r>
            <a:b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v Olomouckém kraji</a:t>
            </a:r>
            <a:endParaRPr/>
          </a:p>
        </p:txBody>
      </p:sp>
      <p:pic>
        <p:nvPicPr>
          <p:cNvPr id="117" name="Google Shape;11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64244" y="1795811"/>
            <a:ext cx="7005000" cy="4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Pomoc osamoceným seniorům a osobám se zdravotním postižením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Sociálně aktivizační programy pro děti, mládež a podporu rodiny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Pomoc pečujícím při hlídání nemocných a zdravotně postižených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Dobrovolníci v nemocnicích a zdravotnických zařízeních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3G – Pomoc napříč generacemi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Dopisování s vězni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67734" y="282241"/>
            <a:ext cx="8417072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Calibri"/>
                <a:ea typeface="Calibri"/>
                <a:cs typeface="Calibri"/>
                <a:sym typeface="Calibri"/>
              </a:rPr>
              <a:t>Pomoc osamoceným seniorům a osobám se zdravotním postižením</a:t>
            </a:r>
            <a:endParaRPr/>
          </a:p>
        </p:txBody>
      </p:sp>
      <p:pic>
        <p:nvPicPr>
          <p:cNvPr id="126" name="Google Shape;12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67734" y="1659024"/>
            <a:ext cx="5361985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Psychosociální pomoc seniorům a zdravotně postiženým osobám.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Dobrovolníci přicházejí za konkrétní osobou a podle možností tráví čas různým způsobem (povídání, četba, vycházky, doprovod do města atd.).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Dobrovolník dochází do domácnosti nebo do zařízení sociálních služeb.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163 dobrovol.,197 klientů, 5426 h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940152" y="1956673"/>
            <a:ext cx="2944654" cy="294465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000"/>
              <a:buFont typeface="Calibri"/>
              <a:buNone/>
            </a:pPr>
            <a:r>
              <a:rPr b="1" i="0" lang="cs-CZ" sz="4000" u="none" cap="none" strike="noStrike">
                <a:solidFill>
                  <a:srgbClr val="F7A784"/>
                </a:solidFill>
                <a:latin typeface="Calibri"/>
                <a:ea typeface="Calibri"/>
                <a:cs typeface="Calibri"/>
                <a:sym typeface="Calibri"/>
              </a:rPr>
              <a:t>Pomoc pečujícím při hlídání nemocných a zdravotně postižených</a:t>
            </a:r>
            <a:endParaRPr/>
          </a:p>
        </p:txBody>
      </p:sp>
      <p:pic>
        <p:nvPicPr>
          <p:cNvPr id="136" name="Google Shape;13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44947" y="1632300"/>
            <a:ext cx="5799261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Cílem dané služby je odlehčení velké zátěže při péči o dlouhodobě nemocnou nebo postiženou osobu v domácnosti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Dobrovolník se věnuje klientovi, </a:t>
            </a:r>
            <a:b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zatímco si jeho rodinný </a:t>
            </a:r>
            <a:b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příslušník může odpočinout </a:t>
            </a:r>
            <a:b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nebo vyřídit nezbytné záležitosti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služby je zapojeno 10 dobrovolníků, 10 klientů, 307 hodin.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b="0" l="0" r="37292" t="0"/>
          <a:stretch/>
        </p:blipFill>
        <p:spPr>
          <a:xfrm>
            <a:off x="6460505" y="2233618"/>
            <a:ext cx="2297272" cy="282850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000"/>
              <a:buFont typeface="Calibri"/>
              <a:buNone/>
            </a:pPr>
            <a:r>
              <a:rPr b="1" i="0" lang="cs-CZ" sz="4000" u="none" cap="none" strike="noStrike">
                <a:solidFill>
                  <a:srgbClr val="F7A784"/>
                </a:solidFill>
                <a:latin typeface="Calibri"/>
                <a:ea typeface="Calibri"/>
                <a:cs typeface="Calibri"/>
                <a:sym typeface="Calibri"/>
              </a:rPr>
              <a:t>Sociálně aktivizační programy pro děti, mládež a podporu rodiny</a:t>
            </a:r>
            <a:endParaRPr/>
          </a:p>
        </p:txBody>
      </p:sp>
      <p:pic>
        <p:nvPicPr>
          <p:cNvPr id="146" name="Google Shape;14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28650" y="1769825"/>
            <a:ext cx="8335838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Práce s potřebnými dětmi v klientských rodinách.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Navštěvování a podpora dětí v Dětském centru Ostrůvek.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Cílem programu je psychosociální podpora především dětí a mládeže, jejichž životní dráha je ovlivněna sociálním či zdravotním znevýhodněním.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Dobrovolník se stává kamarádem dítěte. Náplní společného času bývá: doučování, doprovod na kroužky, volnočasové aktivity apod., dle konkrétních potřeb dítěte.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D=52, K=55, H=2048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0" y="6235547"/>
            <a:ext cx="9144000" cy="326590"/>
          </a:xfrm>
          <a:prstGeom prst="rect">
            <a:avLst/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cap="flat" cmpd="sng" w="9525">
            <a:solidFill>
              <a:srgbClr val="EB792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18354" l="15489" r="-2396" t="11807"/>
          <a:stretch/>
        </p:blipFill>
        <p:spPr>
          <a:xfrm>
            <a:off x="6234333" y="5852103"/>
            <a:ext cx="2909667" cy="383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618880" y="23280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4400"/>
              <a:buFont typeface="Arial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3G – Pomoc napříč generacemi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628650" y="1558372"/>
            <a:ext cx="5917516" cy="3666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Cílem programu je vytváření mezigeneračních vztahů a vzájemné obohacování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Dobrovolníky jsou osoby starší 50 let, klienty děti ve věku mateřské nebo základní školy, které nemají kontakt s vlastní babičkou a dědečkem.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Dvojice spolu tráví čas různými volnočasovými aktivitami (procházky, hry, zpěv, hraní na hudební nástroj, doučování, doprovod do kroužku)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dobrovolníci, 3 rodiny, 5 dětí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2872" y="1393698"/>
            <a:ext cx="2509607" cy="376441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628650" y="365126"/>
            <a:ext cx="7759774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784"/>
              </a:buClr>
              <a:buSzPts val="1100"/>
              <a:buFont typeface="Calibri"/>
              <a:buNone/>
            </a:pPr>
            <a:r>
              <a:rPr b="1" i="0" lang="cs-CZ" sz="4400" u="none" cap="none" strike="noStrike">
                <a:solidFill>
                  <a:srgbClr val="F7A784"/>
                </a:solidFill>
                <a:latin typeface="Arial"/>
                <a:ea typeface="Arial"/>
                <a:cs typeface="Arial"/>
                <a:sym typeface="Arial"/>
              </a:rPr>
              <a:t>Dopisování s vězni</a:t>
            </a:r>
            <a:endParaRPr/>
          </a:p>
        </p:txBody>
      </p:sp>
      <p:pic>
        <p:nvPicPr>
          <p:cNvPr id="165" name="Google Shape;16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54" l="15489" r="-2396" t="11806"/>
          <a:stretch/>
        </p:blipFill>
        <p:spPr>
          <a:xfrm>
            <a:off x="6234332" y="5852103"/>
            <a:ext cx="2909666" cy="38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0" y="6235546"/>
            <a:ext cx="9144000" cy="32658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4220020"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4332" y="3272079"/>
            <a:ext cx="2592300" cy="20892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753896"/>
            <a:ext cx="1289892" cy="12898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323528" y="1403799"/>
            <a:ext cx="6912768" cy="182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 určen pro osoby ve výkonu trestu odnětí svobody a jeho hlavním cílem je snížit negativní vlivy pobytu ve věznici, a to hlavně sociální izolaci, prostřednictvím pravidelného písemného kontaktu </a:t>
            </a: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dobrovolníkem.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Tento program je realizován v Olomouci, </a:t>
            </a:r>
            <a:b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zapojeno je 31 dobrovolníků a  42 klientů, doručeno 128 dopisů).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