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  <a:defRPr b="0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2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  <a:defRPr b="0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 rot="5400000">
            <a:off x="2385218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showMasterSp="0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  <a:defRPr b="0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  <a:defRPr b="0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306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✕"/>
              <a:defRPr b="0" i="0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3528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+"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0861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✱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306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✕"/>
              <a:defRPr b="0" i="0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3528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+"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0861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✱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4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4"/>
          <p:cNvSpPr txBox="1"/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  <a:defRPr b="0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b="0" i="0" sz="2400" u="none" cap="none" strike="noStrike">
                <a:solidFill>
                  <a:srgbClr val="393B4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5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rgbClr val="C2C2C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98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0" name="Google Shape;40;p5"/>
          <p:cNvSpPr txBox="1"/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erdana"/>
              <a:buNone/>
              <a:defRPr b="0" i="0" sz="36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showMasterSp="0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  <a:defRPr b="0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b="0" i="0" sz="1800" u="none" cap="none" strike="noStrike">
                <a:solidFill>
                  <a:srgbClr val="3C3D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b="0" i="0" sz="1800" u="none" cap="none" strike="noStrike">
                <a:solidFill>
                  <a:srgbClr val="3C3D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28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0861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9971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✕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28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0861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9971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✕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50" name="Google Shape;50;p6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  <a:defRPr b="0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showMasterSp="0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showMasterSp="0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9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  <a:defRPr b="1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98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✕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>
            <p:ph idx="2" type="pic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fadeDir="5400000" kx="0" rotWithShape="0" algn="bl" stA="49000" stPos="0" sy="-90000" ky="0"/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  <a:defRPr b="1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98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194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+"/>
              <a:defRPr b="0" i="0" sz="1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7305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✕"/>
              <a:defRPr b="0" i="0" sz="1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68605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30"/>
              <a:buFont typeface="Noto Sans Symbols"/>
              <a:buChar char="✱"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62889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Char char="✕"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8497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  <a:defRPr b="0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2" name="Google Shape;12;p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1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hyperlink" Target="https://www.facebook.com/dobrovolnici.olomouc/photos/a.1644748235744548/2039083699644331/?type=3" TargetMode="External"/><Relationship Id="rId5" Type="http://schemas.openxmlformats.org/officeDocument/2006/relationships/image" Target="../media/image7.jpg"/><Relationship Id="rId6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facebook.com/dobrovolnici.olomouc/photos/a.1644748235744548/1944639575755411/?type=3" TargetMode="External"/><Relationship Id="rId4" Type="http://schemas.openxmlformats.org/officeDocument/2006/relationships/image" Target="../media/image10.jpg"/><Relationship Id="rId9" Type="http://schemas.openxmlformats.org/officeDocument/2006/relationships/image" Target="../media/image3.png"/><Relationship Id="rId5" Type="http://schemas.openxmlformats.org/officeDocument/2006/relationships/hyperlink" Target="https://www.facebook.com/dobrovolnici.olomouc/photos/a.1644748235744548/1966862530199782/?type=3" TargetMode="External"/><Relationship Id="rId6" Type="http://schemas.openxmlformats.org/officeDocument/2006/relationships/image" Target="../media/image22.jpg"/><Relationship Id="rId7" Type="http://schemas.openxmlformats.org/officeDocument/2006/relationships/image" Target="../media/image11.jpg"/><Relationship Id="rId8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Relationship Id="rId4" Type="http://schemas.openxmlformats.org/officeDocument/2006/relationships/hyperlink" Target="https://www.facebook.com/dobrovolnici.olomouc/photos/a.1644748235744548/2051736008379100/?type=3" TargetMode="External"/><Relationship Id="rId5" Type="http://schemas.openxmlformats.org/officeDocument/2006/relationships/image" Target="../media/image9.jpg"/><Relationship Id="rId6" Type="http://schemas.openxmlformats.org/officeDocument/2006/relationships/image" Target="../media/image16.jpg"/><Relationship Id="rId7" Type="http://schemas.openxmlformats.org/officeDocument/2006/relationships/image" Target="../media/image13.jpg"/><Relationship Id="rId8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Relationship Id="rId4" Type="http://schemas.openxmlformats.org/officeDocument/2006/relationships/image" Target="../media/image25.png"/><Relationship Id="rId5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Relationship Id="rId4" Type="http://schemas.openxmlformats.org/officeDocument/2006/relationships/image" Target="../media/image12.jpg"/><Relationship Id="rId5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jpg"/><Relationship Id="rId10" Type="http://schemas.openxmlformats.org/officeDocument/2006/relationships/hyperlink" Target="https://www.facebook.com/dobrovolnici.olomouc/photos/a.1644748235744548/2231615190391180/?type=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Relationship Id="rId4" Type="http://schemas.openxmlformats.org/officeDocument/2006/relationships/image" Target="../media/image17.jpg"/><Relationship Id="rId9" Type="http://schemas.openxmlformats.org/officeDocument/2006/relationships/image" Target="../media/image19.jpg"/><Relationship Id="rId5" Type="http://schemas.openxmlformats.org/officeDocument/2006/relationships/hyperlink" Target="https://www.facebook.com/dobrovolnici.olomouc/photos/a.1644748235744548/2231615247057841/?type=3" TargetMode="External"/><Relationship Id="rId6" Type="http://schemas.openxmlformats.org/officeDocument/2006/relationships/image" Target="../media/image27.jpg"/><Relationship Id="rId7" Type="http://schemas.openxmlformats.org/officeDocument/2006/relationships/image" Target="../media/image15.jpg"/><Relationship Id="rId8" Type="http://schemas.openxmlformats.org/officeDocument/2006/relationships/hyperlink" Target="https://www.facebook.com/dobrovolnici.olomouc/photos/a.1644748235744548/2231615517057814/?type=3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539552" y="188640"/>
            <a:ext cx="8229600" cy="26642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Verdana"/>
              <a:buNone/>
            </a:pPr>
            <a:br>
              <a:rPr b="0" i="0" lang="cs-CZ" sz="324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0" i="0" lang="cs-CZ" sz="324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0" i="0" lang="cs-CZ" sz="324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cs-CZ" sz="324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UMÍME POMÁHAT…….?</a:t>
            </a:r>
            <a:br>
              <a:rPr b="1" i="0" lang="cs-CZ" sz="324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cs-CZ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PETRA STEJSKALOVÁ</a:t>
            </a:r>
            <a:br>
              <a:rPr b="0" i="0" lang="cs-CZ" sz="324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0" i="0" lang="cs-CZ" sz="324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0" i="0" sz="324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Logo_dobrovolnici.jpg" id="92" name="Google Shape;92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6050" y="2500306"/>
            <a:ext cx="3786214" cy="3028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Dropbox\FNOL\FNOL_Design manual\PPT\FNOL_logo.png" id="93" name="Google Shape;9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5140" y="6072206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457200" y="908720"/>
            <a:ext cx="8229600" cy="5217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2664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None/>
            </a:pPr>
            <a:r>
              <a:t/>
            </a:r>
            <a:endParaRPr b="1" i="0" sz="248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Char char="✕"/>
            </a:pPr>
            <a:r>
              <a:rPr b="1" i="0" lang="cs-CZ" sz="248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Nároky na dobrovolníka:</a:t>
            </a:r>
            <a:endParaRPr b="0" i="0" sz="248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Char char="✕"/>
            </a:pPr>
            <a:r>
              <a:rPr b="0" i="0" lang="cs-CZ" sz="248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věk 18 let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Char char="✕"/>
            </a:pPr>
            <a:r>
              <a:rPr b="0" i="0" lang="cs-CZ" sz="248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čistý trestní rejstřík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Char char="✕"/>
            </a:pPr>
            <a:r>
              <a:rPr b="0" i="0" lang="cs-CZ" sz="248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životopis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Char char="✕"/>
            </a:pPr>
            <a:r>
              <a:rPr b="0" i="0" lang="cs-CZ" sz="248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musí absolvovat školení dobrovolníků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Char char="✕"/>
            </a:pPr>
            <a:r>
              <a:rPr b="0" i="0" lang="cs-CZ" sz="248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je evidován v databázi Dobrovolnického centra FN Olomouc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Char char="✕"/>
            </a:pPr>
            <a:r>
              <a:rPr b="0" i="0" lang="cs-CZ" sz="248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je pojištěný (zajistí koordinátorka dobrovolníků)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Char char="✕"/>
            </a:pPr>
            <a:r>
              <a:rPr b="0" i="0" lang="cs-CZ" sz="248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podepíše kodex mlčenlivosti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Char char="✕"/>
            </a:pPr>
            <a:r>
              <a:rPr b="0" i="0" lang="cs-CZ" sz="248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bude viditelně nosit jmenovku s označením DOBROVOLNÍK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Char char="✕"/>
            </a:pPr>
            <a:r>
              <a:rPr b="0" i="0" lang="cs-CZ" sz="248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má své kompetence, nezasahuje do ošetřovatelských aktivit</a:t>
            </a:r>
            <a:endParaRPr/>
          </a:p>
          <a:p>
            <a:pPr indent="-232664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None/>
            </a:pPr>
            <a:r>
              <a:t/>
            </a:r>
            <a:endParaRPr b="0" i="0" sz="248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32664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None/>
            </a:pPr>
            <a:r>
              <a:t/>
            </a:r>
            <a:endParaRPr b="0" i="0" sz="248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:\Dropbox\FNOL\FNOL_Design manual\PPT\FNOL_logo.png" id="155" name="Google Shape;1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264" y="5857892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1" i="0" lang="cs-CZ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NÁBOR</a:t>
            </a:r>
            <a:endParaRPr b="1" i="0" sz="36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✕"/>
            </a:pPr>
            <a:r>
              <a:rPr b="0" i="0" lang="cs-CZ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Přednášky na školách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✕"/>
            </a:pPr>
            <a:r>
              <a:rPr b="0" i="0" lang="cs-CZ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Dny dobrovolnictví UP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✕"/>
            </a:pPr>
            <a:r>
              <a:rPr b="0" i="0" lang="cs-CZ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Rozhlas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✕"/>
            </a:pPr>
            <a:r>
              <a:rPr b="0" i="0" lang="cs-CZ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Tisk</a:t>
            </a:r>
            <a:endParaRPr b="0" i="0" sz="28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O:\_DokumentyUNO\Petra STEJSKALOVÁ\DC\fotky\2017\21687907_2030919467127421_292790127956817343_n.jpg" id="162" name="Google Shape;162;p2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28" y="1857364"/>
            <a:ext cx="3740156" cy="2805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 obrázku může být: 2 lidé, smějící se lidé, stojící lidé" id="163" name="Google Shape;163;p2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5984" y="3143248"/>
            <a:ext cx="2214578" cy="2269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Dropbox\FNOL\FNOL_Design manual\PPT\FNOL_logo.png" id="164" name="Google Shape;16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29388" y="5786454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457200" y="620688"/>
            <a:ext cx="8229600" cy="550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1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Jak se stát dobrovolníkem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kontakt s koordinátorem, vstupní pohovor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výběr typu dobrovolnictví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1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Pravidelně</a:t>
            </a: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: 1 x týdně na 1 až 2 hodiny navštěvuje dobrovolník pacienty přímo na oddělení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1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Nepravidelně</a:t>
            </a: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: dobrovolník dle časových možností pomáhá při jednorázových akcích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:\Dropbox\FNOL\FNOL_Design manual\PPT\FNOL_logo.png" id="170" name="Google Shape;17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12" y="5857892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1" i="0" lang="cs-CZ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NÁLEŽITOSTI</a:t>
            </a:r>
            <a:endParaRPr b="1" i="0" sz="36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Vstupní pohovor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Psychodiagnostika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Podepsání dohody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Seznámení s kodexem dobrovolníka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Mlčenlivost</a:t>
            </a:r>
            <a:endParaRPr/>
          </a:p>
          <a:p>
            <a: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:\Dropbox\FNOL\FNOL_Design manual\PPT\FNOL_logo.png" id="177" name="Google Shape;17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3636" y="5643578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457200" y="404664"/>
            <a:ext cx="8229600" cy="5721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1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cs-CZ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ZAŠKOLENÍ NOVÝCH DOBROVOLNÍKŮ</a:t>
            </a:r>
            <a:endParaRPr b="0" i="0" sz="28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ucelené informace 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vysvětlena role, pozice a náplň dobrovolníka v nemocnici 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seznámeni s právy a povinnostmi dobrovolníka 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seznámeni s provozem a fungování nemocnice, typech oddělení, specifikách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BOZP, PO, KPR</a:t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:\Dropbox\FNOL\FNOL_Design manual\PPT\FNOL_logo.png" id="183" name="Google Shape;18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7950" y="5715016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Verdana"/>
              <a:buNone/>
            </a:pPr>
            <a:r>
              <a:rPr b="1" i="0" lang="cs-CZ" sz="324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POJIŠTĚNÍ</a:t>
            </a:r>
            <a:br>
              <a:rPr b="0" i="0" lang="cs-CZ" sz="324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0" i="0" sz="324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pojištění platí pouze v areálu FNOL</a:t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pojištění platí pro případ odpovědnosti dobrovolníka za škodu způsobenou jiné osobě nebo na zdraví dobrovolníka</a:t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zápis buď přímo na oddělení, kde k události došlo či telefonicky se spojit s koordinátorkou DC a o události ji informovat.</a:t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:\Dropbox\FNOL\FNOL_Design manual\PPT\FNOL_logo.png" id="190" name="Google Shape;19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264" y="5786454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idx="1" type="body"/>
          </p:nvPr>
        </p:nvSpPr>
        <p:spPr>
          <a:xfrm>
            <a:off x="457200" y="571480"/>
            <a:ext cx="8229600" cy="5554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✕"/>
            </a:pPr>
            <a:r>
              <a:rPr b="1" i="0" lang="cs-CZ" sz="296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ZÁKLADNÍ PRAVIDLA POHYBU DOBROVOLNÍKA NA ODDĚLENÍ:</a:t>
            </a:r>
            <a:endParaRPr/>
          </a:p>
          <a:p>
            <a:pPr indent="-211328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t/>
            </a:r>
            <a:endParaRPr b="1" i="0" sz="296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✕"/>
            </a:pPr>
            <a:r>
              <a:rPr b="0" i="0" lang="cs-CZ" sz="296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 svém příchodu informovat zdravotní sestru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✕"/>
            </a:pPr>
            <a:r>
              <a:rPr b="0" i="0" lang="cs-CZ" sz="296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na domluveném místě si odložit svrchní oděv a osobní věci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✕"/>
            </a:pPr>
            <a:r>
              <a:rPr b="0" i="0" lang="cs-CZ" sz="296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obléknout si tričko a jmenovku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✕"/>
            </a:pPr>
            <a:r>
              <a:rPr b="0" i="0" lang="cs-CZ" sz="296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informovat se u zdravotní sestry mající aktuálně službu na pacienty, kteří by měli o dobrovolnickou činnost zájem</a:t>
            </a:r>
            <a:endParaRPr b="0" i="0" sz="296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:\Dropbox\FNOL\FNOL_Design manual\PPT\FNOL_logo.png" id="196" name="Google Shape;19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264" y="5786454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✕"/>
            </a:pPr>
            <a:r>
              <a:rPr b="0" i="0" lang="cs-CZ" sz="296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při jakýchkoli zdravotních problémech pacienta během programu informovat personál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✕"/>
            </a:pPr>
            <a:r>
              <a:rPr b="0" i="0" lang="cs-CZ" sz="296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ukončení činnosti opět oznámit, případně pacienty odvést na pokoje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✕"/>
            </a:pPr>
            <a:r>
              <a:rPr b="0" i="0" lang="cs-CZ" sz="296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před odchodem se nezapomenout zapsat do docházkového archu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✕"/>
            </a:pPr>
            <a:r>
              <a:rPr b="0" i="0" lang="cs-CZ" sz="296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 případě i lehkého nebo počínajícího nachlazení dobrovolníka je lépe program zrušit</a:t>
            </a:r>
            <a:endParaRPr/>
          </a:p>
          <a:p>
            <a:pPr indent="-211328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:\Dropbox\FNOL\FNOL_Design manual\PPT\FNOL_logo.png" id="202" name="Google Shape;20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264" y="5929330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idx="1" type="body"/>
          </p:nvPr>
        </p:nvSpPr>
        <p:spPr>
          <a:xfrm>
            <a:off x="457200" y="188640"/>
            <a:ext cx="8229600" cy="5937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Char char="✕"/>
            </a:pPr>
            <a:r>
              <a:rPr b="1" i="0" lang="cs-CZ" sz="248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NĚKOLIK ZÁKLADNÍCH PRAVIDEL V PŘÍSTUPU K PACIENTOVI:</a:t>
            </a:r>
            <a:endParaRPr/>
          </a:p>
          <a:p>
            <a:pPr indent="-232664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None/>
            </a:pPr>
            <a:r>
              <a:t/>
            </a:r>
            <a:endParaRPr b="1" i="0" sz="248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Char char="✕"/>
            </a:pPr>
            <a:r>
              <a:rPr b="0" i="0" lang="cs-CZ" sz="248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respektovat celkový zdravotní a psychický stav pacienta </a:t>
            </a:r>
            <a:endParaRPr b="0" i="0" sz="248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Char char="✕"/>
            </a:pPr>
            <a:r>
              <a:rPr b="0" i="0" lang="cs-CZ" sz="248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dotázat se vždy na současný léčebný režim </a:t>
            </a:r>
            <a:endParaRPr b="0" i="0" sz="248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Char char="✕"/>
            </a:pPr>
            <a:r>
              <a:rPr b="0" i="0" lang="cs-CZ" sz="248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nenabízet pochutiny</a:t>
            </a:r>
            <a:endParaRPr b="0" i="0" sz="248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Char char="✕"/>
            </a:pPr>
            <a:r>
              <a:rPr b="0" i="0" lang="cs-CZ" sz="248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nenahrazovat rodinu (drobné nákupy, donášku jídla, časopisů, hraček)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Char char="✕"/>
            </a:pPr>
            <a:r>
              <a:rPr b="0" i="0" lang="cs-CZ" sz="248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nepřijímat žádné peníze od pacienta ani příbuzných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Char char="✕"/>
            </a:pPr>
            <a:r>
              <a:rPr b="0" i="0" lang="cs-CZ" sz="248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nevykonávat ošetřovatelské a pomocné práce</a:t>
            </a:r>
            <a:endParaRPr b="0" i="0" sz="248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Char char="✕"/>
            </a:pPr>
            <a:r>
              <a:rPr b="0" i="0" lang="cs-CZ" sz="248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dbát na protiúrazová opatření (práce s ostrými předměty, pohyb apod.)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736"/>
              <a:buFont typeface="Noto Sans Symbols"/>
              <a:buChar char="✕"/>
            </a:pPr>
            <a:r>
              <a:rPr b="0" i="0" lang="cs-CZ" sz="248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 komunikaci s pacientem nebo jeho rodiči vystupovat v rámci své role</a:t>
            </a:r>
            <a:endParaRPr b="0" i="0" sz="248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:\Dropbox\FNOL\FNOL_Design manual\PPT\FNOL_logo.png" id="208" name="Google Shape;20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264" y="5857892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1" i="0" lang="cs-CZ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DALŠÍ AKTIVITY</a:t>
            </a:r>
            <a:endParaRPr b="1" i="0" sz="36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4" name="Google Shape;214;p31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rPr b="0" i="0" lang="cs-CZ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jednorázové akce: 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✕"/>
            </a:pPr>
            <a:r>
              <a:rPr b="0" i="0" lang="cs-CZ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koncerty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✕"/>
            </a:pPr>
            <a:r>
              <a:rPr b="0" i="0" lang="cs-CZ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tematické akce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✕"/>
            </a:pPr>
            <a:r>
              <a:rPr b="0" i="0" lang="cs-CZ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dílničky s různým zaměřením 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✕"/>
            </a:pPr>
            <a:r>
              <a:rPr b="0" i="0" lang="cs-CZ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výstavy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✕"/>
            </a:pPr>
            <a:r>
              <a:rPr b="0" i="0" lang="cs-CZ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Dětský den, Mikulášská nadílka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✕"/>
            </a:pPr>
            <a:r>
              <a:rPr b="0" i="0" lang="cs-CZ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Spolupráce s TO</a:t>
            </a:r>
            <a:endParaRPr b="0" i="0" sz="28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1844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1844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Na obrázku může být: 3 lidé, sedící lidé a stůl" id="215" name="Google Shape;215;p31">
            <a:hlinkClick r:id="rId3"/>
          </p:cNvPr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6578" y="3857628"/>
            <a:ext cx="1833562" cy="1833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 obrázku může být: 3 lidé, smějící se lidé, stojící lidé" id="216" name="Google Shape;216;p3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6248" y="3857628"/>
            <a:ext cx="2000264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content.fbud2-1.fna.fbcdn.net/v/t1.0-0/c0.48.720.720/s180x540/41084788_2241370689415630_6425875338059841536_n.jpg?_nc_cat=101&amp;oh=2e02dcaac87cc7e8be39174f326b0de0&amp;oe=5C20935A" id="217" name="Google Shape;217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15140" y="1500174"/>
            <a:ext cx="2037766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 obrázku může být: 4 lidé, smějící se lidé" id="218" name="Google Shape;218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00496" y="1500174"/>
            <a:ext cx="2387553" cy="1790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Dropbox\FNOL\FNOL_Design manual\PPT\FNOL_logo.png" id="219" name="Google Shape;219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43702" y="6000768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Verdana"/>
              <a:buNone/>
            </a:pPr>
            <a:r>
              <a:rPr b="1" i="0" lang="cs-CZ" sz="324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MOTIVY</a:t>
            </a:r>
            <a:br>
              <a:rPr b="0" i="0" lang="cs-CZ" sz="324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0" i="0" sz="324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✕"/>
            </a:pPr>
            <a:r>
              <a:rPr b="1" i="0" lang="cs-CZ" sz="272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Proč se lidé stávají dobrovolníky?</a:t>
            </a:r>
            <a:endParaRPr b="1" i="1" sz="272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✕"/>
            </a:pPr>
            <a:r>
              <a:rPr b="0" i="0" lang="cs-CZ" sz="272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”Jak může někdo něco dělat zadarmo?”, ”A proč to dělá?”</a:t>
            </a:r>
            <a:endParaRPr/>
          </a:p>
          <a:p>
            <a:pPr indent="-221996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t/>
            </a:r>
            <a:endParaRPr b="0" i="0" sz="272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✕"/>
            </a:pPr>
            <a:r>
              <a:rPr b="0" i="0" lang="cs-CZ" sz="272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95 % pocit smysluplné práce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✕"/>
            </a:pPr>
            <a:r>
              <a:rPr b="0" i="0" lang="cs-CZ" sz="272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77 % posílení sebevědomí </a:t>
            </a:r>
            <a:endParaRPr b="0" i="0" sz="272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✕"/>
            </a:pPr>
            <a:r>
              <a:rPr b="0" i="0" lang="cs-CZ" sz="272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71 % vyplnění volného času</a:t>
            </a:r>
            <a:endParaRPr/>
          </a:p>
          <a:p>
            <a:pPr indent="-221996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t/>
            </a:r>
            <a:endParaRPr b="0" i="0" sz="272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✕"/>
            </a:pPr>
            <a:r>
              <a:rPr b="0" i="0" lang="cs-CZ" sz="272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Motivy dobrovolníků ze střední a východní Evropy se výrazněji neliší od motivů dobrovolníků například z USA či Evropské unie. </a:t>
            </a:r>
            <a:endParaRPr/>
          </a:p>
          <a:p>
            <a:pPr indent="-221996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t/>
            </a:r>
            <a:endParaRPr b="0" i="0" sz="272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:\Dropbox\FNOL\FNOL_Design manual\PPT\FNOL_logo.png"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264" y="6072206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✕"/>
            </a:pPr>
            <a:r>
              <a:rPr b="0" i="0" lang="cs-CZ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sbírky hraček a knih pro  pacienty</a:t>
            </a:r>
            <a:endParaRPr/>
          </a:p>
          <a:p>
            <a:pPr indent="-21844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✕"/>
            </a:pPr>
            <a:r>
              <a:rPr b="0" i="0" lang="cs-CZ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plyšáci pro neklidné a geriatrické pacienty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✕"/>
            </a:pPr>
            <a:r>
              <a:rPr b="0" i="0" lang="cs-CZ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pomůcky pro RHC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O:\_DokumentyUNO\Petra STEJSKALOVÁ\DC\fotky\2017\17634820_1943790875840281_4918903372429790311_n.jpg" id="225" name="Google Shape;225;p3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124" y="1428736"/>
            <a:ext cx="2000264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ní dostupný žádný alternativní text." id="226" name="Google Shape;226;p3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43702" y="1500174"/>
            <a:ext cx="1905001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 obrázku může být: uvnitř" id="227" name="Google Shape;22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4810" y="3786190"/>
            <a:ext cx="2321735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:\_DokumentyUNO\Petra STEJSKALOVÁ\DC\fotky\2017\18767828_1970473719838663_6811620620996269274_n.jpg" id="228" name="Google Shape;228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86578" y="3714752"/>
            <a:ext cx="1857388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Dropbox\FNOL\FNOL_Design manual\PPT\FNOL_logo.png" id="229" name="Google Shape;229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29388" y="6000768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✕"/>
            </a:pPr>
            <a:r>
              <a:rPr b="0" i="0" lang="cs-CZ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sbírka berlí pro malomocné v Indii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✕"/>
            </a:pPr>
            <a:r>
              <a:rPr b="0" i="0" lang="cs-CZ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hlídání dítěte v době vyšetření dítěte</a:t>
            </a:r>
            <a:endParaRPr b="0" i="0" sz="28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O:\_DokumentyUNO\Petra STEJSKALOVÁ\DC\fotky\2017\20914304_2016749508544417_3806282978376465241_n.jpg" id="235" name="Google Shape;235;p3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538" y="3571876"/>
            <a:ext cx="2143140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d:image001.png@01D3FF2C.AD618650" id="236" name="Google Shape;23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6380" y="1571612"/>
            <a:ext cx="2643206" cy="3795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Dropbox\FNOL\FNOL_Design manual\PPT\FNOL_logo.png" id="237" name="Google Shape;23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7950" y="5857892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0" i="0" lang="cs-CZ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CANIS A FELINOASISTENCE</a:t>
            </a:r>
            <a:endParaRPr b="0" i="0" sz="36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canis_n.jpg" id="243" name="Google Shape;243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1600200"/>
            <a:ext cx="35433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lino_n.jpg" id="244" name="Google Shape;244;p3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9124" y="2285992"/>
            <a:ext cx="4429156" cy="2895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Dropbox\FNOL\FNOL_Design manual\PPT\FNOL_logo.png" id="245" name="Google Shape;24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12" y="5715016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0" i="0" lang="cs-CZ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KREATIVNÍ PRÁZDNINY</a:t>
            </a:r>
            <a:endParaRPr b="0" i="0" sz="36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leto 18_n.jpg" id="251" name="Google Shape;251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10" y="4214818"/>
            <a:ext cx="2428892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o 18s.jpg" id="252" name="Google Shape;252;p3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6446" y="1571612"/>
            <a:ext cx="2357454" cy="2333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 obrázku může být: sedící lidé" id="253" name="Google Shape;253;p3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2910" y="1571612"/>
            <a:ext cx="2428893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ní dostupný žádný alternativní text." id="254" name="Google Shape;254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43306" y="1571612"/>
            <a:ext cx="1753356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 obrázku může být: 1 osoba, uvnitř" id="255" name="Google Shape;255;p35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86116" y="4214818"/>
            <a:ext cx="2452718" cy="2452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 obrázku může být: 1 osoba, sedící, stůl a uvnitř" id="256" name="Google Shape;256;p35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00760" y="4214818"/>
            <a:ext cx="2452718" cy="2452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2" name="Google Shape;262;p36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C:\Users\08891\Desktop\22780332_2046526675566700_409748222900897654_n.jpg" id="263" name="Google Shape;26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1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Děkuji za pozornost</a:t>
            </a:r>
            <a:endParaRPr b="1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:\Dropbox\FNOL\FNOL_Design manual\PPT\FNOL_logo.png" id="269" name="Google Shape;26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8992" y="5643578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Verdana"/>
              <a:buNone/>
            </a:pPr>
            <a:r>
              <a:rPr b="1" i="0" lang="cs-CZ" sz="324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ČÍM MŮŽE BÝT DOBROVOLNICKÁ PRÁCE PŘITAŽLIVÁ?</a:t>
            </a:r>
            <a:br>
              <a:rPr b="1" i="0" lang="cs-CZ" sz="324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0" i="0" sz="324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uspokojením z činnosti pro ostatní</a:t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práce s lidmi, nabitá emocemi…..</a:t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setkání se skupinou lidí s jinými životními zkušenostmi</a:t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 seniorů - lépe připraveni na tuto etapu života</a:t>
            </a:r>
            <a:endParaRPr/>
          </a:p>
          <a:p>
            <a: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:\Dropbox\FNOL\FNOL_Design manual\PPT\FNOL_logo.png"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6578" y="6000768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Verdana"/>
              <a:buNone/>
            </a:pPr>
            <a:r>
              <a:rPr b="1" i="0" lang="cs-CZ" sz="324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ČÍM MŮŽE BÝT DOBROVOLNICKÁ PRÁCE PŘITAŽLIVÁ?</a:t>
            </a:r>
            <a:br>
              <a:rPr b="1" i="0" lang="cs-CZ" sz="324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0" i="0" sz="324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✕"/>
            </a:pPr>
            <a:r>
              <a:rPr b="0" i="0" lang="cs-CZ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zapojením do společenství lidí, kteří mají touhu pomáhat jako já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✕"/>
            </a:pPr>
            <a:r>
              <a:rPr b="0" i="0" lang="cs-CZ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lidé nejsou tak špatní a necitelní, jak se někdy zdá.</a:t>
            </a:r>
            <a:endParaRPr/>
          </a:p>
          <a:p>
            <a:pPr indent="-21844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24862264_2067475023471865_6109240436159968315_n.jpg" id="114" name="Google Shape;114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4" y="1785926"/>
            <a:ext cx="2771784" cy="2771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Dropbox\FNOL\FNOL_Design manual\PPT\FNOL_logo.png" id="115" name="Google Shape;11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388" y="6000768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304800" y="1000108"/>
            <a:ext cx="8686800" cy="5080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Dobrovolnictví jako součást psychosociální péče o nemocného</a:t>
            </a:r>
            <a:r>
              <a:rPr b="1" i="1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O:\_DokumentyUNO\Petra STEJSKALOVÁ\DC\fotky\2017\16427577_1911625345723501_3817487835554986318_n.jpg" id="121" name="Google Shape;1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3240" y="2143116"/>
            <a:ext cx="2571768" cy="239234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>
            <a:off x="1000100" y="4857760"/>
            <a:ext cx="757242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"Dobrovolníci netvoří peníze, ale zvyšují hodnotu nemocnice."</a:t>
            </a:r>
            <a:endParaRPr/>
          </a:p>
        </p:txBody>
      </p:sp>
      <p:pic>
        <p:nvPicPr>
          <p:cNvPr descr="D:\Dropbox\FNOL\FNOL_Design manual\PPT\FNOL_logo.png" id="123" name="Google Shape;12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388" y="5929330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285720" y="21429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1" i="0" lang="cs-CZ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DC FNOL</a:t>
            </a:r>
            <a:endParaRPr b="1" i="0" sz="36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1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Vznik Dobrovolnického centra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konec roku 2014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je zřizováno nemocnicí a je přímo její součástí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posláním programu je přinášet do nemocnice více lidského kontaktu…..</a:t>
            </a:r>
            <a:endParaRPr/>
          </a:p>
          <a:p>
            <a: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:\Dropbox\FNOL\FNOL_Design manual\PPT\FNOL_logo.png" id="130" name="Google Shape;1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12" y="5857892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1" i="0" lang="cs-CZ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DC VE FNOL</a:t>
            </a:r>
            <a:endParaRPr b="1" i="0" sz="36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1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Poslání programu:</a:t>
            </a: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přispět ke zlepšení psychosociálních podmínek pacientů na lůžkových odděleních a napomáhat dětem, dospělým i starým lidem k překonání doby, kterou tráví v nemocnici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pomáhat nemocnému překonat náročné chvíle v nemoci a přispět i k lepšímu průběhu a efektu léčby.</a:t>
            </a:r>
            <a:endParaRPr/>
          </a:p>
          <a:p>
            <a:pPr indent="-20066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:\Dropbox\FNOL\FNOL_Design manual\PPT\FNOL_logo.png" id="137" name="Google Shape;13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9322" y="6000768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457200" y="332656"/>
            <a:ext cx="8229600" cy="5793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AKTIVITY DOBROVOLNÍKA</a:t>
            </a:r>
            <a:endParaRPr/>
          </a:p>
          <a:p>
            <a: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společnost pro  pacienty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povídání – nejčastější aktivita u dospělých pacientů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 dětmi si dobrovolníci malují a hrají</a:t>
            </a:r>
            <a:endParaRPr/>
          </a:p>
          <a:p>
            <a: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:\Dropbox\FNOL\FNOL_Design manual\PPT\FNOL_logo.png" id="143" name="Google Shape;14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3636" y="5643578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457200" y="908720"/>
            <a:ext cx="8229600" cy="5217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1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Kdo je dobrovolník?</a:t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</a:pPr>
            <a:r>
              <a:rPr b="0" i="0" lang="cs-CZ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Dobrovolníkem se může stát v podstatě kdokoliv, protože téměř každý umí něco, co může ostatním poskytnout.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:\Dropbox\FNOL\FNOL_Design manual\PPT\FNOL_logo.png" id="149" name="Google Shape;1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0826" y="5715016"/>
            <a:ext cx="2110720" cy="55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sta">
  <a:themeElements>
    <a:clrScheme name="Urbanistický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