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Cabin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abin-bold.fntdata"/><Relationship Id="rId14" Type="http://schemas.openxmlformats.org/officeDocument/2006/relationships/font" Target="fonts/Cabin-regular.fntdata"/><Relationship Id="rId17" Type="http://schemas.openxmlformats.org/officeDocument/2006/relationships/font" Target="fonts/Cabin-boldItalic.fntdata"/><Relationship Id="rId16" Type="http://schemas.openxmlformats.org/officeDocument/2006/relationships/font" Target="fonts/Cabin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bin"/>
              <a:buNone/>
              <a:defRPr b="0" i="0" sz="6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88" name="Google Shape;88;p1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95" name="Google Shape;95;p12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bin"/>
              <a:buNone/>
              <a:defRPr b="0" i="0" sz="3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/>
          <a:lstStyle>
            <a:lvl1pPr indent="-228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42" name="Google Shape;42;p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2" type="body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3" type="body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4" type="body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52" name="Google Shape;52;p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Jenom nadpis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58" name="Google Shape;58;p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None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70" name="Google Shape;70;p9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0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10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Google Shape;75;p10"/>
          <p:cNvSpPr txBox="1"/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0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" type="body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0" type="dt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1" type="ftr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81" name="Google Shape;81;p10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cap="flat" cmpd="sng" w="317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/>
          </a:blip>
          <a:srcRect b="-1538" l="0" r="0" t="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  <a:defRPr b="0" i="0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4727" y="-124126"/>
            <a:ext cx="2326448" cy="2326448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bin"/>
              <a:buNone/>
            </a:pPr>
            <a:r>
              <a:rPr b="0" i="0" lang="cs-CZ" sz="6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ČLOVĚK V TÍSNI, O.P.S.</a:t>
            </a:r>
            <a:endParaRPr b="0" i="0" sz="6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2" name="Google Shape;102;p13"/>
          <p:cNvSpPr txBox="1"/>
          <p:nvPr>
            <p:ph idx="1" type="subTitle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DOBROVOLNICTVÍ V PROSTĚJOVĚ</a:t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rPr b="0" i="0" lang="cs-CZ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MICHAL PROKEŠ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rPr b="0" i="0" lang="cs-CZ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KOORDINÁTOR VZDĚLÁVACÍCH SLUŽEB OLOMOUCKÉ POBOČKY ORGANIZACE ČLOVĚK V TÍSNI, O.P.S.</a:t>
            </a:r>
            <a:endParaRPr b="0" i="0" sz="1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SLUŽBA PODPORA VZDĚLÁVÁNÍ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cs-CZ" sz="3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Historie služby</a:t>
            </a:r>
            <a:endParaRPr/>
          </a:p>
          <a:p>
            <a:pPr indent="-381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cs-CZ" sz="3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Současná podoba Podpory vzdělávání</a:t>
            </a:r>
            <a:endParaRPr b="0" i="0" sz="3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81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81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81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SLUŽBA PODPORA VZDĚLÁVÁNÍ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Propojení s ostatními službami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Podoba dobrovolnické činnosti</a:t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508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METODICKÁ PODPORA DOBROVOLNÍKŮ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Pracovnice podpory vzdělávání</a:t>
            </a:r>
            <a:endParaRPr/>
          </a:p>
          <a:p>
            <a:pPr indent="-508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Vstupní informace</a:t>
            </a:r>
            <a:endParaRPr/>
          </a:p>
          <a:p>
            <a:pPr indent="-508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Dlouhodobá metodická podpora</a:t>
            </a:r>
            <a:endParaRPr/>
          </a:p>
          <a:p>
            <a:pPr indent="-101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METODICKÁ PODPORA DOBROVOLNÍKŮ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Náslechy v rodinách</a:t>
            </a:r>
            <a:endParaRPr/>
          </a:p>
          <a:p>
            <a:pPr indent="-508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</a:pPr>
            <a:r>
              <a:rPr b="0" i="0" lang="cs-CZ" sz="2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Metodické materiály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NÁBOR DOBROVOLNÍKŮ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Sociální sítě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Letáková kampaň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Univerzita Palackého v Olomouci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Osobní sítě</a:t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POZITIVNÍ OKÉNKO ANEB CO SE NÁM DAŘÍ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Stabilita služby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Kvalita služby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Personální zajištění služby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</a:pPr>
            <a:r>
              <a:rPr b="0" i="0" lang="cs-CZ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Zajímavé benefity</a:t>
            </a:r>
            <a:endParaRPr/>
          </a:p>
          <a:p>
            <a:pPr indent="-101600" lvl="0" marL="2286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rPr b="0" i="0" lang="cs-CZ" sz="3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 ČEM SE CHCEME ZLEPŠIT ANEB NAŠE DLOUHODOBÉ VIZE</a:t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4" name="Google Shape;144;p20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50"/>
              <a:buFont typeface="Arial"/>
              <a:buNone/>
            </a:pPr>
            <a:r>
              <a:t/>
            </a:r>
            <a:endParaRPr b="0" i="0" sz="185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Dlouhodobé udržení dobrovolníka</a:t>
            </a:r>
            <a:endParaRPr/>
          </a:p>
          <a:p>
            <a:pPr indent="-64135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Zaměření na dobrovolníky mimo univerzitní prostředí</a:t>
            </a:r>
            <a:endParaRPr/>
          </a:p>
          <a:p>
            <a:pPr indent="-64135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Arial"/>
              <a:buChar char="•"/>
            </a:pPr>
            <a:r>
              <a:rPr b="0" i="0" lang="cs-CZ" sz="259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Reakce na současné dobrovolnické trendy</a:t>
            </a:r>
            <a:endParaRPr b="0" i="0" sz="259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64135" lvl="0" marL="2286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590"/>
              <a:buFont typeface="Arial"/>
              <a:buNone/>
            </a:pPr>
            <a:r>
              <a:t/>
            </a:r>
            <a:endParaRPr b="0" i="0" sz="259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/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bi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0" name="Google Shape;150;p21"/>
          <p:cNvSpPr txBox="1"/>
          <p:nvPr>
            <p:ph idx="1" type="body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2286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28600" lvl="0" marL="22860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rial"/>
              <a:buChar char="•"/>
            </a:pPr>
            <a:r>
              <a:rPr b="0" i="0" lang="cs-CZ" sz="3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DĚKUJI VÁM ZA POZORNOST! </a:t>
            </a:r>
            <a:endParaRPr b="0" i="0" sz="3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51" name="Google Shape;15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8545" y="-148125"/>
            <a:ext cx="2326448" cy="2326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