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27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2862" y="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2862" y="942975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/>
        </p:nvSpPr>
        <p:spPr>
          <a:xfrm>
            <a:off x="3852862" y="942975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/>
          <p:nvPr/>
        </p:nvSpPr>
        <p:spPr>
          <a:xfrm>
            <a:off x="3852862" y="942975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8" name="Google Shape;188;p11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3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4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5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6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7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8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9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0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1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1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/>
        </p:nvSpPr>
        <p:spPr>
          <a:xfrm>
            <a:off x="3852862" y="942975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/>
          <p:nvPr>
            <p:ph idx="1" type="body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:notes"/>
          <p:cNvSpPr/>
          <p:nvPr>
            <p:ph idx="2" type="sldImg"/>
          </p:nvPr>
        </p:nvSpPr>
        <p:spPr>
          <a:xfrm>
            <a:off x="917575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ctrTitle"/>
          </p:nvPr>
        </p:nvSpPr>
        <p:spPr>
          <a:xfrm>
            <a:off x="914400" y="2057400"/>
            <a:ext cx="772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625600" y="3886200"/>
            <a:ext cx="64008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2" type="body"/>
          </p:nvPr>
        </p:nvSpPr>
        <p:spPr>
          <a:xfrm>
            <a:off x="49530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type="vertTitleAndTx">
  <p:cSld name="VERTICAL_TITLE_AND_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 rot="5400000">
            <a:off x="1104900" y="342900"/>
            <a:ext cx="54864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 rot="5400000">
            <a:off x="2819400" y="0"/>
            <a:ext cx="41148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06D58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Canvas" id="10" name="Google Shape;10;p1"/>
          <p:cNvSpPr txBox="1"/>
          <p:nvPr/>
        </p:nvSpPr>
        <p:spPr>
          <a:xfrm>
            <a:off x="528637" y="201612"/>
            <a:ext cx="8397875" cy="6467475"/>
          </a:xfrm>
          <a:prstGeom prst="rect">
            <a:avLst/>
          </a:prstGeom>
          <a:blipFill rotWithShape="1">
            <a:blip r:embed="rId1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00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inispir"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descr="Canvas" id="12" name="Google Shape;12;p1"/>
          <p:cNvSpPr txBox="1"/>
          <p:nvPr/>
        </p:nvSpPr>
        <p:spPr>
          <a:xfrm>
            <a:off x="596900" y="4130675"/>
            <a:ext cx="1041400" cy="457200"/>
          </a:xfrm>
          <a:prstGeom prst="rect">
            <a:avLst/>
          </a:prstGeom>
          <a:blipFill rotWithShape="1">
            <a:blip r:embed="rId1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00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inispir" id="13" name="Google Shape;13;p1"/>
          <p:cNvPicPr preferRelativeResize="0"/>
          <p:nvPr/>
        </p:nvPicPr>
        <p:blipFill rotWithShape="1">
          <a:blip r:embed="rId2">
            <a:alphaModFix/>
          </a:blip>
          <a:srcRect b="0" l="0" r="0"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06D58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/>
        </p:nvSpPr>
        <p:spPr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00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27;p3"/>
          <p:cNvCxnSpPr/>
          <p:nvPr/>
        </p:nvCxnSpPr>
        <p:spPr>
          <a:xfrm>
            <a:off x="1016000" y="1600200"/>
            <a:ext cx="76708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minispir" id="28" name="Google Shape;28;p3"/>
          <p:cNvPicPr preferRelativeResize="0"/>
          <p:nvPr/>
        </p:nvPicPr>
        <p:blipFill rotWithShape="1">
          <a:blip r:embed="rId1">
            <a:alphaModFix/>
          </a:blip>
          <a:srcRect b="5332" l="0" r="0" t="0"/>
          <a:stretch/>
        </p:blipFill>
        <p:spPr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pir" id="29" name="Google Shape;29;p3"/>
          <p:cNvPicPr preferRelativeResize="0"/>
          <p:nvPr/>
        </p:nvPicPr>
        <p:blipFill rotWithShape="1">
          <a:blip r:embed="rId1">
            <a:alphaModFix/>
          </a:blip>
          <a:srcRect b="0" l="0" r="0"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info@hest.cz" TargetMode="External"/><Relationship Id="rId4" Type="http://schemas.openxmlformats.org/officeDocument/2006/relationships/hyperlink" Target="http://www.hest.cz/" TargetMode="External"/><Relationship Id="rId5" Type="http://schemas.openxmlformats.org/officeDocument/2006/relationships/hyperlink" Target="http://www.dobrovolnik.cz/" TargetMode="External"/><Relationship Id="rId6" Type="http://schemas.openxmlformats.org/officeDocument/2006/relationships/image" Target="../media/image5.jpg"/><Relationship Id="rId7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hest.cz/" TargetMode="External"/><Relationship Id="rId4" Type="http://schemas.openxmlformats.org/officeDocument/2006/relationships/hyperlink" Target="http://www.dobrovolnik.cz/" TargetMode="External"/><Relationship Id="rId5" Type="http://schemas.openxmlformats.org/officeDocument/2006/relationships/hyperlink" Target="mailto:jiri.tosner@hest.c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s.wikipedia.org/wiki/Komunita" TargetMode="External"/><Relationship Id="rId4" Type="http://schemas.openxmlformats.org/officeDocument/2006/relationships/hyperlink" Target="http://cs.wikipedia.org/wiki/Lati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5" name="Google Shape;105;p14"/>
          <p:cNvSpPr txBox="1"/>
          <p:nvPr>
            <p:ph type="ctrTitle"/>
          </p:nvPr>
        </p:nvSpPr>
        <p:spPr>
          <a:xfrm>
            <a:off x="1258887" y="2997200"/>
            <a:ext cx="7578725" cy="244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v komunitě -</a:t>
            </a: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cesta k občanské soudržnosti</a:t>
            </a:r>
            <a:endParaRPr/>
          </a:p>
        </p:txBody>
      </p:sp>
      <p:sp>
        <p:nvSpPr>
          <p:cNvPr id="106" name="Google Shape;106;p14"/>
          <p:cNvSpPr txBox="1"/>
          <p:nvPr>
            <p:ph idx="1" type="subTitle"/>
          </p:nvPr>
        </p:nvSpPr>
        <p:spPr>
          <a:xfrm>
            <a:off x="1930400" y="5013325"/>
            <a:ext cx="6119812" cy="1150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Jiří Tošner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Times New Roman"/>
              <a:buNone/>
            </a:pPr>
            <a:r>
              <a:rPr b="0" i="0" lang="en-US" sz="3600" u="sng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jiri.tosner@hest.cz</a:t>
            </a:r>
            <a:endParaRPr/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sng" cap="none" strike="noStrik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1008062" y="2143125"/>
            <a:ext cx="7308850" cy="144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HESTIA - Centrum pro dobrovolnictví, z. ú.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Poříčí 1041/12, 110 00  Praha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tel.: 224 872 075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1" i="0"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info@hest.cz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www.hest.cz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www.hest.cz, </a:t>
            </a:r>
            <a:r>
              <a:rPr b="1" i="0"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www.dobrovolnik.cz</a:t>
            </a:r>
            <a:endParaRPr/>
          </a:p>
        </p:txBody>
      </p:sp>
      <p:pic>
        <p:nvPicPr>
          <p:cNvPr descr="J:\Jirka\Hestia\vzory.frm\Logomanual HESTIA_2015\_logotypy, manual\logotypy\jpg\HOS_RGB_inv_on_blue.jpg" id="108" name="Google Shape;108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2987" y="260350"/>
            <a:ext cx="1774825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:\Jirka\Hestia\vzory.frm\Logomanual HESTIA_2015\_logotypy, manual\logotypy\jpg\NDC_RGB_inv_on_blue.jpg" id="109" name="Google Shape;10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13050" y="260350"/>
            <a:ext cx="3630612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</a:pPr>
            <a:br>
              <a:rPr b="1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Komunitní desatero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Chaloupková, H. L. (2000). Moje obec, moje město – věc veřejná,             Nadace VIA, Praha</a:t>
            </a:r>
            <a:b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83" name="Google Shape;183;p23"/>
          <p:cNvSpPr txBox="1"/>
          <p:nvPr>
            <p:ph idx="1" type="body"/>
          </p:nvPr>
        </p:nvSpPr>
        <p:spPr>
          <a:xfrm>
            <a:off x="1066800" y="1700212"/>
            <a:ext cx="7753350" cy="416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Postavte do čela projektu silnou a charizmatickou osobnost.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Spolupracujte se starostou, samosprávou a s různými organizacemi a firmami.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Važte si znalostí místních lidí a využívejte je.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Buďte apolitickou organizací.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Realizujte projekt v malých krocích – každý realizovaný krok je úspěchem.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Zapojujte do práce na projektu občany cíleně a smysluplně.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Snažte se svým pomocníkům stanovit úkoly tak, aby jim pomohly dále rozvíjet jejich organizační a komunikační schopnosti a dovednosti.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Soustřeďte se na dosažení viditelných výsledků.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Neztrácejte při tom ze zřetele dlouhodobé cíle.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 A hlavně – bavte se a mějte z projektu radost.</a:t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85" name="Google Shape;185;p23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92" name="Google Shape;192;p24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3" name="Google Shape;193;p24"/>
          <p:cNvSpPr txBox="1"/>
          <p:nvPr>
            <p:ph idx="1" type="body"/>
          </p:nvPr>
        </p:nvSpPr>
        <p:spPr>
          <a:xfrm>
            <a:off x="990600" y="1676400"/>
            <a:ext cx="7620000" cy="463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12800" lvl="0" marL="81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4" name="Google Shape;194;p24"/>
          <p:cNvSpPr txBox="1"/>
          <p:nvPr>
            <p:ph type="title"/>
          </p:nvPr>
        </p:nvSpPr>
        <p:spPr>
          <a:xfrm>
            <a:off x="1116012" y="115887"/>
            <a:ext cx="7620000" cy="154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v komunitě – jak na to</a:t>
            </a:r>
            <a:endParaRPr/>
          </a:p>
        </p:txBody>
      </p:sp>
      <p:sp>
        <p:nvSpPr>
          <p:cNvPr id="195" name="Google Shape;195;p24"/>
          <p:cNvSpPr txBox="1"/>
          <p:nvPr/>
        </p:nvSpPr>
        <p:spPr>
          <a:xfrm>
            <a:off x="1066800" y="1196975"/>
            <a:ext cx="7620000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Vytvořit partnerství občanské, veřejné, neziskové i komerční sféry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009999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Příklady: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obec – MŠ – hřiště – zaměstnanci firmy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DC – obec – nemocnice – občané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obec – studenti/senioři – dobr. prac. skup.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SVČ – DC – přeshraniční víkend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obec – ÚP – nezam. – soc. služby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knihovna – obec – komunitní centrum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01" name="Google Shape;201;p25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02" name="Google Shape;202;p25"/>
          <p:cNvSpPr txBox="1"/>
          <p:nvPr/>
        </p:nvSpPr>
        <p:spPr>
          <a:xfrm>
            <a:off x="1143000" y="1484312"/>
            <a:ext cx="7461250" cy="55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Dobrovolnictví není oběť, ale přirozený projev občanské zralosti</a:t>
            </a:r>
            <a:r>
              <a:rPr b="1" i="1" lang="en-US" sz="2400" u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Přináší konkrétní pomoc tomu, kdo ji potřebuje, ale zároveň přináší dobrovolníkovi:</a:t>
            </a:r>
            <a:endParaRPr/>
          </a:p>
          <a:p>
            <a:pPr indent="-1778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Noto Sans Symbols"/>
              <a:buChar char="➢"/>
            </a:pPr>
            <a:r>
              <a:rPr b="1" i="1" lang="en-US" sz="28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pocit smysluplnosti, </a:t>
            </a:r>
            <a:endParaRPr/>
          </a:p>
          <a:p>
            <a:pPr indent="-1778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Noto Sans Symbols"/>
              <a:buChar char="➢"/>
            </a:pPr>
            <a:r>
              <a:rPr b="1" i="1" lang="en-US" sz="28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nové zkušenosti a dovednosti, </a:t>
            </a:r>
            <a:endParaRPr/>
          </a:p>
          <a:p>
            <a:pPr indent="-1778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Noto Sans Symbols"/>
              <a:buChar char="➢"/>
            </a:pPr>
            <a:r>
              <a:rPr b="1" i="1" lang="en-US" sz="28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obohacení v mezilidských vztazích,</a:t>
            </a:r>
            <a:endParaRPr/>
          </a:p>
          <a:p>
            <a:pPr indent="-1778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Noto Sans Symbols"/>
              <a:buChar char="➢"/>
            </a:pPr>
            <a:r>
              <a:rPr b="1" i="1" lang="en-US" sz="28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pravidelný kontakt s okolím,</a:t>
            </a:r>
            <a:endParaRPr/>
          </a:p>
          <a:p>
            <a:pPr indent="-1778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Noto Sans Symbols"/>
              <a:buChar char="➢"/>
            </a:pPr>
            <a:r>
              <a:rPr b="1" i="1" lang="en-US" sz="28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upevnění pracovních návyků.</a:t>
            </a:r>
            <a:endParaRPr b="1" i="0" sz="2800" u="none" cap="none" strike="noStrike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 txBox="1"/>
          <p:nvPr>
            <p:ph type="title"/>
          </p:nvPr>
        </p:nvSpPr>
        <p:spPr>
          <a:xfrm>
            <a:off x="1116012" y="333375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jako nástroj sociální integrace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09" name="Google Shape;209;p26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1042987" y="1628775"/>
            <a:ext cx="7853362" cy="475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12800" lvl="0" marL="81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Místostarosta Hlinska, dnes radní Pardubického kraje, Ing. Pavel Šotola při předávání Křesadel 2008: </a:t>
            </a:r>
            <a:endParaRPr/>
          </a:p>
          <a:p>
            <a:pPr indent="-812800" lvl="0" marL="812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12800" lvl="0" marL="812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b="1" i="1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Dobrovolnictví má význam pro obnovení důvěry a přetrhaných   vazeb mezi lidmi a zároveň má výrazný podíl na rozvoji města           a kvalitě života jeho občanů“</a:t>
            </a: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en-US" sz="40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11" name="Google Shape;211;p26"/>
          <p:cNvSpPr txBox="1"/>
          <p:nvPr>
            <p:ph type="title"/>
          </p:nvPr>
        </p:nvSpPr>
        <p:spPr>
          <a:xfrm>
            <a:off x="1187450" y="404812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v komunitě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a trh práce</a:t>
            </a:r>
            <a:endParaRPr/>
          </a:p>
        </p:txBody>
      </p:sp>
      <p:sp>
        <p:nvSpPr>
          <p:cNvPr id="217" name="Google Shape;217;p27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18" name="Google Shape;218;p27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pic>
        <p:nvPicPr>
          <p:cNvPr descr="C:\Users\PC0313\Documents\Jirka\RiNeOrg\Profil zaměstnance.jpg" id="219" name="Google Shape;21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450" y="1557337"/>
            <a:ext cx="7129462" cy="5062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/>
          <p:nvPr>
            <p:ph type="title"/>
          </p:nvPr>
        </p:nvSpPr>
        <p:spPr>
          <a:xfrm>
            <a:off x="1116012" y="404812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 spojuje lidi?</a:t>
            </a:r>
            <a:endParaRPr/>
          </a:p>
        </p:txBody>
      </p:sp>
      <p:sp>
        <p:nvSpPr>
          <p:cNvPr id="225" name="Google Shape;225;p28"/>
          <p:cNvSpPr txBox="1"/>
          <p:nvPr>
            <p:ph idx="1" type="body"/>
          </p:nvPr>
        </p:nvSpPr>
        <p:spPr>
          <a:xfrm>
            <a:off x="1042987" y="1557337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… vlády by měly motivovat své občany si vzájemně pomáhat 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   … je to právě vzájemná pomoc a pocit, že má člověk vliv na své okolí, co přispívá k dlouhodobě dobrému životnímu pocitu 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1" i="0" sz="3200" u="non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i="1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(Zdroj: Halpern, D.: The Hidden Wealth of Nations, Polity Press, 2010)</a:t>
            </a:r>
            <a:endParaRPr/>
          </a:p>
        </p:txBody>
      </p:sp>
      <p:sp>
        <p:nvSpPr>
          <p:cNvPr id="226" name="Google Shape;226;p28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27" name="Google Shape;227;p28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 nás čeká a co potřebujeme              k dalšímu rozvoji</a:t>
            </a:r>
            <a:endParaRPr/>
          </a:p>
        </p:txBody>
      </p:sp>
      <p:sp>
        <p:nvSpPr>
          <p:cNvPr id="233" name="Google Shape;233;p29"/>
          <p:cNvSpPr txBox="1"/>
          <p:nvPr>
            <p:ph idx="1" type="body"/>
          </p:nvPr>
        </p:nvSpPr>
        <p:spPr>
          <a:xfrm>
            <a:off x="1066800" y="1557337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700"/>
              <a:buFont typeface="Times New Roman"/>
              <a:buChar char="•"/>
            </a:pPr>
            <a:r>
              <a:rPr b="1" i="0" lang="en-US" sz="27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Dobrovolnická centra v obcích/regionech jako koordinační článek mezi samosprávou, občany   a neziskovým i komerčním sektorem.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336699"/>
              </a:buClr>
              <a:buSzPts val="2700"/>
              <a:buFont typeface="Times New Roman"/>
              <a:buChar char="•"/>
            </a:pPr>
            <a:r>
              <a:rPr b="1" i="0" lang="en-US" sz="27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Profesionalizace sítě na základě standardů dobrovolnických center a programů.</a:t>
            </a:r>
            <a:endParaRPr b="0" i="0" sz="2700" u="none">
              <a:solidFill>
                <a:srgbClr val="3366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7030A0"/>
              </a:buClr>
              <a:buSzPts val="2700"/>
              <a:buFont typeface="Times New Roman"/>
              <a:buChar char="•"/>
            </a:pPr>
            <a:r>
              <a:rPr b="1" i="0" lang="en-US" sz="270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Stabilizace financování dobrovolnických center.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7030A0"/>
              </a:buClr>
              <a:buSzPts val="2700"/>
              <a:buFont typeface="Times New Roman"/>
              <a:buChar char="•"/>
            </a:pPr>
            <a:r>
              <a:rPr b="1" i="0" lang="en-US" sz="270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Ohodnocení dobrovolnictví jako nefinančního příspěvku pro potřeby kofinancování projektů.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3399"/>
              </a:buClr>
              <a:buSzPts val="2700"/>
              <a:buFont typeface="Times New Roman"/>
              <a:buChar char="•"/>
            </a:pPr>
            <a:r>
              <a:rPr b="1" i="0" lang="en-US" sz="270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Legislativní i finanční podpora střešních organizací.</a:t>
            </a:r>
            <a:endParaRPr b="0" i="0" sz="2700" u="none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3429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</a:pPr>
            <a:r>
              <a:t/>
            </a:r>
            <a:endParaRPr b="0" i="0" sz="2700" u="none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29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35" name="Google Shape;235;p29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41" name="Google Shape;241;p30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42" name="Google Shape;242;p30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čeká dobrovolnictví</a:t>
            </a:r>
            <a:endParaRPr/>
          </a:p>
        </p:txBody>
      </p:sp>
      <p:sp>
        <p:nvSpPr>
          <p:cNvPr id="243" name="Google Shape;243;p30"/>
          <p:cNvSpPr txBox="1"/>
          <p:nvPr>
            <p:ph idx="1" type="body"/>
          </p:nvPr>
        </p:nvSpPr>
        <p:spPr>
          <a:xfrm>
            <a:off x="1066800" y="1752600"/>
            <a:ext cx="7620000" cy="4918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Probíhají tři systémové projekty:</a:t>
            </a:r>
            <a:endParaRPr/>
          </a:p>
          <a:p>
            <a:pPr indent="-203200" lvl="1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Arial"/>
              <a:buChar char="-"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Dobrovolnictví ve veřejné správě</a:t>
            </a:r>
            <a:endParaRPr/>
          </a:p>
          <a:p>
            <a:pPr indent="-203200" lvl="1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Arial"/>
              <a:buChar char="-"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Koncepce rozvoje dobrovolnictví v České republice s akcentem na zajištění regionální a oborové dostupnosti dobrovolnictví v podobě dobrovolnických center</a:t>
            </a:r>
            <a:endParaRPr/>
          </a:p>
          <a:p>
            <a:pPr indent="-203200" lvl="1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Arial"/>
              <a:buChar char="-"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Dobrovolnictví se počítá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1" i="0" sz="3200" u="none" cap="none" strike="noStrike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Chcete pomáhat …</a:t>
            </a:r>
            <a:endParaRPr/>
          </a:p>
        </p:txBody>
      </p:sp>
      <p:sp>
        <p:nvSpPr>
          <p:cNvPr id="249" name="Google Shape;249;p31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Otevřete si stránky: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dobrovolnik.cz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</a:pPr>
            <a:r>
              <a:t/>
            </a:r>
            <a:endParaRPr b="1" i="0" sz="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Zde je místo, kde se mohou potkávat organizace či projekty, které hledají dobrovolníky, se samotnými dobrovolníky nebo lidmi, kteří o svém prvním dobrém skutku přemýšlejí a hledají místo, kde by mohli být užiteční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250" name="Google Shape;250;p31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51" name="Google Shape;251;p31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 txBox="1"/>
          <p:nvPr>
            <p:ph type="title"/>
          </p:nvPr>
        </p:nvSpPr>
        <p:spPr>
          <a:xfrm>
            <a:off x="684212" y="333375"/>
            <a:ext cx="828040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 jsou zač tihle dobrovolníci?</a:t>
            </a:r>
            <a:endParaRPr/>
          </a:p>
        </p:txBody>
      </p:sp>
      <p:sp>
        <p:nvSpPr>
          <p:cNvPr id="257" name="Google Shape;257;p32"/>
          <p:cNvSpPr txBox="1"/>
          <p:nvPr>
            <p:ph idx="1" type="body"/>
          </p:nvPr>
        </p:nvSpPr>
        <p:spPr>
          <a:xfrm>
            <a:off x="1116012" y="1762125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Docela normální lidi. (5 435)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Asi mají v sobě nějaký pocit dluhu,     či závazku. (4 942)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Budou trochu ujetý, když to dělají zadarmo. (4 942)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1" i="0" sz="3200" u="non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Arial"/>
              <a:buNone/>
            </a:pPr>
            <a:r>
              <a:rPr b="1" i="1" lang="en-US" sz="20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(Výstupy ankety na www.dobrovolnik.cz – září 2012)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1" sz="2000" u="non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2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59" name="Google Shape;259;p32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Historie dobrovolnictví</a:t>
            </a:r>
            <a:endParaRPr/>
          </a:p>
        </p:txBody>
      </p:sp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1066800" y="1546225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Od počátku dějin </a:t>
            </a:r>
            <a:r>
              <a:rPr b="0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(pohřební bratrstvo Chevra kadiša);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6699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Česko a zlatý věk pospolitosti</a:t>
            </a:r>
            <a:r>
              <a:rPr b="0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b="0" i="0" lang="en-US" sz="28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národní</a:t>
            </a:r>
            <a:r>
              <a:rPr b="0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 obrození;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6699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Kolaps občanské společnosti </a:t>
            </a:r>
            <a:r>
              <a:rPr b="0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– německá okupace a zejména komunistická totalita;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6699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Současnost </a:t>
            </a:r>
            <a:r>
              <a:rPr b="0" i="0" lang="en-US" sz="30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– od okouzlení individuální svobodou k postupné rehabilitaci komunit;</a:t>
            </a:r>
            <a:endParaRPr/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b="0" i="0" sz="3000" u="non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17" name="Google Shape;117;p15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3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 to přináší dobrovolníkům</a:t>
            </a:r>
            <a:endParaRPr/>
          </a:p>
        </p:txBody>
      </p:sp>
      <p:sp>
        <p:nvSpPr>
          <p:cNvPr id="265" name="Google Shape;265;p33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400"/>
              <a:buFont typeface="Times New Roman"/>
              <a:buChar char="•"/>
            </a:pPr>
            <a:r>
              <a:rPr b="1" i="0" lang="en-US" sz="44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výzkumy dokazují, že   </a:t>
            </a:r>
            <a:r>
              <a:rPr b="1" i="0" lang="en-US" sz="440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aktivní lidí žijí déle</a:t>
            </a:r>
            <a:r>
              <a:rPr b="1" i="0" lang="en-US" sz="44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36699"/>
              </a:buClr>
              <a:buSzPts val="4400"/>
              <a:buFont typeface="Times New Roman"/>
              <a:buChar char="•"/>
            </a:pPr>
            <a:r>
              <a:rPr b="1" i="0" lang="en-US" sz="44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dobrovolníci jsou aktivní lidé;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36699"/>
              </a:buClr>
              <a:buSzPts val="4400"/>
              <a:buFont typeface="Times New Roman"/>
              <a:buChar char="•"/>
            </a:pPr>
            <a:r>
              <a:rPr b="1" i="0" lang="en-US" sz="4400" u="none">
                <a:solidFill>
                  <a:srgbClr val="33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 toho vyplývá:    </a:t>
            </a:r>
            <a:r>
              <a:rPr b="1" i="0" lang="en-US" sz="440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dobrovolníci žijí déle … ;-)</a:t>
            </a:r>
            <a:endParaRPr/>
          </a:p>
        </p:txBody>
      </p:sp>
      <p:sp>
        <p:nvSpPr>
          <p:cNvPr id="266" name="Google Shape;266;p33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67" name="Google Shape;267;p33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4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273" name="Google Shape;273;p34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74" name="Google Shape;274;p34"/>
          <p:cNvSpPr txBox="1"/>
          <p:nvPr>
            <p:ph type="title"/>
          </p:nvPr>
        </p:nvSpPr>
        <p:spPr>
          <a:xfrm>
            <a:off x="1066800" y="5334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Informace o dobrovolnictví</a:t>
            </a: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75" name="Google Shape;275;p34"/>
          <p:cNvSpPr txBox="1"/>
          <p:nvPr/>
        </p:nvSpPr>
        <p:spPr>
          <a:xfrm>
            <a:off x="971550" y="1484312"/>
            <a:ext cx="8077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www.hest.cz</a:t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adresář dobrovolnických center a programů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průvodce dobrovolnictvím, smlouvy, pojištění atd.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metodiky, dotazníky pro dobrovolníky i organizace</a:t>
            </a:r>
            <a:endParaRPr/>
          </a:p>
          <a:p>
            <a:pPr indent="0" lvl="0" marL="0" marR="0" rtl="0" algn="ctr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www.dobrovolnik.cz</a:t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inzerce a databáze dobrovolnických příležitostí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články, aktuality, diskuze, zkušenosti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999"/>
              </a:buClr>
              <a:buSzPts val="800"/>
              <a:buFont typeface="Arial"/>
              <a:buNone/>
            </a:pPr>
            <a:r>
              <a:t/>
            </a:r>
            <a:endParaRPr b="1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Děkuji za pozornost, čekám na vaše reflexe </a:t>
            </a:r>
            <a:r>
              <a:rPr b="1" i="0"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jiri.tosner@hest.cz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Poslání obce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pic>
        <p:nvPicPr>
          <p:cNvPr descr="C:\Documents and Settings\jtosner\Dokumenty\Jirka\Granty\SF EU\Temat_sítě_77_NSZM_HESTIA\Komunitní_dobrovolnictví\Radnice MB nápis.jpg" id="125" name="Google Shape;125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1628775"/>
            <a:ext cx="7854950" cy="4176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755650" y="1557337"/>
            <a:ext cx="8051800" cy="4392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Motto: „Pomáháme těm, kteří pomáhají.“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400" u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Věříme, že naší činností přispívám k morální a občanské rehabilitaci české společnosti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„S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vobodně a dobrovolně zvolená aktivita a pomoc jsou tím, co činí z dobrovolníka nositele procesu změn ve společnosti. Jeho tvořivá energie je silou, která otevírá možnosti nových řešení. Tím se stává mostem v procesu spolupráce mezi státem, firmami a neziskovým sektorem.“</a:t>
            </a:r>
            <a:endParaRPr/>
          </a:p>
          <a:p>
            <a:pPr indent="-342900" lvl="0" marL="342900" marR="0" rtl="0" algn="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Kofi Annan, generální tajemník OSN při zahájení mezinárodního roku dobrovolníků 2001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3" name="Google Shape;133;p17"/>
          <p:cNvSpPr txBox="1"/>
          <p:nvPr>
            <p:ph type="title"/>
          </p:nvPr>
        </p:nvSpPr>
        <p:spPr>
          <a:xfrm>
            <a:off x="1066800" y="381000"/>
            <a:ext cx="7620000" cy="960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Poslání HESTIA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Rozvíjíme, podporujeme a propagujeme dobrovolnictví již 25 let</a:t>
            </a:r>
            <a:endParaRPr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Metodiky dobrovolnictví v řadě oblastí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Výběr, školení a supervize dobrovolníků v mento- ringových programech – PětP, 3G, KOMPAS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Vzdělávání pro koordinátory dobrovolníků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Supervize pro pracovníky pomáhajících profesí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Výzkumy, mezinárodní konference, odborné publikace, systémové projekty dobrovolnictví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➲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zakládání dobrovolnických center a metodické vedení organizací sdružených v Koalici dobrovolnických iniciativ</a:t>
            </a:r>
            <a:endParaRPr/>
          </a:p>
          <a:p>
            <a:pPr indent="-2032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47" name="Google Shape;147;p19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8" name="Google Shape;148;p19"/>
          <p:cNvSpPr txBox="1"/>
          <p:nvPr>
            <p:ph type="title"/>
          </p:nvPr>
        </p:nvSpPr>
        <p:spPr>
          <a:xfrm>
            <a:off x="1066800" y="333375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Definice dobrovolnictví</a:t>
            </a:r>
            <a:endParaRPr/>
          </a:p>
        </p:txBody>
      </p:sp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1066800" y="1700212"/>
            <a:ext cx="7620000" cy="4392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12800" lvl="0" marL="812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12800" lvl="0" marL="8128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Dobrovolnictví je vědomá, svobodně zvolená činnost ve prospěch druhých, kterou poskytují občané bezplatně</a:t>
            </a:r>
            <a:endParaRPr/>
          </a:p>
          <a:p>
            <a:pPr indent="-609600" lvl="0" marL="8128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12800" lvl="0" marL="8128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Dobrovolník dává vědomě část svého času, energie a schopností ve prospěch činnosti, která je časově        i obsahově vymezena dle možností       i potřeb obou zúčastněných stran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57" name="Google Shape;157;p20"/>
          <p:cNvSpPr txBox="1"/>
          <p:nvPr>
            <p:ph type="title"/>
          </p:nvPr>
        </p:nvSpPr>
        <p:spPr>
          <a:xfrm>
            <a:off x="1116012" y="115887"/>
            <a:ext cx="7620000" cy="154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Dobrovolnictví v komunitě</a:t>
            </a: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0" y="0"/>
            <a:ext cx="257175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i="0" lang="en-US" sz="1100" u="none">
                <a:solidFill>
                  <a:srgbClr val="00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59" name="Google Shape;159;p20"/>
          <p:cNvSpPr txBox="1"/>
          <p:nvPr/>
        </p:nvSpPr>
        <p:spPr>
          <a:xfrm>
            <a:off x="0" y="0"/>
            <a:ext cx="257175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i="0" lang="en-US" sz="1100" u="none">
                <a:solidFill>
                  <a:srgbClr val="00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60" name="Google Shape;160;p20"/>
          <p:cNvSpPr txBox="1"/>
          <p:nvPr/>
        </p:nvSpPr>
        <p:spPr>
          <a:xfrm>
            <a:off x="0" y="0"/>
            <a:ext cx="257175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i="0" lang="en-US" sz="1100" u="none">
                <a:solidFill>
                  <a:srgbClr val="00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Dobrovolnictví – pohled z EU</a:t>
            </a:r>
            <a:endParaRPr b="1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Dobrovolná činnost je jednou ze zásadních dimenzí aktivního občanství a demokracie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Dobrovolnictví má potenciál přispívat k celkovým životním podmínkám jednotlivců a k harmonickému rozvoji společnosti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Tyto činnosti jsou prospěšné pro jednotlivé dobrovolníky, obce i společnost jako celek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1066800" y="381000"/>
            <a:ext cx="7620000" cy="1247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b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Tři tváře dobrovolnictví</a:t>
            </a:r>
            <a:b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Frič, P., Vávra, M. (2012). Tři tváře komunitního dobrovolnictví,     HESTIA, AGNES, Praha</a:t>
            </a:r>
            <a:br>
              <a:rPr b="0" i="0" lang="en-US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900112" y="1773237"/>
            <a:ext cx="7897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Neformální dobrovolnictví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vědomá, svobodně zvolená činnost ve prospěch druhých, kterou poskytují občané bezplatně. Dobrovolník dává část svého času, energie                a schopností.</a:t>
            </a:r>
            <a:endParaRPr/>
          </a:p>
          <a:p>
            <a:pPr indent="-304800" lvl="0" marL="342900" marR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Organizované dobrovolnictví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profesionálně organizováno, aniž by ztratilo svoji spontaneitu. Je zdrojem pomoci pro organizaci, která s dobrovolníky spolupracuje a zdrojem zkušeností i příležitostí pro osobní růst dobrovolníků.</a:t>
            </a:r>
            <a:endParaRPr/>
          </a:p>
          <a:p>
            <a:pPr indent="-304800" lvl="0" marL="342900" marR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</a:pPr>
            <a:r>
              <a:t/>
            </a:r>
            <a:endParaRPr b="1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Virtuální dobrovolnictví -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účastníci elektronické komunikace, kteří se stávají on-line, kyber, tele dobrovolníky. Poskytují svůj „kybersevis” (online-mentoring, teletutoring, poradenství, fundraising, vzdělávací kurzy, grafické práce …) členům virtuálních komunit po celém světě. </a:t>
            </a:r>
            <a:endParaRPr/>
          </a:p>
        </p:txBody>
      </p:sp>
      <p:sp>
        <p:nvSpPr>
          <p:cNvPr id="168" name="Google Shape;168;p21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69" name="Google Shape;169;p21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/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5" name="Google Shape;175;p22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6" name="Google Shape;176;p22"/>
          <p:cNvSpPr txBox="1"/>
          <p:nvPr>
            <p:ph type="title"/>
          </p:nvPr>
        </p:nvSpPr>
        <p:spPr>
          <a:xfrm>
            <a:off x="1066800" y="333375"/>
            <a:ext cx="7620000" cy="1008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Definice komunity</a:t>
            </a:r>
            <a:b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dle </a:t>
            </a:r>
            <a:r>
              <a:rPr b="1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http://cs.wikipedia.org/wiki/Komunita</a:t>
            </a: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7" name="Google Shape;177;p22"/>
          <p:cNvSpPr txBox="1"/>
          <p:nvPr>
            <p:ph idx="1" type="body"/>
          </p:nvPr>
        </p:nvSpPr>
        <p:spPr>
          <a:xfrm>
            <a:off x="755650" y="1484312"/>
            <a:ext cx="8137525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Komunita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(z </a:t>
            </a:r>
            <a:r>
              <a:rPr b="0" i="0" lang="en-US" sz="2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lat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 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cum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– spolu, mezi sebou a 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munere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– darovat) je společenství živých bytostí, které sdílejí určitou oblast vymezenou prostorově, jejich společnými zájmy, apod. Jednotlivé živé bytosti mohou být rostliny, zvířata nebo lidé, kteréhokoliv druhu nebo velikosti.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Komunitu charakterizuje zejména sdílená vzájemná interakce, vycházející ze společných potřeb nebo zájmů. Komunity se obvykle vytvářejí na konkrétním místě – obyvatelstvo obce, spolek, rodová osada, církev, škola, klub i firma.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Zejména s rozšířením internetu toto omezení přestává platit - komunity na diskuzních fórech a sítích, komunita kolem Wikipedie.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Nicméně každá skutečná lidská komunita je vždy založena na vzájemném fyzickém styku více živých lidí.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