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90" r:id="rId3"/>
    <p:sldId id="394" r:id="rId4"/>
    <p:sldId id="378" r:id="rId5"/>
    <p:sldId id="380" r:id="rId6"/>
    <p:sldId id="399" r:id="rId7"/>
    <p:sldId id="376" r:id="rId8"/>
    <p:sldId id="404" r:id="rId9"/>
    <p:sldId id="407" r:id="rId10"/>
    <p:sldId id="405" r:id="rId11"/>
    <p:sldId id="406" r:id="rId12"/>
    <p:sldId id="400" r:id="rId13"/>
    <p:sldId id="375" r:id="rId14"/>
    <p:sldId id="389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9015" autoAdjust="0"/>
  </p:normalViewPr>
  <p:slideViewPr>
    <p:cSldViewPr>
      <p:cViewPr varScale="1">
        <p:scale>
          <a:sx n="72" d="100"/>
          <a:sy n="72" d="100"/>
        </p:scale>
        <p:origin x="2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2" d="100"/>
          <a:sy n="72" d="100"/>
        </p:scale>
        <p:origin x="-1734" y="-96"/>
      </p:cViewPr>
      <p:guideLst>
        <p:guide orient="horz" pos="3128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/>
          <a:lstStyle>
            <a:lvl1pPr algn="l">
              <a:defRPr sz="1300"/>
            </a:lvl1pPr>
          </a:lstStyle>
          <a:p>
            <a:r>
              <a:rPr lang="en-US" smtClean="0"/>
              <a:t>Podgorica, Sept. 19, 2014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5" y="3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428584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5" y="9428584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 anchor="b"/>
          <a:lstStyle>
            <a:lvl1pPr algn="r">
              <a:defRPr sz="1300"/>
            </a:lvl1pPr>
          </a:lstStyle>
          <a:p>
            <a:fld id="{4C4F5471-B06F-4957-A460-2BA8073213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145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/>
          <a:lstStyle>
            <a:lvl1pPr algn="l">
              <a:defRPr sz="1300"/>
            </a:lvl1pPr>
          </a:lstStyle>
          <a:p>
            <a:r>
              <a:rPr lang="en-US" smtClean="0"/>
              <a:t>Podgorica, Sept. 19, 2014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/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5" tIns="47769" rIns="95535" bIns="4776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8"/>
            <a:ext cx="5438140" cy="4466987"/>
          </a:xfrm>
          <a:prstGeom prst="rect">
            <a:avLst/>
          </a:prstGeom>
        </p:spPr>
        <p:txBody>
          <a:bodyPr vert="horz" lIns="95535" tIns="47769" rIns="95535" bIns="4776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428584"/>
            <a:ext cx="2945658" cy="496332"/>
          </a:xfrm>
          <a:prstGeom prst="rect">
            <a:avLst/>
          </a:prstGeom>
        </p:spPr>
        <p:txBody>
          <a:bodyPr vert="horz" lIns="95535" tIns="47769" rIns="95535" bIns="47769" rtlCol="0" anchor="b"/>
          <a:lstStyle>
            <a:lvl1pPr algn="r">
              <a:defRPr sz="1300"/>
            </a:lvl1pPr>
          </a:lstStyle>
          <a:p>
            <a:fld id="{62EF032C-96F9-4FF2-AF22-15A905822B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664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11186350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086813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652066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1040094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89698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289698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84180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086813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086813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0868133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0868133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086813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13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55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40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377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21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491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048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1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929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771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35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E3D37C-817A-48F5-98C2-3489E95910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68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X:\ASSESSMENT_2000-2014\PPT 2016 matrix\V4_PPT_footer_visegrad-fun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819400"/>
            <a:ext cx="9144000" cy="1219200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Inspirativní nápady pro udržitelnou regionální spolupráci ve střední Evropě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334000" y="6400800"/>
            <a:ext cx="38165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dirty="0" smtClean="0">
                <a:solidFill>
                  <a:schemeClr val="bg1"/>
                </a:solidFill>
              </a:rPr>
              <a:t>Olomouc, 18. </a:t>
            </a:r>
            <a:r>
              <a:rPr lang="cs-CZ" smtClean="0">
                <a:solidFill>
                  <a:schemeClr val="bg1"/>
                </a:solidFill>
              </a:rPr>
              <a:t>září </a:t>
            </a:r>
            <a:r>
              <a:rPr lang="cs-CZ" dirty="0" smtClean="0">
                <a:solidFill>
                  <a:schemeClr val="bg1"/>
                </a:solidFill>
              </a:rPr>
              <a:t>2017 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" name="Picture 2" descr="C:\Users\pavlik\Desktop\NEW IDENTITY\visegrad_fund_logopack2016\visegrad_fund_logo_web\visegrad_fund_logo_web\visegrad_fund_logo_blue_800px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011"/>
            <a:ext cx="2813380" cy="1290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5859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Jaké</a:t>
            </a:r>
            <a:r>
              <a:rPr lang="sk-SK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náklady </a:t>
            </a:r>
            <a:r>
              <a:rPr lang="sk-SK" sz="3200" b="1" u="sng" dirty="0" err="1" smtClean="0">
                <a:solidFill>
                  <a:srgbClr val="FF0000"/>
                </a:solidFill>
              </a:rPr>
              <a:t>nelze</a:t>
            </a:r>
            <a:r>
              <a:rPr lang="sk-SK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proplatit</a:t>
            </a:r>
            <a:endParaRPr lang="cs-CZ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4" descr="X:\ASSESSMENT_2000-2014\PPT 2016 matrix\V4_PPT_header_gra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842431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investice</a:t>
            </a:r>
            <a:endParaRPr lang="cs-CZ" sz="2300" dirty="0" smtClean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nepřímé náklady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(běžné provozní výdaje) </a:t>
            </a:r>
            <a:b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 </a:t>
            </a:r>
            <a:r>
              <a:rPr lang="cs-CZ" sz="23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vnitřní náklady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nad rámec 15 % režijních nákladů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smlouvy podle zákoníku práce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(a související náklady, např. per </a:t>
            </a:r>
            <a:r>
              <a:rPr lang="cs-CZ" sz="2300" dirty="0" err="1" smtClean="0">
                <a:latin typeface="Calibri" pitchFamily="34" charset="0"/>
                <a:ea typeface="Calibri" pitchFamily="34" charset="0"/>
                <a:cs typeface="Calibri" pitchFamily="34" charset="0"/>
              </a:rPr>
              <a:t>diems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cs-CZ" sz="2300" u="sng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možné jsou např. smlouvy o dílo podle občanského zákoníku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 marL="0" indent="0">
              <a:buClr>
                <a:srgbClr val="002060"/>
              </a:buClr>
              <a:buNone/>
            </a:pPr>
            <a:endParaRPr lang="en-US" sz="22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9" name="Picture 2" descr="X:\ASSESSMENT_2000-2014\PPT 2016 matrix\V4_PPT_footer_grants-guidelin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1878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0143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Jaké náklady lze proplatit?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4" descr="X:\ASSESSMENT_2000-2014\PPT 2016 matrix\V4_PPT_header_gra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842431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náklady na tisk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náklady na tvorbu webových stránek a on-line aplikací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nájmy prostor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honoráře expertům či umělcům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ubytování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+ catering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překlady a tlumočení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ocenění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náklady na reklamu a propagaci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kancelářské potřeby, atd.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sz="22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9" name="Picture 2" descr="X:\ASSESSMENT_2000-2014\PPT 2016 matrix\V4_PPT_footer_grants-guidelin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1878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874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Visegrádský stipendijní program</a:t>
            </a:r>
            <a:endParaRPr lang="cs-CZ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X:\ASSESSMENT_2000-2014\PPT 2016 matrix\V4_PPT_header_scholarship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58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842431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podpora studijní a výzkumné „mobility“ na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Mgr./post-Mgr.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(PhD, </a:t>
            </a:r>
            <a:r>
              <a:rPr lang="cs-CZ" sz="23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postdoc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stupních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geograf. záběr: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region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V4 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+ </a:t>
            </a:r>
            <a:r>
              <a:rPr lang="cs-CZ" sz="2300" b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záp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. 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Balk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á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n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+ </a:t>
            </a:r>
            <a:r>
              <a:rPr lang="en-US" sz="2300" b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EaP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podpora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studentů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i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přijímajících škol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2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300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€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/</a:t>
            </a:r>
            <a:r>
              <a:rPr lang="en-US" sz="23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sem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+ 1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500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€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/</a:t>
            </a:r>
            <a:r>
              <a:rPr lang="en-US" sz="23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sem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(+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cestovní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grant)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akred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. veř.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/</a:t>
            </a:r>
            <a:r>
              <a:rPr lang="cs-CZ" sz="2300" b="1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soukr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.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VŠ, univerzity 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+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akademie věd</a:t>
            </a:r>
            <a:endParaRPr lang="cs-CZ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bez věkového omezení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(i mimo školu)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cca 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400 </a:t>
            </a:r>
            <a:r>
              <a:rPr lang="en-US" sz="2300" dirty="0" err="1">
                <a:latin typeface="Calibri" pitchFamily="34" charset="0"/>
                <a:ea typeface="Calibri" pitchFamily="34" charset="0"/>
                <a:cs typeface="Calibri" pitchFamily="34" charset="0"/>
              </a:rPr>
              <a:t>sem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./rok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uzávěrka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: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31. 1.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endParaRPr lang="en-US" sz="22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</p:txBody>
      </p:sp>
      <p:pic>
        <p:nvPicPr>
          <p:cNvPr id="3074" name="Picture 2" descr="X:\ASSESSMENT_2000-2014\PPT 2016 matrix\V4_PPT_footer_visegrad-fund-scholarship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25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X:\ASSESSMENT_2000-2014\PPT 2016 matrix\V4_PPT_footer_org-ab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0608657"/>
              </p:ext>
            </p:extLst>
          </p:nvPr>
        </p:nvGraphicFramePr>
        <p:xfrm>
          <a:off x="1181100" y="1219200"/>
          <a:ext cx="6781800" cy="47244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434"/>
                <a:gridCol w="4501366"/>
              </a:tblGrid>
              <a:tr h="38566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sk-SK" sz="2400" b="1" u="sng" dirty="0" smtClean="0">
                          <a:solidFill>
                            <a:schemeClr val="tx1"/>
                          </a:solidFill>
                        </a:rPr>
                        <a:t>75</a:t>
                      </a:r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,4</a:t>
                      </a:r>
                      <a:r>
                        <a:rPr lang="sk-SK" sz="2400" b="1" u="sng" dirty="0" smtClean="0">
                          <a:solidFill>
                            <a:schemeClr val="tx1"/>
                          </a:solidFill>
                        </a:rPr>
                        <a:t>73</a:t>
                      </a:r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sk-SK" sz="2400" b="1" u="sng" dirty="0" smtClean="0">
                          <a:solidFill>
                            <a:schemeClr val="tx1"/>
                          </a:solidFill>
                        </a:rPr>
                        <a:t>896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b="0" baseline="0" dirty="0" smtClean="0">
                          <a:solidFill>
                            <a:schemeClr val="tx1"/>
                          </a:solidFill>
                        </a:rPr>
                        <a:t>celková suma využitých prostředků</a:t>
                      </a:r>
                      <a:r>
                        <a:rPr lang="en-US" sz="1800" b="0" baseline="0" dirty="0" smtClean="0">
                          <a:solidFill>
                            <a:schemeClr val="tx1"/>
                          </a:solidFill>
                        </a:rPr>
                        <a:t> (€)</a:t>
                      </a: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sk-SK" sz="2400" b="1" u="sng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sk-SK" sz="2400" b="1" u="sng" dirty="0" smtClean="0">
                          <a:solidFill>
                            <a:schemeClr val="tx1"/>
                          </a:solidFill>
                        </a:rPr>
                        <a:t>056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počet schválených grantových projektů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1,</a:t>
                      </a:r>
                      <a:r>
                        <a:rPr lang="sk-SK" sz="2400" b="1" u="sng" dirty="0" smtClean="0">
                          <a:solidFill>
                            <a:schemeClr val="tx1"/>
                          </a:solidFill>
                        </a:rPr>
                        <a:t>978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počet udělených stipendií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601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počet měst se schváleným grantem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r>
                        <a:rPr lang="sk-SK" sz="2400" b="1" u="sng" dirty="0" smtClean="0">
                          <a:solidFill>
                            <a:schemeClr val="tx1"/>
                          </a:solidFill>
                        </a:rPr>
                        <a:t>62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počet schválených uměleckých pobytů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počet universit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(stipendijní pobyty)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počet zemí se schváleným projektem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lang="cs-CZ" sz="2400" b="1" u="sng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aktuální počet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 programů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482082">
                <a:tc>
                  <a:txBody>
                    <a:bodyPr/>
                    <a:lstStyle/>
                    <a:p>
                      <a:pPr algn="r"/>
                      <a:r>
                        <a:rPr lang="en-US" sz="2400" b="1" u="sng" dirty="0" smtClean="0">
                          <a:solidFill>
                            <a:schemeClr val="tx1"/>
                          </a:solidFill>
                        </a:rPr>
                        <a:t>32.80%</a:t>
                      </a:r>
                      <a:endParaRPr lang="en-US" sz="2400" b="1" u="sng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sz="1800" dirty="0" smtClean="0">
                          <a:solidFill>
                            <a:schemeClr val="tx1"/>
                          </a:solidFill>
                        </a:rPr>
                        <a:t>průměr - úspěšně </a:t>
                      </a:r>
                      <a:r>
                        <a:rPr lang="cs-CZ" sz="1800" baseline="0" dirty="0" smtClean="0">
                          <a:solidFill>
                            <a:schemeClr val="tx1"/>
                          </a:solidFill>
                        </a:rPr>
                        <a:t>podpořené projekty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Hlavní výsledky v číslech:</a:t>
            </a: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2" descr="X:\ASSESSMENT_2000-2014\PPT 2016 matrix\V4_PPT_header_grants+scholarships+residenci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267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33400" y="3048000"/>
            <a:ext cx="8077200" cy="990600"/>
          </a:xfrm>
          <a:solidFill>
            <a:schemeClr val="accent1">
              <a:alpha val="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cs-CZ" sz="3600" b="1" dirty="0" smtClean="0"/>
              <a:t>Děkuji za pozornost</a:t>
            </a:r>
            <a:r>
              <a:rPr lang="en-US" sz="3600" b="1" dirty="0" smtClean="0"/>
              <a:t>.</a:t>
            </a:r>
            <a:endParaRPr lang="en-US" sz="2800" dirty="0"/>
          </a:p>
        </p:txBody>
      </p:sp>
      <p:pic>
        <p:nvPicPr>
          <p:cNvPr id="3077" name="Picture 5" descr="X:\ASSESSMENT_2000-2014\PPT 2016 matrix\V4_PPT_footer_visegrad-fund-contac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457200" y="4038600"/>
            <a:ext cx="8229600" cy="2819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sk-SK" sz="2000" dirty="0" smtClean="0"/>
              <a:t>Marek Pavlík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E-mail: marek.pavlik</a:t>
            </a:r>
            <a:r>
              <a:rPr lang="sk-SK" sz="2000" i="1" dirty="0" smtClean="0"/>
              <a:t>@</a:t>
            </a:r>
            <a:r>
              <a:rPr lang="en-US" sz="2000" dirty="0" smtClean="0"/>
              <a:t>visegradfund.org</a:t>
            </a:r>
          </a:p>
          <a:p>
            <a:pPr algn="l"/>
            <a:endParaRPr lang="en-US" sz="1400" dirty="0"/>
          </a:p>
          <a:p>
            <a:pPr algn="l"/>
            <a:endParaRPr lang="en-US" sz="1400" dirty="0" smtClean="0"/>
          </a:p>
          <a:p>
            <a:pPr algn="l"/>
            <a:endParaRPr lang="en-US" sz="1400" dirty="0"/>
          </a:p>
          <a:p>
            <a:pPr algn="l"/>
            <a:r>
              <a:rPr lang="en-US" sz="1400" dirty="0" smtClean="0"/>
              <a:t>/</a:t>
            </a:r>
            <a:r>
              <a:rPr lang="en-US" sz="1400" dirty="0" err="1" smtClean="0"/>
              <a:t>VisegradFund</a:t>
            </a: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400" dirty="0" smtClean="0"/>
              <a:t>@</a:t>
            </a:r>
            <a:r>
              <a:rPr lang="en-US" sz="1400" dirty="0" err="1" smtClean="0"/>
              <a:t>visegradfund</a:t>
            </a:r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2196802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73551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2300" b="1" dirty="0" err="1"/>
              <a:t>Visegr</a:t>
            </a:r>
            <a:r>
              <a:rPr lang="cs-CZ" sz="2300" b="1" dirty="0" err="1"/>
              <a:t>ádská</a:t>
            </a:r>
            <a:r>
              <a:rPr lang="cs-CZ" sz="2300" b="1" dirty="0"/>
              <a:t> skupina</a:t>
            </a:r>
            <a:r>
              <a:rPr lang="en-US" sz="2300" dirty="0"/>
              <a:t> = 1991; </a:t>
            </a:r>
            <a:r>
              <a:rPr lang="cs-CZ" sz="2300" dirty="0"/>
              <a:t>Mezinárodní </a:t>
            </a:r>
            <a:r>
              <a:rPr lang="cs-CZ" sz="2300" b="1" dirty="0"/>
              <a:t>v</a:t>
            </a:r>
            <a:r>
              <a:rPr lang="en-US" sz="2300" b="1" dirty="0" err="1"/>
              <a:t>isegr</a:t>
            </a:r>
            <a:r>
              <a:rPr lang="cs-CZ" sz="2300" b="1" dirty="0"/>
              <a:t>á</a:t>
            </a:r>
            <a:r>
              <a:rPr lang="en-US" sz="2300" b="1" dirty="0"/>
              <a:t>d</a:t>
            </a:r>
            <a:r>
              <a:rPr lang="cs-CZ" sz="2300" b="1" dirty="0" err="1"/>
              <a:t>ský</a:t>
            </a:r>
            <a:r>
              <a:rPr lang="en-US" sz="2300" b="1" dirty="0"/>
              <a:t> </a:t>
            </a:r>
            <a:r>
              <a:rPr lang="cs-CZ" sz="2300" b="1" dirty="0" err="1"/>
              <a:t>fo</a:t>
            </a:r>
            <a:r>
              <a:rPr lang="en-US" sz="2300" b="1" dirty="0" err="1"/>
              <a:t>nd</a:t>
            </a:r>
            <a:r>
              <a:rPr lang="en-US" sz="2300" dirty="0"/>
              <a:t> = 200</a:t>
            </a:r>
            <a:r>
              <a:rPr lang="cs-CZ" sz="2300" dirty="0"/>
              <a:t>0</a:t>
            </a:r>
          </a:p>
          <a:p>
            <a:pPr>
              <a:spcBef>
                <a:spcPts val="600"/>
              </a:spcBef>
            </a:pPr>
            <a:r>
              <a:rPr lang="cs-CZ" sz="2300" dirty="0"/>
              <a:t>MVF vznikl jako protipól spolupráce na vládní úrovni</a:t>
            </a:r>
          </a:p>
          <a:p>
            <a:pPr>
              <a:spcBef>
                <a:spcPts val="600"/>
              </a:spcBef>
            </a:pPr>
            <a:r>
              <a:rPr lang="cs-CZ" sz="2300" dirty="0"/>
              <a:t>Základní cíl: rozvoj občanské společnosti v regionu, podpora vnitřní koheze regionu V4</a:t>
            </a:r>
            <a:endParaRPr lang="en-US" sz="2300" dirty="0"/>
          </a:p>
          <a:p>
            <a:pPr>
              <a:spcBef>
                <a:spcPts val="600"/>
              </a:spcBef>
            </a:pPr>
            <a:r>
              <a:rPr lang="cs-CZ" sz="2300" dirty="0"/>
              <a:t>Základní princip: </a:t>
            </a:r>
            <a:r>
              <a:rPr lang="cs-CZ" sz="2300" b="1" dirty="0"/>
              <a:t>vládní finance</a:t>
            </a:r>
            <a:r>
              <a:rPr lang="en-US" sz="2300" dirty="0"/>
              <a:t> </a:t>
            </a:r>
            <a:r>
              <a:rPr lang="cs-CZ" sz="2300" dirty="0"/>
              <a:t> </a:t>
            </a:r>
            <a:r>
              <a:rPr lang="en-US" sz="2300" dirty="0"/>
              <a:t>→ </a:t>
            </a:r>
            <a:r>
              <a:rPr lang="cs-CZ" sz="2300" b="1" u="sng" dirty="0"/>
              <a:t>nevládní projekty</a:t>
            </a:r>
            <a:endParaRPr lang="en-US" sz="2300" b="1" u="sng" dirty="0"/>
          </a:p>
          <a:p>
            <a:pPr>
              <a:spcBef>
                <a:spcPts val="600"/>
              </a:spcBef>
            </a:pPr>
            <a:r>
              <a:rPr lang="cs-CZ" sz="2300" dirty="0"/>
              <a:t>Hlavní příjemci</a:t>
            </a:r>
            <a:r>
              <a:rPr lang="en-US" sz="2300" dirty="0"/>
              <a:t>: 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občanské organizace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veřejné instituce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místní správa a samospráva</a:t>
            </a:r>
            <a:endParaRPr lang="en-US" sz="2300" u="sng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</a:pPr>
            <a:r>
              <a:rPr lang="cs-CZ" sz="2300" dirty="0"/>
              <a:t>Hledání</a:t>
            </a:r>
            <a:r>
              <a:rPr lang="en-US" sz="2300" dirty="0"/>
              <a:t> </a:t>
            </a:r>
            <a:r>
              <a:rPr lang="cs-CZ" sz="2300" b="1" dirty="0"/>
              <a:t>přidané hodnoty pro region</a:t>
            </a:r>
            <a:endParaRPr lang="sk-SK" sz="2300" b="1" dirty="0"/>
          </a:p>
          <a:p>
            <a:pPr>
              <a:spcBef>
                <a:spcPts val="600"/>
              </a:spcBef>
            </a:pPr>
            <a:r>
              <a:rPr lang="cs-CZ" sz="2300" b="1" dirty="0"/>
              <a:t>Hledání originálních myšlenek s „dopadem“</a:t>
            </a:r>
            <a:r>
              <a:rPr lang="cs-CZ" sz="2300" dirty="0"/>
              <a:t> (</a:t>
            </a:r>
            <a:r>
              <a:rPr lang="en-US" sz="2300" dirty="0"/>
              <a:t>impactful ideas </a:t>
            </a:r>
            <a:r>
              <a:rPr lang="cs-CZ" sz="2300" dirty="0"/>
              <a:t>)</a:t>
            </a:r>
            <a:endParaRPr lang="en-US" sz="2300" dirty="0"/>
          </a:p>
          <a:p>
            <a:pPr>
              <a:spcBef>
                <a:spcPts val="600"/>
              </a:spcBef>
            </a:pPr>
            <a:r>
              <a:rPr lang="cs-CZ" sz="2300" dirty="0"/>
              <a:t>Zaměření - </a:t>
            </a:r>
            <a:r>
              <a:rPr lang="cs-CZ" sz="2300" b="1" dirty="0"/>
              <a:t>vnitřní</a:t>
            </a:r>
            <a:r>
              <a:rPr lang="en-US" sz="2300" dirty="0"/>
              <a:t> </a:t>
            </a:r>
            <a:r>
              <a:rPr lang="cs-CZ" sz="2300" dirty="0"/>
              <a:t>(V4) </a:t>
            </a:r>
            <a:r>
              <a:rPr lang="en-US" sz="2300" dirty="0"/>
              <a:t>a </a:t>
            </a:r>
            <a:r>
              <a:rPr lang="cs-CZ" sz="2300" b="1" dirty="0"/>
              <a:t>vnější</a:t>
            </a:r>
            <a:r>
              <a:rPr lang="en-US" sz="2300" dirty="0"/>
              <a:t> </a:t>
            </a:r>
            <a:r>
              <a:rPr lang="cs-CZ" sz="2300" dirty="0"/>
              <a:t>(Západní Balkán a země Východního partnerství, od 2004</a:t>
            </a:r>
            <a:r>
              <a:rPr lang="cs-CZ" sz="2300" dirty="0" smtClean="0"/>
              <a:t>)</a:t>
            </a:r>
            <a:endParaRPr lang="en-US" sz="23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6" name="Picture 2" descr="X:\ASSESSMENT_2000-2014\PPT 2016 matrix\V4_PPT_footer_org-ab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X:\ASSESSMENT_2000-2014\PPT 2016 matrix\V4_PPT_header_grants+scholarships+residenci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Základní charakteristika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"/>
            <a:ext cx="1600200" cy="1056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6416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E3D37C-817A-48F5-98C2-3489E9591098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1026" name="Picture 2" descr="C:\Users\sykora.VISEGRAD\AppData\Local\Microsoft\Windows\Temporary Internet Files\Content.Outlook\90Q0AN26\PPT_mapa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" y="0"/>
            <a:ext cx="914292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5963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10600" cy="4678363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</a:pPr>
            <a:r>
              <a:rPr lang="cs-CZ" sz="2300" dirty="0"/>
              <a:t>MVF je jedinou institucí/organizací V4</a:t>
            </a:r>
            <a:r>
              <a:rPr lang="en-US" sz="2300" dirty="0"/>
              <a:t> </a:t>
            </a:r>
            <a:endParaRPr lang="pl-PL" sz="2300" dirty="0"/>
          </a:p>
          <a:p>
            <a:pPr>
              <a:spcBef>
                <a:spcPts val="600"/>
              </a:spcBef>
            </a:pPr>
            <a:r>
              <a:rPr lang="en-US" sz="2300" dirty="0"/>
              <a:t>Status </a:t>
            </a:r>
            <a:r>
              <a:rPr lang="cs-CZ" sz="2300" b="1" dirty="0"/>
              <a:t>mezinárodní</a:t>
            </a:r>
            <a:r>
              <a:rPr lang="en-US" sz="2300" b="1" dirty="0"/>
              <a:t> </a:t>
            </a:r>
            <a:r>
              <a:rPr lang="cs-CZ" sz="2300" b="1" dirty="0"/>
              <a:t>organizace</a:t>
            </a:r>
            <a:r>
              <a:rPr lang="en-US" sz="2300" dirty="0"/>
              <a:t> </a:t>
            </a:r>
            <a:r>
              <a:rPr lang="cs-CZ" sz="2300" dirty="0"/>
              <a:t>se sídlem v</a:t>
            </a:r>
            <a:r>
              <a:rPr lang="en-US" sz="2300" dirty="0"/>
              <a:t> </a:t>
            </a:r>
            <a:r>
              <a:rPr lang="cs-CZ" sz="2300" dirty="0"/>
              <a:t>Bratislavě</a:t>
            </a:r>
            <a:endParaRPr lang="en-US" sz="2300" dirty="0"/>
          </a:p>
          <a:p>
            <a:pPr>
              <a:spcBef>
                <a:spcPts val="600"/>
              </a:spcBef>
            </a:pPr>
            <a:r>
              <a:rPr lang="cs-CZ" sz="2300" b="1" dirty="0"/>
              <a:t>Rovná práva</a:t>
            </a:r>
            <a:r>
              <a:rPr lang="en-US" sz="2300" b="1" dirty="0"/>
              <a:t> &amp; </a:t>
            </a:r>
            <a:r>
              <a:rPr lang="cs-CZ" sz="2300" b="1" dirty="0"/>
              <a:t>povinnosti</a:t>
            </a:r>
            <a:r>
              <a:rPr lang="en-US" sz="2300" dirty="0"/>
              <a:t> </a:t>
            </a:r>
            <a:r>
              <a:rPr lang="cs-CZ" sz="2300" dirty="0"/>
              <a:t>členských zemí V4</a:t>
            </a:r>
            <a:r>
              <a:rPr lang="en-US" sz="2300" dirty="0"/>
              <a:t>:</a:t>
            </a:r>
          </a:p>
          <a:p>
            <a:pPr lvl="1">
              <a:spcBef>
                <a:spcPts val="600"/>
              </a:spcBef>
            </a:pPr>
            <a:r>
              <a:rPr lang="cs-CZ" sz="2300" u="sng" dirty="0">
                <a:solidFill>
                  <a:schemeClr val="bg1">
                    <a:lumMod val="50000"/>
                  </a:schemeClr>
                </a:solidFill>
              </a:rPr>
              <a:t>rotující předsednictví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ve fondu i ve skupině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 </a:t>
            </a:r>
            <a:br>
              <a:rPr lang="en-US" sz="23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leden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–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prosinec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červenec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–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červen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1">
              <a:spcBef>
                <a:spcPts val="0"/>
              </a:spcBef>
            </a:pPr>
            <a:r>
              <a:rPr lang="cs-CZ" sz="2300" u="sng" dirty="0">
                <a:solidFill>
                  <a:schemeClr val="bg1">
                    <a:lumMod val="50000"/>
                  </a:schemeClr>
                </a:solidFill>
              </a:rPr>
              <a:t>rotující management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 (3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 roky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cs-CZ" sz="2300" u="sng" dirty="0">
                <a:solidFill>
                  <a:schemeClr val="bg1">
                    <a:lumMod val="50000"/>
                  </a:schemeClr>
                </a:solidFill>
              </a:rPr>
              <a:t>konsensus při rozhodování</a:t>
            </a:r>
            <a:r>
              <a:rPr lang="en-US" sz="23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300" dirty="0" smtClean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koordinace MZV zemí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 V4)</a:t>
            </a:r>
          </a:p>
          <a:p>
            <a:pPr>
              <a:spcBef>
                <a:spcPts val="600"/>
              </a:spcBef>
            </a:pPr>
            <a:r>
              <a:rPr lang="cs-CZ" sz="2300" b="1" dirty="0"/>
              <a:t>Rozpočet</a:t>
            </a:r>
            <a:r>
              <a:rPr lang="en-US" sz="2300" b="1" dirty="0"/>
              <a:t> = </a:t>
            </a:r>
            <a:r>
              <a:rPr lang="cs-CZ" sz="2300" b="1" dirty="0"/>
              <a:t>roční příspěvek</a:t>
            </a:r>
            <a:r>
              <a:rPr lang="en-US" sz="2300" b="1" dirty="0"/>
              <a:t> </a:t>
            </a:r>
            <a:r>
              <a:rPr lang="en-US" sz="2300" dirty="0"/>
              <a:t>(</a:t>
            </a:r>
            <a:r>
              <a:rPr lang="cs-CZ" sz="2300" dirty="0"/>
              <a:t>2 miliony </a:t>
            </a:r>
            <a:r>
              <a:rPr lang="en-US" sz="2300" dirty="0"/>
              <a:t>€/</a:t>
            </a:r>
            <a:r>
              <a:rPr lang="cs-CZ" sz="2300" dirty="0"/>
              <a:t>země</a:t>
            </a:r>
            <a:r>
              <a:rPr lang="en-US" sz="2300" dirty="0"/>
              <a:t>)</a:t>
            </a:r>
          </a:p>
          <a:p>
            <a:pPr>
              <a:spcBef>
                <a:spcPts val="600"/>
              </a:spcBef>
            </a:pPr>
            <a:r>
              <a:rPr lang="cs-CZ" sz="2300" b="1" dirty="0"/>
              <a:t>Vnější financování </a:t>
            </a:r>
            <a:r>
              <a:rPr lang="cs-CZ" sz="2300" dirty="0"/>
              <a:t>od </a:t>
            </a:r>
            <a:r>
              <a:rPr lang="en-US" sz="2300" dirty="0"/>
              <a:t>2012</a:t>
            </a:r>
            <a:r>
              <a:rPr lang="en-US" sz="2300" b="1" dirty="0"/>
              <a:t> </a:t>
            </a:r>
            <a:br>
              <a:rPr lang="en-US" sz="2300" b="1" dirty="0"/>
            </a:b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(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Nizozemsko, Kanada, Německo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sz="2300" dirty="0">
                <a:solidFill>
                  <a:schemeClr val="bg1">
                    <a:lumMod val="50000"/>
                  </a:schemeClr>
                </a:solidFill>
              </a:rPr>
              <a:t>Švédsko, Jižní Korea, Švýcarsko, USA</a:t>
            </a:r>
            <a:r>
              <a:rPr lang="en-US" sz="2300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pPr>
              <a:spcBef>
                <a:spcPts val="600"/>
              </a:spcBef>
            </a:pPr>
            <a:r>
              <a:rPr lang="cs-CZ" sz="2300" b="1" dirty="0"/>
              <a:t>2-členné vedení + 10-členný sekretariát</a:t>
            </a:r>
            <a:endParaRPr lang="en-US" sz="2300" b="1" dirty="0"/>
          </a:p>
          <a:p>
            <a:endParaRPr lang="en-US" sz="2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Základní charakteristika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6" name="Picture 2" descr="X:\ASSESSMENT_2000-2014\PPT 2016 matrix\V4_PPT_footer_org-abou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X:\ASSESSMENT_2000-2014\PPT 2016 matrix\V4_PPT_header_grants+scholarships+residenci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28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304800" y="1634569"/>
            <a:ext cx="8686800" cy="484243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cs-CZ" sz="2300" b="1" dirty="0" smtClean="0"/>
              <a:t>Granty</a:t>
            </a:r>
            <a:endParaRPr lang="sk-SK" sz="2300" b="1" dirty="0" smtClean="0"/>
          </a:p>
          <a:p>
            <a:pPr lvl="1">
              <a:spcBef>
                <a:spcPts val="0"/>
              </a:spcBef>
            </a:pPr>
            <a:r>
              <a:rPr lang="en-US" sz="1800" dirty="0" err="1" smtClean="0">
                <a:solidFill>
                  <a:schemeClr val="bg1">
                    <a:lumMod val="50000"/>
                  </a:schemeClr>
                </a:solidFill>
              </a:rPr>
              <a:t>Visegrad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Grants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cs-CZ" sz="1800" dirty="0" err="1" smtClean="0">
                <a:solidFill>
                  <a:schemeClr val="bg1">
                    <a:lumMod val="50000"/>
                  </a:schemeClr>
                </a:solidFill>
              </a:rPr>
              <a:t>Visegrad</a:t>
            </a:r>
            <a:r>
              <a:rPr lang="cs-CZ" sz="1800" dirty="0" smtClean="0">
                <a:solidFill>
                  <a:schemeClr val="bg1">
                    <a:lumMod val="50000"/>
                  </a:schemeClr>
                </a:solidFill>
              </a:rPr>
              <a:t>+ </a:t>
            </a:r>
            <a:r>
              <a:rPr lang="cs-CZ" sz="1800" dirty="0" err="1" smtClean="0">
                <a:solidFill>
                  <a:schemeClr val="bg1">
                    <a:lumMod val="50000"/>
                  </a:schemeClr>
                </a:solidFill>
              </a:rPr>
              <a:t>Grants</a:t>
            </a:r>
            <a:endParaRPr lang="cs-CZ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Visegrad Strategic Grants</a:t>
            </a:r>
            <a:endParaRPr lang="en-US" sz="1800" b="1" dirty="0" smtClean="0"/>
          </a:p>
          <a:p>
            <a:pPr>
              <a:spcBef>
                <a:spcPts val="600"/>
              </a:spcBef>
            </a:pPr>
            <a:r>
              <a:rPr lang="cs-CZ" sz="2300" b="1" dirty="0" smtClean="0"/>
              <a:t>Mobilita</a:t>
            </a:r>
            <a:endParaRPr lang="en-US" sz="2300" b="1" dirty="0"/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Visegrad Scholarship Program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Fellowships at Open Society Archives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Visegrad Artist Residency Programs </a:t>
            </a:r>
            <a:endParaRPr lang="sk-SK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Civil Servant Mobility Program (capacity building for UA, GE, MD)</a:t>
            </a:r>
          </a:p>
          <a:p>
            <a:pPr>
              <a:spcBef>
                <a:spcPts val="600"/>
              </a:spcBef>
            </a:pPr>
            <a:r>
              <a:rPr lang="cs-CZ" sz="2300" b="1" dirty="0" smtClean="0"/>
              <a:t>Jiné</a:t>
            </a:r>
            <a:r>
              <a:rPr lang="cs-CZ" sz="2300" b="1" dirty="0"/>
              <a:t> </a:t>
            </a:r>
            <a:r>
              <a:rPr lang="cs-CZ" sz="2300" b="1" dirty="0" smtClean="0"/>
              <a:t>projekty</a:t>
            </a:r>
            <a:endParaRPr lang="en-US" sz="2300" b="1" dirty="0" smtClean="0"/>
          </a:p>
          <a:p>
            <a:pPr lvl="1">
              <a:spcBef>
                <a:spcPts val="0"/>
              </a:spcBef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Think Visegrad think-tank platform/Think Visegrad in Brussels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Klíčové nástroje - </a:t>
            </a:r>
            <a:r>
              <a:rPr lang="cs-CZ" sz="32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g</a:t>
            </a:r>
            <a:r>
              <a:rPr 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r</a:t>
            </a:r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anty</a:t>
            </a:r>
            <a:r>
              <a:rPr lang="en-US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&amp; </a:t>
            </a:r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mobilita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8" name="Picture 2" descr="X:\ASSESSMENT_2000-2014\PPT 2016 matrix\V4_PPT_header_grants+scholarships+residenci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X:\ASSESSMENT_2000-2014\PPT 2016 matrix\V4_PPT_footer_org-grants+scholarships+residenci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sykora.VISEGRAD\Documents\LOGOs\Think Visegrad\V4_T-T_logo_1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1514" y="5410200"/>
            <a:ext cx="1832486" cy="9251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Image result for v4revu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v4revu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26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Visegrádské</a:t>
            </a:r>
            <a:r>
              <a:rPr lang="sk-SK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granty</a:t>
            </a: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4" descr="X:\ASSESSMENT_2000-2014\PPT 2016 matrix\V4_PPT_header_gra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842431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projekty 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by měly mít</a:t>
            </a:r>
            <a:r>
              <a:rPr lang="en-US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“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v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isegr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ádskou přidanou hodnotu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”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zahrnují aktivní účast partnerů 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alespoň ze</a:t>
            </a:r>
            <a:r>
              <a:rPr lang="en-US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tří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zemí 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V4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grant pokrývá</a:t>
            </a:r>
            <a:r>
              <a:rPr lang="pl-PL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až</a:t>
            </a:r>
            <a:r>
              <a:rPr lang="pl-PL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pl-PL" sz="23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100 </a:t>
            </a:r>
            <a:r>
              <a:rPr lang="pl-PL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%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sz="23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nákladů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splátky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v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tranších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až 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80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%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projektových nákladů předem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15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%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na provozní náklady 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(„</a:t>
            </a:r>
            <a:r>
              <a:rPr lang="en-US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overheads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“)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náklady dokumentovány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kopiemi faktur a </a:t>
            </a:r>
            <a:r>
              <a:rPr lang="cs-CZ" sz="2300" b="1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smluv, resp. auditní zprávou 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(u grantů s podporou 10 001 EUR a více)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jeden projekt na žadatele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partnerství možné ve více projektech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  <a:endParaRPr lang="sk-SK" sz="2300" dirty="0">
              <a:solidFill>
                <a:schemeClr val="bg1">
                  <a:lumMod val="50000"/>
                </a:schemeClr>
              </a:solidFill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sk-SK" sz="2300" b="1" dirty="0"/>
              <a:t>termíny</a:t>
            </a:r>
            <a:r>
              <a:rPr lang="en-US" sz="2300" dirty="0"/>
              <a:t> </a:t>
            </a:r>
            <a:r>
              <a:rPr lang="sk-SK" sz="2300" dirty="0"/>
              <a:t>(</a:t>
            </a:r>
            <a:r>
              <a:rPr lang="sk-SK" sz="2300" u="sng" dirty="0"/>
              <a:t>1. </a:t>
            </a:r>
            <a:r>
              <a:rPr lang="sk-SK" sz="2300" u="sng" dirty="0" smtClean="0"/>
              <a:t>2., </a:t>
            </a:r>
            <a:r>
              <a:rPr lang="sk-SK" sz="2300" u="sng" dirty="0"/>
              <a:t>1. 6., 1. </a:t>
            </a:r>
            <a:r>
              <a:rPr lang="sk-SK" sz="2300" u="sng" dirty="0" smtClean="0"/>
              <a:t>10</a:t>
            </a:r>
            <a:r>
              <a:rPr lang="sk-SK" sz="2300" dirty="0" smtClean="0"/>
              <a:t>.)</a:t>
            </a:r>
            <a:endParaRPr lang="en-US" sz="2300" dirty="0"/>
          </a:p>
          <a:p>
            <a:pPr>
              <a:buClr>
                <a:srgbClr val="002060"/>
              </a:buClr>
              <a:buFont typeface="Arial" charset="0"/>
              <a:buChar char="•"/>
            </a:pPr>
            <a:endParaRPr lang="en-US" sz="2400" dirty="0"/>
          </a:p>
        </p:txBody>
      </p:sp>
      <p:pic>
        <p:nvPicPr>
          <p:cNvPr id="1026" name="Picture 2" descr="X:\ASSESSMENT_2000-2014\PPT 2016 matrix\V4_PPT_footer_org-grant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11516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710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Hlavní tematické oblasti</a:t>
            </a:r>
            <a:r>
              <a:rPr lang="sk-SK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 </a:t>
            </a:r>
            <a:endParaRPr lang="en-US" sz="32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4" descr="X:\ASSESSMENT_2000-2014\PPT 2016 matrix\V4_PPT_header_gra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842431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Kulturní a společná identita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Vzdělávání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Životní prostředí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Demokratické hodnoty a média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Veřejná politika a</a:t>
            </a:r>
            <a:r>
              <a:rPr lang="en-US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 institu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cionální partnerství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Vědecká výměna a spolupráce při výzkumu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Regionální rozvoj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podnikání a turismus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Sociální rozvoj</a:t>
            </a:r>
            <a:endParaRPr lang="en-US" sz="2300" dirty="0"/>
          </a:p>
          <a:p>
            <a:pPr>
              <a:buClr>
                <a:srgbClr val="002060"/>
              </a:buClr>
              <a:buFont typeface="Arial" charset="0"/>
              <a:buChar char="•"/>
            </a:pPr>
            <a:endParaRPr lang="en-US" sz="2400" dirty="0"/>
          </a:p>
        </p:txBody>
      </p:sp>
      <p:pic>
        <p:nvPicPr>
          <p:cNvPr id="11" name="Picture 2" descr="X:\ASSESSMENT_2000-2014\PPT 2016 matrix\V4_PPT_footer_grants-guidelin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1878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631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0" y="2286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Kdo může podat žádost?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Picture 4" descr="X:\ASSESSMENT_2000-2014\PPT 2016 matrix\V4_PPT_header_grant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304800" y="1646237"/>
            <a:ext cx="8686800" cy="4842431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většinu žadatelů tvoří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NNO</a:t>
            </a:r>
            <a:endParaRPr lang="en-US" sz="2300" b="1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základní  a střední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školy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vysoké školy a univerzity</a:t>
            </a: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orgány místní správy a samosprávy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další </a:t>
            </a:r>
            <a:r>
              <a:rPr lang="cs-CZ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veřejné instituce</a:t>
            </a:r>
            <a:r>
              <a:rPr lang="en-US" sz="2300" b="1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(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muzea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galerie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,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sportovní kluby, spolky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)</a:t>
            </a: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soukromé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společnosti</a:t>
            </a:r>
            <a: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/>
            </a:r>
            <a:br>
              <a:rPr lang="en-US" sz="2300" dirty="0"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en-US" sz="2300" dirty="0">
              <a:latin typeface="Calibri" pitchFamily="34" charset="0"/>
              <a:ea typeface="Calibri" pitchFamily="34" charset="0"/>
              <a:cs typeface="Calibri" pitchFamily="34" charset="0"/>
            </a:endParaRPr>
          </a:p>
          <a:p>
            <a:pPr>
              <a:buClr>
                <a:srgbClr val="002060"/>
              </a:buClr>
              <a:buFont typeface="Arial" charset="0"/>
              <a:buChar char="•"/>
            </a:pPr>
            <a:r>
              <a:rPr lang="cs-CZ" sz="2300" b="1" dirty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nikoliv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cs-CZ" sz="2300" dirty="0" smtClean="0">
                <a:latin typeface="Calibri" pitchFamily="34" charset="0"/>
                <a:ea typeface="Calibri" pitchFamily="34" charset="0"/>
                <a:cs typeface="Calibri" pitchFamily="34" charset="0"/>
              </a:rPr>
              <a:t>jednotlivci (fyzické osoby) nebo </a:t>
            </a:r>
            <a:r>
              <a:rPr lang="cs-CZ" sz="2300" dirty="0">
                <a:latin typeface="Calibri" pitchFamily="34" charset="0"/>
                <a:ea typeface="Calibri" pitchFamily="34" charset="0"/>
                <a:cs typeface="Calibri" pitchFamily="34" charset="0"/>
              </a:rPr>
              <a:t>organizace přímo uvedené ve státním rozpočtu (ministerstva, kulturní instituty, apod.)</a:t>
            </a:r>
            <a:endParaRPr lang="en-US" sz="2300" dirty="0"/>
          </a:p>
          <a:p>
            <a:pPr>
              <a:buClr>
                <a:srgbClr val="002060"/>
              </a:buClr>
              <a:buFont typeface="Arial" charset="0"/>
              <a:buChar char="•"/>
            </a:pPr>
            <a:endParaRPr lang="en-US" sz="2400" dirty="0"/>
          </a:p>
        </p:txBody>
      </p:sp>
      <p:pic>
        <p:nvPicPr>
          <p:cNvPr id="4098" name="Picture 2" descr="X:\ASSESSMENT_2000-2014\PPT 2016 matrix\V4_PPT_footer_grants-guidelin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51878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831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Jak postupovat?</a:t>
            </a:r>
            <a:endParaRPr lang="en-US" sz="32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300" b="1" dirty="0" smtClean="0"/>
              <a:t>Nápad na</a:t>
            </a:r>
            <a:r>
              <a:rPr lang="en-US" sz="2300" b="1" dirty="0" smtClean="0"/>
              <a:t> </a:t>
            </a:r>
            <a:r>
              <a:rPr lang="cs-CZ" sz="2300" b="1" dirty="0" smtClean="0"/>
              <a:t>projekt</a:t>
            </a:r>
            <a:r>
              <a:rPr lang="en-US" sz="2300" dirty="0" smtClean="0"/>
              <a:t> </a:t>
            </a:r>
            <a:r>
              <a:rPr lang="en-US" sz="2300" dirty="0"/>
              <a:t>– </a:t>
            </a:r>
            <a:r>
              <a:rPr lang="cs-CZ" sz="2300" dirty="0" smtClean="0"/>
              <a:t>rámcový rozsah, rozpočet</a:t>
            </a:r>
            <a:r>
              <a:rPr lang="en-US" sz="2300" dirty="0" smtClean="0"/>
              <a:t>…</a:t>
            </a:r>
            <a:endParaRPr lang="en-US" sz="2300" dirty="0"/>
          </a:p>
          <a:p>
            <a:r>
              <a:rPr lang="cs-CZ" sz="2300" b="1" dirty="0" smtClean="0"/>
              <a:t>Hledání partnerů</a:t>
            </a:r>
            <a:r>
              <a:rPr lang="cs-CZ" sz="2300" dirty="0" smtClean="0"/>
              <a:t> </a:t>
            </a:r>
            <a:r>
              <a:rPr lang="en-US" sz="2300" dirty="0" smtClean="0"/>
              <a:t>(</a:t>
            </a:r>
            <a:r>
              <a:rPr lang="en-US" sz="2300" dirty="0"/>
              <a:t>CZ + min. 2, </a:t>
            </a:r>
            <a:r>
              <a:rPr lang="cs-CZ" sz="2300" dirty="0" smtClean="0"/>
              <a:t>nejlépe</a:t>
            </a:r>
            <a:r>
              <a:rPr lang="en-US" sz="2300" dirty="0" smtClean="0"/>
              <a:t> </a:t>
            </a:r>
            <a:r>
              <a:rPr lang="en-US" sz="2300" dirty="0"/>
              <a:t>3):</a:t>
            </a:r>
          </a:p>
          <a:p>
            <a:pPr marL="0" indent="0">
              <a:buNone/>
            </a:pPr>
            <a:r>
              <a:rPr lang="cs-CZ" sz="2300" dirty="0" smtClean="0"/>
              <a:t>     - </a:t>
            </a:r>
            <a:r>
              <a:rPr lang="en-US" sz="2300" dirty="0" smtClean="0"/>
              <a:t>http</a:t>
            </a:r>
            <a:r>
              <a:rPr lang="en-US" sz="2300" dirty="0"/>
              <a:t>://map.visegradfund.org/ </a:t>
            </a:r>
          </a:p>
          <a:p>
            <a:r>
              <a:rPr lang="cs-CZ" sz="2300" b="1" dirty="0" smtClean="0"/>
              <a:t>Příprava přihlášky</a:t>
            </a:r>
            <a:r>
              <a:rPr lang="en-US" sz="2300" dirty="0" smtClean="0"/>
              <a:t>:</a:t>
            </a:r>
            <a:endParaRPr lang="cs-CZ" sz="2300" dirty="0" smtClean="0"/>
          </a:p>
          <a:p>
            <a:pPr marL="0" indent="0">
              <a:buNone/>
            </a:pPr>
            <a:r>
              <a:rPr lang="cs-CZ" sz="2300" dirty="0"/>
              <a:t> </a:t>
            </a:r>
            <a:r>
              <a:rPr lang="cs-CZ" sz="2300" dirty="0" smtClean="0"/>
              <a:t>    - </a:t>
            </a:r>
            <a:r>
              <a:rPr lang="en-US" sz="2300" dirty="0" smtClean="0"/>
              <a:t>http://</a:t>
            </a:r>
            <a:r>
              <a:rPr lang="cs-CZ" sz="2300" dirty="0" smtClean="0"/>
              <a:t>my</a:t>
            </a:r>
            <a:r>
              <a:rPr lang="en-US" sz="2300" dirty="0" smtClean="0"/>
              <a:t>.visegradfund.org</a:t>
            </a:r>
            <a:r>
              <a:rPr lang="en-US" sz="2300" dirty="0"/>
              <a:t>/ </a:t>
            </a:r>
          </a:p>
          <a:p>
            <a:r>
              <a:rPr lang="cs-CZ" sz="2300" b="1" dirty="0" smtClean="0"/>
              <a:t>Doplňky</a:t>
            </a:r>
            <a:r>
              <a:rPr lang="en-US" sz="2300" b="1" dirty="0" smtClean="0"/>
              <a:t> </a:t>
            </a:r>
            <a:r>
              <a:rPr lang="en-US" sz="2300" b="1" dirty="0"/>
              <a:t>k </a:t>
            </a:r>
            <a:r>
              <a:rPr lang="cs-CZ" sz="2300" b="1" dirty="0" smtClean="0"/>
              <a:t>přihlášce (</a:t>
            </a:r>
            <a:r>
              <a:rPr lang="en-US" sz="2300" b="1" dirty="0" smtClean="0"/>
              <a:t>scan</a:t>
            </a:r>
            <a:r>
              <a:rPr lang="cs-CZ" sz="2300" b="1" dirty="0" smtClean="0"/>
              <a:t>)</a:t>
            </a:r>
            <a:r>
              <a:rPr lang="en-US" sz="2300" dirty="0" smtClean="0"/>
              <a:t>:</a:t>
            </a:r>
            <a:endParaRPr lang="en-US" sz="2300" dirty="0"/>
          </a:p>
          <a:p>
            <a:pPr marL="0" indent="0">
              <a:buNone/>
            </a:pPr>
            <a:r>
              <a:rPr lang="cs-CZ" sz="2300" dirty="0" smtClean="0"/>
              <a:t>     - </a:t>
            </a:r>
            <a:r>
              <a:rPr lang="en-US" sz="2300" dirty="0" smtClean="0"/>
              <a:t>„</a:t>
            </a:r>
            <a:r>
              <a:rPr lang="en-US" sz="2300" dirty="0"/>
              <a:t>letters of </a:t>
            </a:r>
            <a:r>
              <a:rPr lang="en-US" sz="2300" dirty="0" smtClean="0"/>
              <a:t>intent“</a:t>
            </a:r>
            <a:endParaRPr lang="cs-CZ" sz="2300" dirty="0" smtClean="0"/>
          </a:p>
          <a:p>
            <a:pPr marL="0" indent="0">
              <a:buNone/>
            </a:pPr>
            <a:r>
              <a:rPr lang="cs-CZ" sz="2300" dirty="0"/>
              <a:t> </a:t>
            </a:r>
            <a:r>
              <a:rPr lang="cs-CZ" sz="2300" dirty="0" smtClean="0"/>
              <a:t>    - identifikační doklady</a:t>
            </a:r>
          </a:p>
          <a:p>
            <a:r>
              <a:rPr lang="cs-CZ" sz="2300" b="1" dirty="0" smtClean="0"/>
              <a:t>Odeslání na </a:t>
            </a:r>
            <a:r>
              <a:rPr lang="en-US" sz="2300" b="1" dirty="0" smtClean="0"/>
              <a:t>server</a:t>
            </a:r>
            <a:endParaRPr lang="cs-CZ" sz="2300" b="1" dirty="0" smtClean="0"/>
          </a:p>
          <a:p>
            <a:r>
              <a:rPr lang="cs-CZ" sz="2300" b="1" dirty="0" smtClean="0"/>
              <a:t>Výsledky zhruba 2,5 měsíce po uzávěrce</a:t>
            </a:r>
            <a:endParaRPr lang="en-US" sz="2300" b="1" dirty="0"/>
          </a:p>
          <a:p>
            <a:endParaRPr lang="en-US" dirty="0"/>
          </a:p>
        </p:txBody>
      </p:sp>
      <p:pic>
        <p:nvPicPr>
          <p:cNvPr id="4" name="Picture 4" descr="X:\ASSESSMENT_2000-2014\PPT 2016 matrix\V4_PPT_header_gran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4464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5494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19549</TotalTime>
  <Words>529</Words>
  <Application>Microsoft Office PowerPoint</Application>
  <PresentationFormat>Předvádění na obrazovce (4:3)</PresentationFormat>
  <Paragraphs>116</Paragraphs>
  <Slides>14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Jak postupovat?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Jiří Sýkora</dc:creator>
  <cp:lastModifiedBy>Šafářová Marie</cp:lastModifiedBy>
  <cp:revision>507</cp:revision>
  <cp:lastPrinted>2017-09-14T13:20:53Z</cp:lastPrinted>
  <dcterms:created xsi:type="dcterms:W3CDTF">2012-03-05T11:12:01Z</dcterms:created>
  <dcterms:modified xsi:type="dcterms:W3CDTF">2017-09-18T05:02:18Z</dcterms:modified>
</cp:coreProperties>
</file>