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63" r:id="rId2"/>
    <p:sldMasterId id="2147483881" r:id="rId3"/>
  </p:sldMasterIdLst>
  <p:notesMasterIdLst>
    <p:notesMasterId r:id="rId37"/>
  </p:notesMasterIdLst>
  <p:handoutMasterIdLst>
    <p:handoutMasterId r:id="rId38"/>
  </p:handoutMasterIdLst>
  <p:sldIdLst>
    <p:sldId id="735" r:id="rId4"/>
    <p:sldId id="769" r:id="rId5"/>
    <p:sldId id="764" r:id="rId6"/>
    <p:sldId id="765" r:id="rId7"/>
    <p:sldId id="742" r:id="rId8"/>
    <p:sldId id="743" r:id="rId9"/>
    <p:sldId id="745" r:id="rId10"/>
    <p:sldId id="770" r:id="rId11"/>
    <p:sldId id="771" r:id="rId12"/>
    <p:sldId id="772" r:id="rId13"/>
    <p:sldId id="773" r:id="rId14"/>
    <p:sldId id="767" r:id="rId15"/>
    <p:sldId id="766" r:id="rId16"/>
    <p:sldId id="748" r:id="rId17"/>
    <p:sldId id="749" r:id="rId18"/>
    <p:sldId id="750" r:id="rId19"/>
    <p:sldId id="751" r:id="rId20"/>
    <p:sldId id="752" r:id="rId21"/>
    <p:sldId id="753" r:id="rId22"/>
    <p:sldId id="754" r:id="rId23"/>
    <p:sldId id="755" r:id="rId24"/>
    <p:sldId id="756" r:id="rId25"/>
    <p:sldId id="757" r:id="rId26"/>
    <p:sldId id="762" r:id="rId27"/>
    <p:sldId id="763" r:id="rId28"/>
    <p:sldId id="727" r:id="rId29"/>
    <p:sldId id="731" r:id="rId30"/>
    <p:sldId id="732" r:id="rId31"/>
    <p:sldId id="733" r:id="rId32"/>
    <p:sldId id="728" r:id="rId33"/>
    <p:sldId id="734" r:id="rId34"/>
    <p:sldId id="729" r:id="rId35"/>
    <p:sldId id="741" r:id="rId36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nika Svobodová" initials="V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35D"/>
    <a:srgbClr val="7494A4"/>
    <a:srgbClr val="77726B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0093" autoAdjust="0"/>
  </p:normalViewPr>
  <p:slideViewPr>
    <p:cSldViewPr snapToGrid="0" snapToObjects="1">
      <p:cViewPr varScale="1">
        <p:scale>
          <a:sx n="65" d="100"/>
          <a:sy n="65" d="100"/>
        </p:scale>
        <p:origin x="462" y="66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00959091977029"/>
          <c:y val="0.11709049523597907"/>
          <c:w val="0.53885041917018328"/>
          <c:h val="0.782616084985266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ERDF</c:v>
                </c:pt>
              </c:strCache>
            </c:strRef>
          </c:tx>
          <c:spPr>
            <a:solidFill>
              <a:srgbClr val="0D216C"/>
            </a:solidFill>
          </c:spPr>
          <c:explosion val="11"/>
          <c:dPt>
            <c:idx val="0"/>
            <c:bubble3D val="0"/>
            <c:spPr>
              <a:solidFill>
                <a:srgbClr val="FDC60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7B-4B0D-8135-05BEBB298781}"/>
              </c:ext>
            </c:extLst>
          </c:dPt>
          <c:dPt>
            <c:idx val="1"/>
            <c:bubble3D val="0"/>
            <c:spPr>
              <a:solidFill>
                <a:srgbClr val="15996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7B-4B0D-8135-05BEBB298781}"/>
              </c:ext>
            </c:extLst>
          </c:dPt>
          <c:dPt>
            <c:idx val="2"/>
            <c:bubble3D val="0"/>
            <c:spPr>
              <a:solidFill>
                <a:srgbClr val="98C22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7B-4B0D-8135-05BEBB298781}"/>
              </c:ext>
            </c:extLst>
          </c:dPt>
          <c:dPt>
            <c:idx val="3"/>
            <c:bubble3D val="0"/>
            <c:spPr>
              <a:solidFill>
                <a:srgbClr val="8A89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7B-4B0D-8135-05BEBB298781}"/>
              </c:ext>
            </c:extLst>
          </c:dPt>
          <c:dLbls>
            <c:dLbl>
              <c:idx val="0"/>
              <c:layout>
                <c:manualLayout>
                  <c:x val="9.2996099953994715E-2"/>
                  <c:y val="3.2687792972866482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FDC608"/>
                        </a:solidFill>
                        <a:latin typeface="Trebuchet MS" pitchFamily="34" charset="0"/>
                      </a:rPr>
                      <a:t>Inovace</a:t>
                    </a:r>
                    <a:r>
                      <a:rPr lang="en-US" sz="1400" dirty="0" smtClean="0">
                        <a:latin typeface="Trebuchet MS" pitchFamily="34" charset="0"/>
                      </a:rPr>
                      <a:t> </a:t>
                    </a:r>
                    <a:endParaRPr lang="en-US" sz="1400" dirty="0">
                      <a:latin typeface="Trebuchet MS" pitchFamily="34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69,0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7B-4B0D-8135-05BEBB2987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386205138454468"/>
                  <c:y val="-1.4933875513351551E-3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err="1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Nízkouhlík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.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baseline="0" dirty="0" err="1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ekonomika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44,4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7B-4B0D-8135-05BEBB298781}"/>
                </c:ext>
                <c:ext xmlns:c15="http://schemas.microsoft.com/office/drawing/2012/chart" uri="{CE6537A1-D6FC-4f65-9D91-7224C49458BB}">
                  <c15:layout>
                    <c:manualLayout>
                      <c:w val="0.1928190134321445"/>
                      <c:h val="0.439157788733818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1347719105891702E-2"/>
                  <c:y val="-9.5242839442862243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Přírodní</a:t>
                    </a:r>
                    <a:r>
                      <a:rPr lang="en-US" sz="1400" b="1" baseline="0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 +kulturní zdroje</a:t>
                    </a: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</a:t>
                    </a:r>
                    <a:endParaRPr lang="en-US" sz="1400" b="1" dirty="0">
                      <a:solidFill>
                        <a:srgbClr val="98C222"/>
                      </a:solidFill>
                      <a:latin typeface="Trebuchet MS" pitchFamily="34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88,8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7B-4B0D-8135-05BEBB298781}"/>
                </c:ext>
                <c:ext xmlns:c15="http://schemas.microsoft.com/office/drawing/2012/chart" uri="{CE6537A1-D6FC-4f65-9D91-7224C49458BB}">
                  <c15:layout>
                    <c:manualLayout>
                      <c:w val="0.19269461909965541"/>
                      <c:h val="0.4462038388716236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807435785823433"/>
                  <c:y val="7.0212450070394825E-2"/>
                </c:manualLayout>
              </c:layout>
              <c:tx>
                <c:rich>
                  <a:bodyPr/>
                  <a:lstStyle/>
                  <a:p>
                    <a:r>
                      <a:rPr lang="pt-BR" sz="1400" b="1" dirty="0" smtClean="0">
                        <a:solidFill>
                          <a:srgbClr val="8A898C"/>
                        </a:solidFill>
                        <a:latin typeface="Trebuchet MS" pitchFamily="34" charset="0"/>
                      </a:rPr>
                      <a:t>Doprava</a:t>
                    </a:r>
                    <a:endParaRPr lang="pt-BR" sz="1400" b="1" dirty="0">
                      <a:solidFill>
                        <a:srgbClr val="8A898C"/>
                      </a:solidFill>
                      <a:latin typeface="Trebuchet MS" pitchFamily="34" charset="0"/>
                    </a:endParaRPr>
                  </a:p>
                  <a:p>
                    <a:r>
                      <a:rPr lang="pt-BR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29,6</a:t>
                    </a:r>
                    <a:r>
                      <a:rPr lang="pt-BR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mil. EUR ERDF</a:t>
                    </a:r>
                    <a:endParaRPr lang="pt-BR" sz="1600" b="1" dirty="0">
                      <a:solidFill>
                        <a:srgbClr val="0D216C"/>
                      </a:solidFill>
                      <a:latin typeface="Trebuchet MS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87B-4B0D-8135-05BEBB298781}"/>
                </c:ext>
                <c:ext xmlns:c15="http://schemas.microsoft.com/office/drawing/2012/chart" uri="{CE6537A1-D6FC-4f65-9D91-7224C49458BB}">
                  <c15:layout>
                    <c:manualLayout>
                      <c:w val="0.19269461909965541"/>
                      <c:h val="0.324113579983949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rebuchet MS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Innovation</c:v>
                </c:pt>
                <c:pt idx="1">
                  <c:v>Low carbon</c:v>
                </c:pt>
                <c:pt idx="2">
                  <c:v>Natural and cultural resources</c:v>
                </c:pt>
                <c:pt idx="3">
                  <c:v>Transport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44.4</c:v>
                </c:pt>
                <c:pt idx="2">
                  <c:v>88.8</c:v>
                </c:pt>
                <c:pt idx="3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7B-4B0D-8135-05BEBB29878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8-17T15:05:37.675" idx="1">
    <p:pos x="3490" y="97"/>
    <p:text>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86AA2-103A-4283-9CBF-E8C1B4D020A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46B6E-AC10-43F8-9712-41571AB28F9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Spolupráce v oblasti </a:t>
          </a:r>
          <a:r>
            <a:rPr lang="cs-CZ" sz="2400" b="1" i="0" u="sng" dirty="0">
              <a:solidFill>
                <a:schemeClr val="tx1"/>
              </a:solidFill>
              <a:latin typeface="Trebuchet MS" panose="020B0603020202020204" pitchFamily="34" charset="0"/>
            </a:rPr>
            <a:t>inovací</a:t>
          </a:r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 s cílem zvýšit konkurenceschopnost STŘEDNÍ EVROPY</a:t>
          </a:r>
          <a:endParaRPr lang="en-US" sz="24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401FD26-4361-4FDE-B59E-34474DFADF0F}" type="par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D4BB2D3-1416-492D-990A-4DE0625C8839}" type="sib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D0C29C3-A146-452F-8332-304F2D3587DF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cs-CZ" sz="1600" b="1" i="0" dirty="0">
              <a:solidFill>
                <a:schemeClr val="tx1"/>
              </a:solidFill>
              <a:latin typeface="Trebuchet MS" panose="020B0603020202020204" pitchFamily="34" charset="0"/>
            </a:rPr>
            <a:t>1.1 Zlepšit </a:t>
          </a:r>
          <a:r>
            <a:rPr lang="cs-CZ" sz="1600" b="1" i="0" u="sng" dirty="0">
              <a:solidFill>
                <a:schemeClr val="tx1"/>
              </a:solidFill>
              <a:latin typeface="Trebuchet MS" panose="020B0603020202020204" pitchFamily="34" charset="0"/>
            </a:rPr>
            <a:t>udržitelné vazby mezi aktéry systému inovací </a:t>
          </a:r>
          <a:r>
            <a:rPr lang="cs-CZ" sz="1600" b="1" i="0" dirty="0">
              <a:solidFill>
                <a:schemeClr val="tx1"/>
              </a:solidFill>
              <a:latin typeface="Trebuchet MS" panose="020B0603020202020204" pitchFamily="34" charset="0"/>
            </a:rPr>
            <a:t>pro posílení regionální inovační kapacity ve střední Evropě</a:t>
          </a:r>
          <a:endParaRPr lang="en-US" sz="16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924AD0E-3651-4BC2-A2B6-01AFD640DBD5}" type="par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E89D0D5D-0EB7-433C-B39D-CC90ED7DAEF5}" type="sib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97AAED5-C083-4E02-A3EE-D07CE334B2D1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Trebuchet MS" panose="020B0603020202020204" pitchFamily="34" charset="0"/>
            </a:rPr>
            <a:t>- </a:t>
          </a:r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Vytváření a další posilování </a:t>
          </a:r>
          <a:r>
            <a:rPr lang="cs-CZ" sz="1400" b="1" noProof="0" dirty="0" err="1">
              <a:solidFill>
                <a:schemeClr val="tx1"/>
              </a:solidFill>
              <a:latin typeface="Trebuchet MS" panose="020B0603020202020204" pitchFamily="34" charset="0"/>
            </a:rPr>
            <a:t>nadnár.inovačních</a:t>
          </a:r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 sítí a klastrů; Internacionalizace klastrů</a:t>
          </a:r>
        </a:p>
        <a:p>
          <a:pPr algn="l"/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- Přenos V&amp;V-výsledků z </a:t>
          </a:r>
          <a:r>
            <a:rPr lang="cs-CZ" sz="1400" b="1" noProof="0" dirty="0" err="1">
              <a:solidFill>
                <a:schemeClr val="tx1"/>
              </a:solidFill>
              <a:latin typeface="Trebuchet MS" panose="020B0603020202020204" pitchFamily="34" charset="0"/>
            </a:rPr>
            <a:t>výzk</a:t>
          </a:r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. do podnikatelského sektoru, vedoucí k novým službám a výrobkům</a:t>
          </a:r>
        </a:p>
        <a:p>
          <a:pPr marL="88900" indent="-88900" algn="l"/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- Budování </a:t>
          </a:r>
          <a:r>
            <a:rPr lang="cs-CZ" sz="1400" b="1" noProof="0" dirty="0" err="1">
              <a:solidFill>
                <a:schemeClr val="tx1"/>
              </a:solidFill>
              <a:latin typeface="Trebuchet MS" panose="020B0603020202020204" pitchFamily="34" charset="0"/>
            </a:rPr>
            <a:t>nadnár</a:t>
          </a:r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. vazeb pro rozvoj služeb podporujících inovace v podnikání</a:t>
          </a:r>
        </a:p>
        <a:p>
          <a:pPr algn="l"/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- Posilování vazeb mezi veř. sektorem, </a:t>
          </a:r>
          <a:r>
            <a:rPr lang="cs-CZ" sz="1400" b="1" noProof="0" dirty="0" err="1">
              <a:solidFill>
                <a:schemeClr val="tx1"/>
              </a:solidFill>
              <a:latin typeface="Trebuchet MS" panose="020B0603020202020204" pitchFamily="34" charset="0"/>
            </a:rPr>
            <a:t>finančnímy</a:t>
          </a:r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 institucemi a podnik.sektorem s cílem vytvořit nové struktury/služby </a:t>
          </a:r>
        </a:p>
        <a:p>
          <a:pPr algn="l"/>
          <a:r>
            <a:rPr lang="cs-CZ" sz="1400" b="1" noProof="0" dirty="0">
              <a:solidFill>
                <a:schemeClr val="tx1"/>
              </a:solidFill>
              <a:latin typeface="Trebuchet MS" panose="020B0603020202020204" pitchFamily="34" charset="0"/>
            </a:rPr>
            <a:t>- Snížení administrativních překážek pro inovace</a:t>
          </a:r>
        </a:p>
      </dgm:t>
    </dgm:pt>
    <dgm:pt modelId="{BFAFBAF2-512C-44C1-859F-8F315BE19B65}" type="parTrans" cxnId="{74DC6F0D-40B3-4EE1-9D3E-840E6F016CE8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2E76C6F-6055-41B5-A509-1C6671A939AF}" type="sibTrans" cxnId="{74DC6F0D-40B3-4EE1-9D3E-840E6F016CE8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1E90A798-D2F3-497B-A151-BB5531725C03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1.2 Zlepšit </a:t>
          </a:r>
          <a:r>
            <a:rPr lang="cs-CZ" sz="1600" b="1" u="sng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znalosti a podnikatelské dovednosti</a:t>
          </a:r>
          <a:r>
            <a:rPr lang="cs-CZ" sz="1600" b="1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 s cílem podpořit hospodářské a sociální inovace ve středoevropských regionech</a:t>
          </a:r>
          <a:endParaRPr lang="en-US" sz="16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051EF56-8F7D-4F1C-BEB6-D058344A0297}" type="par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D3A1865-F127-4240-90BA-F540A3877234}" type="sib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DDBAC45F-454E-4C28-9FC4-E1827E4FA72E}">
      <dgm:prSet phldrT="[Text]" custT="1"/>
      <dgm:spPr>
        <a:solidFill>
          <a:srgbClr val="FFC000"/>
        </a:solidFill>
      </dgm:spPr>
      <dgm:t>
        <a:bodyPr/>
        <a:lstStyle/>
        <a:p>
          <a:pPr marL="88900" indent="-88900" algn="l"/>
          <a:r>
            <a:rPr lang="en-GB" sz="1400" dirty="0">
              <a:solidFill>
                <a:schemeClr val="tx1"/>
              </a:solidFill>
              <a:latin typeface="Trebuchet MS" panose="020B0603020202020204" pitchFamily="34" charset="0"/>
            </a:rPr>
            <a:t>- 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Zlepšování dovedností zaměstnanců v podnikání v </a:t>
          </a:r>
          <a:r>
            <a:rPr lang="cs-CZ" sz="1400" b="1" dirty="0" err="1">
              <a:solidFill>
                <a:schemeClr val="tx1"/>
              </a:solidFill>
              <a:latin typeface="Trebuchet MS" panose="020B0603020202020204" pitchFamily="34" charset="0"/>
            </a:rPr>
            <a:t>obl.moder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. technologií (ekologické inovace, </a:t>
          </a:r>
          <a:r>
            <a:rPr lang="cs-CZ" sz="1400" b="1" dirty="0" err="1">
              <a:solidFill>
                <a:schemeClr val="tx1"/>
              </a:solidFill>
              <a:latin typeface="Trebuchet MS" panose="020B0603020202020204" pitchFamily="34" charset="0"/>
            </a:rPr>
            <a:t>nízkouhlík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. technologie, ICT)</a:t>
          </a:r>
        </a:p>
        <a:p>
          <a:pPr marL="88900" indent="-88900" algn="l"/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- Tvorba a implementace nástrojů ke zlepšování tvořivosti a podnikatelského způsobu myšlení</a:t>
          </a:r>
          <a:endParaRPr lang="en-GB" sz="1400" b="1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6213" indent="-176213" algn="l"/>
          <a:r>
            <a:rPr lang="en-GB" sz="1400" b="1" dirty="0">
              <a:solidFill>
                <a:schemeClr val="tx1"/>
              </a:solidFill>
              <a:latin typeface="Trebuchet MS" panose="020B0603020202020204" pitchFamily="34" charset="0"/>
            </a:rPr>
            <a:t>- 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Tvorba a implementace nástrojů ke</a:t>
          </a:r>
          <a:r>
            <a:rPr lang="en-GB" sz="14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zlepšování technologických a řídících dovedností</a:t>
          </a:r>
          <a:r>
            <a:rPr lang="en-GB" sz="14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</a:p>
        <a:p>
          <a:pPr marL="176213" indent="-176213" algn="l"/>
          <a:r>
            <a:rPr lang="en-GB" sz="1400" b="1" dirty="0">
              <a:solidFill>
                <a:schemeClr val="tx1"/>
              </a:solidFill>
              <a:latin typeface="Trebuchet MS" panose="020B0603020202020204" pitchFamily="34" charset="0"/>
            </a:rPr>
            <a:t>- 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Tvorba a testování nových typů vzdělávacích systémů</a:t>
          </a:r>
          <a:r>
            <a:rPr lang="en-GB" sz="14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s ohledem na problémy související s demograf. změnami </a:t>
          </a:r>
          <a:endParaRPr lang="en-GB" sz="1400" b="1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marL="176213" indent="-176213" algn="l"/>
          <a:r>
            <a:rPr lang="de-AT" sz="1400" b="1" dirty="0">
              <a:solidFill>
                <a:schemeClr val="tx1"/>
              </a:solidFill>
              <a:latin typeface="Trebuchet MS" panose="020B0603020202020204" pitchFamily="34" charset="0"/>
            </a:rPr>
            <a:t>- </a:t>
          </a:r>
          <a:r>
            <a:rPr lang="cs-CZ" sz="1400" b="1" dirty="0">
              <a:solidFill>
                <a:schemeClr val="tx1"/>
              </a:solidFill>
              <a:latin typeface="Trebuchet MS" panose="020B0603020202020204" pitchFamily="34" charset="0"/>
            </a:rPr>
            <a:t>Uplatnění novodobých technologií</a:t>
          </a:r>
          <a:endParaRPr lang="en-GB" sz="14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EA59AFF-DD94-4FEC-A1AA-62C64C011E44}" type="parTrans" cxnId="{3E1B9BC8-2F50-48C9-86CD-EF69B10271CD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71A7D48-2465-4550-8133-D307C6379842}" type="sibTrans" cxnId="{3E1B9BC8-2F50-48C9-86CD-EF69B10271CD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003BC52-C2A5-466E-BF62-CB7B66E1DB3D}" type="pres">
      <dgm:prSet presAssocID="{49886AA2-103A-4283-9CBF-E8C1B4D020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1B716B7-87F0-42CB-A4DA-4125B2A3E73B}" type="pres">
      <dgm:prSet presAssocID="{25B46B6E-AC10-43F8-9712-41571AB28F9C}" presName="vertOne" presStyleCnt="0"/>
      <dgm:spPr/>
    </dgm:pt>
    <dgm:pt modelId="{AEC2F440-54D6-4C5F-BBBE-0894466EF992}" type="pres">
      <dgm:prSet presAssocID="{25B46B6E-AC10-43F8-9712-41571AB28F9C}" presName="txOne" presStyleLbl="node0" presStyleIdx="0" presStyleCnt="1" custScaleY="58364" custLinFactNeighborY="83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F048CA-04A3-43EA-9BD1-8713EE3276C4}" type="pres">
      <dgm:prSet presAssocID="{25B46B6E-AC10-43F8-9712-41571AB28F9C}" presName="parTransOne" presStyleCnt="0"/>
      <dgm:spPr/>
    </dgm:pt>
    <dgm:pt modelId="{55C41997-C667-4158-8C93-7AD6CF9D5FCD}" type="pres">
      <dgm:prSet presAssocID="{25B46B6E-AC10-43F8-9712-41571AB28F9C}" presName="horzOne" presStyleCnt="0"/>
      <dgm:spPr/>
    </dgm:pt>
    <dgm:pt modelId="{BF145E51-A6DB-4E40-858A-09677EF243BC}" type="pres">
      <dgm:prSet presAssocID="{CD0C29C3-A146-452F-8332-304F2D3587DF}" presName="vertTwo" presStyleCnt="0"/>
      <dgm:spPr/>
    </dgm:pt>
    <dgm:pt modelId="{321A31E2-B782-4CC8-9BB1-1ED2EA3484A4}" type="pres">
      <dgm:prSet presAssocID="{CD0C29C3-A146-452F-8332-304F2D3587DF}" presName="txTwo" presStyleLbl="node2" presStyleIdx="0" presStyleCnt="2" custScaleX="110478" custScaleY="87670" custLinFactNeighborX="-216" custLinFactNeighborY="-493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35CD89F-E4B5-4E4C-806E-E14C592083EE}" type="pres">
      <dgm:prSet presAssocID="{CD0C29C3-A146-452F-8332-304F2D3587DF}" presName="parTransTwo" presStyleCnt="0"/>
      <dgm:spPr/>
    </dgm:pt>
    <dgm:pt modelId="{042FD8BA-0960-461C-9A35-A0A41ED624FA}" type="pres">
      <dgm:prSet presAssocID="{CD0C29C3-A146-452F-8332-304F2D3587DF}" presName="horzTwo" presStyleCnt="0"/>
      <dgm:spPr/>
    </dgm:pt>
    <dgm:pt modelId="{6264CC44-9415-4D0C-A543-F80ABE9FA5EF}" type="pres">
      <dgm:prSet presAssocID="{497AAED5-C083-4E02-A3EE-D07CE334B2D1}" presName="vertThree" presStyleCnt="0"/>
      <dgm:spPr/>
    </dgm:pt>
    <dgm:pt modelId="{EA8A14D0-4B68-4D22-BE7B-A4893BE424C5}" type="pres">
      <dgm:prSet presAssocID="{497AAED5-C083-4E02-A3EE-D07CE334B2D1}" presName="txThree" presStyleLbl="node3" presStyleIdx="0" presStyleCnt="2" custScaleX="154446" custScaleY="291206" custLinFactNeighborX="2614" custLinFactNeighborY="-16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64E7E4-FB38-4BD9-93CD-FB54D546B289}" type="pres">
      <dgm:prSet presAssocID="{497AAED5-C083-4E02-A3EE-D07CE334B2D1}" presName="horzThree" presStyleCnt="0"/>
      <dgm:spPr/>
    </dgm:pt>
    <dgm:pt modelId="{ED87EB1B-5228-43B7-AFC8-DD69DE96F648}" type="pres">
      <dgm:prSet presAssocID="{E89D0D5D-0EB7-433C-B39D-CC90ED7DAEF5}" presName="sibSpaceTwo" presStyleCnt="0"/>
      <dgm:spPr/>
    </dgm:pt>
    <dgm:pt modelId="{2B96665E-9F59-42E0-9C71-93D5456742EC}" type="pres">
      <dgm:prSet presAssocID="{1E90A798-D2F3-497B-A151-BB5531725C03}" presName="vertTwo" presStyleCnt="0"/>
      <dgm:spPr/>
    </dgm:pt>
    <dgm:pt modelId="{E67317E0-77F9-494B-A848-984C90760BC8}" type="pres">
      <dgm:prSet presAssocID="{1E90A798-D2F3-497B-A151-BB5531725C03}" presName="txTwo" presStyleLbl="node2" presStyleIdx="1" presStyleCnt="2" custScaleX="109530" custScaleY="90184" custLinFactNeighborX="235" custLinFactNeighborY="-831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91C3B2C-C818-4CBB-9059-DD21A543B035}" type="pres">
      <dgm:prSet presAssocID="{1E90A798-D2F3-497B-A151-BB5531725C03}" presName="parTransTwo" presStyleCnt="0"/>
      <dgm:spPr/>
    </dgm:pt>
    <dgm:pt modelId="{F14B0F15-554B-4008-BCAE-375509959663}" type="pres">
      <dgm:prSet presAssocID="{1E90A798-D2F3-497B-A151-BB5531725C03}" presName="horzTwo" presStyleCnt="0"/>
      <dgm:spPr/>
    </dgm:pt>
    <dgm:pt modelId="{20C1DBE3-225B-4983-8BF2-C6645F0A4475}" type="pres">
      <dgm:prSet presAssocID="{DDBAC45F-454E-4C28-9FC4-E1827E4FA72E}" presName="vertThree" presStyleCnt="0"/>
      <dgm:spPr/>
    </dgm:pt>
    <dgm:pt modelId="{B66B4E41-CD4C-4123-BCB9-1EE5D8D989F3}" type="pres">
      <dgm:prSet presAssocID="{DDBAC45F-454E-4C28-9FC4-E1827E4FA72E}" presName="txThree" presStyleLbl="node3" presStyleIdx="1" presStyleCnt="2" custScaleX="154788" custScaleY="314615" custLinFactNeighborX="-1070" custLinFactNeighborY="-24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9E6ED7-7E69-4593-8941-B6A7D7D92BFA}" type="pres">
      <dgm:prSet presAssocID="{DDBAC45F-454E-4C28-9FC4-E1827E4FA72E}" presName="horzThree" presStyleCnt="0"/>
      <dgm:spPr/>
    </dgm:pt>
  </dgm:ptLst>
  <dgm:cxnLst>
    <dgm:cxn modelId="{74DC6F0D-40B3-4EE1-9D3E-840E6F016CE8}" srcId="{CD0C29C3-A146-452F-8332-304F2D3587DF}" destId="{497AAED5-C083-4E02-A3EE-D07CE334B2D1}" srcOrd="0" destOrd="0" parTransId="{BFAFBAF2-512C-44C1-859F-8F315BE19B65}" sibTransId="{72E76C6F-6055-41B5-A509-1C6671A939AF}"/>
    <dgm:cxn modelId="{AA59FB8B-7ECC-4013-838F-22FC73938D04}" type="presOf" srcId="{49886AA2-103A-4283-9CBF-E8C1B4D020AE}" destId="{4003BC52-C2A5-466E-BF62-CB7B66E1DB3D}" srcOrd="0" destOrd="0" presId="urn:microsoft.com/office/officeart/2005/8/layout/hierarchy4"/>
    <dgm:cxn modelId="{BADAC4FA-46F0-40CD-9C0C-686613381825}" type="presOf" srcId="{497AAED5-C083-4E02-A3EE-D07CE334B2D1}" destId="{EA8A14D0-4B68-4D22-BE7B-A4893BE424C5}" srcOrd="0" destOrd="0" presId="urn:microsoft.com/office/officeart/2005/8/layout/hierarchy4"/>
    <dgm:cxn modelId="{3E1B9BC8-2F50-48C9-86CD-EF69B10271CD}" srcId="{1E90A798-D2F3-497B-A151-BB5531725C03}" destId="{DDBAC45F-454E-4C28-9FC4-E1827E4FA72E}" srcOrd="0" destOrd="0" parTransId="{9EA59AFF-DD94-4FEC-A1AA-62C64C011E44}" sibTransId="{971A7D48-2465-4550-8133-D307C6379842}"/>
    <dgm:cxn modelId="{99E7A708-3FE6-479C-A7F9-796F5E186B30}" srcId="{25B46B6E-AC10-43F8-9712-41571AB28F9C}" destId="{CD0C29C3-A146-452F-8332-304F2D3587DF}" srcOrd="0" destOrd="0" parTransId="{C924AD0E-3651-4BC2-A2B6-01AFD640DBD5}" sibTransId="{E89D0D5D-0EB7-433C-B39D-CC90ED7DAEF5}"/>
    <dgm:cxn modelId="{D4B164B0-EB5C-47E5-904B-6BCDA24F5A23}" srcId="{49886AA2-103A-4283-9CBF-E8C1B4D020AE}" destId="{25B46B6E-AC10-43F8-9712-41571AB28F9C}" srcOrd="0" destOrd="0" parTransId="{3401FD26-4361-4FDE-B59E-34474DFADF0F}" sibTransId="{FD4BB2D3-1416-492D-990A-4DE0625C8839}"/>
    <dgm:cxn modelId="{8DD6AAA9-51FE-4399-A35A-5B9D02BF92C1}" srcId="{25B46B6E-AC10-43F8-9712-41571AB28F9C}" destId="{1E90A798-D2F3-497B-A151-BB5531725C03}" srcOrd="1" destOrd="0" parTransId="{8051EF56-8F7D-4F1C-BEB6-D058344A0297}" sibTransId="{4D3A1865-F127-4240-90BA-F540A3877234}"/>
    <dgm:cxn modelId="{20E35C26-19F8-462C-B311-6D5E62C93822}" type="presOf" srcId="{DDBAC45F-454E-4C28-9FC4-E1827E4FA72E}" destId="{B66B4E41-CD4C-4123-BCB9-1EE5D8D989F3}" srcOrd="0" destOrd="0" presId="urn:microsoft.com/office/officeart/2005/8/layout/hierarchy4"/>
    <dgm:cxn modelId="{9B6BE059-B935-4525-BCDD-7E98A1021078}" type="presOf" srcId="{CD0C29C3-A146-452F-8332-304F2D3587DF}" destId="{321A31E2-B782-4CC8-9BB1-1ED2EA3484A4}" srcOrd="0" destOrd="0" presId="urn:microsoft.com/office/officeart/2005/8/layout/hierarchy4"/>
    <dgm:cxn modelId="{C018DC17-14EC-4AD6-A0C6-6FCEB5B9A7AB}" type="presOf" srcId="{1E90A798-D2F3-497B-A151-BB5531725C03}" destId="{E67317E0-77F9-494B-A848-984C90760BC8}" srcOrd="0" destOrd="0" presId="urn:microsoft.com/office/officeart/2005/8/layout/hierarchy4"/>
    <dgm:cxn modelId="{A1A6E731-E181-4E13-802F-E76C155E08D8}" type="presOf" srcId="{25B46B6E-AC10-43F8-9712-41571AB28F9C}" destId="{AEC2F440-54D6-4C5F-BBBE-0894466EF992}" srcOrd="0" destOrd="0" presId="urn:microsoft.com/office/officeart/2005/8/layout/hierarchy4"/>
    <dgm:cxn modelId="{7E7E7D35-E494-4D99-98C1-69AEAA3F97EA}" type="presParOf" srcId="{4003BC52-C2A5-466E-BF62-CB7B66E1DB3D}" destId="{91B716B7-87F0-42CB-A4DA-4125B2A3E73B}" srcOrd="0" destOrd="0" presId="urn:microsoft.com/office/officeart/2005/8/layout/hierarchy4"/>
    <dgm:cxn modelId="{AA63C243-794D-4879-9C29-C0C336583020}" type="presParOf" srcId="{91B716B7-87F0-42CB-A4DA-4125B2A3E73B}" destId="{AEC2F440-54D6-4C5F-BBBE-0894466EF992}" srcOrd="0" destOrd="0" presId="urn:microsoft.com/office/officeart/2005/8/layout/hierarchy4"/>
    <dgm:cxn modelId="{FD6123CF-B34E-4B29-B6CB-25AC710AAB80}" type="presParOf" srcId="{91B716B7-87F0-42CB-A4DA-4125B2A3E73B}" destId="{52F048CA-04A3-43EA-9BD1-8713EE3276C4}" srcOrd="1" destOrd="0" presId="urn:microsoft.com/office/officeart/2005/8/layout/hierarchy4"/>
    <dgm:cxn modelId="{DB4F0146-3D20-4812-A698-8331931A5CDF}" type="presParOf" srcId="{91B716B7-87F0-42CB-A4DA-4125B2A3E73B}" destId="{55C41997-C667-4158-8C93-7AD6CF9D5FCD}" srcOrd="2" destOrd="0" presId="urn:microsoft.com/office/officeart/2005/8/layout/hierarchy4"/>
    <dgm:cxn modelId="{AF90A19F-F91B-4CF5-A779-A334E4741C75}" type="presParOf" srcId="{55C41997-C667-4158-8C93-7AD6CF9D5FCD}" destId="{BF145E51-A6DB-4E40-858A-09677EF243BC}" srcOrd="0" destOrd="0" presId="urn:microsoft.com/office/officeart/2005/8/layout/hierarchy4"/>
    <dgm:cxn modelId="{EBA72AB6-8FD4-4A02-8F30-E615DEA8BF92}" type="presParOf" srcId="{BF145E51-A6DB-4E40-858A-09677EF243BC}" destId="{321A31E2-B782-4CC8-9BB1-1ED2EA3484A4}" srcOrd="0" destOrd="0" presId="urn:microsoft.com/office/officeart/2005/8/layout/hierarchy4"/>
    <dgm:cxn modelId="{BC71ABB5-18EB-48B9-BB2D-BC9279847E4F}" type="presParOf" srcId="{BF145E51-A6DB-4E40-858A-09677EF243BC}" destId="{635CD89F-E4B5-4E4C-806E-E14C592083EE}" srcOrd="1" destOrd="0" presId="urn:microsoft.com/office/officeart/2005/8/layout/hierarchy4"/>
    <dgm:cxn modelId="{06C0D871-F656-45D0-BCA5-6477E94C6F1F}" type="presParOf" srcId="{BF145E51-A6DB-4E40-858A-09677EF243BC}" destId="{042FD8BA-0960-461C-9A35-A0A41ED624FA}" srcOrd="2" destOrd="0" presId="urn:microsoft.com/office/officeart/2005/8/layout/hierarchy4"/>
    <dgm:cxn modelId="{B7323ABA-796A-4C11-91B9-F233F90AEDB8}" type="presParOf" srcId="{042FD8BA-0960-461C-9A35-A0A41ED624FA}" destId="{6264CC44-9415-4D0C-A543-F80ABE9FA5EF}" srcOrd="0" destOrd="0" presId="urn:microsoft.com/office/officeart/2005/8/layout/hierarchy4"/>
    <dgm:cxn modelId="{3770E504-CE03-4D2D-B928-BB03082CEC1F}" type="presParOf" srcId="{6264CC44-9415-4D0C-A543-F80ABE9FA5EF}" destId="{EA8A14D0-4B68-4D22-BE7B-A4893BE424C5}" srcOrd="0" destOrd="0" presId="urn:microsoft.com/office/officeart/2005/8/layout/hierarchy4"/>
    <dgm:cxn modelId="{15B55065-D40F-43B7-BAA5-2DACC5B9CF4C}" type="presParOf" srcId="{6264CC44-9415-4D0C-A543-F80ABE9FA5EF}" destId="{2C64E7E4-FB38-4BD9-93CD-FB54D546B289}" srcOrd="1" destOrd="0" presId="urn:microsoft.com/office/officeart/2005/8/layout/hierarchy4"/>
    <dgm:cxn modelId="{7D25E636-5A87-4533-95A7-5CAF07F1FBD6}" type="presParOf" srcId="{55C41997-C667-4158-8C93-7AD6CF9D5FCD}" destId="{ED87EB1B-5228-43B7-AFC8-DD69DE96F648}" srcOrd="1" destOrd="0" presId="urn:microsoft.com/office/officeart/2005/8/layout/hierarchy4"/>
    <dgm:cxn modelId="{9E6E4580-A3E7-44F3-8780-3A7C6A1FC04D}" type="presParOf" srcId="{55C41997-C667-4158-8C93-7AD6CF9D5FCD}" destId="{2B96665E-9F59-42E0-9C71-93D5456742EC}" srcOrd="2" destOrd="0" presId="urn:microsoft.com/office/officeart/2005/8/layout/hierarchy4"/>
    <dgm:cxn modelId="{7B9C2AAD-EAB0-4086-A06B-1577088D97D8}" type="presParOf" srcId="{2B96665E-9F59-42E0-9C71-93D5456742EC}" destId="{E67317E0-77F9-494B-A848-984C90760BC8}" srcOrd="0" destOrd="0" presId="urn:microsoft.com/office/officeart/2005/8/layout/hierarchy4"/>
    <dgm:cxn modelId="{083078E3-FF67-485F-BAF7-DFD017F7D736}" type="presParOf" srcId="{2B96665E-9F59-42E0-9C71-93D5456742EC}" destId="{691C3B2C-C818-4CBB-9059-DD21A543B035}" srcOrd="1" destOrd="0" presId="urn:microsoft.com/office/officeart/2005/8/layout/hierarchy4"/>
    <dgm:cxn modelId="{F5FC2173-377D-41A8-B2CB-F67101638D87}" type="presParOf" srcId="{2B96665E-9F59-42E0-9C71-93D5456742EC}" destId="{F14B0F15-554B-4008-BCAE-375509959663}" srcOrd="2" destOrd="0" presId="urn:microsoft.com/office/officeart/2005/8/layout/hierarchy4"/>
    <dgm:cxn modelId="{4F0045A3-A3BF-4F06-94AF-4D2C5DF651CC}" type="presParOf" srcId="{F14B0F15-554B-4008-BCAE-375509959663}" destId="{20C1DBE3-225B-4983-8BF2-C6645F0A4475}" srcOrd="0" destOrd="0" presId="urn:microsoft.com/office/officeart/2005/8/layout/hierarchy4"/>
    <dgm:cxn modelId="{BCEE01A4-9E39-4375-913F-4D5227908F2B}" type="presParOf" srcId="{20C1DBE3-225B-4983-8BF2-C6645F0A4475}" destId="{B66B4E41-CD4C-4123-BCB9-1EE5D8D989F3}" srcOrd="0" destOrd="0" presId="urn:microsoft.com/office/officeart/2005/8/layout/hierarchy4"/>
    <dgm:cxn modelId="{63CBB7E6-1DFA-4BAB-BEA9-0EC0FB8FB723}" type="presParOf" srcId="{20C1DBE3-225B-4983-8BF2-C6645F0A4475}" destId="{249E6ED7-7E69-4593-8941-B6A7D7D92B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86AA2-103A-4283-9CBF-E8C1B4D020A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46B6E-AC10-43F8-9712-41571AB28F9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Spolupráce v oblasti </a:t>
          </a:r>
          <a:r>
            <a:rPr lang="cs-CZ" sz="2400" b="1" u="sng" dirty="0">
              <a:solidFill>
                <a:schemeClr val="tx1"/>
              </a:solidFill>
              <a:latin typeface="Trebuchet MS" panose="020B0603020202020204" pitchFamily="34" charset="0"/>
            </a:rPr>
            <a:t>dopravy</a:t>
          </a:r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 s cílem</a:t>
          </a:r>
          <a:r>
            <a:rPr lang="en-US" sz="24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zajistit lepší spojení ve STŘEDNÍ EVROPĚ</a:t>
          </a:r>
          <a:r>
            <a:rPr lang="en-US" sz="24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</a:p>
      </dgm:t>
    </dgm:pt>
    <dgm:pt modelId="{3401FD26-4361-4FDE-B59E-34474DFADF0F}" type="par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D4BB2D3-1416-492D-990A-4DE0625C8839}" type="sib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D0C29C3-A146-452F-8332-304F2D3587D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4.1 Zlepšit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pl</a:t>
          </a:r>
          <a:r>
            <a:rPr lang="cs-CZ" sz="1600" b="1" dirty="0" err="1">
              <a:solidFill>
                <a:schemeClr val="tx1"/>
              </a:solidFill>
              <a:latin typeface="Trebuchet MS" panose="020B0603020202020204" pitchFamily="34" charset="0"/>
            </a:rPr>
            <a:t>ánování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a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koordinaci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systémů regionální osobní dopravy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s cílem zajistit lepší napojení na vnitrostátní a evropské dopravní sítě </a:t>
          </a:r>
          <a:endParaRPr lang="en-US" sz="16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924AD0E-3651-4BC2-A2B6-01AFD640DBD5}" type="par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E89D0D5D-0EB7-433C-B39D-CC90ED7DAEF5}" type="sib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97AAED5-C083-4E02-A3EE-D07CE334B2D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88900" indent="-88900" algn="l"/>
          <a:r>
            <a:rPr lang="en-US" sz="1400" dirty="0">
              <a:solidFill>
                <a:schemeClr val="tx1"/>
              </a:solidFill>
              <a:latin typeface="Trebuchet MS" panose="020B0603020202020204" pitchFamily="34" charset="0"/>
            </a:rPr>
            <a:t>- 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Příprava a implementace strategií k napojení osobní dopravy zejména v periferních oblastech na TEN-T jakož i na dopravní uzly</a:t>
          </a:r>
        </a:p>
        <a:p>
          <a:pPr marL="88900" indent="-88900" algn="l"/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- Příprava implementace strategií, nástrojů a aplikací ke zlepšení regionálních systémů veřejné dopravy, zejména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přeshraničních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 (např. spoje pro dojíždějící,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interoperabilita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)</a:t>
          </a:r>
        </a:p>
        <a:p>
          <a:pPr marL="88900" indent="-88900" algn="l"/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- Příprava koncepcí a testování pilotních aplikací pro inteligentní regionální mobilitu (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multimodální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 jízdenky, trasy na vyžádání)</a:t>
          </a:r>
        </a:p>
        <a:p>
          <a:pPr marL="88900" indent="-88900" algn="l"/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- Koncepce ke zlepšení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dopr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. služeb ve veř. zájmu (pro znevýhodněné skupiny)</a:t>
          </a:r>
          <a:endParaRPr lang="en-US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BFAFBAF2-512C-44C1-859F-8F315BE19B65}" type="parTrans" cxnId="{74DC6F0D-40B3-4EE1-9D3E-840E6F016CE8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2E76C6F-6055-41B5-A509-1C6671A939AF}" type="sibTrans" cxnId="{74DC6F0D-40B3-4EE1-9D3E-840E6F016CE8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1E90A798-D2F3-497B-A151-BB5531725C0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4.2 Zlepšit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koordinaci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mezi subjekty působícími v oblasti nákladní dopravy s cílem zvýšit využití </a:t>
          </a:r>
          <a:r>
            <a:rPr lang="cs-CZ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ekologických </a:t>
          </a:r>
          <a:r>
            <a:rPr lang="en-GB" sz="1600" b="1" u="sng" dirty="0" err="1">
              <a:solidFill>
                <a:schemeClr val="tx1"/>
              </a:solidFill>
              <a:latin typeface="Trebuchet MS" panose="020B0603020202020204" pitchFamily="34" charset="0"/>
            </a:rPr>
            <a:t>multimod</a:t>
          </a:r>
          <a:r>
            <a:rPr lang="cs-CZ" sz="1600" b="1" u="sng" dirty="0" err="1">
              <a:solidFill>
                <a:schemeClr val="tx1"/>
              </a:solidFill>
              <a:latin typeface="Trebuchet MS" panose="020B0603020202020204" pitchFamily="34" charset="0"/>
            </a:rPr>
            <a:t>álních</a:t>
          </a:r>
          <a:r>
            <a:rPr lang="en-GB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dopravních řešení</a:t>
          </a:r>
          <a:endParaRPr lang="en-US" sz="1600" b="1" u="sng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051EF56-8F7D-4F1C-BEB6-D058344A0297}" type="par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D3A1865-F127-4240-90BA-F540A3877234}" type="sib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DDBAC45F-454E-4C28-9FC4-E1827E4FA72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88900" indent="-88900" algn="l"/>
          <a:r>
            <a:rPr lang="en-GB" sz="1400" dirty="0">
              <a:solidFill>
                <a:schemeClr val="tx1"/>
              </a:solidFill>
              <a:latin typeface="Trebuchet MS" panose="020B0603020202020204" pitchFamily="34" charset="0"/>
            </a:rPr>
            <a:t>- 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Příprava a implementace koordinovaných strategií (vč.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finanč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./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investič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. modelů) k posílení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multimodality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 ekologických systémů nákl. dopravy</a:t>
          </a:r>
        </a:p>
        <a:p>
          <a:pPr marL="88900" indent="-88900" algn="l"/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- Mechanismy koordinace mezi aktéry v oblasti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multimodální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nákl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. dopravy</a:t>
          </a:r>
        </a:p>
        <a:p>
          <a:pPr marL="88900" indent="-88900" algn="l"/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- Příprava implementace koncepcí, nástrojů a služeb pro zvýšení podílu ekologické logistiky prostřednictvím řetězců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nákl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. dopravy (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multimodální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 nadnárodní toky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nákl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. dopravy)</a:t>
          </a:r>
        </a:p>
        <a:p>
          <a:pPr marL="88900" indent="-88900" algn="l"/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- Vývoj a testování strategií pro „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zekologičtění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“ posledního kilometru </a:t>
          </a:r>
          <a:r>
            <a:rPr lang="cs-CZ" sz="1200" b="1" dirty="0" err="1">
              <a:solidFill>
                <a:schemeClr val="tx1"/>
              </a:solidFill>
              <a:latin typeface="Trebuchet MS" panose="020B0603020202020204" pitchFamily="34" charset="0"/>
            </a:rPr>
            <a:t>nákl</a:t>
          </a:r>
          <a:r>
            <a:rPr lang="cs-CZ" sz="1200" b="1" dirty="0">
              <a:solidFill>
                <a:schemeClr val="tx1"/>
              </a:solidFill>
              <a:latin typeface="Trebuchet MS" panose="020B0603020202020204" pitchFamily="34" charset="0"/>
            </a:rPr>
            <a:t>. dopravy (plánování logistiky)</a:t>
          </a:r>
          <a:endParaRPr lang="en-GB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EA59AFF-DD94-4FEC-A1AA-62C64C011E44}" type="parTrans" cxnId="{3E1B9BC8-2F50-48C9-86CD-EF69B10271CD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971A7D48-2465-4550-8133-D307C6379842}" type="sibTrans" cxnId="{3E1B9BC8-2F50-48C9-86CD-EF69B10271CD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003BC52-C2A5-466E-BF62-CB7B66E1DB3D}" type="pres">
      <dgm:prSet presAssocID="{49886AA2-103A-4283-9CBF-E8C1B4D020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1B716B7-87F0-42CB-A4DA-4125B2A3E73B}" type="pres">
      <dgm:prSet presAssocID="{25B46B6E-AC10-43F8-9712-41571AB28F9C}" presName="vertOne" presStyleCnt="0"/>
      <dgm:spPr/>
    </dgm:pt>
    <dgm:pt modelId="{AEC2F440-54D6-4C5F-BBBE-0894466EF992}" type="pres">
      <dgm:prSet presAssocID="{25B46B6E-AC10-43F8-9712-41571AB28F9C}" presName="txOne" presStyleLbl="node0" presStyleIdx="0" presStyleCnt="1" custScaleY="81573" custLinFactNeighborX="-5" custLinFactNeighborY="-907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F048CA-04A3-43EA-9BD1-8713EE3276C4}" type="pres">
      <dgm:prSet presAssocID="{25B46B6E-AC10-43F8-9712-41571AB28F9C}" presName="parTransOne" presStyleCnt="0"/>
      <dgm:spPr/>
    </dgm:pt>
    <dgm:pt modelId="{55C41997-C667-4158-8C93-7AD6CF9D5FCD}" type="pres">
      <dgm:prSet presAssocID="{25B46B6E-AC10-43F8-9712-41571AB28F9C}" presName="horzOne" presStyleCnt="0"/>
      <dgm:spPr/>
    </dgm:pt>
    <dgm:pt modelId="{BF145E51-A6DB-4E40-858A-09677EF243BC}" type="pres">
      <dgm:prSet presAssocID="{CD0C29C3-A146-452F-8332-304F2D3587DF}" presName="vertTwo" presStyleCnt="0"/>
      <dgm:spPr/>
    </dgm:pt>
    <dgm:pt modelId="{321A31E2-B782-4CC8-9BB1-1ED2EA3484A4}" type="pres">
      <dgm:prSet presAssocID="{CD0C29C3-A146-452F-8332-304F2D3587DF}" presName="txTwo" presStyleLbl="node2" presStyleIdx="0" presStyleCnt="2" custScaleX="100206" custScaleY="143649" custLinFactNeighborX="-428" custLinFactNeighborY="12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35CD89F-E4B5-4E4C-806E-E14C592083EE}" type="pres">
      <dgm:prSet presAssocID="{CD0C29C3-A146-452F-8332-304F2D3587DF}" presName="parTransTwo" presStyleCnt="0"/>
      <dgm:spPr/>
    </dgm:pt>
    <dgm:pt modelId="{042FD8BA-0960-461C-9A35-A0A41ED624FA}" type="pres">
      <dgm:prSet presAssocID="{CD0C29C3-A146-452F-8332-304F2D3587DF}" presName="horzTwo" presStyleCnt="0"/>
      <dgm:spPr/>
    </dgm:pt>
    <dgm:pt modelId="{6264CC44-9415-4D0C-A543-F80ABE9FA5EF}" type="pres">
      <dgm:prSet presAssocID="{497AAED5-C083-4E02-A3EE-D07CE334B2D1}" presName="vertThree" presStyleCnt="0"/>
      <dgm:spPr/>
    </dgm:pt>
    <dgm:pt modelId="{EA8A14D0-4B68-4D22-BE7B-A4893BE424C5}" type="pres">
      <dgm:prSet presAssocID="{497AAED5-C083-4E02-A3EE-D07CE334B2D1}" presName="txThree" presStyleLbl="node3" presStyleIdx="0" presStyleCnt="2" custScaleX="134852" custScaleY="302366" custLinFactNeighborX="1760" custLinFactNeighborY="280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64E7E4-FB38-4BD9-93CD-FB54D546B289}" type="pres">
      <dgm:prSet presAssocID="{497AAED5-C083-4E02-A3EE-D07CE334B2D1}" presName="horzThree" presStyleCnt="0"/>
      <dgm:spPr/>
    </dgm:pt>
    <dgm:pt modelId="{ED87EB1B-5228-43B7-AFC8-DD69DE96F648}" type="pres">
      <dgm:prSet presAssocID="{E89D0D5D-0EB7-433C-B39D-CC90ED7DAEF5}" presName="sibSpaceTwo" presStyleCnt="0"/>
      <dgm:spPr/>
    </dgm:pt>
    <dgm:pt modelId="{2B96665E-9F59-42E0-9C71-93D5456742EC}" type="pres">
      <dgm:prSet presAssocID="{1E90A798-D2F3-497B-A151-BB5531725C03}" presName="vertTwo" presStyleCnt="0"/>
      <dgm:spPr/>
    </dgm:pt>
    <dgm:pt modelId="{E67317E0-77F9-494B-A848-984C90760BC8}" type="pres">
      <dgm:prSet presAssocID="{1E90A798-D2F3-497B-A151-BB5531725C03}" presName="txTwo" presStyleLbl="node2" presStyleIdx="1" presStyleCnt="2" custScaleX="96046" custScaleY="151132" custLinFactNeighborX="-1286" custLinFactNeighborY="-2776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91C3B2C-C818-4CBB-9059-DD21A543B035}" type="pres">
      <dgm:prSet presAssocID="{1E90A798-D2F3-497B-A151-BB5531725C03}" presName="parTransTwo" presStyleCnt="0"/>
      <dgm:spPr/>
    </dgm:pt>
    <dgm:pt modelId="{F14B0F15-554B-4008-BCAE-375509959663}" type="pres">
      <dgm:prSet presAssocID="{1E90A798-D2F3-497B-A151-BB5531725C03}" presName="horzTwo" presStyleCnt="0"/>
      <dgm:spPr/>
    </dgm:pt>
    <dgm:pt modelId="{20C1DBE3-225B-4983-8BF2-C6645F0A4475}" type="pres">
      <dgm:prSet presAssocID="{DDBAC45F-454E-4C28-9FC4-E1827E4FA72E}" presName="vertThree" presStyleCnt="0"/>
      <dgm:spPr/>
    </dgm:pt>
    <dgm:pt modelId="{B66B4E41-CD4C-4123-BCB9-1EE5D8D989F3}" type="pres">
      <dgm:prSet presAssocID="{DDBAC45F-454E-4C28-9FC4-E1827E4FA72E}" presName="txThree" presStyleLbl="node3" presStyleIdx="1" presStyleCnt="2" custScaleX="129170" custScaleY="305412" custLinFactNeighborX="644" custLinFactNeighborY="164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9E6ED7-7E69-4593-8941-B6A7D7D92BFA}" type="pres">
      <dgm:prSet presAssocID="{DDBAC45F-454E-4C28-9FC4-E1827E4FA72E}" presName="horzThree" presStyleCnt="0"/>
      <dgm:spPr/>
    </dgm:pt>
  </dgm:ptLst>
  <dgm:cxnLst>
    <dgm:cxn modelId="{74DC6F0D-40B3-4EE1-9D3E-840E6F016CE8}" srcId="{CD0C29C3-A146-452F-8332-304F2D3587DF}" destId="{497AAED5-C083-4E02-A3EE-D07CE334B2D1}" srcOrd="0" destOrd="0" parTransId="{BFAFBAF2-512C-44C1-859F-8F315BE19B65}" sibTransId="{72E76C6F-6055-41B5-A509-1C6671A939AF}"/>
    <dgm:cxn modelId="{587DCC41-E078-40D9-8B63-88C9C25023E7}" type="presOf" srcId="{CD0C29C3-A146-452F-8332-304F2D3587DF}" destId="{321A31E2-B782-4CC8-9BB1-1ED2EA3484A4}" srcOrd="0" destOrd="0" presId="urn:microsoft.com/office/officeart/2005/8/layout/hierarchy4"/>
    <dgm:cxn modelId="{C7ED4746-4B90-4B8F-A12D-7327D91F685E}" type="presOf" srcId="{25B46B6E-AC10-43F8-9712-41571AB28F9C}" destId="{AEC2F440-54D6-4C5F-BBBE-0894466EF992}" srcOrd="0" destOrd="0" presId="urn:microsoft.com/office/officeart/2005/8/layout/hierarchy4"/>
    <dgm:cxn modelId="{4BAB17B8-DAE4-4BAE-9A0C-901098CC9326}" type="presOf" srcId="{49886AA2-103A-4283-9CBF-E8C1B4D020AE}" destId="{4003BC52-C2A5-466E-BF62-CB7B66E1DB3D}" srcOrd="0" destOrd="0" presId="urn:microsoft.com/office/officeart/2005/8/layout/hierarchy4"/>
    <dgm:cxn modelId="{A16E3914-9740-4DA1-86EE-FB79182F51CA}" type="presOf" srcId="{1E90A798-D2F3-497B-A151-BB5531725C03}" destId="{E67317E0-77F9-494B-A848-984C90760BC8}" srcOrd="0" destOrd="0" presId="urn:microsoft.com/office/officeart/2005/8/layout/hierarchy4"/>
    <dgm:cxn modelId="{99E7A708-3FE6-479C-A7F9-796F5E186B30}" srcId="{25B46B6E-AC10-43F8-9712-41571AB28F9C}" destId="{CD0C29C3-A146-452F-8332-304F2D3587DF}" srcOrd="0" destOrd="0" parTransId="{C924AD0E-3651-4BC2-A2B6-01AFD640DBD5}" sibTransId="{E89D0D5D-0EB7-433C-B39D-CC90ED7DAEF5}"/>
    <dgm:cxn modelId="{46683546-796B-463D-9287-E54812A35D3B}" type="presOf" srcId="{DDBAC45F-454E-4C28-9FC4-E1827E4FA72E}" destId="{B66B4E41-CD4C-4123-BCB9-1EE5D8D989F3}" srcOrd="0" destOrd="0" presId="urn:microsoft.com/office/officeart/2005/8/layout/hierarchy4"/>
    <dgm:cxn modelId="{8C43C86A-67F8-413E-A5D0-5EA627930739}" type="presOf" srcId="{497AAED5-C083-4E02-A3EE-D07CE334B2D1}" destId="{EA8A14D0-4B68-4D22-BE7B-A4893BE424C5}" srcOrd="0" destOrd="0" presId="urn:microsoft.com/office/officeart/2005/8/layout/hierarchy4"/>
    <dgm:cxn modelId="{D4B164B0-EB5C-47E5-904B-6BCDA24F5A23}" srcId="{49886AA2-103A-4283-9CBF-E8C1B4D020AE}" destId="{25B46B6E-AC10-43F8-9712-41571AB28F9C}" srcOrd="0" destOrd="0" parTransId="{3401FD26-4361-4FDE-B59E-34474DFADF0F}" sibTransId="{FD4BB2D3-1416-492D-990A-4DE0625C8839}"/>
    <dgm:cxn modelId="{3E1B9BC8-2F50-48C9-86CD-EF69B10271CD}" srcId="{1E90A798-D2F3-497B-A151-BB5531725C03}" destId="{DDBAC45F-454E-4C28-9FC4-E1827E4FA72E}" srcOrd="0" destOrd="0" parTransId="{9EA59AFF-DD94-4FEC-A1AA-62C64C011E44}" sibTransId="{971A7D48-2465-4550-8133-D307C6379842}"/>
    <dgm:cxn modelId="{8DD6AAA9-51FE-4399-A35A-5B9D02BF92C1}" srcId="{25B46B6E-AC10-43F8-9712-41571AB28F9C}" destId="{1E90A798-D2F3-497B-A151-BB5531725C03}" srcOrd="1" destOrd="0" parTransId="{8051EF56-8F7D-4F1C-BEB6-D058344A0297}" sibTransId="{4D3A1865-F127-4240-90BA-F540A3877234}"/>
    <dgm:cxn modelId="{562C9020-44F2-44CE-8A2E-31346062BA81}" type="presParOf" srcId="{4003BC52-C2A5-466E-BF62-CB7B66E1DB3D}" destId="{91B716B7-87F0-42CB-A4DA-4125B2A3E73B}" srcOrd="0" destOrd="0" presId="urn:microsoft.com/office/officeart/2005/8/layout/hierarchy4"/>
    <dgm:cxn modelId="{F7D80768-8964-44FE-97EE-4DCF38F1267E}" type="presParOf" srcId="{91B716B7-87F0-42CB-A4DA-4125B2A3E73B}" destId="{AEC2F440-54D6-4C5F-BBBE-0894466EF992}" srcOrd="0" destOrd="0" presId="urn:microsoft.com/office/officeart/2005/8/layout/hierarchy4"/>
    <dgm:cxn modelId="{81AAC605-CAC6-4A1A-8BBF-299105AA691F}" type="presParOf" srcId="{91B716B7-87F0-42CB-A4DA-4125B2A3E73B}" destId="{52F048CA-04A3-43EA-9BD1-8713EE3276C4}" srcOrd="1" destOrd="0" presId="urn:microsoft.com/office/officeart/2005/8/layout/hierarchy4"/>
    <dgm:cxn modelId="{F285FDE1-F277-41DD-9938-DFF439B08CB5}" type="presParOf" srcId="{91B716B7-87F0-42CB-A4DA-4125B2A3E73B}" destId="{55C41997-C667-4158-8C93-7AD6CF9D5FCD}" srcOrd="2" destOrd="0" presId="urn:microsoft.com/office/officeart/2005/8/layout/hierarchy4"/>
    <dgm:cxn modelId="{4E938006-0689-4FD4-943D-E0A36E0AD764}" type="presParOf" srcId="{55C41997-C667-4158-8C93-7AD6CF9D5FCD}" destId="{BF145E51-A6DB-4E40-858A-09677EF243BC}" srcOrd="0" destOrd="0" presId="urn:microsoft.com/office/officeart/2005/8/layout/hierarchy4"/>
    <dgm:cxn modelId="{CDCC305C-1F87-48B3-A770-FD0679F3F712}" type="presParOf" srcId="{BF145E51-A6DB-4E40-858A-09677EF243BC}" destId="{321A31E2-B782-4CC8-9BB1-1ED2EA3484A4}" srcOrd="0" destOrd="0" presId="urn:microsoft.com/office/officeart/2005/8/layout/hierarchy4"/>
    <dgm:cxn modelId="{5413328F-51ED-48BF-9E46-934D2A5245AA}" type="presParOf" srcId="{BF145E51-A6DB-4E40-858A-09677EF243BC}" destId="{635CD89F-E4B5-4E4C-806E-E14C592083EE}" srcOrd="1" destOrd="0" presId="urn:microsoft.com/office/officeart/2005/8/layout/hierarchy4"/>
    <dgm:cxn modelId="{73EB28E1-0314-44E7-8141-90533F71C0B4}" type="presParOf" srcId="{BF145E51-A6DB-4E40-858A-09677EF243BC}" destId="{042FD8BA-0960-461C-9A35-A0A41ED624FA}" srcOrd="2" destOrd="0" presId="urn:microsoft.com/office/officeart/2005/8/layout/hierarchy4"/>
    <dgm:cxn modelId="{696B4A5A-8065-4E59-B6E5-4F59EEB0400A}" type="presParOf" srcId="{042FD8BA-0960-461C-9A35-A0A41ED624FA}" destId="{6264CC44-9415-4D0C-A543-F80ABE9FA5EF}" srcOrd="0" destOrd="0" presId="urn:microsoft.com/office/officeart/2005/8/layout/hierarchy4"/>
    <dgm:cxn modelId="{24946871-A9C0-4B0D-AB85-0B0B534A88A7}" type="presParOf" srcId="{6264CC44-9415-4D0C-A543-F80ABE9FA5EF}" destId="{EA8A14D0-4B68-4D22-BE7B-A4893BE424C5}" srcOrd="0" destOrd="0" presId="urn:microsoft.com/office/officeart/2005/8/layout/hierarchy4"/>
    <dgm:cxn modelId="{997FBF07-ED8E-4B82-930C-9AB47634F929}" type="presParOf" srcId="{6264CC44-9415-4D0C-A543-F80ABE9FA5EF}" destId="{2C64E7E4-FB38-4BD9-93CD-FB54D546B289}" srcOrd="1" destOrd="0" presId="urn:microsoft.com/office/officeart/2005/8/layout/hierarchy4"/>
    <dgm:cxn modelId="{19CEC0B0-5773-4159-B6B9-B0572DF97EC6}" type="presParOf" srcId="{55C41997-C667-4158-8C93-7AD6CF9D5FCD}" destId="{ED87EB1B-5228-43B7-AFC8-DD69DE96F648}" srcOrd="1" destOrd="0" presId="urn:microsoft.com/office/officeart/2005/8/layout/hierarchy4"/>
    <dgm:cxn modelId="{84728D5D-EEF9-4934-BA27-83934157470D}" type="presParOf" srcId="{55C41997-C667-4158-8C93-7AD6CF9D5FCD}" destId="{2B96665E-9F59-42E0-9C71-93D5456742EC}" srcOrd="2" destOrd="0" presId="urn:microsoft.com/office/officeart/2005/8/layout/hierarchy4"/>
    <dgm:cxn modelId="{AAB5C56B-CDC7-4749-8DAE-1A6705B9CF2C}" type="presParOf" srcId="{2B96665E-9F59-42E0-9C71-93D5456742EC}" destId="{E67317E0-77F9-494B-A848-984C90760BC8}" srcOrd="0" destOrd="0" presId="urn:microsoft.com/office/officeart/2005/8/layout/hierarchy4"/>
    <dgm:cxn modelId="{06899D63-9C8A-4AC7-82A8-4E95EA574F92}" type="presParOf" srcId="{2B96665E-9F59-42E0-9C71-93D5456742EC}" destId="{691C3B2C-C818-4CBB-9059-DD21A543B035}" srcOrd="1" destOrd="0" presId="urn:microsoft.com/office/officeart/2005/8/layout/hierarchy4"/>
    <dgm:cxn modelId="{7B56CF64-62F9-4E1F-9C9E-C321B603ECD1}" type="presParOf" srcId="{2B96665E-9F59-42E0-9C71-93D5456742EC}" destId="{F14B0F15-554B-4008-BCAE-375509959663}" srcOrd="2" destOrd="0" presId="urn:microsoft.com/office/officeart/2005/8/layout/hierarchy4"/>
    <dgm:cxn modelId="{8D6A0DF9-25E8-4158-98A5-FA204A3E02E5}" type="presParOf" srcId="{F14B0F15-554B-4008-BCAE-375509959663}" destId="{20C1DBE3-225B-4983-8BF2-C6645F0A4475}" srcOrd="0" destOrd="0" presId="urn:microsoft.com/office/officeart/2005/8/layout/hierarchy4"/>
    <dgm:cxn modelId="{33E12AA1-2C69-4777-87C5-ECE53452123D}" type="presParOf" srcId="{20C1DBE3-225B-4983-8BF2-C6645F0A4475}" destId="{B66B4E41-CD4C-4123-BCB9-1EE5D8D989F3}" srcOrd="0" destOrd="0" presId="urn:microsoft.com/office/officeart/2005/8/layout/hierarchy4"/>
    <dgm:cxn modelId="{B3FFCA91-9896-4A4B-A618-227B886FDF03}" type="presParOf" srcId="{20C1DBE3-225B-4983-8BF2-C6645F0A4475}" destId="{249E6ED7-7E69-4593-8941-B6A7D7D92B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9/18/2017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9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17</a:t>
            </a:r>
            <a:r>
              <a:rPr lang="cs-CZ" baseline="0" dirty="0" smtClean="0"/>
              <a:t> asociovaných partnerů z 8 EU krajin, </a:t>
            </a:r>
            <a:r>
              <a:rPr lang="cs-CZ" baseline="0" dirty="0" err="1" smtClean="0"/>
              <a:t>lead</a:t>
            </a:r>
            <a:r>
              <a:rPr lang="cs-CZ" baseline="0" dirty="0" smtClean="0"/>
              <a:t> partner je </a:t>
            </a:r>
            <a:r>
              <a:rPr lang="cs-CZ" baseline="0" dirty="0" err="1" smtClean="0"/>
              <a:t>Geologickýn</a:t>
            </a:r>
            <a:r>
              <a:rPr lang="cs-CZ" baseline="0" dirty="0" smtClean="0"/>
              <a:t> průzkum Rakouska, 11 partnerů z 6 zemí</a:t>
            </a:r>
          </a:p>
          <a:p>
            <a:r>
              <a:rPr lang="cs-CZ" baseline="0" dirty="0" smtClean="0"/>
              <a:t>- 2,9 mil. EUR</a:t>
            </a:r>
          </a:p>
          <a:p>
            <a:r>
              <a:rPr lang="cs-CZ" baseline="0" dirty="0" smtClean="0"/>
              <a:t>- Od 1 července 2016 do 30 června 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9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11 projektových</a:t>
            </a:r>
            <a:r>
              <a:rPr lang="cs-CZ" baseline="0" dirty="0" smtClean="0"/>
              <a:t> partnerů, 5 zemí (Rakousko, ČR, Slovinsko, část Německa, část Itálie)</a:t>
            </a:r>
          </a:p>
          <a:p>
            <a:r>
              <a:rPr lang="cs-CZ" baseline="0" dirty="0" smtClean="0"/>
              <a:t>- Od 1.7.2017 do 30.6.2020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9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10 partnerů ze 7 zemí</a:t>
            </a:r>
          </a:p>
          <a:p>
            <a:r>
              <a:rPr lang="cs-CZ" dirty="0" smtClean="0"/>
              <a:t>- Od 1.6.2016 don 31.5.2019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9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3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Od 1.6.2016 do 31.5.2019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13 partnerů, 7 zemí, 8 pilotních aktivit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2,7 mil. EUR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3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3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Meeting </a:t>
            </a:r>
            <a:r>
              <a:rPr lang="de-DE" dirty="0" err="1"/>
              <a:t>xy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Place | DD </a:t>
            </a:r>
            <a:r>
              <a:rPr lang="de-DE" dirty="0" err="1"/>
              <a:t>Month</a:t>
            </a:r>
            <a:r>
              <a:rPr lang="de-DE" dirty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</a:p>
        </p:txBody>
      </p:sp>
    </p:spTree>
    <p:extLst>
      <p:ext uri="{BB962C8B-B14F-4D97-AF65-F5344CB8AC3E}">
        <p14:creationId xmlns:p14="http://schemas.microsoft.com/office/powerpoint/2010/main" val="41083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42490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7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73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40911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20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21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2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41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813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12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 </a:t>
            </a:r>
            <a:r>
              <a:rPr lang="de-DE" dirty="0" err="1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11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02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1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3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65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Meeting </a:t>
            </a:r>
            <a:r>
              <a:rPr lang="de-DE" dirty="0" err="1"/>
              <a:t>xy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Place | DD </a:t>
            </a:r>
            <a:r>
              <a:rPr lang="de-DE" dirty="0" err="1"/>
              <a:t>Month</a:t>
            </a:r>
            <a:r>
              <a:rPr lang="de-DE" dirty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</a:p>
        </p:txBody>
      </p:sp>
    </p:spTree>
    <p:extLst>
      <p:ext uri="{BB962C8B-B14F-4D97-AF65-F5344CB8AC3E}">
        <p14:creationId xmlns:p14="http://schemas.microsoft.com/office/powerpoint/2010/main" val="41166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8893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15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5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4224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73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8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65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54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16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08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 </a:t>
            </a:r>
            <a:r>
              <a:rPr lang="de-DE" dirty="0" err="1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68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62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66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3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53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90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9" r:id="rId2"/>
    <p:sldLayoutId id="2147483850" r:id="rId3"/>
    <p:sldLayoutId id="2147483861" r:id="rId4"/>
    <p:sldLayoutId id="2147483847" r:id="rId5"/>
    <p:sldLayoutId id="2147483855" r:id="rId6"/>
    <p:sldLayoutId id="2147483854" r:id="rId7"/>
    <p:sldLayoutId id="2147483851" r:id="rId8"/>
    <p:sldLayoutId id="2147483852" r:id="rId9"/>
    <p:sldLayoutId id="2147483853" r:id="rId10"/>
    <p:sldLayoutId id="2147483856" r:id="rId11"/>
    <p:sldLayoutId id="2147483860" r:id="rId12"/>
    <p:sldLayoutId id="2147483857" r:id="rId13"/>
    <p:sldLayoutId id="2147483858" r:id="rId14"/>
    <p:sldLayoutId id="2147483800" r:id="rId15"/>
    <p:sldLayoutId id="2147483862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pc="50" dirty="0">
                <a:solidFill>
                  <a:srgbClr val="7E93A5"/>
                </a:solidFill>
                <a:cs typeface="Raleway"/>
              </a:rPr>
              <a:t>TAKING </a:t>
            </a:r>
            <a:r>
              <a:rPr lang="de-AT" b="1" spc="50" dirty="0">
                <a:solidFill>
                  <a:srgbClr val="7E93A5"/>
                </a:solidFill>
                <a:cs typeface="Raleway"/>
              </a:rPr>
              <a:t>COOPERATION</a:t>
            </a:r>
            <a:r>
              <a:rPr lang="de-AT" spc="50" dirty="0">
                <a:solidFill>
                  <a:srgbClr val="7E93A5"/>
                </a:solidFill>
                <a:cs typeface="Raleway"/>
              </a:rPr>
              <a:t> FORWARD</a:t>
            </a:r>
            <a:endParaRPr lang="id-ID" spc="50" dirty="0">
              <a:solidFill>
                <a:srgbClr val="7E93A5"/>
              </a:solidFill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smtClean="0">
                <a:solidFill>
                  <a:srgbClr val="7E93A5"/>
                </a:solidFill>
                <a:cs typeface="Raleway Light"/>
              </a:rPr>
              <a:pPr algn="ctr"/>
              <a:t>‹#›</a:t>
            </a:fld>
            <a:endParaRPr lang="id-ID" sz="1200" dirty="0">
              <a:solidFill>
                <a:srgbClr val="7E93A5"/>
              </a:solidFill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768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pc="50" dirty="0">
                <a:solidFill>
                  <a:srgbClr val="7E93A5"/>
                </a:solidFill>
                <a:cs typeface="Raleway"/>
              </a:rPr>
              <a:t>TAKING </a:t>
            </a:r>
            <a:r>
              <a:rPr lang="de-AT" b="1" spc="50" dirty="0">
                <a:solidFill>
                  <a:srgbClr val="7E93A5"/>
                </a:solidFill>
                <a:cs typeface="Raleway"/>
              </a:rPr>
              <a:t>COOPERATION</a:t>
            </a:r>
            <a:r>
              <a:rPr lang="de-AT" spc="50" dirty="0">
                <a:solidFill>
                  <a:srgbClr val="7E93A5"/>
                </a:solidFill>
                <a:cs typeface="Raleway"/>
              </a:rPr>
              <a:t> FORWARD</a:t>
            </a:r>
            <a:endParaRPr lang="id-ID" spc="50" dirty="0">
              <a:solidFill>
                <a:srgbClr val="7E93A5"/>
              </a:solidFill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smtClean="0">
                <a:solidFill>
                  <a:srgbClr val="7E93A5"/>
                </a:solidFill>
                <a:cs typeface="Raleway Light"/>
              </a:rPr>
              <a:pPr algn="ctr"/>
              <a:t>‹#›</a:t>
            </a:fld>
            <a:endParaRPr lang="id-ID" sz="1200" dirty="0">
              <a:solidFill>
                <a:srgbClr val="7E93A5"/>
              </a:solidFill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8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nkedin.com/groups/5145214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reg-central.eu/Content.Node/pp8UN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vaculik@praha6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adislav.spacek@schp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ntent.Node/apply/Project_Idea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104926" y="4732402"/>
            <a:ext cx="7754912" cy="73219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600" b="1" dirty="0" smtClean="0">
                <a:solidFill>
                  <a:schemeClr val="accent1"/>
                </a:solidFill>
              </a:rPr>
              <a:t>Seminář k evropským dotačním programům</a:t>
            </a:r>
          </a:p>
          <a:p>
            <a:pPr>
              <a:lnSpc>
                <a:spcPts val="2500"/>
              </a:lnSpc>
            </a:pPr>
            <a:r>
              <a:rPr lang="cs-CZ" sz="2600" b="1" dirty="0" smtClean="0">
                <a:solidFill>
                  <a:schemeClr val="accent1"/>
                </a:solidFill>
              </a:rPr>
              <a:t>Olomouc, Krajský úřad, 18. září 2017 </a:t>
            </a:r>
            <a:endParaRPr lang="de-AT" sz="2600" b="1" dirty="0">
              <a:solidFill>
                <a:schemeClr val="accent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Interreg</a:t>
            </a:r>
            <a:r>
              <a:rPr lang="cs-CZ" dirty="0"/>
              <a:t> CENTRAL EUROPE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096669" y="6102263"/>
            <a:ext cx="7754912" cy="275990"/>
          </a:xfrm>
        </p:spPr>
        <p:txBody>
          <a:bodyPr/>
          <a:lstStyle/>
          <a:p>
            <a:r>
              <a:rPr lang="cs-CZ" dirty="0" smtClean="0"/>
              <a:t>Odbor evropské územní spolupráce Ministerstva pro místní rozvoj ČR, Stella Horváthová </a:t>
            </a:r>
            <a:endParaRPr lang="de-AT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Webové stránky programu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6863" y="1072438"/>
            <a:ext cx="8562975" cy="750724"/>
          </a:xfrm>
        </p:spPr>
        <p:txBody>
          <a:bodyPr/>
          <a:lstStyle/>
          <a:p>
            <a:r>
              <a:rPr lang="cs-CZ" dirty="0"/>
              <a:t>Více o projektech a hledání případných partnerů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1" y="1447800"/>
            <a:ext cx="9113980" cy="479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7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Linkedin</a:t>
            </a:r>
            <a:r>
              <a:rPr lang="cs-CZ" dirty="0" smtClean="0"/>
              <a:t> skupina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www.linkedin.com/groups/5145214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r="48526" b="29687"/>
          <a:stretch/>
        </p:blipFill>
        <p:spPr bwMode="auto">
          <a:xfrm>
            <a:off x="0" y="1855351"/>
            <a:ext cx="9017670" cy="418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PROJEKTŮ</a:t>
            </a:r>
            <a:endParaRPr lang="de-AT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950" y="1044466"/>
            <a:ext cx="88566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</a:pP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Specifikace výdajů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 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v „</a:t>
            </a:r>
            <a:r>
              <a:rPr lang="cs-CZ" altLang="de-DE" sz="1600" dirty="0" err="1">
                <a:latin typeface="Trebuchet MS" pitchFamily="34" charset="0"/>
                <a:ea typeface="ＭＳ Ｐゴシック" pitchFamily="34" charset="-128"/>
              </a:rPr>
              <a:t>Implementation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600" dirty="0" err="1">
                <a:latin typeface="Trebuchet MS" pitchFamily="34" charset="0"/>
                <a:ea typeface="ＭＳ Ｐゴシック" pitchFamily="34" charset="-128"/>
              </a:rPr>
              <a:t>Manual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“ pod bannerem IMPLEMENT, částečně v „</a:t>
            </a:r>
            <a:r>
              <a:rPr lang="cs-CZ" altLang="de-DE" sz="1600" dirty="0" err="1">
                <a:latin typeface="Trebuchet MS" pitchFamily="34" charset="0"/>
                <a:ea typeface="ＭＳ Ｐゴシック" pitchFamily="34" charset="-128"/>
              </a:rPr>
              <a:t>Application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600" dirty="0" err="1">
                <a:latin typeface="Trebuchet MS" pitchFamily="34" charset="0"/>
                <a:ea typeface="ＭＳ Ｐゴシック" pitchFamily="34" charset="-128"/>
              </a:rPr>
              <a:t>Manual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“ pod bannerem APPLY (obojí na webu programu), doplněno v národních Pokynech pro příjemce (jsou dostupné na národní </a:t>
            </a:r>
            <a:r>
              <a:rPr lang="cs-CZ" altLang="de-DE" sz="1600" dirty="0" err="1">
                <a:latin typeface="Trebuchet MS" pitchFamily="34" charset="0"/>
                <a:ea typeface="ＭＳ Ｐゴシック" pitchFamily="34" charset="-128"/>
              </a:rPr>
              <a:t>webstránce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 v části DOKUMENTY)</a:t>
            </a:r>
          </a:p>
        </p:txBody>
      </p:sp>
      <p:sp>
        <p:nvSpPr>
          <p:cNvPr id="6" name="Obdélník 9"/>
          <p:cNvSpPr>
            <a:spLocks noChangeArrowheads="1"/>
          </p:cNvSpPr>
          <p:nvPr/>
        </p:nvSpPr>
        <p:spPr bwMode="auto">
          <a:xfrm>
            <a:off x="5029200" y="2036763"/>
            <a:ext cx="3632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>
                <a:latin typeface="Trebuchet MS" pitchFamily="34" charset="0"/>
              </a:rPr>
              <a:t>6 rozpočtových kategorií:</a:t>
            </a:r>
          </a:p>
          <a:p>
            <a:r>
              <a:rPr lang="cs-CZ" altLang="cs-CZ" sz="1400" dirty="0">
                <a:latin typeface="Trebuchet MS" pitchFamily="34" charset="0"/>
              </a:rPr>
              <a:t>1. </a:t>
            </a:r>
            <a:r>
              <a:rPr lang="cs-CZ" altLang="cs-CZ" sz="1400" dirty="0">
                <a:latin typeface="Trebuchet MS" pitchFamily="34" charset="0"/>
                <a:ea typeface="ＭＳ Ｐゴシック" pitchFamily="34" charset="-128"/>
              </a:rPr>
              <a:t>Náklady na zaměstnance</a:t>
            </a:r>
            <a:endParaRPr lang="cs-CZ" altLang="cs-CZ" sz="1400" dirty="0">
              <a:latin typeface="Trebuchet MS" pitchFamily="34" charset="0"/>
            </a:endParaRPr>
          </a:p>
          <a:p>
            <a:r>
              <a:rPr lang="en-US" altLang="cs-CZ" sz="1400" dirty="0">
                <a:latin typeface="Trebuchet MS" pitchFamily="34" charset="0"/>
              </a:rPr>
              <a:t>2. </a:t>
            </a:r>
            <a:r>
              <a:rPr lang="cs-CZ" altLang="cs-CZ" sz="1400" dirty="0">
                <a:latin typeface="Trebuchet MS" pitchFamily="34" charset="0"/>
                <a:ea typeface="ＭＳ Ｐゴシック" pitchFamily="34" charset="-128"/>
              </a:rPr>
              <a:t>Kancelářské a administrativní výdaje</a:t>
            </a:r>
            <a:endParaRPr lang="en-US" altLang="cs-CZ" sz="1400" dirty="0">
              <a:latin typeface="Trebuchet MS" pitchFamily="34" charset="0"/>
            </a:endParaRPr>
          </a:p>
          <a:p>
            <a:r>
              <a:rPr lang="en-US" altLang="cs-CZ" sz="1400" dirty="0">
                <a:latin typeface="Trebuchet MS" pitchFamily="34" charset="0"/>
              </a:rPr>
              <a:t>3. </a:t>
            </a:r>
            <a:r>
              <a:rPr lang="cs-CZ" altLang="cs-CZ" sz="1400" dirty="0">
                <a:latin typeface="Trebuchet MS" pitchFamily="34" charset="0"/>
                <a:ea typeface="ＭＳ Ｐゴシック" pitchFamily="34" charset="-128"/>
              </a:rPr>
              <a:t>Náklady na cestování a ubytování</a:t>
            </a:r>
            <a:endParaRPr lang="en-US" altLang="cs-CZ" sz="1400" dirty="0">
              <a:latin typeface="Trebuchet MS" pitchFamily="34" charset="0"/>
            </a:endParaRPr>
          </a:p>
          <a:p>
            <a:r>
              <a:rPr lang="en-US" altLang="cs-CZ" sz="1400" dirty="0">
                <a:latin typeface="Trebuchet MS" pitchFamily="34" charset="0"/>
              </a:rPr>
              <a:t>4. </a:t>
            </a:r>
            <a:r>
              <a:rPr lang="cs-CZ" altLang="cs-CZ" sz="1400" dirty="0">
                <a:latin typeface="Trebuchet MS" pitchFamily="34" charset="0"/>
                <a:ea typeface="ＭＳ Ｐゴシック" pitchFamily="34" charset="-128"/>
              </a:rPr>
              <a:t>náklady na externí odborné poradenství a služby</a:t>
            </a:r>
            <a:endParaRPr lang="en-US" altLang="cs-CZ" sz="1400" dirty="0">
              <a:latin typeface="Trebuchet MS" pitchFamily="34" charset="0"/>
            </a:endParaRPr>
          </a:p>
          <a:p>
            <a:r>
              <a:rPr lang="cs-CZ" altLang="cs-CZ" sz="1400" dirty="0">
                <a:latin typeface="Trebuchet MS" pitchFamily="34" charset="0"/>
              </a:rPr>
              <a:t>5. Výdaje na vybavení</a:t>
            </a:r>
          </a:p>
          <a:p>
            <a:r>
              <a:rPr lang="en-US" altLang="cs-CZ" sz="1400" dirty="0">
                <a:latin typeface="Trebuchet MS" pitchFamily="34" charset="0"/>
              </a:rPr>
              <a:t>6. </a:t>
            </a:r>
            <a:r>
              <a:rPr lang="cs-CZ" altLang="cs-CZ" sz="1400" dirty="0">
                <a:latin typeface="Trebuchet MS" pitchFamily="34" charset="0"/>
                <a:ea typeface="ＭＳ Ｐゴシック" pitchFamily="34" charset="-128"/>
              </a:rPr>
              <a:t>Výdaje na infrastrukturu a práce</a:t>
            </a:r>
            <a:endParaRPr lang="en-GB" altLang="de-DE" sz="1400" dirty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950" y="3852863"/>
            <a:ext cx="855345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</a:pP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Princip vedoucího partnera (LP):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odpovědnost za koordinaci a realizaci projektu má primárně LP, smlouva ŘO+LP, pak LP+PP</a:t>
            </a:r>
          </a:p>
          <a:p>
            <a:pPr marL="342900" indent="-34290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</a:pP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Zpětné financování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(tj. neposkytují se zálohy záloh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ＭＳ Ｐゴシック" pitchFamily="34" charset="-128"/>
              </a:rPr>
              <a:t>y): </a:t>
            </a:r>
          </a:p>
          <a:p>
            <a:pPr marL="342900" indent="-34290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</a:pP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Náklady na přípravu:</a:t>
            </a:r>
            <a:r>
              <a:rPr lang="cs-CZ" altLang="de-DE" sz="1600" b="1" kern="0" dirty="0">
                <a:solidFill>
                  <a:schemeClr val="accent6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600" kern="0" dirty="0">
                <a:solidFill>
                  <a:schemeClr val="accent6"/>
                </a:solidFill>
                <a:latin typeface="Trebuchet MS" pitchFamily="34" charset="0"/>
                <a:ea typeface="ＭＳ Ｐゴシック" pitchFamily="34" charset="-128"/>
              </a:rPr>
              <a:t>způsobilé výdaje i ve výši 15 000 EUR na schválený projekt – více informací k tématice v </a:t>
            </a:r>
            <a:r>
              <a:rPr lang="cs-CZ" altLang="de-DE" sz="1600" kern="0" dirty="0" err="1">
                <a:solidFill>
                  <a:schemeClr val="accent6"/>
                </a:solidFill>
                <a:latin typeface="Trebuchet MS" pitchFamily="34" charset="0"/>
                <a:ea typeface="ＭＳ Ｐゴシック" pitchFamily="34" charset="-128"/>
              </a:rPr>
              <a:t>Application</a:t>
            </a:r>
            <a:r>
              <a:rPr lang="cs-CZ" altLang="de-DE" sz="1600" kern="0" dirty="0">
                <a:solidFill>
                  <a:schemeClr val="accent6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600" kern="0" dirty="0" err="1">
                <a:solidFill>
                  <a:schemeClr val="accent6"/>
                </a:solidFill>
                <a:latin typeface="Trebuchet MS" pitchFamily="34" charset="0"/>
                <a:ea typeface="ＭＳ Ｐゴシック" pitchFamily="34" charset="-128"/>
              </a:rPr>
              <a:t>Manual</a:t>
            </a:r>
            <a:endParaRPr lang="cs-CZ" altLang="de-DE" sz="1600" dirty="0">
              <a:latin typeface="Trebuchet MS" pitchFamily="34" charset="0"/>
              <a:ea typeface="ＭＳ Ｐゴシック" pitchFamily="34" charset="-128"/>
            </a:endParaRPr>
          </a:p>
          <a:p>
            <a:pPr marL="342900" indent="-34290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</a:pPr>
            <a:r>
              <a:rPr lang="cs-CZ" altLang="de-DE" sz="1600" b="1" kern="0" dirty="0" err="1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Reportovací</a:t>
            </a: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 období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(1/2 roční), kontrola 1. stupně (CRR), ověření JS, ověření CA, poté peníze na účet LP a od něj PP peníze na účet projektového 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partnera (PP)</a:t>
            </a: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908300"/>
            <a:ext cx="13319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14586" t="16680" r="17854" b="24860"/>
          <a:stretch/>
        </p:blipFill>
        <p:spPr>
          <a:xfrm>
            <a:off x="6232092" y="914744"/>
            <a:ext cx="2400301" cy="208255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</a:t>
            </a:r>
            <a:r>
              <a:rPr lang="cs-CZ" dirty="0"/>
              <a:t>. </a:t>
            </a:r>
            <a:r>
              <a:rPr lang="cs-CZ" dirty="0" smtClean="0"/>
              <a:t>Výzva - nastavení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53197" y="994257"/>
            <a:ext cx="8663209" cy="5088491"/>
          </a:xfrm>
        </p:spPr>
        <p:txBody>
          <a:bodyPr/>
          <a:lstStyle/>
          <a:p>
            <a:pPr marL="0" lvl="2" indent="0">
              <a:buSzPct val="80000"/>
              <a:buNone/>
            </a:pP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Bez tematického omezení </a:t>
            </a:r>
            <a:r>
              <a:rPr lang="cs-CZ" sz="2000" kern="0" dirty="0">
                <a:solidFill>
                  <a:schemeClr val="tx1"/>
                </a:solidFill>
                <a:ea typeface="ＭＳ Ｐゴシック" pitchFamily="34" charset="-128"/>
              </a:rPr>
              <a:t>SC: 2.2, 3.1, 3.3, 4.1, </a:t>
            </a: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4.2</a:t>
            </a:r>
          </a:p>
          <a:p>
            <a:pPr marL="0" lvl="2" indent="0">
              <a:buSzPct val="80000"/>
              <a:buNone/>
            </a:pPr>
            <a:endParaRPr lang="cs-CZ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lvl="2" indent="0">
              <a:buSzPct val="80000"/>
              <a:buNone/>
            </a:pP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Tematické zúžení těchto SC</a:t>
            </a:r>
            <a:r>
              <a:rPr lang="cs-CZ" sz="2000" kern="0" dirty="0">
                <a:solidFill>
                  <a:schemeClr val="tx1"/>
                </a:solidFill>
                <a:ea typeface="ＭＳ Ｐゴシック" pitchFamily="34" charset="-128"/>
              </a:rPr>
              <a:t>: 1.1, 1.2, 2.1, </a:t>
            </a: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3.2 </a:t>
            </a:r>
            <a:endParaRPr lang="cs-CZ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lvl="2" indent="0">
              <a:buSzPct val="80000"/>
              <a:buNone/>
            </a:pPr>
            <a:endParaRPr lang="cs-CZ" sz="20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lvl="2" indent="0">
              <a:buSzPct val="80000"/>
              <a:buNone/>
            </a:pP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Uzavření </a:t>
            </a:r>
            <a:r>
              <a:rPr lang="cs-CZ" sz="2000" kern="0" dirty="0">
                <a:solidFill>
                  <a:schemeClr val="tx1"/>
                </a:solidFill>
                <a:ea typeface="ＭＳ Ｐゴシック" pitchFamily="34" charset="-128"/>
              </a:rPr>
              <a:t>SC: </a:t>
            </a: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2.3 </a:t>
            </a:r>
            <a:endParaRPr lang="cs-CZ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lvl="1" indent="0">
              <a:buNone/>
            </a:pPr>
            <a:endParaRPr lang="cs-CZ" u="sng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lvl="1" indent="0">
              <a:buNone/>
            </a:pP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Tematické zúžení je zpřehledněno na </a:t>
            </a:r>
            <a:r>
              <a:rPr lang="cs-CZ" u="sng" kern="0" dirty="0" err="1" smtClean="0">
                <a:solidFill>
                  <a:schemeClr val="tx1"/>
                </a:solidFill>
                <a:ea typeface="ＭＳ Ｐゴシック" pitchFamily="34" charset="-128"/>
              </a:rPr>
              <a:t>webstránce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 programu – viz článek „NEW CALL COMES WITH A NEW FOCUS“</a:t>
            </a:r>
          </a:p>
          <a:p>
            <a:pPr marL="0" lvl="1" indent="0">
              <a:buNone/>
            </a:pPr>
            <a:r>
              <a:rPr lang="cs-CZ" altLang="de-DE" sz="2000" b="1" kern="0" dirty="0" smtClean="0">
                <a:solidFill>
                  <a:srgbClr val="4F81BD"/>
                </a:solidFill>
                <a:ea typeface="ＭＳ Ｐゴシック" pitchFamily="34" charset="-128"/>
                <a:sym typeface="Symbol" pitchFamily="18" charset="2"/>
              </a:rPr>
              <a:t>Alokace podle priorit: </a:t>
            </a:r>
          </a:p>
          <a:p>
            <a:r>
              <a:rPr lang="cs-CZ" altLang="de-DE" sz="2000" kern="0" dirty="0" smtClean="0">
                <a:ea typeface="ＭＳ Ｐゴシック" pitchFamily="34" charset="-128"/>
                <a:sym typeface="Symbol" pitchFamily="18" charset="2"/>
              </a:rPr>
              <a:t>P1 </a:t>
            </a:r>
            <a:r>
              <a:rPr lang="cs-CZ" altLang="de-DE" sz="2000" kern="0" dirty="0">
                <a:ea typeface="ＭＳ Ｐゴシック" pitchFamily="34" charset="-128"/>
                <a:sym typeface="Symbol" pitchFamily="18" charset="2"/>
              </a:rPr>
              <a:t>– 20 mil. EUR ERDF</a:t>
            </a:r>
          </a:p>
          <a:p>
            <a:r>
              <a:rPr lang="cs-CZ" sz="2000" kern="0" dirty="0" smtClean="0">
                <a:ea typeface="ＭＳ Ｐゴシック" pitchFamily="34" charset="-128"/>
                <a:sym typeface="Symbol" pitchFamily="18" charset="2"/>
              </a:rPr>
              <a:t>P2 </a:t>
            </a:r>
            <a:r>
              <a:rPr lang="cs-CZ" sz="2000" kern="0" dirty="0">
                <a:ea typeface="ＭＳ Ｐゴシック" pitchFamily="34" charset="-128"/>
                <a:sym typeface="Symbol" pitchFamily="18" charset="2"/>
              </a:rPr>
              <a:t>– 10</a:t>
            </a:r>
            <a:r>
              <a:rPr lang="cs-CZ" altLang="de-DE" sz="2000" kern="0" dirty="0">
                <a:ea typeface="ＭＳ Ｐゴシック" pitchFamily="34" charset="-128"/>
                <a:sym typeface="Symbol" pitchFamily="18" charset="2"/>
              </a:rPr>
              <a:t> mil. EUR ERDF</a:t>
            </a:r>
            <a:endParaRPr lang="cs-CZ" sz="2000" kern="0" dirty="0">
              <a:ea typeface="ＭＳ Ｐゴシック" pitchFamily="34" charset="-128"/>
              <a:sym typeface="Symbol" pitchFamily="18" charset="2"/>
            </a:endParaRPr>
          </a:p>
          <a:p>
            <a:r>
              <a:rPr lang="cs-CZ" sz="2000" kern="0" dirty="0" smtClean="0">
                <a:ea typeface="ＭＳ Ｐゴシック" pitchFamily="34" charset="-128"/>
                <a:sym typeface="Symbol" pitchFamily="18" charset="2"/>
              </a:rPr>
              <a:t>P3 </a:t>
            </a:r>
            <a:r>
              <a:rPr lang="cs-CZ" sz="2000" kern="0" dirty="0">
                <a:ea typeface="ＭＳ Ｐゴシック" pitchFamily="34" charset="-128"/>
                <a:sym typeface="Symbol" pitchFamily="18" charset="2"/>
              </a:rPr>
              <a:t>- 20 mil EUR ERDF</a:t>
            </a:r>
          </a:p>
          <a:p>
            <a:r>
              <a:rPr lang="cs-CZ" sz="2000" kern="0" dirty="0" smtClean="0">
                <a:ea typeface="ＭＳ Ｐゴシック" pitchFamily="34" charset="-128"/>
                <a:sym typeface="Symbol" pitchFamily="18" charset="2"/>
              </a:rPr>
              <a:t>P4 </a:t>
            </a:r>
            <a:r>
              <a:rPr lang="cs-CZ" sz="2000" kern="0" dirty="0">
                <a:ea typeface="ＭＳ Ｐゴシック" pitchFamily="34" charset="-128"/>
                <a:sym typeface="Symbol" pitchFamily="18" charset="2"/>
              </a:rPr>
              <a:t>– 10 mil. EUR ERDF –malý zájem -&gt; </a:t>
            </a:r>
            <a:r>
              <a:rPr lang="cs-CZ" sz="2000" kern="0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největší šance na </a:t>
            </a:r>
            <a:r>
              <a:rPr lang="cs-CZ" sz="2000" kern="0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úspěch</a:t>
            </a:r>
            <a:endParaRPr lang="cs-CZ" sz="2000" kern="0" dirty="0" smtClean="0">
              <a:ea typeface="ＭＳ Ｐゴシック" pitchFamily="34" charset="-128"/>
              <a:sym typeface="Symbol" pitchFamily="18" charset="2"/>
            </a:endParaRPr>
          </a:p>
          <a:p>
            <a:pPr marL="457200" indent="-457200"/>
            <a:r>
              <a:rPr lang="cs-CZ" sz="2000" kern="0" dirty="0" smtClean="0">
                <a:ea typeface="ＭＳ Ｐゴシック" pitchFamily="34" charset="-128"/>
                <a:sym typeface="Symbol" pitchFamily="18" charset="2"/>
              </a:rPr>
              <a:t>Celá </a:t>
            </a:r>
            <a:r>
              <a:rPr lang="cs-CZ" sz="2000" kern="0" dirty="0">
                <a:ea typeface="ＭＳ Ｐゴシック" pitchFamily="34" charset="-128"/>
                <a:sym typeface="Symbol" pitchFamily="18" charset="2"/>
              </a:rPr>
              <a:t>žádost včetně příloh musí být podána v </a:t>
            </a:r>
            <a:r>
              <a:rPr lang="cs-CZ" sz="2000" b="1" kern="0" dirty="0">
                <a:ea typeface="ＭＳ Ｐゴシック" pitchFamily="34" charset="-128"/>
                <a:sym typeface="Symbol" pitchFamily="18" charset="2"/>
              </a:rPr>
              <a:t>anglickém </a:t>
            </a:r>
            <a:r>
              <a:rPr lang="cs-CZ" sz="2000" b="1" kern="0" dirty="0" smtClean="0">
                <a:ea typeface="ＭＳ Ｐゴシック" pitchFamily="34" charset="-128"/>
                <a:sym typeface="Symbol" pitchFamily="18" charset="2"/>
              </a:rPr>
              <a:t>jazyce</a:t>
            </a:r>
            <a:endParaRPr lang="cs-CZ" sz="2000" b="1" kern="0" dirty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5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923" y="1518573"/>
            <a:ext cx="758825" cy="689986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Násobení 7"/>
          <p:cNvSpPr/>
          <p:nvPr/>
        </p:nvSpPr>
        <p:spPr>
          <a:xfrm>
            <a:off x="1733046" y="1956019"/>
            <a:ext cx="1354137" cy="12773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1 a specifické cíle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34808" y="835231"/>
          <a:ext cx="7541096" cy="573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83" y="1912429"/>
            <a:ext cx="758825" cy="689986"/>
          </a:xfrm>
          <a:prstGeom prst="rect">
            <a:avLst/>
          </a:prstGeom>
          <a:noFill/>
        </p:spPr>
      </p:pic>
      <p:pic>
        <p:nvPicPr>
          <p:cNvPr id="13316" name="Picture 4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5904" y="1567436"/>
            <a:ext cx="758825" cy="689986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2 a specifické cíle</a:t>
            </a:r>
          </a:p>
        </p:txBody>
      </p:sp>
      <p:sp>
        <p:nvSpPr>
          <p:cNvPr id="4" name="Rounded Rectangle 2"/>
          <p:cNvSpPr/>
          <p:nvPr/>
        </p:nvSpPr>
        <p:spPr>
          <a:xfrm>
            <a:off x="739558" y="835231"/>
            <a:ext cx="7642225" cy="719137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Spolupráce v oblasti </a:t>
            </a:r>
            <a:r>
              <a:rPr lang="cs-CZ" sz="24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nízkouhlíkových strategií </a:t>
            </a:r>
            <a:r>
              <a:rPr lang="cs-CZ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ve STŘEDNÍ EVROPĚ</a:t>
            </a:r>
            <a:endParaRPr lang="en-US" sz="24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ounded Rectangle 13"/>
          <p:cNvSpPr/>
          <p:nvPr/>
        </p:nvSpPr>
        <p:spPr>
          <a:xfrm>
            <a:off x="691933" y="1641681"/>
            <a:ext cx="2592387" cy="1944687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5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2.1 Vytvářet a realizovat řešení zaměřená na </a:t>
            </a:r>
            <a:r>
              <a:rPr lang="cs-CZ" sz="1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zvýšení energetické účinnosti a využívání energie z obnovitelných zdrojů </a:t>
            </a: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ve veřejné infrastruktuře</a:t>
            </a:r>
          </a:p>
          <a:p>
            <a:pPr algn="ctr" eaLnBrk="1" hangingPunct="1">
              <a:defRPr/>
            </a:pPr>
            <a:endParaRPr lang="en-US" sz="15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ounded Rectangle 16"/>
          <p:cNvSpPr/>
          <p:nvPr/>
        </p:nvSpPr>
        <p:spPr>
          <a:xfrm>
            <a:off x="3357345" y="1641681"/>
            <a:ext cx="2376488" cy="187166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 dirty="0">
              <a:solidFill>
                <a:prstClr val="black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cs-CZ" sz="1600" b="1" dirty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2.2 Zlepšit </a:t>
            </a:r>
            <a:r>
              <a:rPr lang="cs-CZ" sz="1600" b="1" u="sng" dirty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územně založené strategie nízkouhlíkového </a:t>
            </a:r>
            <a:r>
              <a:rPr lang="cs-CZ" sz="1600" b="1" u="sng" dirty="0" err="1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energet</a:t>
            </a:r>
            <a:r>
              <a:rPr lang="cs-CZ" sz="1600" b="1" u="sng" dirty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. plánování</a:t>
            </a:r>
            <a:r>
              <a:rPr lang="cs-CZ" sz="1600" b="1" dirty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a politiky přispívající ke zmírňování změny klimatu</a:t>
            </a:r>
          </a:p>
          <a:p>
            <a:pPr algn="ctr" eaLnBrk="1" hangingPunct="1">
              <a:defRPr/>
            </a:pPr>
            <a:endParaRPr lang="en-US" sz="1500" dirty="0">
              <a:solidFill>
                <a:prstClr val="black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ounded Rectangle 17"/>
          <p:cNvSpPr/>
          <p:nvPr/>
        </p:nvSpPr>
        <p:spPr>
          <a:xfrm>
            <a:off x="5876708" y="1641681"/>
            <a:ext cx="2520950" cy="15113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2.3 Zvýšit kapacity pro </a:t>
            </a:r>
            <a:r>
              <a:rPr lang="cs-CZ" sz="1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plánovaní mobility</a:t>
            </a:r>
            <a:r>
              <a:rPr lang="en-GB" sz="1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ve funkčních městských oblastech s cílem snížit emise </a:t>
            </a:r>
            <a:r>
              <a:rPr lang="en-GB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CO</a:t>
            </a:r>
            <a:r>
              <a:rPr lang="en-GB" sz="1600" b="1" baseline="-25000" dirty="0">
                <a:solidFill>
                  <a:prstClr val="black"/>
                </a:solidFill>
                <a:latin typeface="Trebuchet MS" panose="020B0603020202020204" pitchFamily="34" charset="0"/>
              </a:rPr>
              <a:t>2</a:t>
            </a:r>
            <a:r>
              <a:rPr lang="en-GB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Rounded Rectangle 28"/>
          <p:cNvSpPr/>
          <p:nvPr/>
        </p:nvSpPr>
        <p:spPr>
          <a:xfrm>
            <a:off x="691933" y="3657806"/>
            <a:ext cx="2592387" cy="252095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indent="-88900" eaLnBrk="1" hangingPunct="1">
              <a:buFontTx/>
              <a:buChar char="-"/>
              <a:defRPr/>
            </a:pPr>
            <a:endParaRPr lang="cs-CZ" sz="14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Tvorba, testování a implementace strategií a řídících přístupů ke zvýšení kapacit na snížení energetické náročnosti veřejné infrastruktury včetně budov (např. energetičtí manažeři)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Harmonizace standardů a systémů certifikace s cílem snížení 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energ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. náročnosti</a:t>
            </a:r>
          </a:p>
          <a:p>
            <a:pPr marL="88900" indent="-88900" eaLnBrk="1" hangingPunct="1">
              <a:defRPr/>
            </a:pPr>
            <a:endParaRPr lang="cs-CZ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ounded Rectangle 25"/>
          <p:cNvSpPr/>
          <p:nvPr/>
        </p:nvSpPr>
        <p:spPr>
          <a:xfrm>
            <a:off x="3357345" y="3586368"/>
            <a:ext cx="2447925" cy="259238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Tvorba a implementace integrovaných strategií na využití energie z 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endog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. zdrojů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Řídící strategie na snížení 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energet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. náročnosti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Rozvoj strategií zaměřených na poptávku (inteligentní 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odečty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 a aplikace)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Rozvoj řešení pro koordinace 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energ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. sítí</a:t>
            </a:r>
            <a:endParaRPr lang="en-US" sz="12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ounded Rectangle 26"/>
          <p:cNvSpPr/>
          <p:nvPr/>
        </p:nvSpPr>
        <p:spPr>
          <a:xfrm>
            <a:off x="5876708" y="3226006"/>
            <a:ext cx="2547937" cy="295275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Příprava a implementace 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integr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. koncepcí mobility a akčních plánů na snížení emisí CO2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Tvorba systémů správy a řízení jako základny pro nízkouhlíkovou mobilitu ve FMO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Příprava a implementace služeb a produktů na podporu nízkouhlíkové mobility (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multimodální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 služby)</a:t>
            </a:r>
            <a:endParaRPr lang="en-US" sz="12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7435"/>
            <a:ext cx="758825" cy="689986"/>
          </a:xfrm>
          <a:prstGeom prst="rect">
            <a:avLst/>
          </a:prstGeom>
          <a:noFill/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3" name="Násobení 2"/>
          <p:cNvSpPr/>
          <p:nvPr/>
        </p:nvSpPr>
        <p:spPr>
          <a:xfrm>
            <a:off x="7301759" y="2767922"/>
            <a:ext cx="1842241" cy="177976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3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3 a specifické cíle</a:t>
            </a:r>
          </a:p>
        </p:txBody>
      </p:sp>
      <p:sp>
        <p:nvSpPr>
          <p:cNvPr id="4" name="Rounded Rectangle 2"/>
          <p:cNvSpPr/>
          <p:nvPr/>
        </p:nvSpPr>
        <p:spPr>
          <a:xfrm>
            <a:off x="563817" y="835231"/>
            <a:ext cx="7740650" cy="719138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Spolupráce v oblasti </a:t>
            </a:r>
            <a:r>
              <a:rPr lang="cs-CZ" sz="24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přírodních a kulturních zdrojů </a:t>
            </a:r>
            <a:r>
              <a:rPr lang="cs-CZ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pro udržitelný růst ve STŘEDNÍ EVROPĚ</a:t>
            </a:r>
            <a:endParaRPr lang="en-US" sz="24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ounded Rectangle 13"/>
          <p:cNvSpPr/>
          <p:nvPr/>
        </p:nvSpPr>
        <p:spPr>
          <a:xfrm>
            <a:off x="563817" y="1698831"/>
            <a:ext cx="2736850" cy="1439863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500"/>
              </a:lnSpc>
              <a:defRPr/>
            </a:pP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3.1 Rozvíjet</a:t>
            </a:r>
            <a:r>
              <a:rPr lang="en-US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kapacity pro </a:t>
            </a:r>
            <a:r>
              <a:rPr lang="en-US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integr</a:t>
            </a:r>
            <a:r>
              <a:rPr lang="cs-CZ" sz="16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ované</a:t>
            </a: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řízení</a:t>
            </a:r>
            <a:r>
              <a:rPr lang="en-US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ochrany ŽP, s cílem zajistit </a:t>
            </a:r>
            <a:r>
              <a:rPr lang="cs-CZ" sz="1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ochranu a udržitelné využívání přírodního dědictví a zdrojů</a:t>
            </a:r>
            <a:endParaRPr lang="en-US" sz="1600" b="1" u="sng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ounded Rectangle 16"/>
          <p:cNvSpPr/>
          <p:nvPr/>
        </p:nvSpPr>
        <p:spPr>
          <a:xfrm>
            <a:off x="3372104" y="1698831"/>
            <a:ext cx="2449513" cy="1223963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3.2 Rozvíjet kapacity pro </a:t>
            </a:r>
            <a:r>
              <a:rPr lang="cs-CZ" sz="1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udržitelné využívání kult. dědictví a zdrojů</a:t>
            </a:r>
            <a:endParaRPr lang="en-US" sz="1600" b="1" u="sng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ounded Rectangle 17"/>
          <p:cNvSpPr/>
          <p:nvPr/>
        </p:nvSpPr>
        <p:spPr>
          <a:xfrm>
            <a:off x="5893054" y="1698831"/>
            <a:ext cx="2447925" cy="1008063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3.3 Zlepšit</a:t>
            </a:r>
            <a:r>
              <a:rPr lang="en-US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cs-CZ" sz="1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řízení ŽP FMO</a:t>
            </a:r>
            <a:r>
              <a:rPr lang="cs-CZ" sz="1600" b="1" dirty="0">
                <a:solidFill>
                  <a:prstClr val="black"/>
                </a:solidFill>
                <a:latin typeface="Trebuchet MS" panose="020B0603020202020204" pitchFamily="34" charset="0"/>
              </a:rPr>
              <a:t> s cílem vytvořit z nich místa, kde se bude lépe žít </a:t>
            </a:r>
            <a:endParaRPr lang="en-US" sz="16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ounded Rectangle 28"/>
          <p:cNvSpPr/>
          <p:nvPr/>
        </p:nvSpPr>
        <p:spPr>
          <a:xfrm>
            <a:off x="492379" y="3283156"/>
            <a:ext cx="2663825" cy="2663825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Příprava a implementace integrovaných strategií pro udržitelné řízení chráněných oblastí, a také přírodních zdrojů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Vývoj a testování aplikace inovativních technologií pro integrované řízení OŽP (sanační technologie)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Harmonizace koncepcí a nástrojů řízení OŽP na nadnárodní úrovni</a:t>
            </a:r>
          </a:p>
          <a:p>
            <a:pPr marL="88900" indent="-88900" eaLnBrk="1" hangingPunct="1">
              <a:buFontTx/>
              <a:buChar char="-"/>
              <a:defRPr/>
            </a:pPr>
            <a:endParaRPr lang="cs-CZ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ounded Rectangle 25"/>
          <p:cNvSpPr/>
          <p:nvPr/>
        </p:nvSpPr>
        <p:spPr>
          <a:xfrm>
            <a:off x="3300667" y="3067256"/>
            <a:ext cx="2447925" cy="2975735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indent="-88900" eaLnBrk="1" hangingPunct="1">
              <a:defRPr/>
            </a:pPr>
            <a:r>
              <a:rPr lang="cs-CZ" sz="1200" dirty="0">
                <a:solidFill>
                  <a:prstClr val="black"/>
                </a:solidFill>
                <a:latin typeface="Trebuchet MS" panose="020B0603020202020204" pitchFamily="34" charset="0"/>
              </a:rPr>
              <a:t>- 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Příprava a implementace strategií a politik ke zhodnocení kulturního dědictví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Příprava a implementace integrovaných strategií a koncepcí rozvoje, které staví na kulturním dědictví a podporují udržitelný hospodářský růst a zaměstnanost (např. v oblasti cest. ruchu); 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Vývoj nástrojů (ICT)</a:t>
            </a:r>
          </a:p>
        </p:txBody>
      </p:sp>
      <p:sp>
        <p:nvSpPr>
          <p:cNvPr id="11" name="Rounded Rectangle 26"/>
          <p:cNvSpPr/>
          <p:nvPr/>
        </p:nvSpPr>
        <p:spPr>
          <a:xfrm>
            <a:off x="5821617" y="2892631"/>
            <a:ext cx="2447925" cy="3313113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8900" indent="-88900" algn="r" eaLnBrk="1" hangingPunct="1">
              <a:defRPr/>
            </a:pPr>
            <a:endParaRPr lang="en-US" sz="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Strategie a nástroje pro řízení a zlepšování kvality ŽP ve FMO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Posílení kapacity pro plánování a řízení OŽP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Příprava integrovaných strategií k omezení střetů ohledně využívání půdy ve FMO (živelný růst, vylidňování)</a:t>
            </a:r>
          </a:p>
          <a:p>
            <a:pPr marL="88900" indent="-88900" eaLnBrk="1" hangingPunct="1">
              <a:buFontTx/>
              <a:buChar char="-"/>
              <a:defRPr/>
            </a:pP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Strategie a pilotní aplikace pro obnovu a znovu využití </a:t>
            </a:r>
            <a:r>
              <a:rPr lang="cs-CZ" sz="12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brownfieldů</a:t>
            </a:r>
            <a:r>
              <a:rPr lang="cs-CZ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, ICT řešení</a:t>
            </a:r>
            <a:endParaRPr lang="en-US" sz="12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138" y="6083937"/>
            <a:ext cx="818007" cy="743799"/>
          </a:xfrm>
          <a:prstGeom prst="rect">
            <a:avLst/>
          </a:prstGeom>
          <a:noFill/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4 a specifické cíle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4808" y="835231"/>
          <a:ext cx="74168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Výzva – tematické zúžení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6017" y="835231"/>
            <a:ext cx="8923683" cy="3427957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1) Obsah projektů schválených v předešlých výzvách se nesmí opakovat – schválené projekty jsou dostupné na </a:t>
            </a:r>
            <a:r>
              <a:rPr lang="cs-CZ" dirty="0" err="1" smtClean="0"/>
              <a:t>webstránce</a:t>
            </a:r>
            <a:r>
              <a:rPr lang="cs-CZ" dirty="0" smtClean="0"/>
              <a:t> programu – viz banner „PROJECTS“ anebo viz „List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..“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2) Nedostatečné pokrytí je nadále u těchto oblastí: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2052" y="4263188"/>
            <a:ext cx="6428675" cy="19024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4" y="1908313"/>
            <a:ext cx="5288978" cy="19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B05C6D2-3ADA-4AE3-8760-9793A166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Výzva – tematické zúžení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5F4A6512-EF57-439C-9850-B37D4E4A1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864" y="1838036"/>
            <a:ext cx="8562974" cy="36377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S3 oblasti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Energie a Životní prostředí,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Veřejné zdraví, medicína a Biologické vědy,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Agro a Bio – Ekonomika,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Nanotechnologie a materiály,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Doprava a Mobilita,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Pokročilé výrobní technologie,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ICT a elektronika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Účast a zapojení veřejnosti, identifikovat veřejné nebo sociální výzvy (stárnutí populace, energetická náročnost veřejných budov..)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Inovace (ve výzvě bude výslovně popsáno)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5D13D499-3D76-4E69-BEA2-891333F71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SO1.1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Priority, alokace, členské státy programu a podporované regiony 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Výzvy programu</a:t>
            </a:r>
            <a:endParaRPr lang="de-AT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1323253"/>
            <a:ext cx="1976216" cy="1980390"/>
          </a:xfrm>
        </p:spPr>
        <p:txBody>
          <a:bodyPr/>
          <a:lstStyle/>
          <a:p>
            <a:r>
              <a:rPr lang="cs-CZ" dirty="0"/>
              <a:t>Charakter a výstupy projektů, partneři a financování projektů</a:t>
            </a:r>
            <a:endParaRPr lang="de-AT" dirty="0"/>
          </a:p>
          <a:p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1323253"/>
            <a:ext cx="1976216" cy="1980390"/>
          </a:xfrm>
        </p:spPr>
        <p:txBody>
          <a:bodyPr/>
          <a:lstStyle/>
          <a:p>
            <a:r>
              <a:rPr lang="cs-CZ" dirty="0"/>
              <a:t>3. výzva - nastavení</a:t>
            </a:r>
            <a:endParaRPr lang="de-AT" dirty="0"/>
          </a:p>
          <a:p>
            <a:endParaRPr lang="de-AT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>
          <a:xfrm>
            <a:off x="285601" y="3462068"/>
            <a:ext cx="1976216" cy="1974365"/>
          </a:xfrm>
        </p:spPr>
        <p:txBody>
          <a:bodyPr/>
          <a:lstStyle/>
          <a:p>
            <a:r>
              <a:rPr lang="de-AT" dirty="0" err="1"/>
              <a:t>Prioritní</a:t>
            </a:r>
            <a:r>
              <a:rPr lang="de-AT" dirty="0"/>
              <a:t> </a:t>
            </a:r>
            <a:r>
              <a:rPr lang="de-AT" dirty="0" err="1"/>
              <a:t>osy</a:t>
            </a:r>
            <a:r>
              <a:rPr lang="de-AT" dirty="0"/>
              <a:t> </a:t>
            </a:r>
            <a:endParaRPr lang="cs-CZ" dirty="0"/>
          </a:p>
          <a:p>
            <a:r>
              <a:rPr lang="de-AT" dirty="0"/>
              <a:t>a </a:t>
            </a:r>
            <a:r>
              <a:rPr lang="de-AT" dirty="0" err="1"/>
              <a:t>specifické</a:t>
            </a:r>
            <a:r>
              <a:rPr lang="de-AT" dirty="0"/>
              <a:t> </a:t>
            </a:r>
            <a:r>
              <a:rPr lang="de-AT" dirty="0" err="1" smtClean="0"/>
              <a:t>cíle</a:t>
            </a:r>
            <a:r>
              <a:rPr lang="cs-CZ" dirty="0" smtClean="0"/>
              <a:t>,</a:t>
            </a:r>
            <a:endParaRPr lang="de-AT" dirty="0"/>
          </a:p>
          <a:p>
            <a:r>
              <a:rPr lang="cs-CZ" dirty="0"/>
              <a:t>3. výzva – tematické </a:t>
            </a:r>
            <a:r>
              <a:rPr lang="cs-CZ" dirty="0" smtClean="0"/>
              <a:t>zúžení </a:t>
            </a:r>
            <a:endParaRPr lang="de-AT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Příklady schválených projektů</a:t>
            </a:r>
            <a:endParaRPr lang="de-AT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Kontaktní údaje</a:t>
            </a:r>
            <a:endParaRPr lang="de-AT" dirty="0"/>
          </a:p>
        </p:txBody>
      </p:sp>
      <p:sp>
        <p:nvSpPr>
          <p:cNvPr id="10" name="Textplatzhalter 31"/>
          <p:cNvSpPr txBox="1">
            <a:spLocks/>
          </p:cNvSpPr>
          <p:nvPr/>
        </p:nvSpPr>
        <p:spPr>
          <a:xfrm>
            <a:off x="2492874" y="3456043"/>
            <a:ext cx="1976216" cy="1974365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08000" tIns="72000" rIns="108000" bIns="108000" rtlCol="0">
            <a:noAutofit/>
          </a:bodyPr>
          <a:lstStyle/>
          <a:p>
            <a:pPr defTabSz="91387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sz="2000" spc="-120" dirty="0" smtClean="0">
                <a:solidFill>
                  <a:schemeClr val="bg1"/>
                </a:solidFill>
                <a:latin typeface="Trebuchet MS" pitchFamily="34" charset="0"/>
              </a:rPr>
              <a:t>3. </a:t>
            </a:r>
            <a:r>
              <a:rPr lang="cs-CZ" sz="2000" spc="-120" dirty="0">
                <a:solidFill>
                  <a:schemeClr val="bg1"/>
                </a:solidFill>
                <a:latin typeface="Trebuchet MS" pitchFamily="34" charset="0"/>
              </a:rPr>
              <a:t>v</a:t>
            </a:r>
            <a:r>
              <a:rPr lang="cs-CZ" sz="2000" spc="-120" dirty="0" smtClean="0">
                <a:solidFill>
                  <a:schemeClr val="bg1"/>
                </a:solidFill>
                <a:latin typeface="Trebuchet MS" pitchFamily="34" charset="0"/>
              </a:rPr>
              <a:t>ýzva - dokumentace </a:t>
            </a:r>
          </a:p>
          <a:p>
            <a:pPr defTabSz="91387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sz="2000" spc="-120" dirty="0" smtClean="0">
                <a:solidFill>
                  <a:schemeClr val="bg1"/>
                </a:solidFill>
                <a:latin typeface="Trebuchet MS" pitchFamily="34" charset="0"/>
              </a:rPr>
              <a:t>a </a:t>
            </a:r>
            <a:r>
              <a:rPr lang="cs-CZ" sz="2000" spc="-120" dirty="0" err="1" smtClean="0">
                <a:solidFill>
                  <a:schemeClr val="bg1"/>
                </a:solidFill>
                <a:latin typeface="Trebuchet MS" pitchFamily="34" charset="0"/>
              </a:rPr>
              <a:t>eMS</a:t>
            </a:r>
            <a:endParaRPr lang="de-AT" sz="2000" spc="-12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A913AE-BBC0-48D9-AC33-C0CF6E42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– tematické zúžení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A8A07EA6-DB6B-4922-8FB6-D48C975C3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s-CZ" dirty="0"/>
              <a:t>Sociální inovace a integrace znevýhodněných skupin a regionů</a:t>
            </a:r>
          </a:p>
          <a:p>
            <a:pPr algn="ctr"/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vzdělávání a zvyšování kvalifikace (i migranti)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Integrace migrantů a jiných znevýhodněných skupin do společnosti na trh práce formou sociální inovace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Učení na pracovišti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„Digitální dovednosti“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Sociální podnikání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A1B9DC92-3E2B-4746-A32A-AFB2DB23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SO1.2.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7CFBE1-1D82-42BA-8369-44B6038F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– tematické zúžení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4E743134-A58D-45E3-8B7D-5E83D9059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863" y="1699490"/>
            <a:ext cx="8562975" cy="44097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Veřejná infrastruktura jiná než veřejné budovy a veřejné osvětlení: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dirty="0"/>
              <a:t>Dopravní infrastruktura (železnice, cesty vodní cesty, nádraží (nesmí se překrývat s SO4)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dirty="0"/>
              <a:t>Vodní infrastruktura (vč. Distribuce a provozování dodávek vody)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dirty="0"/>
              <a:t>Odpadní infrastruktura – stokové sítě (vč. Čističek odpadních vod)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dirty="0"/>
              <a:t>ICT infrastruktura (distribuční informační systémy)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Finanční aspekty energeticky úsporné obnovy dané infrastruktury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Integrace obnovitelných zdrojů energie (do výše jmenovaných veřejných infrastruktur)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E2E68539-DDD3-48F4-A9F2-F55242409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SO2.1.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614961-EF56-45EA-8EBF-E527BC24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– </a:t>
            </a:r>
            <a:r>
              <a:rPr lang="cs-CZ" dirty="0" smtClean="0"/>
              <a:t>uzavřený specifický cíl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7509B9AC-5123-4E04-8BA4-57DF9ECC9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Uzavřeno – témata jsou již zcela vyčerpána předchozími projekty.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B40CA48B-8817-49E1-B95E-8707EB83E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SO2.3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41FA31-BAFD-4BB6-9F5D-0085885A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– tematické zúžení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05804206-53D0-477D-9B89-4C1FC4618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Kulturní a Kreativní průmysl (zaměření na víceoborovou inovaci – např. „design </a:t>
            </a:r>
            <a:r>
              <a:rPr lang="cs-CZ" dirty="0" err="1"/>
              <a:t>thinking</a:t>
            </a:r>
            <a:r>
              <a:rPr lang="cs-CZ" dirty="0"/>
              <a:t>“, v oboru kulturní dědictví včetně muzeí; kooperace mezi tradičním kreativním průmyslem a novými kreativními formami – např. řemeslo a digitální technologie)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Propagace kulturního dědictví střední Evropy v mezinárodním prostředí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55982017-E622-46CB-8E63-A6B313E52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SO3.2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– </a:t>
            </a:r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96864" y="1828800"/>
            <a:ext cx="8562974" cy="4147930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cs-CZ" b="1" dirty="0" smtClean="0"/>
              <a:t>Pro 3. výzvu bude po jejím vyhlášení zveřejněn dokument:</a:t>
            </a:r>
          </a:p>
          <a:p>
            <a:pPr lvl="1">
              <a:buFont typeface="Courier New" pitchFamily="49" charset="0"/>
              <a:buChar char="o"/>
            </a:pPr>
            <a:r>
              <a:rPr lang="cs-CZ" b="1" dirty="0" err="1" smtClean="0"/>
              <a:t>Third</a:t>
            </a:r>
            <a:r>
              <a:rPr lang="cs-CZ" b="1" dirty="0" smtClean="0"/>
              <a:t> </a:t>
            </a:r>
            <a:r>
              <a:rPr lang="cs-CZ" b="1" dirty="0"/>
              <a:t>call: </a:t>
            </a:r>
            <a:r>
              <a:rPr lang="cs-CZ" b="1" dirty="0" err="1"/>
              <a:t>Application</a:t>
            </a:r>
            <a:r>
              <a:rPr lang="cs-CZ" b="1" dirty="0"/>
              <a:t> </a:t>
            </a:r>
            <a:r>
              <a:rPr lang="cs-CZ" b="1" dirty="0" err="1"/>
              <a:t>Manual</a:t>
            </a:r>
            <a:r>
              <a:rPr lang="cs-CZ" b="1" dirty="0"/>
              <a:t> </a:t>
            </a:r>
            <a:r>
              <a:rPr lang="cs-CZ" dirty="0"/>
              <a:t>– příručka pro </a:t>
            </a:r>
            <a:r>
              <a:rPr lang="cs-CZ" dirty="0" smtClean="0"/>
              <a:t>žadatele </a:t>
            </a:r>
            <a:r>
              <a:rPr lang="cs-CZ" dirty="0"/>
              <a:t>3. výzvy -&gt; 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Nyní je možnost </a:t>
            </a:r>
            <a:r>
              <a:rPr lang="cs-CZ" dirty="0"/>
              <a:t>nahlédnout do příruček předchozích výzev na stránkách programu na odkazu APPLY (neproběhnou velké změny vzhledem k předchozím výzvám)</a:t>
            </a:r>
          </a:p>
          <a:p>
            <a:pPr lvl="1">
              <a:buFont typeface="Courier New" pitchFamily="49" charset="0"/>
              <a:buChar char="o"/>
            </a:pPr>
            <a:r>
              <a:rPr lang="cs-CZ" b="1" dirty="0" err="1"/>
              <a:t>Implementation</a:t>
            </a:r>
            <a:r>
              <a:rPr lang="cs-CZ" b="1" dirty="0"/>
              <a:t> </a:t>
            </a:r>
            <a:r>
              <a:rPr lang="cs-CZ" b="1" dirty="0" err="1"/>
              <a:t>Manual</a:t>
            </a:r>
            <a:r>
              <a:rPr lang="cs-CZ" b="1" dirty="0"/>
              <a:t> – </a:t>
            </a:r>
            <a:r>
              <a:rPr lang="cs-CZ" dirty="0"/>
              <a:t>podrobnější informace k způsobilým </a:t>
            </a:r>
            <a:r>
              <a:rPr lang="cs-CZ" dirty="0" smtClean="0"/>
              <a:t>výdajům, je účinný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b="1" dirty="0"/>
              <a:t>IMPLEMENT/</a:t>
            </a:r>
            <a:r>
              <a:rPr lang="cs-CZ" b="1" dirty="0" err="1"/>
              <a:t>Funded</a:t>
            </a:r>
            <a:r>
              <a:rPr lang="cs-CZ" b="1" dirty="0"/>
              <a:t> </a:t>
            </a:r>
            <a:r>
              <a:rPr lang="cs-CZ" b="1" dirty="0" err="1"/>
              <a:t>projects</a:t>
            </a:r>
            <a:r>
              <a:rPr lang="cs-CZ" b="1" dirty="0"/>
              <a:t> 2014-2020 – </a:t>
            </a:r>
            <a:r>
              <a:rPr lang="cs-CZ" dirty="0"/>
              <a:t>popis schválených projektů </a:t>
            </a:r>
            <a:r>
              <a:rPr lang="cs-CZ" b="1" dirty="0"/>
              <a:t>resp. „List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operations</a:t>
            </a:r>
            <a:r>
              <a:rPr lang="cs-CZ" b="1" dirty="0"/>
              <a:t>“ (přehledná </a:t>
            </a:r>
            <a:r>
              <a:rPr lang="cs-CZ" b="1" dirty="0" err="1"/>
              <a:t>xls</a:t>
            </a:r>
            <a:r>
              <a:rPr lang="cs-CZ" b="1" dirty="0"/>
              <a:t> tabulka)</a:t>
            </a:r>
            <a:r>
              <a:rPr lang="cs-CZ" dirty="0" smtClean="0"/>
              <a:t>-&gt; </a:t>
            </a:r>
            <a:r>
              <a:rPr lang="cs-CZ" dirty="0"/>
              <a:t>vhodné </a:t>
            </a:r>
            <a:r>
              <a:rPr lang="cs-CZ" dirty="0" smtClean="0"/>
              <a:t>nastudovat již teď, </a:t>
            </a:r>
            <a:r>
              <a:rPr lang="cs-CZ" dirty="0"/>
              <a:t>jelikož ve 3. výzvě nebudou podporovány již financované projektové </a:t>
            </a:r>
            <a:r>
              <a:rPr lang="cs-CZ" dirty="0" smtClean="0"/>
              <a:t>myšlenky</a:t>
            </a:r>
            <a:endParaRPr lang="cs-CZ" b="1" dirty="0"/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6863" y="1335217"/>
            <a:ext cx="8562975" cy="493583"/>
          </a:xfrm>
        </p:spPr>
        <p:txBody>
          <a:bodyPr/>
          <a:lstStyle/>
          <a:p>
            <a:r>
              <a:rPr lang="cs-CZ" dirty="0"/>
              <a:t>Dokumentace ke 3.výzvě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 Výzva - Elektronický </a:t>
            </a:r>
            <a:r>
              <a:rPr lang="cs-CZ" dirty="0" err="1" smtClean="0"/>
              <a:t>monit</a:t>
            </a:r>
            <a:r>
              <a:rPr lang="cs-CZ" dirty="0" smtClean="0"/>
              <a:t>. </a:t>
            </a:r>
            <a:r>
              <a:rPr lang="cs-CZ" dirty="0"/>
              <a:t>systém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/>
            <a:endParaRPr lang="cs-CZ" sz="1800" dirty="0"/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 smtClean="0"/>
              <a:t>Projektové </a:t>
            </a:r>
            <a:r>
              <a:rPr lang="cs-CZ" sz="2000" b="1" dirty="0"/>
              <a:t>žádosti se budou po vyhlášení výzvy vkládat </a:t>
            </a:r>
            <a:r>
              <a:rPr lang="cs-CZ" sz="2000" b="1" dirty="0" smtClean="0"/>
              <a:t>přes </a:t>
            </a:r>
            <a:r>
              <a:rPr lang="cs-CZ" sz="2000" b="1" dirty="0"/>
              <a:t>online systém (</a:t>
            </a:r>
            <a:r>
              <a:rPr lang="cs-CZ" sz="2000" b="1" dirty="0" err="1"/>
              <a:t>eMS</a:t>
            </a:r>
            <a:r>
              <a:rPr lang="cs-CZ" sz="2000" b="1" dirty="0"/>
              <a:t>), jako tomu bylo u předchozích výzev</a:t>
            </a:r>
            <a:endParaRPr lang="cs-CZ" sz="24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eMS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368" y="1005743"/>
            <a:ext cx="7197470" cy="43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64" y="91414"/>
            <a:ext cx="6592187" cy="928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PROJEKT ´</a:t>
            </a:r>
            <a:r>
              <a:rPr lang="cs-CZ" sz="2200" i="1" dirty="0" err="1" smtClean="0">
                <a:solidFill>
                  <a:schemeClr val="accent3">
                    <a:lumMod val="75000"/>
                  </a:schemeClr>
                </a:solidFill>
              </a:rPr>
              <a:t>dynamic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200" i="1" dirty="0" err="1" smtClean="0">
                <a:solidFill>
                  <a:schemeClr val="accent3">
                    <a:lumMod val="75000"/>
                  </a:schemeClr>
                </a:solidFill>
              </a:rPr>
              <a:t>Light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´ </a:t>
            </a: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Z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1. VÝZVY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rgbClr val="159961"/>
                </a:solidFill>
              </a:rPr>
              <a:t>2.1 </a:t>
            </a:r>
            <a:r>
              <a:rPr lang="cs-CZ" sz="1800" u="sng" dirty="0" smtClean="0">
                <a:solidFill>
                  <a:srgbClr val="159961"/>
                </a:solidFill>
              </a:rPr>
              <a:t>zvýšení </a:t>
            </a:r>
            <a:r>
              <a:rPr lang="cs-CZ" sz="1800" u="sng" dirty="0">
                <a:solidFill>
                  <a:srgbClr val="159961"/>
                </a:solidFill>
              </a:rPr>
              <a:t>energetické účinnosti a využívání energie z obnovitelných zdrojů </a:t>
            </a:r>
            <a:r>
              <a:rPr lang="cs-CZ" sz="1800" dirty="0">
                <a:solidFill>
                  <a:srgbClr val="159961"/>
                </a:solidFill>
              </a:rPr>
              <a:t>ve veřejné infrastruktuře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28601" y="2082553"/>
            <a:ext cx="6449850" cy="2243262"/>
          </a:xfrm>
        </p:spPr>
        <p:txBody>
          <a:bodyPr/>
          <a:lstStyle/>
          <a:p>
            <a:r>
              <a:rPr lang="de-AT" sz="1600" dirty="0"/>
              <a:t>Projekt se </a:t>
            </a:r>
            <a:r>
              <a:rPr lang="de-AT" sz="1600" dirty="0" err="1"/>
              <a:t>zaměřuje</a:t>
            </a:r>
            <a:r>
              <a:rPr lang="de-AT" sz="1600" dirty="0"/>
              <a:t> na </a:t>
            </a:r>
            <a:r>
              <a:rPr lang="de-AT" sz="1600" dirty="0" err="1"/>
              <a:t>snižování</a:t>
            </a:r>
            <a:r>
              <a:rPr lang="de-AT" sz="1600" dirty="0"/>
              <a:t> </a:t>
            </a:r>
            <a:r>
              <a:rPr lang="de-AT" sz="1600" dirty="0" err="1"/>
              <a:t>emisí</a:t>
            </a:r>
            <a:r>
              <a:rPr lang="de-AT" sz="1600" dirty="0"/>
              <a:t> CO2 </a:t>
            </a:r>
            <a:r>
              <a:rPr lang="cs-CZ" sz="1600" dirty="0"/>
              <a:t>a</a:t>
            </a:r>
            <a:r>
              <a:rPr lang="de-AT" sz="1600" dirty="0"/>
              <a:t> </a:t>
            </a:r>
            <a:r>
              <a:rPr lang="de-AT" sz="1600" dirty="0" err="1"/>
              <a:t>zvýšení</a:t>
            </a:r>
            <a:r>
              <a:rPr lang="de-AT" sz="1600" dirty="0"/>
              <a:t> </a:t>
            </a:r>
            <a:r>
              <a:rPr lang="de-AT" sz="1600" dirty="0" err="1"/>
              <a:t>energetické</a:t>
            </a:r>
            <a:r>
              <a:rPr lang="de-AT" sz="1600" dirty="0"/>
              <a:t> </a:t>
            </a:r>
            <a:r>
              <a:rPr lang="de-AT" sz="1600" dirty="0" err="1"/>
              <a:t>účinnosti</a:t>
            </a:r>
            <a:r>
              <a:rPr lang="de-AT" sz="1600" dirty="0"/>
              <a:t> </a:t>
            </a:r>
            <a:r>
              <a:rPr lang="de-AT" sz="1600" dirty="0" err="1" smtClean="0"/>
              <a:t>veřejné</a:t>
            </a:r>
            <a:r>
              <a:rPr lang="cs-CZ" sz="1600" dirty="0" smtClean="0"/>
              <a:t>ho </a:t>
            </a:r>
            <a:r>
              <a:rPr lang="de-AT" sz="1600" dirty="0" err="1" smtClean="0"/>
              <a:t>osvětlení</a:t>
            </a:r>
            <a:r>
              <a:rPr lang="de-AT" sz="1600" dirty="0" smtClean="0"/>
              <a:t> </a:t>
            </a:r>
            <a:r>
              <a:rPr lang="cs-CZ" sz="1600" dirty="0" smtClean="0"/>
              <a:t>provozovaného </a:t>
            </a:r>
            <a:r>
              <a:rPr lang="de-AT" sz="1600" dirty="0" err="1" smtClean="0"/>
              <a:t>místní</a:t>
            </a:r>
            <a:r>
              <a:rPr lang="de-AT" sz="1600" dirty="0" smtClean="0"/>
              <a:t> </a:t>
            </a:r>
            <a:r>
              <a:rPr lang="de-AT" sz="1600" dirty="0" err="1" smtClean="0"/>
              <a:t>samospráv</a:t>
            </a:r>
            <a:r>
              <a:rPr lang="cs-CZ" sz="1600" dirty="0" smtClean="0"/>
              <a:t>ou. </a:t>
            </a:r>
            <a:r>
              <a:rPr lang="cs-CZ" sz="1600" dirty="0"/>
              <a:t>Cílem je, aby </a:t>
            </a:r>
            <a:r>
              <a:rPr lang="cs-CZ" sz="1600" dirty="0" smtClean="0"/>
              <a:t>se proces plánování </a:t>
            </a:r>
            <a:r>
              <a:rPr lang="cs-CZ" sz="1600" dirty="0"/>
              <a:t>městského světelné infrastruktury </a:t>
            </a:r>
            <a:r>
              <a:rPr lang="cs-CZ" sz="1600" dirty="0" smtClean="0"/>
              <a:t>posunul směrem </a:t>
            </a:r>
            <a:r>
              <a:rPr lang="cs-CZ" sz="1600" dirty="0"/>
              <a:t>k </a:t>
            </a:r>
            <a:r>
              <a:rPr lang="cs-CZ" sz="1600" dirty="0" smtClean="0"/>
              <a:t>poptávce po moderní </a:t>
            </a:r>
            <a:r>
              <a:rPr lang="cs-CZ" sz="1600" dirty="0"/>
              <a:t>energetické </a:t>
            </a:r>
            <a:r>
              <a:rPr lang="cs-CZ" sz="1600" dirty="0" smtClean="0"/>
              <a:t>účinnosti.</a:t>
            </a:r>
          </a:p>
          <a:p>
            <a:r>
              <a:rPr lang="cs-CZ" sz="1600" dirty="0" smtClean="0"/>
              <a:t>Zabývá se návrhem a postupem schvalování opatření, které pomohou vyřešit nedostatek inteligentních světelných systémů – tj. těch, které přispívají </a:t>
            </a:r>
            <a:r>
              <a:rPr lang="cs-CZ" sz="1600" dirty="0"/>
              <a:t>snížení spotřeby energie a </a:t>
            </a:r>
            <a:r>
              <a:rPr lang="cs-CZ" sz="1600" dirty="0" smtClean="0"/>
              <a:t>nákladů a soustředí se na inovativní světelný </a:t>
            </a:r>
            <a:r>
              <a:rPr lang="cs-CZ" sz="1600" dirty="0"/>
              <a:t>design </a:t>
            </a:r>
            <a:r>
              <a:rPr lang="cs-CZ" sz="1600" dirty="0" smtClean="0"/>
              <a:t>(</a:t>
            </a:r>
            <a:r>
              <a:rPr lang="cs-CZ" sz="1600" dirty="0" err="1"/>
              <a:t>s</a:t>
            </a:r>
            <a:r>
              <a:rPr lang="cs-CZ" sz="1600" dirty="0" err="1" smtClean="0"/>
              <a:t>mart</a:t>
            </a:r>
            <a:r>
              <a:rPr lang="cs-CZ" sz="1600" dirty="0" smtClean="0"/>
              <a:t> modely osvětlení zohledňující hospodaření </a:t>
            </a:r>
            <a:r>
              <a:rPr lang="cs-CZ" sz="1600" dirty="0"/>
              <a:t>s </a:t>
            </a:r>
            <a:r>
              <a:rPr lang="cs-CZ" sz="1600" dirty="0" err="1" smtClean="0"/>
              <a:t>energí</a:t>
            </a:r>
            <a:r>
              <a:rPr lang="cs-CZ" sz="1600" dirty="0" smtClean="0"/>
              <a:t>).</a:t>
            </a:r>
            <a:endParaRPr lang="de-AT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077686"/>
            <a:ext cx="8562975" cy="947057"/>
          </a:xfrm>
        </p:spPr>
        <p:txBody>
          <a:bodyPr/>
          <a:lstStyle/>
          <a:p>
            <a:r>
              <a:rPr lang="cs-CZ" sz="2200" dirty="0"/>
              <a:t>snižování emisí CO2 a zlepšení energetické </a:t>
            </a:r>
            <a:r>
              <a:rPr lang="cs-CZ" sz="2200" dirty="0" smtClean="0"/>
              <a:t>účinnosti veřejného </a:t>
            </a:r>
            <a:r>
              <a:rPr lang="cs-CZ" sz="2200" dirty="0"/>
              <a:t>osvětlení, konvenční svítidla je třeba </a:t>
            </a:r>
            <a:r>
              <a:rPr lang="cs-CZ" sz="2200" dirty="0" smtClean="0"/>
              <a:t>vyměnit za energeticky </a:t>
            </a:r>
            <a:r>
              <a:rPr lang="cs-CZ" sz="2200" dirty="0"/>
              <a:t>úsporné osvětlení.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92634" y="1734341"/>
            <a:ext cx="2565589" cy="244742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Univerzita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Obec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Institut pro ochranu klimatu 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Designová společnost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Společnost osvětlovací techniky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Energetická agentura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Středisko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obch.podpory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Komunální služby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PORSENNA, o.p.s.,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28601" y="4325815"/>
            <a:ext cx="8820378" cy="192420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  <a:endParaRPr lang="cs-CZ" sz="18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Navrženy parametry, které současně splňují sociální potřeby, vymezení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společných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norem a harmonizace v odvětví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Testování a nastavení technologických standardů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investice ve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vybraných pilotních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lokalitách -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mplementace přenosných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inteligentních světelných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konceptů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64" y="91414"/>
            <a:ext cx="6592187" cy="928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PROJEKT ´</a:t>
            </a:r>
            <a:r>
              <a:rPr lang="cs-CZ" sz="2200" i="1" dirty="0" err="1" smtClean="0">
                <a:solidFill>
                  <a:schemeClr val="accent3">
                    <a:lumMod val="75000"/>
                  </a:schemeClr>
                </a:solidFill>
              </a:rPr>
              <a:t>Geo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-PLASMA CE´ </a:t>
            </a: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Z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1. VÝZVY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rgbClr val="159961"/>
                </a:solidFill>
              </a:rPr>
              <a:t>2.2 </a:t>
            </a:r>
            <a:r>
              <a:rPr lang="cs-CZ" sz="1800" u="sng" dirty="0">
                <a:solidFill>
                  <a:srgbClr val="159961"/>
                </a:solidFill>
              </a:rPr>
              <a:t>Zlepšit územně založené strategie nízkouhlíkového energetického plánování a politiky přispívající ke zmírňování klimatických změn</a:t>
            </a:r>
            <a:endParaRPr lang="cs-CZ" sz="1800" dirty="0">
              <a:solidFill>
                <a:srgbClr val="15996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1549" y="2358887"/>
            <a:ext cx="6161086" cy="1856867"/>
          </a:xfrm>
        </p:spPr>
        <p:txBody>
          <a:bodyPr/>
          <a:lstStyle/>
          <a:p>
            <a:r>
              <a:rPr lang="cs-CZ" sz="1600" dirty="0" err="1"/>
              <a:t>GeoPLASMA</a:t>
            </a:r>
            <a:r>
              <a:rPr lang="cs-CZ" sz="1600" dirty="0"/>
              <a:t>-CE se zabývá různými aspekty využití mělkých geotermálních zdrojů pro vytápění a chlazení jak v městských, tak i ve venkovských regionech střední Evropy. V rámci projektu budou připraveny nové strategie pro udržitelné využívání mělké geotermální energie v šesti různých pilotních oblastech — </a:t>
            </a:r>
            <a:r>
              <a:rPr lang="cs-CZ" sz="1600" dirty="0" err="1"/>
              <a:t>Vogtland</a:t>
            </a:r>
            <a:r>
              <a:rPr lang="cs-CZ" sz="1600" dirty="0"/>
              <a:t>/Z—Čechy (DE-CZ), </a:t>
            </a:r>
            <a:r>
              <a:rPr lang="cs-CZ" sz="1600" dirty="0" err="1"/>
              <a:t>Valbřich</a:t>
            </a:r>
            <a:r>
              <a:rPr lang="cs-CZ" sz="1600" dirty="0"/>
              <a:t>/ Broumov (PL-CZ), Krakov (PL), Vídeň (AT), Bratislava (SK) a Lublaň (SI).</a:t>
            </a:r>
            <a:endParaRPr lang="de-AT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077686"/>
            <a:ext cx="8562975" cy="947057"/>
          </a:xfrm>
        </p:spPr>
        <p:txBody>
          <a:bodyPr/>
          <a:lstStyle/>
          <a:p>
            <a:r>
              <a:rPr lang="cs-CZ" sz="2400" dirty="0" smtClean="0"/>
              <a:t>Efektivní využívání </a:t>
            </a:r>
            <a:r>
              <a:rPr lang="cs-CZ" sz="2400" dirty="0"/>
              <a:t>mělkých geotermálních zdrojů pro vytápění a </a:t>
            </a:r>
            <a:r>
              <a:rPr lang="cs-CZ" sz="2400" dirty="0" smtClean="0"/>
              <a:t>chlazení, lokálně dostupné geotermální zdroje tepla nejsou zatíženy emisemi-</a:t>
            </a:r>
            <a:r>
              <a:rPr lang="en-US" sz="2400" dirty="0" smtClean="0"/>
              <a:t>&gt;</a:t>
            </a:r>
            <a:r>
              <a:rPr lang="cs-CZ" sz="2400" dirty="0" smtClean="0"/>
              <a:t>klíčové pro snižování emisí a zlepšení kvality ovzduší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6873" y="2036957"/>
            <a:ext cx="2470170" cy="287831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Geologický průzkum Rakouska (GBA)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Německá geotermální asociace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Saský úřad životního prostředí, zemědělství a geologie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Štátny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geologický ústav </a:t>
            </a:r>
            <a:r>
              <a:rPr lang="cs-CZ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Dionýza</a:t>
            </a: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Štúra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Geologický průzkum Slovinska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Česká 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geologická 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služba, 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1549" y="4227968"/>
            <a:ext cx="6633946" cy="204731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Vícejazyčný webový portál pro podporu hodnocení</a:t>
            </a:r>
          </a:p>
          <a:p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managementu využívání mělké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geotermální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6 strategií energetického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plánování, pilotní akce zavedení opatření do praxe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Školení zaměřené na strategie řízení při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využívání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mělké geotermální energie ve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vybraných cílových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regionech. </a:t>
            </a:r>
            <a:endParaRPr lang="cs-CZ" sz="18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64" y="91414"/>
            <a:ext cx="6592187" cy="928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PROJEKT ´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3Lynx´ </a:t>
            </a: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Z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VÝZVY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1800" dirty="0">
                <a:solidFill>
                  <a:srgbClr val="98C222"/>
                </a:solidFill>
              </a:rPr>
              <a:t>3.1 Rozvíjet kapacity pro integrované řízení ochrany životního prostředí s cílem zajistit ochranu a udržitelné využívání přírodního dědictví a zdrojů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0589" y="1483150"/>
            <a:ext cx="5506059" cy="1910681"/>
          </a:xfrm>
        </p:spPr>
        <p:txBody>
          <a:bodyPr/>
          <a:lstStyle/>
          <a:p>
            <a:pPr algn="just"/>
            <a:r>
              <a:rPr lang="cs-CZ" sz="1600" dirty="0" smtClean="0"/>
              <a:t>Projekt má vést k ř</a:t>
            </a:r>
            <a:r>
              <a:rPr lang="de-AT" sz="1600" dirty="0" err="1" smtClean="0"/>
              <a:t>ešení</a:t>
            </a:r>
            <a:r>
              <a:rPr lang="de-AT" sz="1600" dirty="0" smtClean="0"/>
              <a:t> </a:t>
            </a:r>
            <a:r>
              <a:rPr lang="de-AT" sz="1600" dirty="0" err="1"/>
              <a:t>konfliktů</a:t>
            </a:r>
            <a:r>
              <a:rPr lang="de-AT" sz="1600" dirty="0"/>
              <a:t> </a:t>
            </a:r>
            <a:r>
              <a:rPr lang="de-AT" sz="1600" dirty="0" err="1"/>
              <a:t>mezi</a:t>
            </a:r>
            <a:r>
              <a:rPr lang="de-AT" sz="1600" dirty="0"/>
              <a:t> </a:t>
            </a:r>
            <a:r>
              <a:rPr lang="de-AT" sz="1600" dirty="0" err="1"/>
              <a:t>zainteresovanými</a:t>
            </a:r>
            <a:r>
              <a:rPr lang="de-AT" sz="1600" dirty="0"/>
              <a:t> </a:t>
            </a:r>
            <a:r>
              <a:rPr lang="de-AT" sz="1600" dirty="0" err="1"/>
              <a:t>skupinami</a:t>
            </a:r>
            <a:r>
              <a:rPr lang="de-AT" sz="1600" dirty="0"/>
              <a:t> (</a:t>
            </a:r>
            <a:r>
              <a:rPr lang="de-AT" sz="1600" dirty="0" err="1"/>
              <a:t>myslivci</a:t>
            </a:r>
            <a:r>
              <a:rPr lang="de-AT" sz="1600" dirty="0"/>
              <a:t>, </a:t>
            </a:r>
            <a:r>
              <a:rPr lang="de-AT" sz="1600" dirty="0" err="1"/>
              <a:t>lesníci</a:t>
            </a:r>
            <a:r>
              <a:rPr lang="de-AT" sz="1600" dirty="0"/>
              <a:t>), k </a:t>
            </a:r>
            <a:r>
              <a:rPr lang="de-AT" sz="1600" dirty="0" err="1"/>
              <a:t>potlačení</a:t>
            </a:r>
            <a:r>
              <a:rPr lang="de-AT" sz="1600" dirty="0"/>
              <a:t> </a:t>
            </a:r>
            <a:r>
              <a:rPr lang="de-AT" sz="1600" dirty="0" err="1"/>
              <a:t>nezákonného</a:t>
            </a:r>
            <a:r>
              <a:rPr lang="de-AT" sz="1600" dirty="0"/>
              <a:t> </a:t>
            </a:r>
            <a:r>
              <a:rPr lang="de-AT" sz="1600" dirty="0" err="1"/>
              <a:t>zabíjení</a:t>
            </a:r>
            <a:r>
              <a:rPr lang="de-AT" sz="1600" dirty="0"/>
              <a:t> </a:t>
            </a:r>
            <a:r>
              <a:rPr lang="de-AT" sz="1600" dirty="0" err="1"/>
              <a:t>rysa</a:t>
            </a:r>
            <a:r>
              <a:rPr lang="de-AT" sz="1600" dirty="0"/>
              <a:t>, k </a:t>
            </a:r>
            <a:r>
              <a:rPr lang="de-AT" sz="1600" dirty="0" err="1"/>
              <a:t>rozšíření</a:t>
            </a:r>
            <a:r>
              <a:rPr lang="de-AT" sz="1600" dirty="0"/>
              <a:t> </a:t>
            </a:r>
            <a:r>
              <a:rPr lang="de-AT" sz="1600" dirty="0" err="1"/>
              <a:t>povědomí</a:t>
            </a:r>
            <a:r>
              <a:rPr lang="de-AT" sz="1600" dirty="0"/>
              <a:t> o </a:t>
            </a:r>
            <a:r>
              <a:rPr lang="de-AT" sz="1600" dirty="0" err="1"/>
              <a:t>problematice</a:t>
            </a:r>
            <a:r>
              <a:rPr lang="de-AT" sz="1600" dirty="0"/>
              <a:t> </a:t>
            </a:r>
            <a:r>
              <a:rPr lang="de-AT" sz="1600" dirty="0" err="1"/>
              <a:t>jeho</a:t>
            </a:r>
            <a:r>
              <a:rPr lang="de-AT" sz="1600" dirty="0"/>
              <a:t> </a:t>
            </a:r>
            <a:r>
              <a:rPr lang="de-AT" sz="1600" dirty="0" err="1"/>
              <a:t>ochrany</a:t>
            </a:r>
            <a:r>
              <a:rPr lang="de-AT" sz="1600" dirty="0"/>
              <a:t>, k </a:t>
            </a:r>
            <a:r>
              <a:rPr lang="de-AT" sz="1600" dirty="0" err="1"/>
              <a:t>přípravě</a:t>
            </a:r>
            <a:r>
              <a:rPr lang="de-AT" sz="1600" dirty="0"/>
              <a:t> </a:t>
            </a:r>
            <a:r>
              <a:rPr lang="de-AT" sz="1600" dirty="0" err="1"/>
              <a:t>lépe</a:t>
            </a:r>
            <a:r>
              <a:rPr lang="de-AT" sz="1600" dirty="0"/>
              <a:t> </a:t>
            </a:r>
            <a:r>
              <a:rPr lang="de-AT" sz="1600" dirty="0" err="1"/>
              <a:t>strukturovaných</a:t>
            </a:r>
            <a:r>
              <a:rPr lang="de-AT" sz="1600" dirty="0"/>
              <a:t> </a:t>
            </a:r>
            <a:r>
              <a:rPr lang="de-AT" sz="1600" dirty="0" err="1"/>
              <a:t>dat</a:t>
            </a:r>
            <a:r>
              <a:rPr lang="de-AT" sz="1600" dirty="0"/>
              <a:t> </a:t>
            </a:r>
            <a:r>
              <a:rPr lang="de-AT" sz="1600" dirty="0" err="1"/>
              <a:t>získaných</a:t>
            </a:r>
            <a:r>
              <a:rPr lang="de-AT" sz="1600" dirty="0"/>
              <a:t> </a:t>
            </a:r>
            <a:r>
              <a:rPr lang="de-AT" sz="1600" dirty="0" err="1"/>
              <a:t>monitoringem</a:t>
            </a:r>
            <a:r>
              <a:rPr lang="de-AT" sz="1600" dirty="0"/>
              <a:t> </a:t>
            </a:r>
            <a:r>
              <a:rPr lang="de-AT" sz="1600" dirty="0" err="1"/>
              <a:t>jeho</a:t>
            </a:r>
            <a:r>
              <a:rPr lang="de-AT" sz="1600" dirty="0"/>
              <a:t> </a:t>
            </a:r>
            <a:r>
              <a:rPr lang="de-AT" sz="1600" dirty="0" err="1"/>
              <a:t>pohybu</a:t>
            </a:r>
            <a:r>
              <a:rPr lang="de-AT" sz="1600" dirty="0"/>
              <a:t>, </a:t>
            </a:r>
            <a:r>
              <a:rPr lang="de-AT" sz="1600" dirty="0" err="1"/>
              <a:t>ke</a:t>
            </a:r>
            <a:r>
              <a:rPr lang="de-AT" sz="1600" dirty="0"/>
              <a:t> </a:t>
            </a:r>
            <a:r>
              <a:rPr lang="de-AT" sz="1600" dirty="0" err="1"/>
              <a:t>zlepšení</a:t>
            </a:r>
            <a:r>
              <a:rPr lang="de-AT" sz="1600" dirty="0"/>
              <a:t> </a:t>
            </a:r>
            <a:r>
              <a:rPr lang="de-AT" sz="1600" dirty="0" err="1"/>
              <a:t>spolupráce</a:t>
            </a:r>
            <a:r>
              <a:rPr lang="de-AT" sz="1600" dirty="0"/>
              <a:t> </a:t>
            </a:r>
            <a:r>
              <a:rPr lang="de-AT" sz="1600" dirty="0" err="1"/>
              <a:t>mezi</a:t>
            </a:r>
            <a:r>
              <a:rPr lang="de-AT" sz="1600" dirty="0"/>
              <a:t> </a:t>
            </a:r>
            <a:r>
              <a:rPr lang="de-AT" sz="1600" dirty="0" err="1"/>
              <a:t>úřady</a:t>
            </a:r>
            <a:r>
              <a:rPr lang="de-AT" sz="1600" dirty="0"/>
              <a:t> s </a:t>
            </a:r>
            <a:r>
              <a:rPr lang="de-AT" sz="1600" dirty="0" err="1"/>
              <a:t>působností</a:t>
            </a:r>
            <a:r>
              <a:rPr lang="de-AT" sz="1600" dirty="0"/>
              <a:t> v </a:t>
            </a:r>
            <a:r>
              <a:rPr lang="de-AT" sz="1600" dirty="0" err="1"/>
              <a:t>oblasti</a:t>
            </a:r>
            <a:r>
              <a:rPr lang="de-AT" sz="1600" dirty="0"/>
              <a:t> </a:t>
            </a:r>
            <a:r>
              <a:rPr lang="de-AT" sz="1600" dirty="0" err="1"/>
              <a:t>ochrany</a:t>
            </a:r>
            <a:r>
              <a:rPr lang="de-AT" sz="1600" dirty="0"/>
              <a:t> </a:t>
            </a:r>
            <a:r>
              <a:rPr lang="de-AT" sz="1600" dirty="0" err="1"/>
              <a:t>přírody</a:t>
            </a:r>
            <a:r>
              <a:rPr lang="de-AT" sz="1600" dirty="0"/>
              <a:t>, </a:t>
            </a:r>
            <a:r>
              <a:rPr lang="de-AT" sz="1600" dirty="0" err="1"/>
              <a:t>institucemi</a:t>
            </a:r>
            <a:r>
              <a:rPr lang="de-AT" sz="1600" dirty="0"/>
              <a:t> </a:t>
            </a:r>
            <a:r>
              <a:rPr lang="de-AT" sz="1600" dirty="0" err="1"/>
              <a:t>sdružujícími</a:t>
            </a:r>
            <a:r>
              <a:rPr lang="de-AT" sz="1600" dirty="0"/>
              <a:t> </a:t>
            </a:r>
            <a:r>
              <a:rPr lang="de-AT" sz="1600" dirty="0" err="1"/>
              <a:t>experty</a:t>
            </a:r>
            <a:r>
              <a:rPr lang="de-AT" sz="1600" dirty="0"/>
              <a:t> a </a:t>
            </a:r>
            <a:r>
              <a:rPr lang="de-AT" sz="1600" dirty="0" smtClean="0"/>
              <a:t>NNO</a:t>
            </a:r>
            <a:r>
              <a:rPr lang="cs-CZ" sz="1600" dirty="0" smtClean="0"/>
              <a:t>.</a:t>
            </a:r>
            <a:endParaRPr lang="de-AT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077686"/>
            <a:ext cx="8562975" cy="947057"/>
          </a:xfrm>
        </p:spPr>
        <p:txBody>
          <a:bodyPr/>
          <a:lstStyle/>
          <a:p>
            <a:r>
              <a:rPr lang="cs-CZ" sz="2200" dirty="0" smtClean="0"/>
              <a:t>Ochrana rysa euroasijského – ohrožený druh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2628" y="1552285"/>
            <a:ext cx="2395268" cy="438641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Výzkumný ústav ekologie života v přírodě, Univerzita Veterinární Medicíny, Vídeň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Vláda Horního Rakouska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Slovinský Lesnický úřad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Bavorská agentura životního prostředí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Ministerstvo 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životního prostředí 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ČR,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Agentura 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ochrany přírody a krajiny 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ČR,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ALKA </a:t>
            </a:r>
            <a:r>
              <a:rPr lang="cs-CZ" sz="1400" b="1" u="sng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Wildlife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o.p.s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Národní 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park 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Šumava </a:t>
            </a:r>
            <a:endParaRPr lang="cs-CZ" sz="1400" b="1" u="sng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1548" y="3315592"/>
            <a:ext cx="5764805" cy="232431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Monitoring výskytu rysa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</a:t>
            </a:r>
            <a:r>
              <a:rPr lang="pl-PL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trategie </a:t>
            </a:r>
            <a:r>
              <a:rPr lang="pl-PL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 ochranu </a:t>
            </a:r>
            <a:r>
              <a:rPr lang="pl-PL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populací rysa euroasijského s výskytem ve střední Evropě (v česko-německo-rakouském, rak.-slovinsko-italském a slovinsko-chorvatském pomezí)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Regionální vzdělávací semináře pro různé zainteresované skupiny</a:t>
            </a:r>
            <a:endParaRPr lang="cs-CZ" sz="18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64" y="91414"/>
            <a:ext cx="6592187" cy="928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PROJEKT ´</a:t>
            </a:r>
            <a:r>
              <a:rPr lang="cs-CZ" sz="2200" i="1" dirty="0" err="1" smtClean="0">
                <a:solidFill>
                  <a:schemeClr val="accent3">
                    <a:lumMod val="75000"/>
                  </a:schemeClr>
                </a:solidFill>
              </a:rPr>
              <a:t>Forget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200" i="1" dirty="0" err="1" smtClean="0">
                <a:solidFill>
                  <a:schemeClr val="accent3">
                    <a:lumMod val="75000"/>
                  </a:schemeClr>
                </a:solidFill>
              </a:rPr>
              <a:t>heritage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´ </a:t>
            </a: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Z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1. VÝZVY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1800" dirty="0">
                <a:solidFill>
                  <a:srgbClr val="98C222"/>
                </a:solidFill>
              </a:rPr>
              <a:t>3.2 Rozvíjet kapacity pro udržitelné využívání kulturního dědictví a zdrojů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1549" y="1613085"/>
            <a:ext cx="6161086" cy="1745188"/>
          </a:xfrm>
        </p:spPr>
        <p:txBody>
          <a:bodyPr/>
          <a:lstStyle/>
          <a:p>
            <a:r>
              <a:rPr lang="cs-CZ" sz="1600" dirty="0"/>
              <a:t>Projekt </a:t>
            </a:r>
            <a:r>
              <a:rPr lang="cs-CZ" sz="1600" dirty="0" smtClean="0"/>
              <a:t>má poskytnout </a:t>
            </a:r>
            <a:r>
              <a:rPr lang="cs-CZ" sz="1600" dirty="0"/>
              <a:t>doporučení městům, jak využít mnohdy skrytý potenciál starých historických míst a </a:t>
            </a:r>
            <a:r>
              <a:rPr lang="cs-CZ" sz="1600" dirty="0" smtClean="0"/>
              <a:t>budov. </a:t>
            </a:r>
          </a:p>
          <a:p>
            <a:r>
              <a:rPr lang="cs-CZ" sz="1600" dirty="0" smtClean="0"/>
              <a:t>Projekt </a:t>
            </a:r>
            <a:r>
              <a:rPr lang="cs-CZ" sz="1600" dirty="0"/>
              <a:t>navíc povede k rozšíření povědomí o významných místech v území, ke spuštění plánování za účasti místních komunit, např. k přípravě ICT aplikací umožňujících zapojení místních obyvatel do mapování zajímavých míst v území a navrhování jejich využití.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31549" y="1077686"/>
            <a:ext cx="8628291" cy="477589"/>
          </a:xfrm>
        </p:spPr>
        <p:txBody>
          <a:bodyPr/>
          <a:lstStyle/>
          <a:p>
            <a:r>
              <a:rPr lang="cs-CZ" sz="2200" dirty="0" smtClean="0"/>
              <a:t>Smysluplné využití historických</a:t>
            </a:r>
            <a:r>
              <a:rPr lang="cs-CZ" sz="2200" dirty="0"/>
              <a:t> </a:t>
            </a:r>
            <a:r>
              <a:rPr lang="cs-CZ" sz="2200" dirty="0" smtClean="0"/>
              <a:t>a nevyužívaných budov a objektů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89669" y="1921298"/>
            <a:ext cx="2470170" cy="309375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noProof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Comune Di Genova - Italy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noProof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Inštitut Za Ekonomska Raziskovanja - Slovenia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noProof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 Regionalna Razvojna Agencija Ljubljanske Urbane Regije - Slovenia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noProof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Stadt Nürnberg (Amt Für Kultur Und Freizeit) –Germany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noProof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Grand Rijeka </a:t>
            </a:r>
            <a:r>
              <a:rPr lang="en-US" sz="1400" noProof="1" smtClean="0">
                <a:solidFill>
                  <a:schemeClr val="accent1"/>
                </a:solidFill>
                <a:latin typeface="Trebuchet MS" pitchFamily="34" charset="0"/>
                <a:cs typeface="Raleway"/>
                <a:hlinkClick r:id="rId3"/>
              </a:rPr>
              <a:t>–</a:t>
            </a:r>
            <a:r>
              <a:rPr lang="en-US" sz="1400" noProof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Croatia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u="sng" dirty="0" smtClean="0"/>
              <a:t>CZ: Statutární Město Ústí Nad Labem, michal.koncal@mag-ul.cz</a:t>
            </a:r>
            <a:endParaRPr lang="cs-CZ" sz="1400" b="1" u="sng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264" y="3260036"/>
            <a:ext cx="6532189" cy="284753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strategie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řízení směřující k využití historických objektů, včetně návrhu postupů, jak zřizovat společnosti kulturního a tvůrčího průmyslu, které se o takovéto objekty budou starat a zhodnotí 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Vytvoření nástrojů pro zlepšení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řízení </a:t>
            </a:r>
            <a:r>
              <a:rPr lang="cs-CZ" sz="20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hist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objektů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–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Management </a:t>
            </a:r>
            <a:r>
              <a:rPr lang="cs-CZ" sz="20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manual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(příručka)</a:t>
            </a:r>
            <a:endParaRPr lang="cs-CZ" sz="20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Vytvoření nástrojů pro zapojení veřejnosti při rozhodování o využívání historických míst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Priority, alokace, členské státy programu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cs-CZ" sz="1400" dirty="0">
                <a:solidFill>
                  <a:srgbClr val="FFFFFF"/>
                </a:solidFill>
              </a:rPr>
              <a:t>Výzva</a:t>
            </a:r>
          </a:p>
        </p:txBody>
      </p:sp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14013"/>
              </p:ext>
            </p:extLst>
          </p:nvPr>
        </p:nvGraphicFramePr>
        <p:xfrm>
          <a:off x="185530" y="1196975"/>
          <a:ext cx="8758446" cy="164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0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8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7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771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Priority</a:t>
                      </a:r>
                      <a:r>
                        <a:rPr lang="cs-CZ" sz="1600" baseline="0" dirty="0" smtClean="0">
                          <a:latin typeface="Trebuchet MS" panose="020B0603020202020204" pitchFamily="34" charset="0"/>
                        </a:rPr>
                        <a:t>: Nadnárodní spolupráce v oblasti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Alokace v mil. EUR ERDF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Řídící orgán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Geografické vymezení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374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1: Inovace</a:t>
                      </a:r>
                    </a:p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2: Nízkouhlíková</a:t>
                      </a:r>
                      <a:r>
                        <a:rPr lang="cs-CZ" sz="1600" b="0" baseline="0" dirty="0" smtClean="0">
                          <a:latin typeface="Trebuchet MS" panose="020B0603020202020204" pitchFamily="34" charset="0"/>
                        </a:rPr>
                        <a:t> ekonomika</a:t>
                      </a:r>
                      <a:endParaRPr lang="cs-CZ" sz="1600" b="0" dirty="0" smtClean="0"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3: Přírodní a kulturní zdroje</a:t>
                      </a:r>
                    </a:p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4: Doprava</a:t>
                      </a:r>
                      <a:endParaRPr lang="cs-CZ" sz="1600" b="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 program</a:t>
                      </a:r>
                      <a:r>
                        <a:rPr lang="cs-CZ" sz="1600" b="1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=</a:t>
                      </a: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246,5 </a:t>
                      </a:r>
                    </a:p>
                    <a:p>
                      <a:pPr marL="0" algn="ctr" defTabSz="914400" rtl="0" eaLnBrk="1" latinLnBrk="0" hangingPunct="1"/>
                      <a:endParaRPr lang="cs-CZ" sz="1600" b="1" kern="1200" dirty="0" smtClean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 toho na projekty = 231,8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1600" b="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(zbytek</a:t>
                      </a:r>
                      <a:r>
                        <a:rPr lang="cs-CZ" sz="1600" b="0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Technická Asistence)</a:t>
                      </a:r>
                      <a:endParaRPr lang="cs-CZ" sz="1600" b="0" kern="1200" dirty="0" smtClean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Magistrát města Vídně</a:t>
                      </a:r>
                      <a:endParaRPr lang="cs-CZ" sz="1600" b="1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CZ, </a:t>
                      </a:r>
                      <a:r>
                        <a:rPr lang="cs-CZ" sz="1600" b="1" u="sng" dirty="0" smtClean="0">
                          <a:latin typeface="Trebuchet MS" panose="020B0603020202020204" pitchFamily="34" charset="0"/>
                        </a:rPr>
                        <a:t>AT</a:t>
                      </a:r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, DE, IT, PL, SK, HU, SI, HR</a:t>
                      </a:r>
                      <a:endParaRPr lang="cs-CZ" sz="1600" b="1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670640"/>
              </p:ext>
            </p:extLst>
          </p:nvPr>
        </p:nvGraphicFramePr>
        <p:xfrm>
          <a:off x="185529" y="2981739"/>
          <a:ext cx="5367131" cy="314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délník 9"/>
          <p:cNvSpPr/>
          <p:nvPr/>
        </p:nvSpPr>
        <p:spPr>
          <a:xfrm>
            <a:off x="5552660" y="3710277"/>
            <a:ext cx="3499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Podíl spolufinancování z 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ERD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F </a:t>
            </a:r>
            <a:r>
              <a:rPr lang="cs-CZ" altLang="de-DE" sz="1800" dirty="0" smtClean="0">
                <a:latin typeface="Trebuchet MS" pitchFamily="34" charset="0"/>
                <a:ea typeface="ＭＳ Ｐゴシック" pitchFamily="34" charset="-128"/>
              </a:rPr>
              <a:t>je stanoven podle sídle 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příjemce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: 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de-DE" sz="18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85 %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 (</a:t>
            </a:r>
            <a:r>
              <a:rPr lang="en-GB" altLang="de-DE" sz="1800" dirty="0" smtClean="0">
                <a:latin typeface="Trebuchet MS" pitchFamily="34" charset="0"/>
                <a:ea typeface="ＭＳ Ｐゴシック" pitchFamily="34" charset="-128"/>
              </a:rPr>
              <a:t>CZ,HR,HU,PL,SK,SI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)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80 % (</a:t>
            </a:r>
            <a:r>
              <a:rPr lang="en-GB" altLang="de-DE" sz="1800" dirty="0" smtClean="0">
                <a:latin typeface="Trebuchet MS" pitchFamily="34" charset="0"/>
                <a:ea typeface="ＭＳ Ｐゴシック" pitchFamily="34" charset="-128"/>
              </a:rPr>
              <a:t>AT,DE,IT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)</a:t>
            </a:r>
            <a:endParaRPr lang="cs-CZ" altLang="de-DE" sz="1800" dirty="0"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0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891" y="149224"/>
            <a:ext cx="6497295" cy="765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PROJEKT 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´UGB´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Z 1. VÝZVY</a:t>
            </a:r>
            <a:r>
              <a:rPr lang="cs-CZ" sz="2200" dirty="0" smtClean="0">
                <a:solidFill>
                  <a:srgbClr val="98C222"/>
                </a:solidFill>
              </a:rPr>
              <a:t/>
            </a:r>
            <a:br>
              <a:rPr lang="cs-CZ" sz="2200" dirty="0" smtClean="0">
                <a:solidFill>
                  <a:srgbClr val="98C222"/>
                </a:solidFill>
              </a:rPr>
            </a:br>
            <a:r>
              <a:rPr lang="cs-CZ" sz="1800" dirty="0" smtClean="0">
                <a:solidFill>
                  <a:srgbClr val="98C222"/>
                </a:solidFill>
              </a:rPr>
              <a:t>3.3 </a:t>
            </a:r>
            <a:r>
              <a:rPr lang="cs-CZ" sz="1800" dirty="0">
                <a:solidFill>
                  <a:srgbClr val="98C222"/>
                </a:solidFill>
              </a:rPr>
              <a:t>Zlepšit</a:t>
            </a:r>
            <a:r>
              <a:rPr lang="en-US" sz="1800" dirty="0">
                <a:solidFill>
                  <a:srgbClr val="98C222"/>
                </a:solidFill>
              </a:rPr>
              <a:t> </a:t>
            </a:r>
            <a:r>
              <a:rPr lang="cs-CZ" sz="1800" u="sng" dirty="0">
                <a:solidFill>
                  <a:srgbClr val="98C222"/>
                </a:solidFill>
              </a:rPr>
              <a:t>řízení ŽP </a:t>
            </a:r>
            <a:r>
              <a:rPr lang="cs-CZ" sz="1800" u="sng" dirty="0" smtClean="0">
                <a:solidFill>
                  <a:srgbClr val="98C222"/>
                </a:solidFill>
              </a:rPr>
              <a:t>ve FUNKČNÍCH MĚSTSKÝCH OBLASTECH (FMO)</a:t>
            </a:r>
            <a:endParaRPr lang="en-US" sz="1800" dirty="0">
              <a:solidFill>
                <a:srgbClr val="98C22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980989"/>
            <a:ext cx="5374805" cy="2404614"/>
          </a:xfrm>
        </p:spPr>
        <p:txBody>
          <a:bodyPr/>
          <a:lstStyle/>
          <a:p>
            <a:r>
              <a:rPr lang="cs-CZ" sz="1600" dirty="0" smtClean="0"/>
              <a:t>Projekt ´Městské zelené plochy´ (Urban Green </a:t>
            </a:r>
            <a:r>
              <a:rPr lang="cs-CZ" sz="1600" dirty="0" err="1"/>
              <a:t>B</a:t>
            </a:r>
            <a:r>
              <a:rPr lang="cs-CZ" sz="1600" dirty="0" err="1" smtClean="0"/>
              <a:t>elts</a:t>
            </a:r>
            <a:r>
              <a:rPr lang="cs-CZ" sz="1600" dirty="0" smtClean="0"/>
              <a:t>)  </a:t>
            </a:r>
            <a:r>
              <a:rPr lang="cs-CZ" sz="1600" dirty="0"/>
              <a:t>nabízí základní nástroje pro zlepšení vlivu na životní prostředí a odolnost vůči změně </a:t>
            </a:r>
            <a:r>
              <a:rPr lang="cs-CZ" sz="1600" dirty="0" smtClean="0"/>
              <a:t>klimatu; přispěje tak ke </a:t>
            </a:r>
            <a:r>
              <a:rPr lang="cs-CZ" sz="1600" dirty="0"/>
              <a:t>zlepšení kvality života v </a:t>
            </a:r>
            <a:r>
              <a:rPr lang="cs-CZ" sz="1600" dirty="0" smtClean="0"/>
              <a:t>městských centrech </a:t>
            </a:r>
            <a:r>
              <a:rPr lang="cs-CZ" sz="1600" dirty="0"/>
              <a:t>a jejich zázemí. </a:t>
            </a:r>
            <a:r>
              <a:rPr lang="cs-CZ" sz="1600" dirty="0" smtClean="0"/>
              <a:t>Plochy městské zeleně jsou </a:t>
            </a:r>
            <a:r>
              <a:rPr lang="cs-CZ" sz="1600" dirty="0"/>
              <a:t>často </a:t>
            </a:r>
            <a:r>
              <a:rPr lang="cs-CZ" sz="1600" dirty="0" smtClean="0"/>
              <a:t>odděleně či nekoordinovaně zřizovány a provozovány </a:t>
            </a:r>
            <a:r>
              <a:rPr lang="cs-CZ" sz="1600" dirty="0"/>
              <a:t>prostřednictvím </a:t>
            </a:r>
            <a:r>
              <a:rPr lang="cs-CZ" sz="1600" dirty="0" smtClean="0"/>
              <a:t>outsourcingu; tento projekt se snaží o integraci všech zúčastněných stran, </a:t>
            </a:r>
            <a:r>
              <a:rPr lang="cs-CZ" sz="1600" dirty="0"/>
              <a:t>aby efektivněji </a:t>
            </a:r>
            <a:r>
              <a:rPr lang="cs-CZ" sz="1600" dirty="0" smtClean="0"/>
              <a:t>řídily zeleň udržitelným </a:t>
            </a:r>
            <a:r>
              <a:rPr lang="cs-CZ" sz="1600" dirty="0"/>
              <a:t>způsobem, a tím </a:t>
            </a:r>
            <a:r>
              <a:rPr lang="cs-CZ" sz="1600" dirty="0" smtClean="0"/>
              <a:t>zlepšily </a:t>
            </a:r>
            <a:r>
              <a:rPr lang="cs-CZ" sz="1600" dirty="0"/>
              <a:t>environmentální </a:t>
            </a:r>
            <a:r>
              <a:rPr lang="cs-CZ" sz="1600" dirty="0" smtClean="0"/>
              <a:t>funkci a výkonnost svých území.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250071"/>
            <a:ext cx="8562975" cy="820477"/>
          </a:xfrm>
        </p:spPr>
        <p:txBody>
          <a:bodyPr/>
          <a:lstStyle/>
          <a:p>
            <a:r>
              <a:rPr lang="cs-CZ" sz="2200" dirty="0"/>
              <a:t>zlepšení plánování, řízení a rozhodovací kapacity veřejného sektoru ve funkčních městských </a:t>
            </a:r>
            <a:r>
              <a:rPr lang="cs-CZ" sz="2200" dirty="0" smtClean="0"/>
              <a:t>oblastí týkajících </a:t>
            </a:r>
            <a:r>
              <a:rPr lang="cs-CZ" sz="2200" dirty="0"/>
              <a:t>se městské zeleně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71669" y="2153623"/>
            <a:ext cx="3266777" cy="223198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Městská část v Budapešti</a:t>
            </a:r>
            <a:endParaRPr lang="cs-CZ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Regionální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environm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 centrum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Výzkumné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centrum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Obec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Ústav územ. plánování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Sdružení ekologických sídel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Městská část Praha 6, 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  <a:hlinkClick r:id="rId3"/>
              </a:rPr>
              <a:t>jvaculik@praha6.cz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, radek.taptic@euroconsultants.cz</a:t>
            </a:r>
            <a:endParaRPr lang="cs-CZ" sz="1400" b="1" u="sng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9636" y="4468679"/>
            <a:ext cx="8817429" cy="173953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metody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posouzení městské zeleně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</a:t>
            </a:r>
            <a:r>
              <a:rPr lang="cs-CZ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integrujíci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zelené infrastruktury do územního plánování </a:t>
            </a:r>
            <a:endParaRPr lang="cs-CZ" sz="18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Vytvoření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nadnárodně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reprodukovatelného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model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multi-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úrovňové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správy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zaměřené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na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udržiteln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ou a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integrovan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ou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správ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městské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zeleně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posílením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kapacity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veřejného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sektoru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891" y="149224"/>
            <a:ext cx="6497295" cy="765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PROJEKT 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´RUMOBIL´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Z 1. VÝZVY</a:t>
            </a:r>
            <a:r>
              <a:rPr lang="cs-CZ" sz="2200" dirty="0" smtClean="0">
                <a:solidFill>
                  <a:srgbClr val="98C222"/>
                </a:solidFill>
              </a:rPr>
              <a:t/>
            </a:r>
            <a:br>
              <a:rPr lang="cs-CZ" sz="2200" dirty="0" smtClean="0">
                <a:solidFill>
                  <a:srgbClr val="98C222"/>
                </a:solidFill>
              </a:rPr>
            </a:br>
            <a:r>
              <a:rPr lang="cs-CZ" sz="1800" dirty="0"/>
              <a:t>4.1 Zlepšit plánování a koordinaci systémů regionální osobní dopravy s cílem zajistit lepší napojení na vnitrostátní a evropské dopravní sítě</a:t>
            </a:r>
            <a:endParaRPr lang="en-US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9169" y="1894642"/>
            <a:ext cx="5461917" cy="2515007"/>
          </a:xfrm>
        </p:spPr>
        <p:txBody>
          <a:bodyPr/>
          <a:lstStyle/>
          <a:p>
            <a:r>
              <a:rPr lang="cs-CZ" sz="1600" dirty="0" smtClean="0"/>
              <a:t>Projekt se zaměřuje na zlepšení místní veřejné dopravy. Poznatky, které partneři získají s pomocí testování dopravních spojení mezi </a:t>
            </a:r>
            <a:r>
              <a:rPr lang="cs-CZ" sz="1600" dirty="0" err="1" smtClean="0"/>
              <a:t>dopr</a:t>
            </a:r>
            <a:r>
              <a:rPr lang="cs-CZ" sz="1600" dirty="0" smtClean="0"/>
              <a:t>. </a:t>
            </a:r>
            <a:r>
              <a:rPr lang="cs-CZ" sz="1600" dirty="0"/>
              <a:t>u</a:t>
            </a:r>
            <a:r>
              <a:rPr lang="cs-CZ" sz="1600" dirty="0" smtClean="0"/>
              <a:t>zly a odlehlými oblastmi, budou </a:t>
            </a:r>
            <a:r>
              <a:rPr lang="cs-CZ" sz="1600" dirty="0"/>
              <a:t>dále zohledněny při přípravě společné nadnárodní </a:t>
            </a:r>
            <a:r>
              <a:rPr lang="cs-CZ" sz="1600" dirty="0" smtClean="0"/>
              <a:t>strategie </a:t>
            </a:r>
            <a:r>
              <a:rPr lang="cs-CZ" sz="1600" dirty="0"/>
              <a:t>a při revizi dopravních koncepcí či plánů v partnerských </a:t>
            </a:r>
            <a:r>
              <a:rPr lang="cs-CZ" sz="1600" dirty="0" smtClean="0"/>
              <a:t>regionech. Pilotní </a:t>
            </a:r>
            <a:r>
              <a:rPr lang="cs-CZ" sz="1600" dirty="0"/>
              <a:t>aktivita Kraje Vysočina spočívá v zavedení </a:t>
            </a:r>
            <a:r>
              <a:rPr lang="cs-CZ" sz="1600" dirty="0" smtClean="0"/>
              <a:t>zkušebního </a:t>
            </a:r>
            <a:r>
              <a:rPr lang="cs-CZ" sz="1600" dirty="0"/>
              <a:t>provozu </a:t>
            </a:r>
            <a:r>
              <a:rPr lang="cs-CZ" sz="1600" dirty="0" smtClean="0"/>
              <a:t>a otestování </a:t>
            </a:r>
            <a:r>
              <a:rPr lang="cs-CZ" sz="1600" dirty="0"/>
              <a:t>nových spojů </a:t>
            </a:r>
            <a:r>
              <a:rPr lang="cs-CZ" sz="1600" dirty="0" smtClean="0"/>
              <a:t>veřej. </a:t>
            </a:r>
            <a:r>
              <a:rPr lang="cs-CZ" sz="1600" dirty="0"/>
              <a:t>dopravy, které budou řešit efektivnější napojení vybraných periferních částí regionu na páteřní dopravní síť, s cílem ověřit skutečnou </a:t>
            </a:r>
            <a:r>
              <a:rPr lang="cs-CZ" sz="1600" dirty="0" smtClean="0"/>
              <a:t>poptávku. </a:t>
            </a:r>
          </a:p>
          <a:p>
            <a:endParaRPr lang="cs-CZ" sz="1600" dirty="0"/>
          </a:p>
          <a:p>
            <a:endParaRPr lang="cs-CZ" sz="160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84930" y="1173766"/>
            <a:ext cx="8812113" cy="744173"/>
          </a:xfrm>
        </p:spPr>
        <p:txBody>
          <a:bodyPr/>
          <a:lstStyle/>
          <a:p>
            <a:r>
              <a:rPr lang="cs-CZ" sz="2200" dirty="0"/>
              <a:t>zlepšení </a:t>
            </a:r>
            <a:r>
              <a:rPr lang="cs-CZ" sz="2200" dirty="0" smtClean="0"/>
              <a:t>nadnárodní spolupráce mezi veřejnými orgány a dopravnými společnostmi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27077" y="2070548"/>
            <a:ext cx="3369966" cy="352464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Ministerstvo regionální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dorpavy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a transportu Sasko-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Anhalt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Železniční aliance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Univerzita v Žilině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Žilinský samosprávný kraj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Kraj Vysočina, matouskova.l@kr-vysocina.cz</a:t>
            </a:r>
            <a:endParaRPr lang="cs-CZ" sz="1400" b="1" u="sng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JIKORD 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s.r.o. (Jihočeský koordinátor dopravy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), ales@jikord.cz</a:t>
            </a:r>
            <a:endParaRPr lang="cs-CZ" sz="1400" b="1" u="sng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Vysoká 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škola technická a ekonomická v Českých Budějovicích, 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kampf@mail.vstecb.cz, 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pruskova@mail.vstecb.cz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4929" y="4409649"/>
            <a:ext cx="5818305" cy="173953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Pilotní aktivity – </a:t>
            </a:r>
            <a:r>
              <a:rPr lang="cs-CZ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dopr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 spojení vedoucí do území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venkovského charakteru s rozptýlenou sídelní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strukturou, s cílem vyhodnotit ji a lépe propojit </a:t>
            </a:r>
          </a:p>
          <a:p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  s integrovaným dopravním systémem měst/obcí</a:t>
            </a:r>
            <a:endParaRPr lang="cs-CZ" sz="18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Nadnárodní RUMOBIL strategie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27" y="69012"/>
            <a:ext cx="6412573" cy="842814"/>
          </a:xfrm>
        </p:spPr>
        <p:txBody>
          <a:bodyPr>
            <a:normAutofit fontScale="90000"/>
          </a:bodyPr>
          <a:lstStyle/>
          <a:p>
            <a:pPr lvl="0"/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PROJEKT 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´</a:t>
            </a:r>
            <a:r>
              <a:rPr lang="cs-CZ" sz="2200" i="1" dirty="0" err="1" smtClean="0">
                <a:solidFill>
                  <a:schemeClr val="accent3">
                    <a:lumMod val="75000"/>
                  </a:schemeClr>
                </a:solidFill>
              </a:rPr>
              <a:t>ChemMultimodal</a:t>
            </a:r>
            <a:r>
              <a:rPr lang="cs-CZ" sz="2200" i="1" dirty="0" smtClean="0">
                <a:solidFill>
                  <a:schemeClr val="accent3">
                    <a:lumMod val="75000"/>
                  </a:schemeClr>
                </a:solidFill>
              </a:rPr>
              <a:t>´ </a:t>
            </a: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Z 1. VÝZVY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1800" dirty="0" smtClean="0"/>
              <a:t>4.2 </a:t>
            </a:r>
            <a:r>
              <a:rPr lang="cs-CZ" sz="1800" dirty="0"/>
              <a:t>Zlepšit</a:t>
            </a:r>
            <a:r>
              <a:rPr lang="en-GB" sz="1800" dirty="0"/>
              <a:t> </a:t>
            </a:r>
            <a:r>
              <a:rPr lang="cs-CZ" sz="1800" dirty="0"/>
              <a:t>koordinaci</a:t>
            </a:r>
            <a:r>
              <a:rPr lang="en-GB" sz="1800" dirty="0"/>
              <a:t> </a:t>
            </a:r>
            <a:r>
              <a:rPr lang="cs-CZ" sz="1800" dirty="0"/>
              <a:t>mezi subjekty </a:t>
            </a:r>
            <a:r>
              <a:rPr lang="cs-CZ" sz="1800" dirty="0" smtClean="0"/>
              <a:t>nákladní dopravy, využití </a:t>
            </a:r>
            <a:r>
              <a:rPr lang="cs-CZ" sz="1800" u="sng" dirty="0"/>
              <a:t>ekologických </a:t>
            </a:r>
            <a:r>
              <a:rPr lang="en-GB" sz="1800" u="sng" dirty="0" err="1"/>
              <a:t>multimod</a:t>
            </a:r>
            <a:r>
              <a:rPr lang="cs-CZ" sz="1800" u="sng" dirty="0" err="1"/>
              <a:t>álních</a:t>
            </a:r>
            <a:r>
              <a:rPr lang="en-GB" sz="1800" u="sng" dirty="0"/>
              <a:t> </a:t>
            </a:r>
            <a:r>
              <a:rPr lang="cs-CZ" sz="1800" u="sng" dirty="0"/>
              <a:t>dopravních řešení</a:t>
            </a:r>
            <a:endParaRPr lang="en-US" sz="1800" u="sn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984898"/>
            <a:ext cx="6161086" cy="1990406"/>
          </a:xfrm>
        </p:spPr>
        <p:txBody>
          <a:bodyPr/>
          <a:lstStyle/>
          <a:p>
            <a:r>
              <a:rPr lang="cs-CZ" sz="1600" dirty="0"/>
              <a:t>C</a:t>
            </a:r>
            <a:r>
              <a:rPr lang="de-AT" sz="1600" dirty="0" err="1" smtClean="0"/>
              <a:t>ílem</a:t>
            </a:r>
            <a:r>
              <a:rPr lang="de-AT" sz="1600" dirty="0" smtClean="0"/>
              <a:t> je </a:t>
            </a:r>
            <a:r>
              <a:rPr lang="de-AT" sz="1600" dirty="0" err="1"/>
              <a:t>podpora</a:t>
            </a:r>
            <a:r>
              <a:rPr lang="de-AT" sz="1600" dirty="0"/>
              <a:t> </a:t>
            </a:r>
            <a:r>
              <a:rPr lang="cs-CZ" sz="1600" dirty="0" smtClean="0"/>
              <a:t>multimodální</a:t>
            </a:r>
            <a:r>
              <a:rPr lang="de-AT" sz="1600" dirty="0" smtClean="0"/>
              <a:t> </a:t>
            </a:r>
            <a:r>
              <a:rPr lang="de-AT" sz="1600" dirty="0" err="1" smtClean="0"/>
              <a:t>přeprav</a:t>
            </a:r>
            <a:r>
              <a:rPr lang="cs-CZ" sz="1600" dirty="0" smtClean="0"/>
              <a:t>y</a:t>
            </a:r>
            <a:r>
              <a:rPr lang="de-AT" sz="1600" dirty="0" smtClean="0"/>
              <a:t> </a:t>
            </a:r>
            <a:r>
              <a:rPr lang="cs-CZ" sz="1600" dirty="0" smtClean="0"/>
              <a:t>chemického</a:t>
            </a:r>
            <a:r>
              <a:rPr lang="de-AT" sz="1600" dirty="0" smtClean="0"/>
              <a:t> </a:t>
            </a:r>
            <a:r>
              <a:rPr lang="de-AT" sz="1600" dirty="0" err="1" smtClean="0"/>
              <a:t>zboží</a:t>
            </a:r>
            <a:r>
              <a:rPr lang="cs-CZ" sz="1600" dirty="0" smtClean="0"/>
              <a:t>, </a:t>
            </a:r>
            <a:r>
              <a:rPr lang="de-AT" sz="1600" dirty="0" smtClean="0"/>
              <a:t> </a:t>
            </a:r>
            <a:r>
              <a:rPr lang="cs-CZ" sz="1600" dirty="0" smtClean="0"/>
              <a:t>koordinace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de-AT" sz="1600" dirty="0" err="1"/>
              <a:t>usnadnění</a:t>
            </a:r>
            <a:r>
              <a:rPr lang="de-AT" sz="1600" dirty="0"/>
              <a:t> </a:t>
            </a:r>
            <a:r>
              <a:rPr lang="cs-CZ" sz="1600" dirty="0" smtClean="0"/>
              <a:t>spolupráce</a:t>
            </a:r>
            <a:r>
              <a:rPr lang="de-AT" sz="1600" dirty="0" smtClean="0"/>
              <a:t> </a:t>
            </a:r>
            <a:r>
              <a:rPr lang="cs-CZ" sz="1600" dirty="0" smtClean="0"/>
              <a:t>chemických firem</a:t>
            </a:r>
            <a:r>
              <a:rPr lang="de-AT" sz="1600" dirty="0" smtClean="0"/>
              <a:t>, </a:t>
            </a:r>
            <a:r>
              <a:rPr lang="de-AT" sz="1600" dirty="0" err="1"/>
              <a:t>specializovaných</a:t>
            </a:r>
            <a:r>
              <a:rPr lang="de-AT" sz="1600" dirty="0"/>
              <a:t> </a:t>
            </a:r>
            <a:r>
              <a:rPr lang="de-AT" sz="1600" dirty="0" err="1"/>
              <a:t>poskytovatelů</a:t>
            </a:r>
            <a:r>
              <a:rPr lang="de-AT" sz="1600" dirty="0"/>
              <a:t> </a:t>
            </a:r>
            <a:r>
              <a:rPr lang="de-AT" sz="1600" dirty="0" err="1"/>
              <a:t>logistických</a:t>
            </a:r>
            <a:r>
              <a:rPr lang="de-AT" sz="1600" dirty="0"/>
              <a:t> </a:t>
            </a:r>
            <a:r>
              <a:rPr lang="de-AT" sz="1600" dirty="0" err="1" smtClean="0"/>
              <a:t>služeb</a:t>
            </a:r>
            <a:r>
              <a:rPr lang="de-AT" sz="1600" dirty="0" smtClean="0"/>
              <a:t>, </a:t>
            </a:r>
            <a:r>
              <a:rPr lang="cs-CZ" sz="1600" dirty="0" smtClean="0"/>
              <a:t>provozovatelé</a:t>
            </a:r>
            <a:r>
              <a:rPr lang="de-AT" sz="1600" dirty="0" smtClean="0"/>
              <a:t> </a:t>
            </a:r>
            <a:r>
              <a:rPr lang="de-AT" sz="1600" dirty="0" err="1"/>
              <a:t>terminálů</a:t>
            </a:r>
            <a:r>
              <a:rPr lang="de-AT" sz="1600" dirty="0"/>
              <a:t> a </a:t>
            </a:r>
            <a:r>
              <a:rPr lang="de-AT" sz="1600" dirty="0" err="1"/>
              <a:t>veřejnými</a:t>
            </a:r>
            <a:r>
              <a:rPr lang="de-AT" sz="1600" dirty="0"/>
              <a:t> </a:t>
            </a:r>
            <a:r>
              <a:rPr lang="de-AT" sz="1600" dirty="0" err="1"/>
              <a:t>orgány</a:t>
            </a:r>
            <a:r>
              <a:rPr lang="de-AT" sz="1600" dirty="0"/>
              <a:t> v </a:t>
            </a:r>
            <a:r>
              <a:rPr lang="de-AT" sz="1600" dirty="0" err="1"/>
              <a:t>chemických</a:t>
            </a:r>
            <a:r>
              <a:rPr lang="de-AT" sz="1600" dirty="0"/>
              <a:t> </a:t>
            </a:r>
            <a:r>
              <a:rPr lang="de-AT" sz="1600" dirty="0" err="1"/>
              <a:t>regionů</a:t>
            </a:r>
            <a:r>
              <a:rPr lang="de-AT" sz="1600" dirty="0"/>
              <a:t> v </a:t>
            </a:r>
            <a:r>
              <a:rPr lang="de-AT" sz="1600" dirty="0" smtClean="0"/>
              <a:t>CE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P</a:t>
            </a:r>
            <a:r>
              <a:rPr lang="de-AT" sz="1600" dirty="0" err="1" smtClean="0"/>
              <a:t>rojekt</a:t>
            </a:r>
            <a:r>
              <a:rPr lang="de-AT" sz="1600" dirty="0" smtClean="0"/>
              <a:t> </a:t>
            </a:r>
            <a:r>
              <a:rPr lang="cs-CZ" sz="1600" dirty="0" smtClean="0"/>
              <a:t>bude rozvíjet</a:t>
            </a:r>
            <a:r>
              <a:rPr lang="de-AT" sz="1600" dirty="0" smtClean="0"/>
              <a:t> </a:t>
            </a:r>
            <a:r>
              <a:rPr lang="de-AT" sz="1600" dirty="0" err="1"/>
              <a:t>soubor</a:t>
            </a:r>
            <a:r>
              <a:rPr lang="de-AT" sz="1600" dirty="0"/>
              <a:t> </a:t>
            </a:r>
            <a:r>
              <a:rPr lang="de-AT" sz="1600" dirty="0" err="1"/>
              <a:t>nástrojů</a:t>
            </a:r>
            <a:r>
              <a:rPr lang="de-AT" sz="1600" dirty="0"/>
              <a:t> na </a:t>
            </a:r>
            <a:r>
              <a:rPr lang="de-AT" sz="1600" dirty="0" err="1"/>
              <a:t>podporu</a:t>
            </a:r>
            <a:r>
              <a:rPr lang="de-AT" sz="1600" dirty="0"/>
              <a:t> </a:t>
            </a:r>
            <a:r>
              <a:rPr lang="de-AT" sz="1600" dirty="0" err="1"/>
              <a:t>chemických</a:t>
            </a:r>
            <a:r>
              <a:rPr lang="de-AT" sz="1600" dirty="0"/>
              <a:t> </a:t>
            </a:r>
            <a:r>
              <a:rPr lang="de-AT" sz="1600" dirty="0" err="1"/>
              <a:t>firem</a:t>
            </a:r>
            <a:r>
              <a:rPr lang="de-AT" sz="1600" dirty="0"/>
              <a:t> a </a:t>
            </a:r>
            <a:r>
              <a:rPr lang="cs-CZ" sz="1600" dirty="0" err="1" smtClean="0"/>
              <a:t>logis</a:t>
            </a:r>
            <a:r>
              <a:rPr lang="cs-CZ" sz="1600" dirty="0" smtClean="0"/>
              <a:t>. poskytovatelů</a:t>
            </a:r>
            <a:r>
              <a:rPr lang="de-AT" sz="1600" dirty="0" smtClean="0"/>
              <a:t> </a:t>
            </a:r>
            <a:r>
              <a:rPr lang="cs-CZ" sz="1600" dirty="0" smtClean="0"/>
              <a:t>pro </a:t>
            </a:r>
            <a:r>
              <a:rPr lang="de-AT" sz="1600" dirty="0" err="1" smtClean="0"/>
              <a:t>strategické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cs-CZ" sz="1600" dirty="0" smtClean="0"/>
              <a:t>operativní</a:t>
            </a:r>
            <a:r>
              <a:rPr lang="de-AT" sz="1600" dirty="0" smtClean="0"/>
              <a:t> </a:t>
            </a:r>
            <a:r>
              <a:rPr lang="cs-CZ" sz="1600" dirty="0" smtClean="0"/>
              <a:t>plánování</a:t>
            </a:r>
            <a:r>
              <a:rPr lang="de-AT" sz="1600" dirty="0" smtClean="0"/>
              <a:t> </a:t>
            </a:r>
            <a:r>
              <a:rPr lang="cs-CZ" sz="1600" dirty="0"/>
              <a:t>k</a:t>
            </a:r>
            <a:r>
              <a:rPr lang="cs-CZ" sz="1600" dirty="0" smtClean="0"/>
              <a:t>teré povede ke</a:t>
            </a:r>
            <a:r>
              <a:rPr lang="de-AT" sz="1600" dirty="0" smtClean="0"/>
              <a:t> </a:t>
            </a:r>
            <a:r>
              <a:rPr lang="cs-CZ" sz="1600" dirty="0" smtClean="0"/>
              <a:t>zvýšení podílu multimodální dopravy. </a:t>
            </a:r>
            <a:endParaRPr lang="cs-CZ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077686"/>
            <a:ext cx="8562975" cy="820477"/>
          </a:xfrm>
        </p:spPr>
        <p:txBody>
          <a:bodyPr/>
          <a:lstStyle/>
          <a:p>
            <a:r>
              <a:rPr lang="cs-CZ" sz="2200" dirty="0"/>
              <a:t>Optimalizace dodavatelského řetězce </a:t>
            </a:r>
            <a:r>
              <a:rPr lang="cs-CZ" sz="2200" dirty="0" smtClean="0"/>
              <a:t>v chemickém průmyslu pro zajištění dlouhodobé konkurenceschopnosti. 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42538" y="1605575"/>
            <a:ext cx="2754505" cy="309375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Min. vědy a hospodářství</a:t>
            </a:r>
            <a:endParaRPr lang="cs-CZ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Institut pro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hosp.rozvoj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Univerzita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Komora chemického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průmyslu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Rozvojová agentura (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prům</a:t>
            </a: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.) 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</a:t>
            </a:r>
            <a:r>
              <a:rPr lang="cs-CZ" sz="1400" b="1" u="sng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: Svaz chemického průmyslu ČR, </a:t>
            </a: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  <a:hlinkClick r:id="rId3"/>
              </a:rPr>
              <a:t>ladislav.spacek@schp.cz</a:t>
            </a:r>
            <a:endParaRPr lang="cs-CZ" sz="1400" b="1" u="sng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u="sng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CZ: Ústecký kraj, nedrdova.j@kr-ustecky.cz</a:t>
            </a:r>
            <a:endParaRPr lang="cs-CZ" sz="1400" b="1" u="sng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614" y="4406741"/>
            <a:ext cx="8817429" cy="173953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specializovaný nástroj, který podporuje chemické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společnosti ve zlepšování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logistického plánování -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testování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pilot. aktivitách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 přímé spolupráci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několika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chemických podniků ve všech partnerských zemích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vytvoření doporučení pro zlepšení rámcových podmínek, které mohou být začleněny do regionálních a národních politik a strategií dopravy.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údaje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Ministerstvo pro místní rozvoj </a:t>
            </a:r>
          </a:p>
          <a:p>
            <a:pPr eaLnBrk="1" hangingPunct="1"/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Odbor evropské územní spolupráce, </a:t>
            </a:r>
          </a:p>
          <a:p>
            <a:pPr eaLnBrk="1" hangingPunct="1"/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kancelář: Letenská 3, Praha</a:t>
            </a:r>
            <a:endParaRPr lang="de-DE" altLang="de-DE" sz="1600" dirty="0">
              <a:solidFill>
                <a:schemeClr val="accent6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Phone	</a:t>
            </a:r>
            <a:r>
              <a:rPr lang="sk-SK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chemeClr val="accent6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Mail	</a:t>
            </a:r>
            <a:r>
              <a:rPr lang="sk-SK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chemeClr val="accent6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chemeClr val="accent6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chemeClr val="accent6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chemeClr val="accent6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>
                <a:solidFill>
                  <a:schemeClr val="accent6"/>
                </a:solidFill>
              </a:rPr>
              <a:t>+43 (0) 1 8908 088 - 2403</a:t>
            </a:r>
            <a:endParaRPr lang="en-JM" altLang="cs-CZ" sz="1600" dirty="0">
              <a:solidFill>
                <a:schemeClr val="accent6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59046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600" dirty="0" err="1"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de-AT" altLang="cs-CZ" sz="1600" dirty="0" err="1">
                <a:latin typeface="Trebuchet MS" pitchFamily="34" charset="0"/>
                <a:ea typeface="Tahoma" pitchFamily="34" charset="0"/>
                <a:cs typeface="Raleway"/>
              </a:rPr>
              <a:t>interreg-central.eu</a:t>
            </a:r>
            <a:r>
              <a:rPr lang="cs-CZ" altLang="cs-CZ" sz="1600" dirty="0">
                <a:latin typeface="Trebuchet MS" pitchFamily="34" charset="0"/>
                <a:ea typeface="Tahoma" pitchFamily="34" charset="0"/>
                <a:cs typeface="Raleway"/>
              </a:rPr>
              <a:t> - </a:t>
            </a:r>
            <a:r>
              <a:rPr lang="sv-SE" altLang="cs-CZ" sz="1600" dirty="0">
                <a:latin typeface="Trebuchet MS" pitchFamily="34" charset="0"/>
                <a:ea typeface="Tahoma" pitchFamily="34" charset="0"/>
                <a:cs typeface="Raleway"/>
              </a:rPr>
              <a:t>kontakt na Joint Secretariat ve Vidni.</a:t>
            </a:r>
            <a:endParaRPr lang="en-JM" altLang="cs-CZ" sz="1600" dirty="0"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6197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– odkaz na webovou stránku programu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2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3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de-AT" altLang="cs-CZ" sz="1600" dirty="0" err="1"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lang="de-AT" altLang="cs-CZ" sz="1600" dirty="0" err="1"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chemeClr val="accent6"/>
                </a:solidFill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lang="de-AT" altLang="cs-CZ" sz="1600" dirty="0" err="1">
                <a:solidFill>
                  <a:schemeClr val="accent6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de-AT" altLang="cs-CZ" sz="1600" dirty="0">
              <a:solidFill>
                <a:schemeClr val="accent6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18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regiony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597426"/>
          </a:xfrm>
        </p:spPr>
        <p:txBody>
          <a:bodyPr/>
          <a:lstStyle/>
          <a:p>
            <a:r>
              <a:rPr lang="cs-CZ" sz="1600" dirty="0" smtClean="0"/>
              <a:t>Program je rozšířen na území </a:t>
            </a:r>
            <a:r>
              <a:rPr lang="cs-CZ" sz="1600" dirty="0"/>
              <a:t>9 států</a:t>
            </a:r>
            <a:r>
              <a:rPr lang="cs-CZ" sz="1600" dirty="0" smtClean="0"/>
              <a:t>:</a:t>
            </a:r>
          </a:p>
          <a:p>
            <a:endParaRPr lang="cs-CZ" sz="1600" dirty="0"/>
          </a:p>
          <a:p>
            <a:pPr lvl="0"/>
            <a:r>
              <a:rPr lang="cs-CZ" sz="1600" b="1" dirty="0"/>
              <a:t>Rakousko</a:t>
            </a:r>
            <a:r>
              <a:rPr lang="cs-CZ" sz="1600" dirty="0"/>
              <a:t> – celá země,</a:t>
            </a:r>
          </a:p>
          <a:p>
            <a:pPr lvl="0"/>
            <a:r>
              <a:rPr lang="cs-CZ" sz="1600" b="1" dirty="0"/>
              <a:t>Česká republika</a:t>
            </a:r>
            <a:r>
              <a:rPr lang="cs-CZ" sz="1600" dirty="0"/>
              <a:t> – celá země,</a:t>
            </a:r>
          </a:p>
          <a:p>
            <a:pPr lvl="0"/>
            <a:r>
              <a:rPr lang="cs-CZ" sz="1600" b="1" dirty="0"/>
              <a:t>Německo</a:t>
            </a:r>
            <a:r>
              <a:rPr lang="cs-CZ" sz="1600" dirty="0"/>
              <a:t> – regiony Bádensko-Württembersko, Bavorsko, Berlín, Braniborsko, Meklenbursko-Přední Pomořansko, Sasko, Sasko-Anhaltsko,</a:t>
            </a:r>
          </a:p>
          <a:p>
            <a:pPr lvl="0"/>
            <a:r>
              <a:rPr lang="cs-CZ" sz="1600" b="1" dirty="0"/>
              <a:t>Maďarsko</a:t>
            </a:r>
            <a:r>
              <a:rPr lang="cs-CZ" sz="1600" dirty="0"/>
              <a:t> – celá země,</a:t>
            </a:r>
          </a:p>
          <a:p>
            <a:pPr lvl="0"/>
            <a:r>
              <a:rPr lang="cs-CZ" sz="1600" b="1" dirty="0"/>
              <a:t>Itálie</a:t>
            </a:r>
            <a:r>
              <a:rPr lang="cs-CZ" sz="1600" dirty="0"/>
              <a:t> – Emilia-</a:t>
            </a:r>
            <a:r>
              <a:rPr lang="cs-CZ" sz="1600" dirty="0" err="1"/>
              <a:t>Romagna</a:t>
            </a:r>
            <a:r>
              <a:rPr lang="cs-CZ" sz="1600" dirty="0"/>
              <a:t>, </a:t>
            </a:r>
            <a:r>
              <a:rPr lang="cs-CZ" sz="1600" dirty="0" err="1"/>
              <a:t>Furlandsko</a:t>
            </a:r>
            <a:r>
              <a:rPr lang="cs-CZ" sz="1600" dirty="0"/>
              <a:t>-Julské Benátsko, Ligurie, Lombardie, Piemont, autonomní provincie </a:t>
            </a:r>
            <a:r>
              <a:rPr lang="cs-CZ" sz="1600" dirty="0" err="1"/>
              <a:t>Bolzano</a:t>
            </a:r>
            <a:r>
              <a:rPr lang="cs-CZ" sz="1600" dirty="0"/>
              <a:t>, autonomní provincie </a:t>
            </a:r>
            <a:r>
              <a:rPr lang="cs-CZ" sz="1600" dirty="0" err="1"/>
              <a:t>Trento</a:t>
            </a:r>
            <a:r>
              <a:rPr lang="cs-CZ" sz="1600" dirty="0"/>
              <a:t>, </a:t>
            </a:r>
            <a:r>
              <a:rPr lang="cs-CZ" sz="1600" dirty="0" err="1"/>
              <a:t>Valle</a:t>
            </a:r>
            <a:r>
              <a:rPr lang="cs-CZ" sz="1600" dirty="0"/>
              <a:t> </a:t>
            </a:r>
            <a:r>
              <a:rPr lang="cs-CZ" sz="1600" dirty="0" err="1"/>
              <a:t>d'Aosta</a:t>
            </a:r>
            <a:r>
              <a:rPr lang="cs-CZ" sz="1600" dirty="0"/>
              <a:t> a Benátsko,</a:t>
            </a:r>
          </a:p>
          <a:p>
            <a:pPr lvl="0"/>
            <a:r>
              <a:rPr lang="cs-CZ" sz="1600" b="1" dirty="0"/>
              <a:t>Polsko</a:t>
            </a:r>
            <a:r>
              <a:rPr lang="cs-CZ" sz="1600" dirty="0"/>
              <a:t> – celá země,</a:t>
            </a:r>
          </a:p>
          <a:p>
            <a:pPr lvl="0"/>
            <a:r>
              <a:rPr lang="cs-CZ" sz="1600" b="1" dirty="0"/>
              <a:t>Slovenská republika</a:t>
            </a:r>
            <a:r>
              <a:rPr lang="cs-CZ" sz="1600" dirty="0"/>
              <a:t> - celá země,</a:t>
            </a:r>
          </a:p>
          <a:p>
            <a:pPr lvl="0"/>
            <a:r>
              <a:rPr lang="cs-CZ" sz="1600" b="1" dirty="0"/>
              <a:t>Slovinsko</a:t>
            </a:r>
            <a:r>
              <a:rPr lang="cs-CZ" sz="1600" dirty="0"/>
              <a:t> - celá země,</a:t>
            </a:r>
          </a:p>
          <a:p>
            <a:pPr lvl="0"/>
            <a:r>
              <a:rPr lang="cs-CZ" sz="1600" b="1" dirty="0"/>
              <a:t>Chorvatsko</a:t>
            </a:r>
            <a:r>
              <a:rPr lang="cs-CZ" sz="1600" dirty="0"/>
              <a:t> - celá země.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286539"/>
            <a:ext cx="4116395" cy="40010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výzvy programu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cs-CZ" sz="1400" dirty="0">
                <a:solidFill>
                  <a:srgbClr val="FFFFFF"/>
                </a:solidFill>
              </a:rPr>
              <a:t>Výzva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25709"/>
              </p:ext>
            </p:extLst>
          </p:nvPr>
        </p:nvGraphicFramePr>
        <p:xfrm>
          <a:off x="156409" y="965124"/>
          <a:ext cx="8873289" cy="308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4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94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77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65312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Výzva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Předloženo projektů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Schváleno projektů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Schváleno projektů s účastí partnerů z ČR/ partnerů z</a:t>
                      </a:r>
                      <a:r>
                        <a:rPr lang="cs-CZ" sz="1400" b="0" baseline="0" dirty="0" smtClean="0"/>
                        <a:t>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Finance schváleno všem partnerům (mil. EUR ERDF)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/>
                        <a:t>Finance schváleno partnerům</a:t>
                      </a:r>
                      <a:r>
                        <a:rPr lang="cs-CZ" sz="1400" b="0" baseline="0" dirty="0" smtClean="0"/>
                        <a:t> z ČR</a:t>
                      </a:r>
                      <a:r>
                        <a:rPr lang="cs-CZ" sz="1400" b="0" dirty="0" smtClean="0"/>
                        <a:t> (mil. EUR ERDF)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24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(1.) 12.2. – 15.4. 2015</a:t>
                      </a:r>
                    </a:p>
                    <a:p>
                      <a:pPr algn="ctr"/>
                      <a:r>
                        <a:rPr lang="cs-CZ" sz="1600" dirty="0" smtClean="0"/>
                        <a:t>(dvoukolová)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23 /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70,5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24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(2.) 26.4. – 23.6. 2016</a:t>
                      </a:r>
                    </a:p>
                    <a:p>
                      <a:pPr algn="ctr"/>
                      <a:r>
                        <a:rPr lang="cs-CZ" sz="1600" dirty="0" smtClean="0"/>
                        <a:t>(jednokolová)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 /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49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96,4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8,0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46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56 / 84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166,9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2224" y="4165560"/>
            <a:ext cx="8639985" cy="90854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Rozpočty partnerů z ČR v těchto výzvách: </a:t>
            </a:r>
          </a:p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od 25 tis. EUR do 1 mil. EUR (vedoucí partner),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edián = cca 150 tis. EUR</a:t>
            </a:r>
          </a:p>
          <a:p>
            <a:endParaRPr lang="cs-CZ" sz="18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0757"/>
              </p:ext>
            </p:extLst>
          </p:nvPr>
        </p:nvGraphicFramePr>
        <p:xfrm>
          <a:off x="156409" y="5485665"/>
          <a:ext cx="887328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07">
                  <a:extLst>
                    <a:ext uri="{9D8B030D-6E8A-4147-A177-3AD203B41FA5}">
                      <a16:colId xmlns="" xmlns:a16="http://schemas.microsoft.com/office/drawing/2014/main" val="3455969743"/>
                    </a:ext>
                  </a:extLst>
                </a:gridCol>
                <a:gridCol w="1082667">
                  <a:extLst>
                    <a:ext uri="{9D8B030D-6E8A-4147-A177-3AD203B41FA5}">
                      <a16:colId xmlns="" xmlns:a16="http://schemas.microsoft.com/office/drawing/2014/main" val="1335940786"/>
                    </a:ext>
                  </a:extLst>
                </a:gridCol>
                <a:gridCol w="1070811">
                  <a:extLst>
                    <a:ext uri="{9D8B030D-6E8A-4147-A177-3AD203B41FA5}">
                      <a16:colId xmlns="" xmlns:a16="http://schemas.microsoft.com/office/drawing/2014/main" val="629619761"/>
                    </a:ext>
                  </a:extLst>
                </a:gridCol>
                <a:gridCol w="1684421">
                  <a:extLst>
                    <a:ext uri="{9D8B030D-6E8A-4147-A177-3AD203B41FA5}">
                      <a16:colId xmlns="" xmlns:a16="http://schemas.microsoft.com/office/drawing/2014/main" val="850837176"/>
                    </a:ext>
                  </a:extLst>
                </a:gridCol>
                <a:gridCol w="1299410">
                  <a:extLst>
                    <a:ext uri="{9D8B030D-6E8A-4147-A177-3AD203B41FA5}">
                      <a16:colId xmlns="" xmlns:a16="http://schemas.microsoft.com/office/drawing/2014/main" val="3825908596"/>
                    </a:ext>
                  </a:extLst>
                </a:gridCol>
                <a:gridCol w="1437773">
                  <a:extLst>
                    <a:ext uri="{9D8B030D-6E8A-4147-A177-3AD203B41FA5}">
                      <a16:colId xmlns="" xmlns:a16="http://schemas.microsoft.com/office/drawing/2014/main" val="1040053175"/>
                    </a:ext>
                  </a:extLst>
                </a:gridCol>
              </a:tblGrid>
              <a:tr h="6816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(3.) 21.9.2017</a:t>
                      </a:r>
                    </a:p>
                    <a:p>
                      <a:pPr algn="ctr"/>
                      <a:r>
                        <a:rPr lang="cs-CZ" sz="2000" dirty="0" smtClean="0"/>
                        <a:t> – 25.1. 2018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 /</a:t>
                      </a:r>
                      <a:r>
                        <a:rPr lang="cs-CZ" sz="2000" baseline="0" dirty="0" smtClean="0"/>
                        <a:t> ?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60,0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30515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2224" y="5034158"/>
            <a:ext cx="8862655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u="sng" dirty="0" smtClean="0">
                <a:solidFill>
                  <a:srgbClr val="FF0000"/>
                </a:solidFill>
                <a:latin typeface="Trebuchet MS" pitchFamily="34" charset="0"/>
                <a:cs typeface="Raleway"/>
              </a:rPr>
              <a:t>AKTUÁLNÍ JE VYHLÁŠENÍ 3. VÝZVY !!!!!!! 		     Plánovaná alokace</a:t>
            </a:r>
          </a:p>
        </p:txBody>
      </p:sp>
    </p:spTree>
    <p:extLst>
      <p:ext uri="{BB962C8B-B14F-4D97-AF65-F5344CB8AC3E}">
        <p14:creationId xmlns:p14="http://schemas.microsoft.com/office/powerpoint/2010/main" val="37083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799" y="149225"/>
            <a:ext cx="6414387" cy="686006"/>
          </a:xfrm>
        </p:spPr>
        <p:txBody>
          <a:bodyPr/>
          <a:lstStyle/>
          <a:p>
            <a:r>
              <a:rPr lang="cs-CZ" dirty="0" smtClean="0"/>
              <a:t>charakter a výstupy projektů</a:t>
            </a:r>
            <a:endParaRPr lang="de-AT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573" y="927996"/>
            <a:ext cx="8691563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800" dirty="0">
                <a:latin typeface="Trebuchet MS" pitchFamily="34" charset="0"/>
                <a:ea typeface="ＭＳ Ｐゴシック" pitchFamily="34" charset="-128"/>
              </a:rPr>
              <a:t>= nadnárodní spolupráce</a:t>
            </a:r>
            <a:r>
              <a:rPr lang="cs-CZ" sz="1800" dirty="0" smtClean="0">
                <a:latin typeface="Trebuchet MS" pitchFamily="34" charset="0"/>
                <a:ea typeface="ＭＳ Ｐゴシック" pitchFamily="34" charset="-128"/>
              </a:rPr>
              <a:t>, s těmito znaky:</a:t>
            </a:r>
            <a:endParaRPr lang="cs-CZ" sz="1800" dirty="0">
              <a:latin typeface="Trebuchet MS" pitchFamily="34" charset="0"/>
              <a:ea typeface="ＭＳ Ｐゴシック" pitchFamily="34" charset="-128"/>
            </a:endParaRPr>
          </a:p>
          <a:p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cs-CZ" sz="1800" u="sng" dirty="0">
                <a:latin typeface="Trebuchet MS" pitchFamily="34" charset="0"/>
                <a:ea typeface="ＭＳ Ｐゴシック" pitchFamily="34" charset="-128"/>
              </a:rPr>
              <a:t>Podpora měkkých aktivit</a:t>
            </a:r>
            <a:r>
              <a:rPr lang="cs-CZ" sz="1800" dirty="0">
                <a:latin typeface="Trebuchet MS" pitchFamily="34" charset="0"/>
                <a:ea typeface="ＭＳ Ｐゴシック" pitchFamily="34" charset="-128"/>
              </a:rPr>
              <a:t>, a pokud relevantní – pilotních investic</a:t>
            </a:r>
          </a:p>
          <a:p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cs-CZ" sz="1800" u="sng" dirty="0" smtClean="0">
                <a:latin typeface="Trebuchet MS" pitchFamily="34" charset="0"/>
                <a:ea typeface="ＭＳ Ｐゴシック" pitchFamily="34" charset="-128"/>
              </a:rPr>
              <a:t>Inovativnost myšlenek, obsah projektů se nesmí opakovat</a:t>
            </a:r>
            <a:endParaRPr lang="cs-CZ" sz="1800" u="sng" dirty="0">
              <a:latin typeface="Trebuchet MS" pitchFamily="34" charset="0"/>
              <a:ea typeface="ＭＳ Ｐゴシック" pitchFamily="34" charset="-128"/>
            </a:endParaRPr>
          </a:p>
          <a:p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cs-CZ" sz="1800" u="sng" dirty="0" err="1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Nadnárodnost</a:t>
            </a:r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 se uplatňuje </a:t>
            </a:r>
            <a:r>
              <a:rPr lang="cs-CZ" sz="1800" dirty="0" smtClean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u   </a:t>
            </a:r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zaměření/relevance (problémů, výzev, potřeb území), partnerství (společný postup, přístupy a řešení - ´</a:t>
            </a:r>
            <a:r>
              <a:rPr lang="cs-CZ" sz="1800" dirty="0" err="1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working</a:t>
            </a:r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cs-CZ" sz="1800" dirty="0" err="1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approach</a:t>
            </a:r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´), přidané hodnoty (projekt se věnuje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výzvám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 a 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potřebám, které nemohou být řešeny čistě jen s pomocí přístupů na místní/národní</a:t>
            </a:r>
            <a:r>
              <a:rPr lang="en-GB" altLang="de-DE" sz="1800" dirty="0"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úrovni</a:t>
            </a:r>
            <a:r>
              <a:rPr lang="cs-CZ" sz="1800" dirty="0">
                <a:latin typeface="Trebuchet MS" pitchFamily="34" charset="0"/>
                <a:ea typeface="ＭＳ Ｐゴシック" pitchFamily="34" charset="-128"/>
              </a:rPr>
              <a:t>),</a:t>
            </a:r>
            <a:r>
              <a:rPr lang="cs-CZ" sz="18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 využitelnosti řešení (ve více regionech CE)</a:t>
            </a:r>
          </a:p>
          <a:p>
            <a:endParaRPr lang="cs-CZ" sz="1800" dirty="0" smtClean="0">
              <a:latin typeface="Trebuchet MS" pitchFamily="34" charset="0"/>
              <a:ea typeface="ＭＳ Ｐゴシック" pitchFamily="34" charset="-128"/>
              <a:sym typeface="Symbol" pitchFamily="18" charset="2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8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Strategie (střednědobá vize) / Akční plány </a:t>
            </a:r>
            <a:r>
              <a:rPr lang="cs-CZ" altLang="de-DE" sz="1800" dirty="0" smtClean="0">
                <a:latin typeface="Trebuchet MS" pitchFamily="34" charset="0"/>
                <a:ea typeface="ＭＳ Ｐゴシック" pitchFamily="34" charset="-128"/>
              </a:rPr>
              <a:t>(vč. opatření pro zlepšení kapacit);</a:t>
            </a:r>
            <a:endParaRPr lang="cs-CZ" altLang="de-DE" sz="1800" dirty="0">
              <a:latin typeface="Trebuchet MS" pitchFamily="34" charset="0"/>
              <a:ea typeface="ＭＳ Ｐゴシック" pitchFamily="34" charset="-128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8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Nástroje </a:t>
            </a:r>
            <a:r>
              <a:rPr lang="cs-CZ" altLang="de-DE" sz="1800" dirty="0" smtClean="0">
                <a:latin typeface="Trebuchet MS" pitchFamily="34" charset="0"/>
                <a:ea typeface="ＭＳ Ｐゴシック" pitchFamily="34" charset="-128"/>
              </a:rPr>
              <a:t>(inovativní 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způsob dosažení záměru): metody, koncepce, služby, nástroje různého typu (analytické, manažerské, technické, softvérové, monitorovací, podporující rozhodovací procesy); fyzické/technické předměty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8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Pilotní akce či investice </a:t>
            </a:r>
            <a:r>
              <a:rPr lang="cs-CZ" altLang="de-DE" sz="1800" dirty="0">
                <a:latin typeface="Trebuchet MS" pitchFamily="34" charset="0"/>
                <a:ea typeface="ＭＳ Ｐゴシック" pitchFamily="34" charset="-128"/>
              </a:rPr>
              <a:t>(praktická realizace inovativních služeb, nástrojů, metod anebo přístupů): cílem je testování, hodnocení a/anebo názorné předvedení proveditelnosti navržených inovativních řešení. !!! Za splnění pravidel programu, např. přenositelnost zkušenosti do jiných institucí či území.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8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Semináře (</a:t>
            </a:r>
            <a:r>
              <a:rPr lang="cs-CZ" altLang="de-DE" sz="1800" b="1" kern="0" dirty="0" err="1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Trainings</a:t>
            </a:r>
            <a:r>
              <a:rPr lang="cs-CZ" altLang="de-DE" sz="18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Partneři projektu</a:t>
            </a:r>
            <a:endParaRPr lang="de-AT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1150" y="967130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Clr>
                <a:schemeClr val="tx2"/>
              </a:buClr>
            </a:pPr>
            <a:endParaRPr lang="cs-CZ" altLang="de-DE" dirty="0">
              <a:latin typeface="Trebuchet MS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  <a:buClr>
                <a:schemeClr val="tx2"/>
              </a:buClr>
            </a:pPr>
            <a:endParaRPr lang="cs-CZ" altLang="de-DE" dirty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200" y="1572106"/>
            <a:ext cx="6784975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Nejméně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tři financující partneři z</a:t>
            </a:r>
            <a:r>
              <a:rPr kumimoji="0" lang="cs-CZ" altLang="de-DE" sz="1600" b="1" i="0" u="none" strike="noStrike" kern="0" cap="none" spc="0" normalizeH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 nejméně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 tří států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a nejméně dva z nich se sídlem v programovém území.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Doporučení pro 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maximální rozsah partnerství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až 12 partnerů; počet musí odpovídat zaměření projektu a zároveň musí zůstat pro </a:t>
            </a:r>
            <a:r>
              <a:rPr lang="cs-CZ" altLang="de-DE" sz="1600" dirty="0" err="1">
                <a:latin typeface="Trebuchet MS" pitchFamily="34" charset="0"/>
                <a:ea typeface="ＭＳ Ｐゴシック" pitchFamily="34" charset="-128"/>
              </a:rPr>
              <a:t>leadpartnera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 dobře </a:t>
            </a:r>
            <a:r>
              <a:rPr lang="cs-CZ" altLang="de-DE" sz="1600" dirty="0" err="1">
                <a:latin typeface="Trebuchet MS" pitchFamily="34" charset="0"/>
                <a:ea typeface="ＭＳ Ｐゴシック" pitchFamily="34" charset="-128"/>
              </a:rPr>
              <a:t>koordinovatelný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 (nicméně, jsou akceptována i větší partnerství, pokud je k tomu důvod)</a:t>
            </a:r>
          </a:p>
          <a:p>
            <a:pPr lvl="0" defTabSz="914400">
              <a:spcAft>
                <a:spcPts val="600"/>
              </a:spcAft>
              <a:buClr>
                <a:srgbClr val="1F497D"/>
              </a:buClr>
              <a:defRPr/>
            </a:pPr>
            <a:endParaRPr lang="cs-CZ" altLang="de-DE" sz="1600" b="1" kern="0" dirty="0">
              <a:solidFill>
                <a:srgbClr val="4F81BD"/>
              </a:solidFill>
              <a:latin typeface="Trebuchet MS" pitchFamily="34" charset="0"/>
              <a:ea typeface="ＭＳ Ｐゴシック" pitchFamily="34" charset="-128"/>
            </a:endParaRPr>
          </a:p>
          <a:p>
            <a:pPr lvl="0" defTabSz="914400">
              <a:spcAft>
                <a:spcPts val="600"/>
              </a:spcAft>
              <a:buClr>
                <a:srgbClr val="1F497D"/>
              </a:buClr>
              <a:defRPr/>
            </a:pP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Můžou žádat:</a:t>
            </a:r>
            <a:r>
              <a:rPr lang="cs-CZ" altLang="de-DE" sz="1600" kern="0" dirty="0">
                <a:latin typeface="Trebuchet MS" pitchFamily="34" charset="0"/>
                <a:ea typeface="ＭＳ Ｐゴシック" pitchFamily="34" charset="-128"/>
              </a:rPr>
              <a:t>Veřejné úřady, instituce svým charakterem rovnocenné veřejným orgánům a soukromé </a:t>
            </a:r>
            <a:r>
              <a:rPr lang="cs-CZ" altLang="de-DE" sz="1600" kern="0" dirty="0" smtClean="0">
                <a:latin typeface="Trebuchet MS" pitchFamily="34" charset="0"/>
                <a:ea typeface="ＭＳ Ｐゴシック" pitchFamily="34" charset="-128"/>
              </a:rPr>
              <a:t>subjekty</a:t>
            </a:r>
            <a:endParaRPr lang="cs-CZ" altLang="de-DE" sz="1600" kern="0" dirty="0">
              <a:latin typeface="Trebuchet MS" pitchFamily="34" charset="0"/>
              <a:ea typeface="ＭＳ Ｐゴシック" pitchFamily="34" charset="-128"/>
            </a:endParaRPr>
          </a:p>
          <a:p>
            <a:pPr lvl="0" defTabSz="914400">
              <a:spcAft>
                <a:spcPts val="600"/>
              </a:spcAft>
              <a:buClr>
                <a:srgbClr val="1F497D"/>
              </a:buClr>
              <a:defRPr/>
            </a:pP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</a:p>
          <a:p>
            <a:pPr lvl="0" defTabSz="914400">
              <a:spcAft>
                <a:spcPts val="600"/>
              </a:spcAft>
              <a:buClr>
                <a:srgbClr val="1F497D"/>
              </a:buClr>
              <a:defRPr/>
            </a:pPr>
            <a:r>
              <a:rPr lang="cs-CZ" altLang="de-DE" sz="1600" b="1" kern="0" dirty="0">
                <a:solidFill>
                  <a:srgbClr val="4F81BD"/>
                </a:solidFill>
                <a:latin typeface="Trebuchet MS" pitchFamily="34" charset="0"/>
                <a:ea typeface="ＭＳ Ｐゴシック" pitchFamily="34" charset="-128"/>
              </a:rPr>
              <a:t>Finanční 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objem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1 až 5 milion EUR pro celkový rozpočet projektu; výjimečně a pokud zdůvodněno i 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 1 mil.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anebo 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 </a:t>
            </a: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5 mil. 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Doporučené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trvání projektu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</a:rPr>
              <a:t>: </a:t>
            </a:r>
          </a:p>
          <a:p>
            <a:pPr defTabSz="914400">
              <a:spcAft>
                <a:spcPts val="1200"/>
              </a:spcAft>
              <a:buClr>
                <a:srgbClr val="1F497D"/>
              </a:buClr>
            </a:pPr>
            <a:r>
              <a:rPr lang="cs-CZ" altLang="de-DE" sz="1600" dirty="0">
                <a:latin typeface="Trebuchet MS" pitchFamily="34" charset="0"/>
                <a:ea typeface="ＭＳ Ｐゴシック" pitchFamily="34" charset="-128"/>
              </a:rPr>
              <a:t>30 až 36 měsíců (max. však 42 měsíců)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5" y="2349499"/>
            <a:ext cx="1545938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:\Users\jtsfer\AppData\Local\Microsoft\Windows\Temporary Internet Files\Content.IE5\8CTGDQI9\Euro_symbol_gold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981451"/>
            <a:ext cx="827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5013325"/>
            <a:ext cx="9413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projektových partnerů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96864" y="1335217"/>
            <a:ext cx="8562974" cy="41642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Webové stránky programu: </a:t>
            </a:r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Interreg</a:t>
            </a:r>
            <a:r>
              <a:rPr lang="cs-CZ" sz="2400" dirty="0" smtClean="0"/>
              <a:t> </a:t>
            </a:r>
            <a:r>
              <a:rPr lang="cs-CZ" sz="2400" dirty="0"/>
              <a:t>CENTRAL </a:t>
            </a:r>
            <a:r>
              <a:rPr lang="cs-CZ" sz="2400" dirty="0" err="1"/>
              <a:t>Community</a:t>
            </a:r>
            <a:endParaRPr lang="cs-CZ" sz="2400" dirty="0"/>
          </a:p>
          <a:p>
            <a:r>
              <a:rPr lang="cs-CZ" sz="2400" dirty="0" smtClean="0"/>
              <a:t>- Project </a:t>
            </a:r>
            <a:r>
              <a:rPr lang="cs-CZ" sz="2400" dirty="0" err="1" smtClean="0"/>
              <a:t>ideas</a:t>
            </a:r>
            <a:r>
              <a:rPr lang="cs-CZ" sz="2400" dirty="0" smtClean="0"/>
              <a:t> – sekce s připravovanými projekty, kde tvůrce vyhledává partnery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LinkedIn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Vlastní síť partnerů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Doporučení od stávajících kontaktů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Hledání relevantních partnerů na internetu dle klíčových slov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Záměry </a:t>
            </a:r>
            <a:r>
              <a:rPr lang="cs-CZ" dirty="0" err="1" smtClean="0"/>
              <a:t>dostupnÉ</a:t>
            </a:r>
            <a:r>
              <a:rPr lang="cs-CZ" dirty="0" smtClean="0"/>
              <a:t> v „Project </a:t>
            </a:r>
            <a:r>
              <a:rPr lang="cs-CZ" dirty="0" err="1" smtClean="0"/>
              <a:t>ideas</a:t>
            </a:r>
            <a:r>
              <a:rPr lang="cs-CZ" dirty="0" smtClean="0"/>
              <a:t>“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2000" dirty="0" smtClean="0">
                <a:hlinkClick r:id="rId3"/>
              </a:rPr>
              <a:t>http</a:t>
            </a:r>
            <a:r>
              <a:rPr lang="de-AT" sz="2000" dirty="0">
                <a:hlinkClick r:id="rId3"/>
              </a:rPr>
              <a:t>://</a:t>
            </a:r>
            <a:r>
              <a:rPr lang="de-AT" sz="2000" dirty="0" smtClean="0">
                <a:hlinkClick r:id="rId3"/>
              </a:rPr>
              <a:t>www.interreg-central.eu/Content.Node/apply/Project_Ideas.html</a:t>
            </a:r>
            <a:r>
              <a:rPr lang="cs-CZ" sz="2000" dirty="0" smtClean="0"/>
              <a:t> </a:t>
            </a:r>
          </a:p>
          <a:p>
            <a:endParaRPr lang="de-A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8" y="1787979"/>
            <a:ext cx="6277501" cy="38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30461"/>
            <a:ext cx="3429000" cy="552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1257300" y="3984171"/>
            <a:ext cx="0" cy="246290"/>
          </a:xfrm>
          <a:prstGeom prst="straightConnector1">
            <a:avLst/>
          </a:prstGeom>
          <a:ln>
            <a:solidFill>
              <a:srgbClr val="F10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1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3454</Words>
  <Application>Microsoft Office PowerPoint</Application>
  <PresentationFormat>Předvádění na obrazovce (4:3)</PresentationFormat>
  <Paragraphs>425</Paragraphs>
  <Slides>33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50" baseType="lpstr">
      <vt:lpstr>ＭＳ Ｐゴシック</vt:lpstr>
      <vt:lpstr>Arial</vt:lpstr>
      <vt:lpstr>Calibri</vt:lpstr>
      <vt:lpstr>Courier New</vt:lpstr>
      <vt:lpstr>Gill Sans</vt:lpstr>
      <vt:lpstr>Lato Light</vt:lpstr>
      <vt:lpstr>Raleway</vt:lpstr>
      <vt:lpstr>Raleway Light</vt:lpstr>
      <vt:lpstr>Symbol</vt:lpstr>
      <vt:lpstr>Tahoma</vt:lpstr>
      <vt:lpstr>Times New Roman</vt:lpstr>
      <vt:lpstr>Trebuchet MS</vt:lpstr>
      <vt:lpstr>Wingdings</vt:lpstr>
      <vt:lpstr>Wingdings 2</vt:lpstr>
      <vt:lpstr>CentralEurope_iService</vt:lpstr>
      <vt:lpstr>1_CentralEurope_iService</vt:lpstr>
      <vt:lpstr>2_CentralEurope_iService</vt:lpstr>
      <vt:lpstr>Prezentace aplikace PowerPoint</vt:lpstr>
      <vt:lpstr>OBSAH</vt:lpstr>
      <vt:lpstr>Priority, alokace, členské státy programu</vt:lpstr>
      <vt:lpstr>Podporované regiony</vt:lpstr>
      <vt:lpstr>výzvy programu</vt:lpstr>
      <vt:lpstr>charakter a výstupy projektů</vt:lpstr>
      <vt:lpstr>Partneři projektu</vt:lpstr>
      <vt:lpstr>Hledání projektových partnerů</vt:lpstr>
      <vt:lpstr>Záměry dostupnÉ v „Project ideas“</vt:lpstr>
      <vt:lpstr>Webové stránky programu</vt:lpstr>
      <vt:lpstr>Linkedin skupina</vt:lpstr>
      <vt:lpstr>FINANCOVÁNÍ PROJEKTŮ</vt:lpstr>
      <vt:lpstr>3. Výzva - nastavení</vt:lpstr>
      <vt:lpstr>Prioritní Osa 1 a specifické cíle</vt:lpstr>
      <vt:lpstr>Prioritní Osa 2 a specifické cíle</vt:lpstr>
      <vt:lpstr>Prioritní Osa 3 a specifické cíle</vt:lpstr>
      <vt:lpstr>Prioritní Osa 4 a specifické cíle</vt:lpstr>
      <vt:lpstr>3. Výzva – tematické zúžení</vt:lpstr>
      <vt:lpstr>3. Výzva – tematické zúžení</vt:lpstr>
      <vt:lpstr>3. Výzva – tematické zúžení</vt:lpstr>
      <vt:lpstr>3. Výzva – tematické zúžení</vt:lpstr>
      <vt:lpstr>3. Výzva – uzavřený specifický cíl</vt:lpstr>
      <vt:lpstr>3. Výzva – tematické zúžení</vt:lpstr>
      <vt:lpstr>3. Výzva – dokumentace</vt:lpstr>
      <vt:lpstr>3. Výzva - Elektronický monit. systém</vt:lpstr>
      <vt:lpstr>PROJEKT ´dynamic Light´ Z 1. VÝZVY  2.1 zvýšení energetické účinnosti a využívání energie z obnovitelných zdrojů ve veřejné infrastruktuře</vt:lpstr>
      <vt:lpstr>PROJEKT ´Geo-PLASMA CE´ Z 1. VÝZVY  2.2 Zlepšit územně založené strategie nízkouhlíkového energetického plánování a politiky přispívající ke zmírňování klimatických změn</vt:lpstr>
      <vt:lpstr>PROJEKT ´3Lynx´ Z 2. VÝZVY  3.1 Rozvíjet kapacity pro integrované řízení ochrany životního prostředí s cílem zajistit ochranu a udržitelné využívání přírodního dědictví a zdrojů</vt:lpstr>
      <vt:lpstr>PROJEKT ´Forget heritage´ Z 1. VÝZVY  3.2 Rozvíjet kapacity pro udržitelné využívání kulturního dědictví a zdrojů</vt:lpstr>
      <vt:lpstr>PROJEKT ´UGB´ Z 1. VÝZVY 3.3 Zlepšit řízení ŽP ve FUNKČNÍCH MĚSTSKÝCH OBLASTECH (FMO)</vt:lpstr>
      <vt:lpstr>PROJEKT ´RUMOBIL´ Z 1. VÝZVY 4.1 Zlepšit plánování a koordinaci systémů regionální osobní dopravy s cílem zajistit lepší napojení na vnitrostátní a evropské dopravní sítě</vt:lpstr>
      <vt:lpstr>PROJEKT ´ChemMultimodal´ Z 1. VÝZVY 4.2 Zlepšit koordinaci mezi subjekty nákladní dopravy, využití ekologických multimodálních dopravních řešení</vt:lpstr>
      <vt:lpstr>Kontaktní údaje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Šafářová Marie</cp:lastModifiedBy>
  <cp:revision>2211</cp:revision>
  <cp:lastPrinted>2017-08-28T12:07:21Z</cp:lastPrinted>
  <dcterms:created xsi:type="dcterms:W3CDTF">2014-11-12T21:47:38Z</dcterms:created>
  <dcterms:modified xsi:type="dcterms:W3CDTF">2017-09-18T04:57:56Z</dcterms:modified>
</cp:coreProperties>
</file>