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313" r:id="rId3"/>
    <p:sldId id="314" r:id="rId4"/>
    <p:sldId id="316" r:id="rId5"/>
    <p:sldId id="317" r:id="rId6"/>
    <p:sldId id="318" r:id="rId7"/>
    <p:sldId id="321" r:id="rId8"/>
    <p:sldId id="324" r:id="rId9"/>
    <p:sldId id="326" r:id="rId10"/>
    <p:sldId id="327" r:id="rId11"/>
    <p:sldId id="337" r:id="rId12"/>
    <p:sldId id="331" r:id="rId13"/>
    <p:sldId id="335" r:id="rId14"/>
    <p:sldId id="338" r:id="rId15"/>
    <p:sldId id="330" r:id="rId16"/>
    <p:sldId id="333" r:id="rId17"/>
    <p:sldId id="332" r:id="rId18"/>
    <p:sldId id="334" r:id="rId19"/>
    <p:sldId id="336" r:id="rId20"/>
    <p:sldId id="339" r:id="rId21"/>
    <p:sldId id="312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olachová Lenka" initials="PL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8" autoAdjust="0"/>
    <p:restoredTop sz="94645" autoAdjust="0"/>
  </p:normalViewPr>
  <p:slideViewPr>
    <p:cSldViewPr>
      <p:cViewPr>
        <p:scale>
          <a:sx n="105" d="100"/>
          <a:sy n="105" d="100"/>
        </p:scale>
        <p:origin x="-16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AF722C-2138-4F5E-928C-5398C63BDA6F}" type="datetimeFigureOut">
              <a:rPr lang="cs-CZ" smtClean="0"/>
              <a:pPr/>
              <a:t>20.10.2016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805C01-2BB1-4E0B-B696-D84222B251B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9209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805C01-2BB1-4E0B-B696-D84222B251B5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B1938-5E8B-4962-89CA-E1DA94747F3B}" type="datetime1">
              <a:rPr lang="cs-CZ" smtClean="0"/>
              <a:t>20.10.2016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1620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39AA-187C-4586-8082-43AA069F4E72}" type="datetime1">
              <a:rPr lang="cs-CZ" smtClean="0"/>
              <a:t>20.10.2016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1488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DF0CE-54C1-4E0E-8C0E-3EFE8C37E25E}" type="datetime1">
              <a:rPr lang="cs-CZ" smtClean="0"/>
              <a:t>20.10.2016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852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483D8-F705-4BD1-86EE-3452B6B780DE}" type="datetime1">
              <a:rPr lang="cs-CZ" smtClean="0"/>
              <a:t>20.10.2016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0728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DAA0-C72D-4691-9A1E-CA196CD5E4A6}" type="datetime1">
              <a:rPr lang="cs-CZ" smtClean="0"/>
              <a:t>20.10.2016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9323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A477-6F17-4DD8-B75E-D4FCF580668B}" type="datetime1">
              <a:rPr lang="cs-CZ" smtClean="0"/>
              <a:t>20.10.2016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0246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B92F-7AFD-45E2-B116-D717C732AE1E}" type="datetime1">
              <a:rPr lang="cs-CZ" smtClean="0"/>
              <a:t>20.10.2016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5393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00CE-F8CE-4A72-A359-B7E4B396B1BF}" type="datetime1">
              <a:rPr lang="cs-CZ" smtClean="0"/>
              <a:t>20.10.2016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190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91BD-45C2-4B55-9D12-125AB8EB9CF1}" type="datetime1">
              <a:rPr lang="cs-CZ" smtClean="0"/>
              <a:t>20.10.2016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7053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1C76-C230-4D36-9A5D-9B7A7D7C456E}" type="datetime1">
              <a:rPr lang="cs-CZ" smtClean="0"/>
              <a:t>20.10.2016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0980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AE0C3-E547-49EA-A694-6BF1491FC123}" type="datetime1">
              <a:rPr lang="cs-CZ" smtClean="0"/>
              <a:t>20.10.2016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4626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34087-A9C0-42E8-8F64-4B4556BAEF74}" type="datetime1">
              <a:rPr lang="cs-CZ" smtClean="0"/>
              <a:t>20.10.2016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3106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r-olomoucky.cz/pracovni-skupina-vzdelavani-cl-2879.html" TargetMode="External"/><Relationship Id="rId2" Type="http://schemas.openxmlformats.org/officeDocument/2006/relationships/hyperlink" Target="https://www.kr-olomoucky.cz/krajsky-akcni-plan-rozvoje-vzdelavani-olomouckeho-kraje-cl-3449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b.vlacilova@kr-olomoucky.cz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0" y="1686306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latin typeface="Calibri" panose="020F0502020204030204" pitchFamily="34" charset="0"/>
              </a:rPr>
              <a:t>Krajský akční plán rozvoje vzdělávání Olomouckého kraje</a:t>
            </a:r>
            <a:endParaRPr lang="cs-CZ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algn="ctr"/>
            <a:r>
              <a:rPr lang="cs-C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Návrh KAP č.1</a:t>
            </a:r>
            <a:endParaRPr lang="cs-CZ" sz="5400" b="1" dirty="0" smtClean="0">
              <a:latin typeface="Calibri" panose="020F0502020204030204" pitchFamily="34" charset="0"/>
            </a:endParaRPr>
          </a:p>
          <a:p>
            <a:pPr algn="ctr"/>
            <a:endParaRPr lang="cs-CZ" sz="2000" dirty="0" smtClean="0">
              <a:latin typeface="Calibri" panose="020F0502020204030204" pitchFamily="34" charset="0"/>
            </a:endParaRPr>
          </a:p>
          <a:p>
            <a:pPr algn="ctr"/>
            <a:r>
              <a:rPr lang="cs-CZ" sz="2000" dirty="0" smtClean="0">
                <a:latin typeface="Calibri" panose="020F0502020204030204" pitchFamily="34" charset="0"/>
              </a:rPr>
              <a:t>Pracovní porada ředitelů škol a školských zařízení </a:t>
            </a:r>
          </a:p>
          <a:p>
            <a:pPr algn="ctr"/>
            <a:r>
              <a:rPr lang="cs-CZ" sz="2000" dirty="0" smtClean="0">
                <a:latin typeface="Calibri" panose="020F0502020204030204" pitchFamily="34" charset="0"/>
              </a:rPr>
              <a:t>nezřizovaných Olomouckým krajem</a:t>
            </a:r>
          </a:p>
          <a:p>
            <a:pPr algn="ctr"/>
            <a:r>
              <a:rPr lang="cs-CZ" sz="2000" dirty="0" smtClean="0">
                <a:latin typeface="Calibri" panose="020F0502020204030204" pitchFamily="34" charset="0"/>
              </a:rPr>
              <a:t>Olomouc, Krajský úřad - kongresový sál, 24. 10. 2016</a:t>
            </a:r>
            <a:endParaRPr lang="cs-CZ" sz="2000" dirty="0">
              <a:latin typeface="Calibri" panose="020F0502020204030204" pitchFamily="34" charset="0"/>
            </a:endParaRPr>
          </a:p>
          <a:p>
            <a:pPr algn="ctr"/>
            <a:endParaRPr lang="cs-CZ" sz="2000" i="1" dirty="0" smtClean="0">
              <a:latin typeface="Calibri" panose="020F0502020204030204" pitchFamily="34" charset="0"/>
            </a:endParaRPr>
          </a:p>
          <a:p>
            <a:pPr algn="ctr"/>
            <a:endParaRPr lang="cs-CZ" sz="2000" i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59532" y="5228939"/>
            <a:ext cx="356439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1500" i="1" dirty="0" smtClean="0"/>
              <a:t>RNDr. Bronislava Vláčilová</a:t>
            </a:r>
          </a:p>
          <a:p>
            <a:pPr>
              <a:spcAft>
                <a:spcPts val="600"/>
              </a:spcAft>
            </a:pPr>
            <a:r>
              <a:rPr lang="cs-CZ" sz="1500" i="1" dirty="0" smtClean="0"/>
              <a:t>věcná manažerka KAP                                                                                                             </a:t>
            </a:r>
            <a:endParaRPr lang="cs-CZ" sz="1500" i="1" dirty="0"/>
          </a:p>
        </p:txBody>
      </p:sp>
      <p:pic>
        <p:nvPicPr>
          <p:cNvPr id="6" name="Picture 2" descr="V:\PS_KUOK_Krajsky_akcni_plan\Publicita\logolink_MSMT_VVV_hor_barva_cz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5725776"/>
            <a:ext cx="4610100" cy="10287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reflection stA="0" endPos="65000" dist="50800" dir="5400000" sy="-100000" algn="bl" rotWithShape="0"/>
          </a:effectLst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995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3768" y="274638"/>
            <a:ext cx="6203032" cy="1143000"/>
          </a:xfrm>
        </p:spPr>
        <p:txBody>
          <a:bodyPr>
            <a:normAutofit/>
          </a:bodyPr>
          <a:lstStyle/>
          <a:p>
            <a:r>
              <a:rPr lang="cs-CZ" sz="3600" b="1" dirty="0"/>
              <a:t>Návrh řešení KAP – akční plán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dirty="0"/>
              <a:t>Každý </a:t>
            </a:r>
            <a:r>
              <a:rPr lang="cs-CZ" b="1" dirty="0"/>
              <a:t>Obecný cíl </a:t>
            </a:r>
            <a:r>
              <a:rPr lang="cs-CZ" dirty="0"/>
              <a:t>je doplněn </a:t>
            </a:r>
            <a:r>
              <a:rPr lang="cs-CZ" b="1" dirty="0"/>
              <a:t>dílčími cíli </a:t>
            </a:r>
            <a:r>
              <a:rPr lang="cs-CZ" dirty="0"/>
              <a:t>nebo </a:t>
            </a:r>
            <a:r>
              <a:rPr lang="cs-CZ" b="1" dirty="0"/>
              <a:t>návrhy opatření</a:t>
            </a:r>
            <a:r>
              <a:rPr lang="cs-CZ" dirty="0"/>
              <a:t>. Každý z nich má stanovena </a:t>
            </a:r>
            <a:r>
              <a:rPr lang="cs-CZ" b="1" dirty="0"/>
              <a:t>kritéria splnění</a:t>
            </a:r>
            <a:r>
              <a:rPr lang="cs-CZ" dirty="0"/>
              <a:t>.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Ke </a:t>
            </a:r>
            <a:r>
              <a:rPr lang="cs-CZ" dirty="0"/>
              <a:t>každému dílčímu cíli jsou naplánovány </a:t>
            </a:r>
            <a:r>
              <a:rPr lang="cs-CZ" b="1" dirty="0"/>
              <a:t>aktivity</a:t>
            </a:r>
            <a:r>
              <a:rPr lang="cs-CZ" dirty="0"/>
              <a:t>, které povedou k jejich naplnění.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U </a:t>
            </a:r>
            <a:r>
              <a:rPr lang="cs-CZ" dirty="0"/>
              <a:t>každé aktivity jsou uvedeny </a:t>
            </a:r>
            <a:r>
              <a:rPr lang="cs-CZ" b="1" dirty="0"/>
              <a:t>předpoklady realizace</a:t>
            </a:r>
            <a:r>
              <a:rPr lang="cs-CZ" dirty="0"/>
              <a:t>, což jsou většinou výzvy projektů ESF s odpovídajícím tematickým zaměřením.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Dále </a:t>
            </a:r>
            <a:r>
              <a:rPr lang="cs-CZ" dirty="0"/>
              <a:t>je každá aktivita doplněna informací o </a:t>
            </a:r>
            <a:r>
              <a:rPr lang="cs-CZ" b="1" dirty="0"/>
              <a:t>zapojení subjektů</a:t>
            </a:r>
            <a:r>
              <a:rPr lang="cs-CZ" dirty="0"/>
              <a:t>, které by se na dané činnosti měly podílet. </a:t>
            </a:r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3477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400" b="1" dirty="0" smtClean="0"/>
              <a:t>Příklad z akčního plánu:</a:t>
            </a:r>
            <a:endParaRPr lang="cs-CZ" sz="2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b="1" dirty="0"/>
              <a:t>Obecná priorita A5: </a:t>
            </a:r>
            <a:r>
              <a:rPr lang="cs-CZ" sz="1600" dirty="0"/>
              <a:t>Podpora infrastruktury škol a školských zařízení</a:t>
            </a:r>
            <a:br>
              <a:rPr lang="cs-CZ" sz="1600" dirty="0"/>
            </a:br>
            <a:r>
              <a:rPr lang="cs-CZ" sz="1600" b="1" dirty="0"/>
              <a:t>Obecný cíl: </a:t>
            </a:r>
            <a:r>
              <a:rPr lang="cs-CZ" sz="1600" dirty="0"/>
              <a:t>Kraj významně posílí podporu investic do infrastruktury škol a školských zařízení</a:t>
            </a:r>
            <a:br>
              <a:rPr lang="cs-CZ" sz="1600" dirty="0"/>
            </a:br>
            <a:endParaRPr lang="cs-CZ" sz="1600" dirty="0" smtClean="0"/>
          </a:p>
          <a:p>
            <a:pPr marL="0" indent="0">
              <a:buNone/>
            </a:pPr>
            <a:r>
              <a:rPr lang="cs-CZ" sz="1200" b="1" dirty="0" smtClean="0"/>
              <a:t>Dílčí </a:t>
            </a:r>
            <a:r>
              <a:rPr lang="cs-CZ" sz="1200" b="1" dirty="0"/>
              <a:t>cíl (opatření) A5.2: </a:t>
            </a:r>
            <a:r>
              <a:rPr lang="cs-CZ" sz="1200" dirty="0"/>
              <a:t>Modernizace vzdělávací infrastruktury pro odborné vzdělávání včetně jazykového</a:t>
            </a:r>
          </a:p>
          <a:p>
            <a:pPr marL="0" indent="0">
              <a:buNone/>
            </a:pPr>
            <a:r>
              <a:rPr lang="cs-CZ" sz="1200" b="1" dirty="0"/>
              <a:t>Kritérium splnění: </a:t>
            </a:r>
            <a:r>
              <a:rPr lang="cs-CZ" sz="1200" dirty="0"/>
              <a:t>Škola (školské zařízení) realizuje některou z následujících činností:</a:t>
            </a:r>
          </a:p>
          <a:p>
            <a:pPr marL="400050" lvl="1" indent="0">
              <a:buNone/>
            </a:pPr>
            <a:r>
              <a:rPr lang="cs-CZ" sz="800" dirty="0" smtClean="0"/>
              <a:t>  </a:t>
            </a:r>
            <a:r>
              <a:rPr lang="cs-CZ" sz="1200" dirty="0" smtClean="0"/>
              <a:t>- Budování </a:t>
            </a:r>
            <a:r>
              <a:rPr lang="cs-CZ" sz="1200" dirty="0"/>
              <a:t>nové odborné učebny, laboratoře či pracoviště praktického vyučování či jazykové výuky</a:t>
            </a:r>
          </a:p>
          <a:p>
            <a:pPr marL="400050" lvl="1" indent="0">
              <a:buNone/>
            </a:pPr>
            <a:r>
              <a:rPr lang="cs-CZ" sz="1200" dirty="0" smtClean="0"/>
              <a:t> - Rekonstrukce </a:t>
            </a:r>
            <a:r>
              <a:rPr lang="cs-CZ" sz="1200" dirty="0"/>
              <a:t>(modernizace) stávající odborné učebny, laboratoře či pracoviště praktického vyučování či jazykové výuky</a:t>
            </a:r>
          </a:p>
          <a:p>
            <a:pPr marL="400050" lvl="1" indent="0">
              <a:buNone/>
            </a:pPr>
            <a:r>
              <a:rPr lang="cs-CZ" sz="1200" dirty="0"/>
              <a:t> </a:t>
            </a:r>
            <a:r>
              <a:rPr lang="cs-CZ" sz="1200" dirty="0" smtClean="0"/>
              <a:t>- Pořízení </a:t>
            </a:r>
            <a:r>
              <a:rPr lang="cs-CZ" sz="1200" dirty="0"/>
              <a:t>nového vybavení odborné učebny, laboratoře či pracoviště praktického vyučování či jazykové výuky</a:t>
            </a:r>
          </a:p>
          <a:p>
            <a:pPr marL="0" indent="0">
              <a:buNone/>
            </a:pPr>
            <a:endParaRPr lang="cs-CZ" sz="1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631071"/>
              </p:ext>
            </p:extLst>
          </p:nvPr>
        </p:nvGraphicFramePr>
        <p:xfrm>
          <a:off x="457200" y="3397863"/>
          <a:ext cx="8229599" cy="2407401"/>
        </p:xfrm>
        <a:graphic>
          <a:graphicData uri="http://schemas.openxmlformats.org/drawingml/2006/table">
            <a:tbl>
              <a:tblPr firstRow="1" firstCol="1" bandRow="1"/>
              <a:tblGrid>
                <a:gridCol w="552674"/>
                <a:gridCol w="2859037"/>
                <a:gridCol w="1878746"/>
                <a:gridCol w="1305325"/>
                <a:gridCol w="1633817"/>
              </a:tblGrid>
              <a:tr h="26596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>
                          <a:effectLst/>
                          <a:latin typeface="Arial"/>
                          <a:ea typeface="Calibri"/>
                          <a:cs typeface="Calibri"/>
                        </a:rPr>
                        <a:t>Činnost (aktivita)</a:t>
                      </a:r>
                      <a:endParaRPr lang="cs-CZ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effectLst/>
                          <a:latin typeface="Arial"/>
                          <a:ea typeface="Calibri"/>
                          <a:cs typeface="Calibri"/>
                        </a:rPr>
                        <a:t>Předpoklady realizace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effectLst/>
                          <a:latin typeface="Arial"/>
                          <a:ea typeface="Calibri"/>
                          <a:cs typeface="Calibri"/>
                        </a:rPr>
                        <a:t>Zapojené subjekty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effectLst/>
                          <a:latin typeface="Arial"/>
                          <a:ea typeface="Calibri"/>
                          <a:cs typeface="Calibri"/>
                        </a:rPr>
                        <a:t>Termín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9517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Calibri"/>
                          <a:cs typeface="Calibri"/>
                        </a:rPr>
                        <a:t>A5.2.1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Calibri"/>
                          <a:cs typeface="Calibri"/>
                        </a:rPr>
                        <a:t>Realizace projektů zaměřených na modernizaci vzdělávací infrastruktury pro odborné vzdělávání včetně jazykového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Arial"/>
                          <a:ea typeface="Calibri"/>
                          <a:cs typeface="Calibri"/>
                        </a:rPr>
                        <a:t>Odpovídající zaměření výzev z IROP, přijatelnost příjemce a projektového záměru, zájem zařízení</a:t>
                      </a:r>
                      <a:endParaRPr lang="cs-CZ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Calibri"/>
                          <a:cs typeface="Calibri"/>
                        </a:rPr>
                        <a:t>SŠ, VOŠ, školská zařízení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Calibri"/>
                          <a:cs typeface="Calibri"/>
                        </a:rPr>
                        <a:t>V návaznosti na termíny ve výzvě 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38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Calibri"/>
                          <a:cs typeface="Calibri"/>
                        </a:rPr>
                        <a:t>A5.2.2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Calibri"/>
                          <a:cs typeface="Calibri"/>
                        </a:rPr>
                        <a:t>Realizace krajského projektu zaměřeného na tematická partnerství v oblasti podpory rozvoje investic do infrastruktury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Arial"/>
                          <a:ea typeface="Calibri"/>
                          <a:cs typeface="Calibri"/>
                        </a:rPr>
                        <a:t>Odpovídající zaměření projektů v příslušné výzvě pro </a:t>
                      </a:r>
                      <a:r>
                        <a:rPr lang="cs-CZ" sz="1000" dirty="0" err="1">
                          <a:effectLst/>
                          <a:latin typeface="Arial"/>
                          <a:ea typeface="Calibri"/>
                          <a:cs typeface="Calibri"/>
                        </a:rPr>
                        <a:t>IPo</a:t>
                      </a:r>
                      <a:endParaRPr lang="cs-CZ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Calibri"/>
                          <a:cs typeface="Calibri"/>
                        </a:rPr>
                        <a:t>ZŠ, SŠ, VOŠ, VŠ, zaměstnavatelé, HK ČR, ÚP ČR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Calibri"/>
                          <a:cs typeface="Calibri"/>
                        </a:rPr>
                        <a:t>V návaznosti na termíny ve výzvě pro krajské projekty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8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Calibri"/>
                          <a:cs typeface="Calibri"/>
                        </a:rPr>
                        <a:t>A5.2.3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Arial"/>
                          <a:ea typeface="Calibri"/>
                          <a:cs typeface="Calibri"/>
                        </a:rPr>
                        <a:t>Podpora SŠ a VOŠ při zpracování plánů aktivit a ŠAP</a:t>
                      </a:r>
                      <a:endParaRPr lang="cs-CZ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Calibri"/>
                          <a:cs typeface="Calibri"/>
                        </a:rPr>
                        <a:t>Zájem škol o akční plánování, zdařilý výběr škol pro ŠAP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Calibri"/>
                          <a:cs typeface="Calibri"/>
                        </a:rPr>
                        <a:t>SŠ, VOŠ, NÚV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Arial"/>
                          <a:ea typeface="Calibri"/>
                          <a:cs typeface="Calibri"/>
                        </a:rPr>
                        <a:t>1. 9. 2016 – 30. 6. 2017</a:t>
                      </a:r>
                      <a:endParaRPr lang="cs-CZ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29765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9210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27784" y="274638"/>
            <a:ext cx="6059016" cy="1143000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„Pracovní“ návrh krajského projektu na implementaci KAP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sz="2200" b="1" dirty="0"/>
              <a:t>Název projektu</a:t>
            </a:r>
            <a:r>
              <a:rPr lang="cs-CZ" sz="2200" dirty="0"/>
              <a:t>: </a:t>
            </a:r>
            <a:r>
              <a:rPr lang="cs-CZ" dirty="0"/>
              <a:t>Rovný přístup ke </a:t>
            </a:r>
            <a:r>
              <a:rPr lang="cs-CZ" dirty="0" smtClean="0"/>
              <a:t>vzdělávání s </a:t>
            </a:r>
            <a:r>
              <a:rPr lang="cs-CZ" dirty="0"/>
              <a:t>ohledem na lepší uplatnitelnost na trhu práce </a:t>
            </a:r>
            <a:r>
              <a:rPr lang="cs-CZ" dirty="0" smtClean="0"/>
              <a:t>(</a:t>
            </a:r>
            <a:r>
              <a:rPr lang="cs-CZ" dirty="0"/>
              <a:t>podpora vzdělávání v prioritních oblastech KAP</a:t>
            </a:r>
            <a:r>
              <a:rPr lang="cs-CZ" dirty="0" smtClean="0"/>
              <a:t>)</a:t>
            </a:r>
          </a:p>
          <a:p>
            <a:pPr marL="0" indent="0" algn="just">
              <a:buNone/>
            </a:pPr>
            <a:r>
              <a:rPr lang="cs-CZ" sz="2200" b="1" dirty="0"/>
              <a:t>Celkové předpokládané způsobilé náklady projektu:</a:t>
            </a:r>
            <a:r>
              <a:rPr lang="cs-CZ" sz="2200" dirty="0"/>
              <a:t> </a:t>
            </a:r>
            <a:r>
              <a:rPr lang="cs-CZ" dirty="0"/>
              <a:t>cca 45 mil. </a:t>
            </a:r>
            <a:r>
              <a:rPr lang="cs-CZ" dirty="0" smtClean="0"/>
              <a:t>Kč</a:t>
            </a:r>
          </a:p>
          <a:p>
            <a:pPr marL="0" indent="0" algn="just">
              <a:buNone/>
            </a:pPr>
            <a:r>
              <a:rPr lang="cs-CZ" sz="2200" b="1" dirty="0"/>
              <a:t>Zapojené školy – Partneři projektu: </a:t>
            </a:r>
            <a:endParaRPr lang="cs-CZ" sz="2200" b="1" dirty="0" smtClean="0"/>
          </a:p>
          <a:p>
            <a:pPr marL="0" indent="0" algn="just">
              <a:buNone/>
            </a:pPr>
            <a:r>
              <a:rPr lang="cs-CZ" dirty="0" smtClean="0"/>
              <a:t>střední </a:t>
            </a:r>
            <a:r>
              <a:rPr lang="cs-CZ" dirty="0"/>
              <a:t>a vyšší odborné školy v kraji poskytující technické, přírodovědné nebo odborné vzdělávání, jejich prostřednictvím i partnerské ZŠ případně zařízení poskytující zájmové vzdělávání (viz priorita podnikavost).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8701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27784" y="274638"/>
            <a:ext cx="6059016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Plánované aktivity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600" b="1" dirty="0" smtClean="0"/>
              <a:t>1)Tvorba </a:t>
            </a:r>
            <a:r>
              <a:rPr lang="cs-CZ" sz="1600" b="1" dirty="0"/>
              <a:t>koncepce inkluzívního vzdělávání </a:t>
            </a:r>
            <a:r>
              <a:rPr lang="cs-CZ" sz="1600" b="1" dirty="0" smtClean="0"/>
              <a:t>OK </a:t>
            </a:r>
            <a:r>
              <a:rPr lang="cs-CZ" sz="1600" dirty="0"/>
              <a:t>včetně metodické podpory pro diagnostiku žáků a studentů se SVP včetně mimořádně nadaných </a:t>
            </a:r>
          </a:p>
          <a:p>
            <a:pPr marL="0" indent="0">
              <a:buNone/>
            </a:pPr>
            <a:r>
              <a:rPr lang="cs-CZ" sz="1600" b="1" dirty="0" smtClean="0"/>
              <a:t>2)Podpora </a:t>
            </a:r>
            <a:r>
              <a:rPr lang="cs-CZ" sz="1600" b="1" dirty="0"/>
              <a:t>rozvoje polytechnického, přírodovědného a odborného vzdělávání </a:t>
            </a:r>
            <a:r>
              <a:rPr lang="cs-CZ" sz="1600" dirty="0"/>
              <a:t>ve vazbě na potřeby trhu práce včetně budování potřebné infrastruktury </a:t>
            </a:r>
            <a:endParaRPr lang="cs-CZ" sz="1600" dirty="0" smtClean="0"/>
          </a:p>
          <a:p>
            <a:pPr marL="0" indent="0">
              <a:buNone/>
            </a:pPr>
            <a:r>
              <a:rPr lang="cs-CZ" sz="1600" b="1" dirty="0" smtClean="0"/>
              <a:t>3)Podpora </a:t>
            </a:r>
            <a:r>
              <a:rPr lang="cs-CZ" sz="1600" b="1" dirty="0"/>
              <a:t>spolupráce škol a zaměstnavatelů </a:t>
            </a:r>
            <a:r>
              <a:rPr lang="cs-CZ" sz="1600" dirty="0"/>
              <a:t>(praxe a stáže žáků, studentů i pedagogů, tandemová výuka s odborníkem z praxe, stipendijní programy, výměna zkušeností) </a:t>
            </a:r>
            <a:endParaRPr lang="cs-CZ" sz="1600" dirty="0" smtClean="0"/>
          </a:p>
          <a:p>
            <a:pPr marL="0" indent="0">
              <a:buNone/>
            </a:pPr>
            <a:r>
              <a:rPr lang="cs-CZ" sz="1600" b="1" dirty="0" smtClean="0"/>
              <a:t>4)Podpora </a:t>
            </a:r>
            <a:r>
              <a:rPr lang="cs-CZ" sz="1600" b="1" dirty="0"/>
              <a:t>vzájemné spolupráce středních a vyšších odborných škol se </a:t>
            </a:r>
            <a:r>
              <a:rPr lang="cs-CZ" sz="1600" b="1" dirty="0" smtClean="0"/>
              <a:t>ZŠ </a:t>
            </a:r>
            <a:r>
              <a:rPr lang="cs-CZ" sz="1600" dirty="0"/>
              <a:t>(sdílení odborných učeben, sdílení dobré praxe, stínování, společná projektová výuka, výměna zkušeností) </a:t>
            </a:r>
            <a:endParaRPr lang="cs-CZ" sz="1600" dirty="0" smtClean="0"/>
          </a:p>
          <a:p>
            <a:pPr marL="0" indent="0">
              <a:buNone/>
            </a:pPr>
            <a:r>
              <a:rPr lang="cs-CZ" sz="1600" b="1" dirty="0" smtClean="0"/>
              <a:t>5)Podpora </a:t>
            </a:r>
            <a:r>
              <a:rPr lang="cs-CZ" sz="1600" b="1" dirty="0"/>
              <a:t>rozvoje digitální gramotnosti žáků, studentů i pedagogů </a:t>
            </a:r>
            <a:r>
              <a:rPr lang="cs-CZ" sz="1600" dirty="0"/>
              <a:t>včetně budování potřebné infrastruktury </a:t>
            </a:r>
            <a:r>
              <a:rPr lang="cs-CZ" sz="1600" dirty="0" smtClean="0"/>
              <a:t>(např. formou e-</a:t>
            </a:r>
            <a:r>
              <a:rPr lang="cs-CZ" sz="1600" dirty="0" err="1" smtClean="0"/>
              <a:t>learningové</a:t>
            </a:r>
            <a:r>
              <a:rPr lang="cs-CZ" sz="1600" dirty="0" smtClean="0"/>
              <a:t> výuky, </a:t>
            </a:r>
            <a:r>
              <a:rPr lang="cs-CZ" sz="1600" dirty="0" err="1" smtClean="0"/>
              <a:t>webinářů</a:t>
            </a:r>
            <a:r>
              <a:rPr lang="cs-CZ" sz="1600" dirty="0" smtClean="0"/>
              <a:t> atd.) </a:t>
            </a:r>
          </a:p>
          <a:p>
            <a:pPr marL="0" indent="0">
              <a:buNone/>
            </a:pPr>
            <a:r>
              <a:rPr lang="cs-CZ" sz="1600" b="1" dirty="0" smtClean="0"/>
              <a:t>6)Podpora rozvoje kompetencí k podnikavosti, iniciativě a kreativitě </a:t>
            </a:r>
            <a:r>
              <a:rPr lang="cs-CZ" sz="1600" dirty="0" smtClean="0"/>
              <a:t>včetně budování potřebné infrastruktury (např. provoz fiktivních firem, projektová výuka, spolupráce s malými podniky v regionu atd.) </a:t>
            </a:r>
          </a:p>
          <a:p>
            <a:pPr marL="0" indent="0">
              <a:buNone/>
            </a:pPr>
            <a:r>
              <a:rPr lang="cs-CZ" sz="1600" b="1" dirty="0" smtClean="0"/>
              <a:t>7)Podpora </a:t>
            </a:r>
            <a:r>
              <a:rPr lang="cs-CZ" sz="1600" b="1" dirty="0"/>
              <a:t>jazykové gramotnosti žáků a studentů </a:t>
            </a:r>
            <a:r>
              <a:rPr lang="cs-CZ" sz="1600" dirty="0"/>
              <a:t>ve vazbě na výuku odborných, technických a přírodovědných předmětů </a:t>
            </a:r>
            <a:endParaRPr lang="cs-CZ" sz="1600" dirty="0" smtClean="0"/>
          </a:p>
          <a:p>
            <a:pPr marL="0" indent="0">
              <a:buNone/>
            </a:pPr>
            <a:r>
              <a:rPr lang="cs-CZ" sz="1600" b="1" dirty="0" smtClean="0"/>
              <a:t>8)Podpora </a:t>
            </a:r>
            <a:r>
              <a:rPr lang="cs-CZ" sz="1600" b="1" dirty="0"/>
              <a:t>dalšího vzdělávání pedagogů </a:t>
            </a:r>
            <a:r>
              <a:rPr lang="cs-CZ" sz="1600" dirty="0"/>
              <a:t>v souladu s potřebami plynoucími z předchozích aktivit </a:t>
            </a:r>
            <a:endParaRPr lang="cs-CZ" sz="1600" dirty="0" smtClean="0"/>
          </a:p>
          <a:p>
            <a:pPr marL="0" indent="0">
              <a:buNone/>
            </a:pPr>
            <a:r>
              <a:rPr lang="cs-CZ" sz="1600" b="1" dirty="0" smtClean="0"/>
              <a:t>9)Podpora </a:t>
            </a:r>
            <a:r>
              <a:rPr lang="cs-CZ" sz="1600" b="1" dirty="0"/>
              <a:t>propagace vzdělávání technického, přírodovědného a odborného </a:t>
            </a:r>
            <a:r>
              <a:rPr lang="cs-CZ" sz="1600" dirty="0"/>
              <a:t>v oborech nedostatkových na trhu </a:t>
            </a:r>
            <a:r>
              <a:rPr lang="cs-CZ" sz="1600" dirty="0" smtClean="0"/>
              <a:t>práce</a:t>
            </a:r>
            <a:endParaRPr lang="cs-CZ" sz="1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2181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5736" y="274638"/>
            <a:ext cx="6652188" cy="994122"/>
          </a:xfrm>
        </p:spPr>
        <p:txBody>
          <a:bodyPr>
            <a:normAutofit fontScale="90000"/>
          </a:bodyPr>
          <a:lstStyle/>
          <a:p>
            <a:r>
              <a:rPr lang="cs-CZ" sz="3200" b="1" dirty="0"/>
              <a:t>Plánované aktivity </a:t>
            </a:r>
            <a:r>
              <a:rPr lang="cs-CZ" sz="3200" b="1" dirty="0" smtClean="0"/>
              <a:t>projektu </a:t>
            </a:r>
            <a:br>
              <a:rPr lang="cs-CZ" sz="3200" b="1" dirty="0" smtClean="0"/>
            </a:br>
            <a:r>
              <a:rPr lang="cs-CZ" sz="3200" b="1" dirty="0" smtClean="0"/>
              <a:t>na implementaci KAP</a:t>
            </a:r>
            <a:endParaRPr lang="cs-CZ" sz="3200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2843808" y="2780928"/>
            <a:ext cx="3528392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FF0000"/>
                </a:solidFill>
              </a:rPr>
              <a:t>Podpora </a:t>
            </a:r>
            <a:r>
              <a:rPr lang="cs-CZ" dirty="0">
                <a:solidFill>
                  <a:srgbClr val="FF0000"/>
                </a:solidFill>
              </a:rPr>
              <a:t>rozvoje polytechnického, přírodovědného a odborného vzdělávání</a:t>
            </a:r>
            <a:r>
              <a:rPr lang="cs-CZ" dirty="0"/>
              <a:t> </a:t>
            </a:r>
            <a:endParaRPr lang="cs-CZ" dirty="0" smtClean="0"/>
          </a:p>
          <a:p>
            <a:pPr algn="ctr"/>
            <a:r>
              <a:rPr lang="cs-CZ" dirty="0" smtClean="0"/>
              <a:t>ve </a:t>
            </a:r>
            <a:r>
              <a:rPr lang="cs-CZ" dirty="0"/>
              <a:t>vazbě na potřeby trhu práce včetně budování potřebné infrastruktury </a:t>
            </a:r>
          </a:p>
        </p:txBody>
      </p:sp>
      <p:sp>
        <p:nvSpPr>
          <p:cNvPr id="6" name="Obdélník 5"/>
          <p:cNvSpPr/>
          <p:nvPr/>
        </p:nvSpPr>
        <p:spPr>
          <a:xfrm>
            <a:off x="3114991" y="1556792"/>
            <a:ext cx="289716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Tvorba </a:t>
            </a:r>
            <a:r>
              <a:rPr lang="cs-CZ" dirty="0">
                <a:solidFill>
                  <a:schemeClr val="tx1"/>
                </a:solidFill>
              </a:rPr>
              <a:t>koncepce inkluzívního vzdělávání OK </a:t>
            </a:r>
          </a:p>
        </p:txBody>
      </p:sp>
      <p:sp>
        <p:nvSpPr>
          <p:cNvPr id="8" name="Šipka doprava 7"/>
          <p:cNvSpPr/>
          <p:nvPr/>
        </p:nvSpPr>
        <p:spPr>
          <a:xfrm rot="1043902">
            <a:off x="364149" y="1707658"/>
            <a:ext cx="2592288" cy="14571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smtClean="0"/>
              <a:t>Podpora </a:t>
            </a:r>
            <a:r>
              <a:rPr lang="cs-CZ" sz="1400" dirty="0"/>
              <a:t>spolupráce škol </a:t>
            </a:r>
            <a:endParaRPr lang="cs-CZ" sz="1400" dirty="0" smtClean="0"/>
          </a:p>
          <a:p>
            <a:pPr algn="ctr"/>
            <a:r>
              <a:rPr lang="cs-CZ" sz="1400" dirty="0" smtClean="0"/>
              <a:t>a </a:t>
            </a:r>
            <a:r>
              <a:rPr lang="cs-CZ" sz="1400" dirty="0"/>
              <a:t>zaměstnavatelů </a:t>
            </a:r>
          </a:p>
        </p:txBody>
      </p:sp>
      <p:sp>
        <p:nvSpPr>
          <p:cNvPr id="9" name="Šipka doprava 8"/>
          <p:cNvSpPr/>
          <p:nvPr/>
        </p:nvSpPr>
        <p:spPr>
          <a:xfrm>
            <a:off x="251520" y="3068960"/>
            <a:ext cx="2664296" cy="16561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smtClean="0"/>
              <a:t>Podpora </a:t>
            </a:r>
            <a:r>
              <a:rPr lang="cs-CZ" sz="1400" dirty="0"/>
              <a:t>vzájemné spolupráce středních a vyšších odborných škol se ZŠ </a:t>
            </a:r>
          </a:p>
        </p:txBody>
      </p:sp>
      <p:sp>
        <p:nvSpPr>
          <p:cNvPr id="10" name="Obdélník 9"/>
          <p:cNvSpPr/>
          <p:nvPr/>
        </p:nvSpPr>
        <p:spPr>
          <a:xfrm>
            <a:off x="3419872" y="5301208"/>
            <a:ext cx="237626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smtClean="0"/>
              <a:t>Podpora </a:t>
            </a:r>
            <a:r>
              <a:rPr lang="cs-CZ" sz="1600" dirty="0"/>
              <a:t>propagace vzdělávání technického, přírodovědného </a:t>
            </a:r>
            <a:endParaRPr lang="cs-CZ" sz="1600" dirty="0" smtClean="0"/>
          </a:p>
          <a:p>
            <a:pPr algn="ctr"/>
            <a:r>
              <a:rPr lang="cs-CZ" sz="1600" dirty="0" smtClean="0"/>
              <a:t>a </a:t>
            </a:r>
            <a:r>
              <a:rPr lang="cs-CZ" sz="1600" dirty="0"/>
              <a:t>odborného </a:t>
            </a:r>
          </a:p>
        </p:txBody>
      </p:sp>
      <p:sp>
        <p:nvSpPr>
          <p:cNvPr id="11" name="Šipka doprava 10"/>
          <p:cNvSpPr/>
          <p:nvPr/>
        </p:nvSpPr>
        <p:spPr>
          <a:xfrm rot="19620562">
            <a:off x="323252" y="4742773"/>
            <a:ext cx="2802152" cy="13372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smtClean="0"/>
              <a:t>Podpora </a:t>
            </a:r>
            <a:r>
              <a:rPr lang="cs-CZ" sz="1400" dirty="0"/>
              <a:t>rozvoje digitální gramotnosti žáků, studentů </a:t>
            </a:r>
            <a:endParaRPr lang="cs-CZ" sz="1400" dirty="0" smtClean="0"/>
          </a:p>
          <a:p>
            <a:pPr algn="ctr"/>
            <a:r>
              <a:rPr lang="cs-CZ" sz="1400" dirty="0" smtClean="0"/>
              <a:t>i </a:t>
            </a:r>
            <a:r>
              <a:rPr lang="cs-CZ" sz="1400" dirty="0"/>
              <a:t>pedagogů </a:t>
            </a:r>
          </a:p>
        </p:txBody>
      </p:sp>
      <p:sp>
        <p:nvSpPr>
          <p:cNvPr id="12" name="Šipka doleva 11"/>
          <p:cNvSpPr/>
          <p:nvPr/>
        </p:nvSpPr>
        <p:spPr>
          <a:xfrm rot="20232426">
            <a:off x="6155799" y="1614375"/>
            <a:ext cx="2681005" cy="128196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smtClean="0"/>
              <a:t>Podpora </a:t>
            </a:r>
            <a:r>
              <a:rPr lang="cs-CZ" sz="1400" dirty="0"/>
              <a:t>rozvoje kompetencí k podnikavosti, iniciativě a kreativitě </a:t>
            </a:r>
          </a:p>
        </p:txBody>
      </p:sp>
      <p:sp>
        <p:nvSpPr>
          <p:cNvPr id="13" name="Šipka doleva 12"/>
          <p:cNvSpPr/>
          <p:nvPr/>
        </p:nvSpPr>
        <p:spPr>
          <a:xfrm>
            <a:off x="6300192" y="2924944"/>
            <a:ext cx="2547732" cy="144016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smtClean="0"/>
              <a:t>Podpora jazykové gramotnosti </a:t>
            </a:r>
            <a:r>
              <a:rPr lang="cs-CZ" sz="1400" dirty="0"/>
              <a:t>žáků </a:t>
            </a:r>
            <a:endParaRPr lang="cs-CZ" sz="1400" dirty="0" smtClean="0"/>
          </a:p>
          <a:p>
            <a:pPr algn="ctr"/>
            <a:r>
              <a:rPr lang="cs-CZ" sz="1400" dirty="0" smtClean="0"/>
              <a:t>a </a:t>
            </a:r>
            <a:r>
              <a:rPr lang="cs-CZ" sz="1400" dirty="0"/>
              <a:t>studentů</a:t>
            </a:r>
          </a:p>
        </p:txBody>
      </p:sp>
      <p:sp>
        <p:nvSpPr>
          <p:cNvPr id="14" name="Šipka doleva 13"/>
          <p:cNvSpPr/>
          <p:nvPr/>
        </p:nvSpPr>
        <p:spPr>
          <a:xfrm rot="1647527">
            <a:off x="6186940" y="4499474"/>
            <a:ext cx="2688252" cy="137188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smtClean="0"/>
              <a:t>Podpora </a:t>
            </a:r>
            <a:r>
              <a:rPr lang="cs-CZ" sz="1400" dirty="0"/>
              <a:t>dalšího vzdělávání pedagogů </a:t>
            </a:r>
          </a:p>
        </p:txBody>
      </p:sp>
      <p:sp>
        <p:nvSpPr>
          <p:cNvPr id="15" name="Šipka nahoru 14"/>
          <p:cNvSpPr/>
          <p:nvPr/>
        </p:nvSpPr>
        <p:spPr>
          <a:xfrm>
            <a:off x="4139952" y="4595980"/>
            <a:ext cx="936104" cy="7052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Kříž 15"/>
          <p:cNvSpPr/>
          <p:nvPr/>
        </p:nvSpPr>
        <p:spPr>
          <a:xfrm>
            <a:off x="4428509" y="2471192"/>
            <a:ext cx="324036" cy="309736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46604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Návrhy „šablon“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cs-CZ" dirty="0" smtClean="0"/>
              <a:t>Návrh KAP č. 1 obsahuje také návrhy </a:t>
            </a:r>
            <a:r>
              <a:rPr lang="cs-CZ" dirty="0"/>
              <a:t>na zaměření projektů zjednodušeného vykazování </a:t>
            </a:r>
            <a:r>
              <a:rPr lang="cs-CZ" b="1" dirty="0"/>
              <a:t>(šablon) </a:t>
            </a:r>
            <a:r>
              <a:rPr lang="cs-CZ" dirty="0"/>
              <a:t>pro výzvu v OP VVV tak, jak vyplynula jejich potřeba z návrhu aktivit (činností) </a:t>
            </a:r>
            <a:r>
              <a:rPr lang="cs-CZ" dirty="0" smtClean="0"/>
              <a:t>              k </a:t>
            </a:r>
            <a:r>
              <a:rPr lang="cs-CZ" dirty="0"/>
              <a:t>jednotlivým dílčím cílům (opatřením</a:t>
            </a:r>
            <a:r>
              <a:rPr lang="cs-CZ" dirty="0" smtClean="0"/>
              <a:t>). </a:t>
            </a:r>
          </a:p>
          <a:p>
            <a:pPr marL="0" indent="0" algn="just">
              <a:buNone/>
            </a:pPr>
            <a:r>
              <a:rPr lang="cs-CZ" dirty="0" smtClean="0"/>
              <a:t>Jedná </a:t>
            </a:r>
            <a:r>
              <a:rPr lang="cs-CZ" dirty="0"/>
              <a:t>se o celkem </a:t>
            </a:r>
            <a:r>
              <a:rPr lang="cs-CZ" b="1" dirty="0"/>
              <a:t>43 samostatných </a:t>
            </a:r>
            <a:r>
              <a:rPr lang="cs-CZ" b="1" dirty="0" smtClean="0"/>
              <a:t>návrhů, </a:t>
            </a:r>
            <a:r>
              <a:rPr lang="cs-CZ" dirty="0" smtClean="0"/>
              <a:t>ovšem až pro 2. výzvu na šablony plánovanou          v 1. pol. 2018.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06281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15816" y="274638"/>
            <a:ext cx="5770984" cy="1143000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>Doporučení pro PS Vzdělávání vzhledem k MAP (MŠ + ZŠ)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dirty="0" smtClean="0"/>
              <a:t>Mezi </a:t>
            </a:r>
            <a:r>
              <a:rPr lang="cs-CZ" dirty="0"/>
              <a:t>povinnými tématy, která KAP má řešit společně s Místními akčními plány (MAP), je </a:t>
            </a:r>
            <a:r>
              <a:rPr lang="cs-CZ" b="1" dirty="0"/>
              <a:t>oblast polytechnického vzdělávání, kariérového poradenství a podpory podnikavosti. </a:t>
            </a:r>
            <a:endParaRPr lang="cs-CZ" b="1" dirty="0" smtClean="0"/>
          </a:p>
          <a:p>
            <a:pPr marL="0" indent="0" algn="just">
              <a:buNone/>
            </a:pPr>
            <a:r>
              <a:rPr lang="cs-CZ" dirty="0" smtClean="0"/>
              <a:t>Uvedené </a:t>
            </a:r>
            <a:r>
              <a:rPr lang="cs-CZ" dirty="0"/>
              <a:t>oblasti je důležité podporovat i v ZŠ, MŠ, neformálním a zájmovém vzdělávání dětí a žáků</a:t>
            </a:r>
            <a:r>
              <a:rPr lang="cs-CZ" dirty="0" smtClean="0"/>
              <a:t>.</a:t>
            </a:r>
          </a:p>
          <a:p>
            <a:pPr marL="0" indent="0" algn="just">
              <a:buNone/>
            </a:pPr>
            <a:r>
              <a:rPr lang="cs-CZ" dirty="0"/>
              <a:t>Analýzou </a:t>
            </a:r>
            <a:r>
              <a:rPr lang="cs-CZ" dirty="0" smtClean="0"/>
              <a:t>již </a:t>
            </a:r>
            <a:r>
              <a:rPr lang="cs-CZ" dirty="0"/>
              <a:t>zpracovaných </a:t>
            </a:r>
            <a:r>
              <a:rPr lang="cs-CZ" b="1" dirty="0"/>
              <a:t>Strategických rámců MAP</a:t>
            </a:r>
            <a:r>
              <a:rPr lang="cs-CZ" dirty="0"/>
              <a:t> byla realizačním týmem KAP navržena doporučení pro PS Vzdělávání k posuzování návrhu KAP č. </a:t>
            </a:r>
            <a:r>
              <a:rPr lang="cs-CZ" dirty="0" smtClean="0"/>
              <a:t>1 vzhledem potřebám ZŠ, MŠ. </a:t>
            </a:r>
            <a:endParaRPr lang="cs-CZ" sz="17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17263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71800" y="274638"/>
            <a:ext cx="5915000" cy="1143000"/>
          </a:xfrm>
        </p:spPr>
        <p:txBody>
          <a:bodyPr/>
          <a:lstStyle/>
          <a:p>
            <a:r>
              <a:rPr lang="cs-CZ" b="1" dirty="0" smtClean="0"/>
              <a:t>Proces schválení KAP č.1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dirty="0"/>
              <a:t>Návrh akčního plánu byl </a:t>
            </a:r>
            <a:r>
              <a:rPr lang="cs-CZ" dirty="0" smtClean="0"/>
              <a:t>sestaven pod </a:t>
            </a:r>
            <a:r>
              <a:rPr lang="cs-CZ" dirty="0"/>
              <a:t>dohledem </a:t>
            </a:r>
            <a:r>
              <a:rPr lang="cs-CZ" b="1" dirty="0"/>
              <a:t>odborného garanta </a:t>
            </a:r>
            <a:r>
              <a:rPr lang="cs-CZ" dirty="0"/>
              <a:t>z </a:t>
            </a:r>
            <a:r>
              <a:rPr lang="cs-CZ" dirty="0" smtClean="0"/>
              <a:t>P-KAP (NÚV), </a:t>
            </a:r>
          </a:p>
          <a:p>
            <a:pPr marL="0" indent="0" algn="just">
              <a:buNone/>
            </a:pPr>
            <a:r>
              <a:rPr lang="cs-CZ" dirty="0" smtClean="0"/>
              <a:t>ve </a:t>
            </a:r>
            <a:r>
              <a:rPr lang="cs-CZ" dirty="0"/>
              <a:t>spolupráci realizačního týmu projektu </a:t>
            </a:r>
            <a:endParaRPr lang="cs-CZ" dirty="0" smtClean="0"/>
          </a:p>
          <a:p>
            <a:pPr marL="0" indent="0" algn="just">
              <a:buNone/>
            </a:pPr>
            <a:r>
              <a:rPr lang="cs-CZ" b="1" dirty="0" smtClean="0"/>
              <a:t>s </a:t>
            </a:r>
            <a:r>
              <a:rPr lang="cs-CZ" b="1" dirty="0"/>
              <a:t>odbornými pracovníky </a:t>
            </a:r>
            <a:r>
              <a:rPr lang="cs-CZ" dirty="0"/>
              <a:t>v pracovních skupinách – </a:t>
            </a:r>
            <a:r>
              <a:rPr lang="cs-CZ" dirty="0" err="1" smtClean="0"/>
              <a:t>minitýmech</a:t>
            </a:r>
            <a:r>
              <a:rPr lang="cs-CZ" dirty="0" smtClean="0"/>
              <a:t>.  </a:t>
            </a:r>
          </a:p>
          <a:p>
            <a:pPr marL="0" indent="0" algn="just">
              <a:buNone/>
            </a:pPr>
            <a:r>
              <a:rPr lang="cs-CZ" dirty="0" smtClean="0"/>
              <a:t>22. </a:t>
            </a:r>
            <a:r>
              <a:rPr lang="cs-CZ" dirty="0" smtClean="0"/>
              <a:t>09</a:t>
            </a:r>
            <a:r>
              <a:rPr lang="cs-CZ" dirty="0" smtClean="0"/>
              <a:t>. 2016 projednán v PS Vzdělávání </a:t>
            </a:r>
          </a:p>
          <a:p>
            <a:pPr marL="0" indent="0" algn="just">
              <a:buNone/>
            </a:pPr>
            <a:r>
              <a:rPr lang="cs-CZ" dirty="0"/>
              <a:t>30</a:t>
            </a:r>
            <a:r>
              <a:rPr lang="cs-CZ" dirty="0" smtClean="0"/>
              <a:t>. </a:t>
            </a:r>
            <a:r>
              <a:rPr lang="cs-CZ" dirty="0" smtClean="0"/>
              <a:t>09</a:t>
            </a:r>
            <a:r>
              <a:rPr lang="cs-CZ" dirty="0"/>
              <a:t>. 2016 </a:t>
            </a:r>
            <a:r>
              <a:rPr lang="cs-CZ" dirty="0" smtClean="0"/>
              <a:t>schválen RSK </a:t>
            </a:r>
            <a:r>
              <a:rPr lang="cs-CZ" dirty="0"/>
              <a:t>Olomouckého </a:t>
            </a:r>
            <a:r>
              <a:rPr lang="cs-CZ" dirty="0" smtClean="0"/>
              <a:t>kraje </a:t>
            </a:r>
          </a:p>
          <a:p>
            <a:pPr marL="0" indent="0" algn="just">
              <a:buNone/>
            </a:pPr>
            <a:r>
              <a:rPr lang="cs-CZ" dirty="0" smtClean="0"/>
              <a:t>21. 10. 2016 byl odeslán</a:t>
            </a:r>
            <a:r>
              <a:rPr lang="cs-CZ" dirty="0" smtClean="0"/>
              <a:t> </a:t>
            </a:r>
            <a:r>
              <a:rPr lang="cs-CZ" dirty="0" smtClean="0"/>
              <a:t>na MŠMT ČR.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4962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99792" y="274638"/>
            <a:ext cx="5987008" cy="1143000"/>
          </a:xfrm>
        </p:spPr>
        <p:txBody>
          <a:bodyPr/>
          <a:lstStyle/>
          <a:p>
            <a:r>
              <a:rPr lang="cs-CZ" dirty="0" smtClean="0"/>
              <a:t>Kde najdete více </a:t>
            </a:r>
            <a:r>
              <a:rPr lang="cs-CZ" dirty="0" err="1" smtClean="0"/>
              <a:t>info</a:t>
            </a:r>
            <a:r>
              <a:rPr lang="cs-CZ" dirty="0" smtClean="0"/>
              <a:t> 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 webu projektu KAP v </a:t>
            </a:r>
            <a:r>
              <a:rPr lang="cs-CZ" dirty="0"/>
              <a:t>aktualitách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 smtClean="0">
                <a:hlinkClick r:id="rId2"/>
              </a:rPr>
              <a:t>https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www.kr-olomoucky.cz/krajsky-akcni-plan-rozvoje-vzdelavani-olomouckeho-kraje-cl-3449.html</a:t>
            </a:r>
            <a:endParaRPr lang="cs-CZ" dirty="0" smtClean="0"/>
          </a:p>
          <a:p>
            <a:r>
              <a:rPr lang="cs-CZ" dirty="0" smtClean="0"/>
              <a:t>Na webu PS Vzdělávání v přílohách zápisu      ze 4. jednání:</a:t>
            </a:r>
          </a:p>
          <a:p>
            <a:pPr marL="0" indent="0">
              <a:buNone/>
            </a:pPr>
            <a:r>
              <a:rPr lang="cs-CZ" dirty="0">
                <a:hlinkClick r:id="rId3"/>
              </a:rPr>
              <a:t>https://</a:t>
            </a:r>
            <a:r>
              <a:rPr lang="cs-CZ" dirty="0" smtClean="0">
                <a:hlinkClick r:id="rId3"/>
              </a:rPr>
              <a:t>www.kr-olomoucky.cz/pracovni-skupina-vzdelavani-cl-2879.html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71192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Co bude dál ?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Školy budou tvořit své akční plány – PA/ŠAP      (do konce škol. </a:t>
            </a:r>
            <a:r>
              <a:rPr lang="cs-CZ" dirty="0"/>
              <a:t>r</a:t>
            </a:r>
            <a:r>
              <a:rPr lang="cs-CZ" dirty="0" smtClean="0"/>
              <a:t>oku 2016/2017)</a:t>
            </a:r>
          </a:p>
          <a:p>
            <a:r>
              <a:rPr lang="cs-CZ" dirty="0"/>
              <a:t>B</a:t>
            </a:r>
            <a:r>
              <a:rPr lang="cs-CZ" dirty="0" smtClean="0"/>
              <a:t>ude realizován </a:t>
            </a:r>
            <a:r>
              <a:rPr lang="cs-CZ" dirty="0" smtClean="0"/>
              <a:t>projekt na implementaci KAP č.1 (2017 – 2019)</a:t>
            </a:r>
          </a:p>
          <a:p>
            <a:r>
              <a:rPr lang="cs-CZ" dirty="0" smtClean="0"/>
              <a:t>Projekt KAP ve spolupráci s P-KAP bude vše koordinovat, monitorovat a evaluovat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b="1" dirty="0" smtClean="0"/>
          </a:p>
          <a:p>
            <a:pPr marL="0" indent="0" algn="ctr">
              <a:buNone/>
            </a:pPr>
            <a:r>
              <a:rPr lang="cs-CZ" b="1" dirty="0" smtClean="0"/>
              <a:t>Tvorba a realizace KAP č.2 (2018 – 2021/2022)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5" name="Šipka dolů 4"/>
          <p:cNvSpPr/>
          <p:nvPr/>
        </p:nvSpPr>
        <p:spPr>
          <a:xfrm>
            <a:off x="3249535" y="4005064"/>
            <a:ext cx="2304256" cy="1122424"/>
          </a:xfrm>
          <a:prstGeom prst="downArrow">
            <a:avLst>
              <a:gd name="adj1" fmla="val 50000"/>
              <a:gd name="adj2" fmla="val 509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587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99792" y="274638"/>
            <a:ext cx="6192688" cy="994122"/>
          </a:xfrm>
        </p:spPr>
        <p:txBody>
          <a:bodyPr>
            <a:normAutofit/>
          </a:bodyPr>
          <a:lstStyle/>
          <a:p>
            <a:r>
              <a:rPr lang="cs-CZ" sz="2400" b="1" dirty="0" smtClean="0"/>
              <a:t>Představení návrhu dokumentu KAP č.1</a:t>
            </a:r>
            <a:endParaRPr lang="cs-CZ" sz="2400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395536" y="1628799"/>
            <a:ext cx="84249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Krajský akční plán rozvoje vzdělávání Olomouckého kraje pro období 2016 </a:t>
            </a:r>
            <a:r>
              <a:rPr lang="cs-CZ" b="1" dirty="0" smtClean="0"/>
              <a:t>– 2018</a:t>
            </a:r>
          </a:p>
          <a:p>
            <a:endParaRPr lang="cs-CZ" dirty="0"/>
          </a:p>
          <a:p>
            <a:r>
              <a:rPr lang="cs-CZ" b="1" dirty="0" smtClean="0"/>
              <a:t>Úvod</a:t>
            </a:r>
            <a:endParaRPr lang="cs-CZ" b="1" dirty="0"/>
          </a:p>
          <a:p>
            <a:r>
              <a:rPr lang="cs-CZ" b="1" dirty="0"/>
              <a:t>1.	Analytická </a:t>
            </a:r>
            <a:r>
              <a:rPr lang="cs-CZ" b="1" dirty="0" smtClean="0"/>
              <a:t>část</a:t>
            </a:r>
            <a:endParaRPr lang="cs-CZ" b="1" dirty="0"/>
          </a:p>
          <a:p>
            <a:r>
              <a:rPr lang="cs-CZ" dirty="0" smtClean="0"/>
              <a:t>            1.1</a:t>
            </a:r>
            <a:r>
              <a:rPr lang="cs-CZ" dirty="0"/>
              <a:t>	Shrnutí současného stavu v území	</a:t>
            </a:r>
          </a:p>
          <a:p>
            <a:r>
              <a:rPr lang="cs-CZ" dirty="0" smtClean="0"/>
              <a:t>            1.2</a:t>
            </a:r>
            <a:r>
              <a:rPr lang="cs-CZ" dirty="0"/>
              <a:t>	Výstupy z analýzy strategických dokumentů v </a:t>
            </a:r>
            <a:r>
              <a:rPr lang="cs-CZ" dirty="0" smtClean="0"/>
              <a:t>kraji</a:t>
            </a:r>
            <a:endParaRPr lang="cs-CZ" dirty="0"/>
          </a:p>
          <a:p>
            <a:r>
              <a:rPr lang="cs-CZ" b="1" dirty="0"/>
              <a:t>2.	Stanovení priorit</a:t>
            </a:r>
            <a:r>
              <a:rPr lang="cs-CZ" dirty="0"/>
              <a:t>	</a:t>
            </a:r>
          </a:p>
          <a:p>
            <a:r>
              <a:rPr lang="cs-CZ" dirty="0" smtClean="0"/>
              <a:t>            2.1</a:t>
            </a:r>
            <a:r>
              <a:rPr lang="cs-CZ" dirty="0"/>
              <a:t>	Zařazení potřeb do prioritních skupin	</a:t>
            </a:r>
          </a:p>
          <a:p>
            <a:r>
              <a:rPr lang="cs-CZ" dirty="0" smtClean="0"/>
              <a:t>            2.2</a:t>
            </a:r>
            <a:r>
              <a:rPr lang="cs-CZ" dirty="0"/>
              <a:t>	Rámec pro podporu infrastruktury a investic	</a:t>
            </a:r>
          </a:p>
          <a:p>
            <a:r>
              <a:rPr lang="cs-CZ" dirty="0" smtClean="0"/>
              <a:t>            2.3</a:t>
            </a:r>
            <a:r>
              <a:rPr lang="cs-CZ" dirty="0"/>
              <a:t>	Soulad KAP a MAP v procesu </a:t>
            </a:r>
            <a:r>
              <a:rPr lang="cs-CZ" dirty="0" err="1" smtClean="0"/>
              <a:t>prioritizace</a:t>
            </a:r>
            <a:endParaRPr lang="cs-CZ" dirty="0"/>
          </a:p>
          <a:p>
            <a:r>
              <a:rPr lang="cs-CZ" b="1" dirty="0" smtClean="0"/>
              <a:t>3.              Návrh řešení</a:t>
            </a:r>
          </a:p>
          <a:p>
            <a:r>
              <a:rPr lang="cs-CZ" b="1" dirty="0" smtClean="0"/>
              <a:t>4</a:t>
            </a:r>
            <a:r>
              <a:rPr lang="cs-CZ" b="1" dirty="0"/>
              <a:t>.	Návrhy projektů</a:t>
            </a:r>
            <a:r>
              <a:rPr lang="cs-CZ" dirty="0"/>
              <a:t>	</a:t>
            </a:r>
          </a:p>
          <a:p>
            <a:r>
              <a:rPr lang="cs-CZ" dirty="0" smtClean="0"/>
              <a:t>            4.1</a:t>
            </a:r>
            <a:r>
              <a:rPr lang="cs-CZ" dirty="0"/>
              <a:t>	Návrh záměru krajského projektu na implementaci </a:t>
            </a:r>
            <a:r>
              <a:rPr lang="cs-CZ" dirty="0" smtClean="0"/>
              <a:t>KAP</a:t>
            </a:r>
            <a:r>
              <a:rPr lang="cs-CZ" dirty="0"/>
              <a:t>		</a:t>
            </a:r>
          </a:p>
          <a:p>
            <a:r>
              <a:rPr lang="cs-CZ" dirty="0" smtClean="0"/>
              <a:t>            4.2</a:t>
            </a:r>
            <a:r>
              <a:rPr lang="cs-CZ" dirty="0"/>
              <a:t>	Návrh projektů zjednodušeného vykazování (šablon)	</a:t>
            </a:r>
          </a:p>
          <a:p>
            <a:r>
              <a:rPr lang="cs-CZ" b="1" dirty="0"/>
              <a:t>Závěr	</a:t>
            </a:r>
          </a:p>
          <a:p>
            <a:r>
              <a:rPr lang="cs-CZ" b="1" dirty="0" smtClean="0"/>
              <a:t>Přílohy                                                                                    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40714429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 ?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pic>
        <p:nvPicPr>
          <p:cNvPr id="1026" name="Picture 2" descr="C:\Program Files (x86)\Microsoft Office\MEDIA\CAGCAT10\j0299171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844824"/>
            <a:ext cx="4752528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1984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cs-CZ" sz="3200" b="1" dirty="0">
                <a:ea typeface="+mn-ea"/>
                <a:cs typeface="+mn-cs"/>
              </a:rPr>
              <a:t>Děkuji za pozornost</a:t>
            </a:r>
            <a:r>
              <a:rPr lang="cs-CZ" sz="3200" b="1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/>
            </a:r>
            <a:br>
              <a:rPr lang="cs-CZ" sz="3200" b="1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</a:br>
            <a:endParaRPr lang="cs-CZ" sz="28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82960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cs-CZ" sz="1800" dirty="0" smtClean="0">
                <a:solidFill>
                  <a:schemeClr val="tx1"/>
                </a:solidFill>
                <a:ea typeface="+mj-ea"/>
                <a:cs typeface="+mj-cs"/>
              </a:rPr>
              <a:t>RNDr. Bronislava Vláčilová</a:t>
            </a:r>
          </a:p>
          <a:p>
            <a:r>
              <a:rPr lang="cs-CZ" sz="1800" dirty="0">
                <a:solidFill>
                  <a:schemeClr val="tx1"/>
                </a:solidFill>
                <a:ea typeface="+mj-ea"/>
                <a:cs typeface="+mj-cs"/>
              </a:rPr>
              <a:t>v</a:t>
            </a:r>
            <a:r>
              <a:rPr lang="cs-CZ" sz="1800" dirty="0" smtClean="0">
                <a:solidFill>
                  <a:schemeClr val="tx1"/>
                </a:solidFill>
                <a:ea typeface="+mj-ea"/>
                <a:cs typeface="+mj-cs"/>
              </a:rPr>
              <a:t>ěcná manažerka KAP</a:t>
            </a:r>
          </a:p>
          <a:p>
            <a:r>
              <a:rPr lang="cs-CZ" sz="1800" dirty="0" smtClean="0">
                <a:solidFill>
                  <a:schemeClr val="tx1"/>
                </a:solidFill>
                <a:ea typeface="+mj-ea"/>
                <a:cs typeface="+mj-cs"/>
                <a:hlinkClick r:id="rId2"/>
              </a:rPr>
              <a:t>b.vlacilova@kr-olomoucky.cz</a:t>
            </a:r>
            <a:endParaRPr lang="cs-CZ" sz="1800" dirty="0" smtClean="0">
              <a:solidFill>
                <a:schemeClr val="tx1"/>
              </a:solidFill>
              <a:ea typeface="+mj-ea"/>
              <a:cs typeface="+mj-cs"/>
            </a:endParaRPr>
          </a:p>
          <a:p>
            <a:endParaRPr lang="cs-CZ" sz="1800" dirty="0" smtClean="0">
              <a:solidFill>
                <a:schemeClr val="tx1"/>
              </a:solidFill>
              <a:ea typeface="+mj-ea"/>
              <a:cs typeface="+mj-cs"/>
            </a:endParaRPr>
          </a:p>
        </p:txBody>
      </p:sp>
      <p:pic>
        <p:nvPicPr>
          <p:cNvPr id="5" name="Picture 2" descr="V:\PS_KUOK_Krajsky_akcni_plan\Publicita\logolink_MSMT_VVV_hor_barva_cz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5725776"/>
            <a:ext cx="4610100" cy="10287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reflection stA="0" endPos="65000" dist="508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06321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71800" y="274638"/>
            <a:ext cx="5915000" cy="1143000"/>
          </a:xfrm>
        </p:spPr>
        <p:txBody>
          <a:bodyPr/>
          <a:lstStyle/>
          <a:p>
            <a:r>
              <a:rPr lang="cs-CZ" dirty="0" smtClean="0"/>
              <a:t>Analytická část KAP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cs-CZ" dirty="0" smtClean="0"/>
              <a:t>Řeší </a:t>
            </a:r>
            <a:r>
              <a:rPr lang="cs-CZ" b="1" dirty="0"/>
              <a:t>potřeby v území Olomouckého kraje vzhledem </a:t>
            </a:r>
            <a:r>
              <a:rPr lang="cs-CZ" b="1" dirty="0" smtClean="0"/>
              <a:t>        k </a:t>
            </a:r>
            <a:r>
              <a:rPr lang="cs-CZ" b="1" dirty="0"/>
              <a:t>jeho vzdělávací soustavě</a:t>
            </a:r>
            <a:r>
              <a:rPr lang="cs-CZ" dirty="0"/>
              <a:t>, konkrétně </a:t>
            </a:r>
            <a:r>
              <a:rPr lang="cs-CZ" dirty="0" smtClean="0"/>
              <a:t>především              k </a:t>
            </a:r>
            <a:r>
              <a:rPr lang="cs-CZ" dirty="0"/>
              <a:t>soustavě středních a vyšších odborných škol</a:t>
            </a:r>
            <a:r>
              <a:rPr lang="cs-CZ" dirty="0" smtClean="0"/>
              <a:t>. </a:t>
            </a:r>
          </a:p>
          <a:p>
            <a:pPr marL="0" indent="0" algn="just">
              <a:buNone/>
            </a:pPr>
            <a:r>
              <a:rPr lang="cs-CZ" b="1" dirty="0"/>
              <a:t>Použitá data </a:t>
            </a:r>
            <a:r>
              <a:rPr lang="cs-CZ" dirty="0"/>
              <a:t>byla jak kvantitativního, tak kvalitativního charakteru a byla relativizována, aby bylo možné zajistit srovnání s republikovým průměrem i ostatními kraji. Zohledněno bylo časové i prostorové hledisko, přičemž většina dat je vázána k roku 2014 nebo 2015 a vychází </a:t>
            </a:r>
            <a:r>
              <a:rPr lang="cs-CZ" dirty="0" smtClean="0"/>
              <a:t>   </a:t>
            </a:r>
            <a:r>
              <a:rPr lang="cs-CZ" b="1" dirty="0" smtClean="0"/>
              <a:t>ze </a:t>
            </a:r>
            <a:r>
              <a:rPr lang="cs-CZ" b="1" dirty="0"/>
              <a:t>strategických dokumentů kraje</a:t>
            </a:r>
            <a:r>
              <a:rPr lang="cs-CZ" dirty="0"/>
              <a:t> a z dalších důležitých dokumentů, které jsou uvedeny v závěru vlastní </a:t>
            </a:r>
            <a:r>
              <a:rPr lang="cs-CZ" dirty="0" smtClean="0"/>
              <a:t>analýzy   v </a:t>
            </a:r>
            <a:r>
              <a:rPr lang="cs-CZ" dirty="0"/>
              <a:t>seznamu použitých zdrojů. </a:t>
            </a:r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1712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27784" y="274638"/>
            <a:ext cx="6059016" cy="1143000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Skladba analytické části KAP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1.část: </a:t>
            </a:r>
          </a:p>
          <a:p>
            <a:pPr marL="0" indent="0" algn="just">
              <a:buNone/>
            </a:pPr>
            <a:r>
              <a:rPr lang="cs-CZ" dirty="0" err="1" smtClean="0"/>
              <a:t>socio</a:t>
            </a:r>
            <a:r>
              <a:rPr lang="cs-CZ" dirty="0" smtClean="0"/>
              <a:t>-ekonomická charakteristika </a:t>
            </a:r>
            <a:r>
              <a:rPr lang="cs-CZ" dirty="0"/>
              <a:t>kraje, a to především ve vazbě vzdělávací soustavy na trh práce. </a:t>
            </a:r>
            <a:endParaRPr lang="cs-CZ" dirty="0" smtClean="0"/>
          </a:p>
          <a:p>
            <a:pPr marL="0" indent="0" algn="just">
              <a:buNone/>
            </a:pPr>
            <a:endParaRPr lang="cs-CZ" b="1" dirty="0" smtClean="0"/>
          </a:p>
          <a:p>
            <a:pPr marL="0" indent="0" algn="just">
              <a:buNone/>
            </a:pPr>
            <a:r>
              <a:rPr lang="cs-CZ" b="1" dirty="0" smtClean="0"/>
              <a:t>2.část:</a:t>
            </a:r>
            <a:r>
              <a:rPr lang="cs-CZ" dirty="0" smtClean="0"/>
              <a:t> </a:t>
            </a:r>
          </a:p>
          <a:p>
            <a:pPr marL="0" indent="0" algn="just">
              <a:buNone/>
            </a:pPr>
            <a:r>
              <a:rPr lang="cs-CZ" dirty="0" smtClean="0"/>
              <a:t>je </a:t>
            </a:r>
            <a:r>
              <a:rPr lang="cs-CZ" dirty="0"/>
              <a:t>rozdělena na sedm kapitol dle oblastí intervence (tzv. </a:t>
            </a:r>
            <a:r>
              <a:rPr lang="cs-CZ" b="1" dirty="0"/>
              <a:t>povinná témata </a:t>
            </a:r>
            <a:r>
              <a:rPr lang="cs-CZ" dirty="0"/>
              <a:t>KAP). Každá </a:t>
            </a:r>
            <a:r>
              <a:rPr lang="cs-CZ" dirty="0" smtClean="0"/>
              <a:t>  z </a:t>
            </a:r>
            <a:r>
              <a:rPr lang="cs-CZ" dirty="0"/>
              <a:t>kapitol v úvodu obsahuje charakteristiku oblasti intervence. Následuje analýza klíčových strategických dokumentů kraje (případně ČR), kde je daná problematika řešena. </a:t>
            </a:r>
          </a:p>
          <a:p>
            <a:pPr marL="0" indent="0" algn="just">
              <a:buNone/>
            </a:pPr>
            <a:r>
              <a:rPr lang="cs-CZ" dirty="0" smtClean="0"/>
              <a:t>Současně </a:t>
            </a:r>
            <a:r>
              <a:rPr lang="cs-CZ" dirty="0"/>
              <a:t>se zhodnocením uplatňování intervence v oblasti povinných témat byla vyhodnocena i nutnost intervence a podpory v oblasti </a:t>
            </a:r>
            <a:r>
              <a:rPr lang="cs-CZ" b="1" dirty="0"/>
              <a:t>témat nepovinných</a:t>
            </a:r>
            <a:r>
              <a:rPr lang="cs-CZ" dirty="0"/>
              <a:t>, tj. především rozvoj výuky cizích jazyků a podpora ICT kompetencí na technických </a:t>
            </a:r>
            <a:r>
              <a:rPr lang="cs-CZ" dirty="0" smtClean="0"/>
              <a:t>            a </a:t>
            </a:r>
            <a:r>
              <a:rPr lang="cs-CZ" dirty="0"/>
              <a:t>odborných školách a obecně podpora matematické gramotnosti. </a:t>
            </a:r>
          </a:p>
          <a:p>
            <a:pPr marL="514350" indent="-514350" algn="just">
              <a:buFont typeface="+mj-lt"/>
              <a:buAutoNum type="arabicPeriod"/>
            </a:pPr>
            <a:endParaRPr lang="cs-CZ" dirty="0"/>
          </a:p>
          <a:p>
            <a:pPr marL="0" indent="0" algn="just">
              <a:buNone/>
            </a:pPr>
            <a:r>
              <a:rPr lang="cs-CZ" b="1" dirty="0" smtClean="0"/>
              <a:t>3.část:  </a:t>
            </a:r>
          </a:p>
          <a:p>
            <a:pPr marL="0" indent="0" algn="just">
              <a:buNone/>
            </a:pPr>
            <a:r>
              <a:rPr lang="cs-CZ" dirty="0" smtClean="0"/>
              <a:t>představuje </a:t>
            </a:r>
            <a:r>
              <a:rPr lang="cs-CZ" dirty="0"/>
              <a:t>souborně rozvojové priority v oblasti vzdělávání, a to formou přehledných tabulek, které byly jedním z podkladů </a:t>
            </a:r>
            <a:r>
              <a:rPr lang="cs-CZ" dirty="0" smtClean="0"/>
              <a:t>následné </a:t>
            </a:r>
            <a:r>
              <a:rPr lang="cs-CZ" dirty="0" err="1" smtClean="0"/>
              <a:t>prioritizace</a:t>
            </a:r>
            <a:r>
              <a:rPr lang="cs-CZ" dirty="0" smtClean="0"/>
              <a:t> potřeb. </a:t>
            </a:r>
            <a:endParaRPr lang="cs-CZ" dirty="0"/>
          </a:p>
          <a:p>
            <a:pPr marL="514350" indent="-514350" algn="just">
              <a:buFont typeface="+mj-lt"/>
              <a:buAutoNum type="arabicPeriod"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6622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3768" y="274638"/>
            <a:ext cx="6203032" cy="1143000"/>
          </a:xfrm>
        </p:spPr>
        <p:txBody>
          <a:bodyPr/>
          <a:lstStyle/>
          <a:p>
            <a:r>
              <a:rPr lang="cs-CZ" b="1" dirty="0" err="1" smtClean="0"/>
              <a:t>Prioritizace</a:t>
            </a:r>
            <a:r>
              <a:rPr lang="cs-CZ" b="1" dirty="0" smtClean="0"/>
              <a:t> potřeb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cs-CZ" dirty="0" err="1"/>
              <a:t>Prioritizace</a:t>
            </a:r>
            <a:r>
              <a:rPr lang="cs-CZ" dirty="0"/>
              <a:t> potřeb navazuje na </a:t>
            </a:r>
            <a:r>
              <a:rPr lang="cs-CZ" b="1" dirty="0"/>
              <a:t>Analýzu potřeb v území </a:t>
            </a:r>
            <a:r>
              <a:rPr lang="cs-CZ" dirty="0"/>
              <a:t>a na </a:t>
            </a:r>
            <a:r>
              <a:rPr lang="cs-CZ" b="1" dirty="0"/>
              <a:t>Analýzu potřeb škol středních a vyšších odborných</a:t>
            </a:r>
            <a:r>
              <a:rPr lang="cs-CZ" dirty="0"/>
              <a:t>, v rámci kterých byly definovány potřeby na území kraje.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Oba dokumenty poskytly </a:t>
            </a:r>
            <a:r>
              <a:rPr lang="cs-CZ" dirty="0"/>
              <a:t>podklady pro souhrn </a:t>
            </a:r>
            <a:r>
              <a:rPr lang="cs-CZ" dirty="0" smtClean="0"/>
              <a:t>výsledků. Následně </a:t>
            </a:r>
            <a:r>
              <a:rPr lang="cs-CZ" dirty="0"/>
              <a:t>byly vybrány potřeby, které jsou z hlediska kraje velmi důležité. </a:t>
            </a:r>
            <a:endParaRPr lang="cs-CZ" dirty="0" smtClean="0"/>
          </a:p>
          <a:p>
            <a:pPr marL="0" indent="0" algn="just">
              <a:buNone/>
            </a:pPr>
            <a:endParaRPr lang="cs-CZ" b="1" dirty="0" smtClean="0"/>
          </a:p>
          <a:p>
            <a:pPr marL="0" indent="0" algn="just">
              <a:buNone/>
            </a:pPr>
            <a:r>
              <a:rPr lang="cs-CZ" b="1" dirty="0" smtClean="0"/>
              <a:t>Kritériem </a:t>
            </a:r>
            <a:r>
              <a:rPr lang="cs-CZ" b="1" dirty="0"/>
              <a:t>bylo zejména:</a:t>
            </a:r>
          </a:p>
          <a:p>
            <a:pPr marL="0" indent="0" algn="just">
              <a:buNone/>
            </a:pPr>
            <a:r>
              <a:rPr lang="cs-CZ" dirty="0" smtClean="0"/>
              <a:t>• Význam </a:t>
            </a:r>
            <a:r>
              <a:rPr lang="cs-CZ" dirty="0"/>
              <a:t>přikládaný vedením kraje </a:t>
            </a:r>
          </a:p>
          <a:p>
            <a:pPr marL="0" indent="0" algn="just">
              <a:buNone/>
            </a:pPr>
            <a:r>
              <a:rPr lang="cs-CZ" dirty="0" smtClean="0"/>
              <a:t>• Význam </a:t>
            </a:r>
            <a:r>
              <a:rPr lang="cs-CZ" dirty="0"/>
              <a:t>přikládaný v klíčových krajských dokumentech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• Významná </a:t>
            </a:r>
            <a:r>
              <a:rPr lang="cs-CZ" dirty="0"/>
              <a:t>nerovnováha na trhu práce, resp. významný </a:t>
            </a:r>
            <a:r>
              <a:rPr lang="cs-CZ" dirty="0" smtClean="0"/>
              <a:t>nedostatek určitých </a:t>
            </a:r>
          </a:p>
          <a:p>
            <a:pPr marL="0" indent="0" algn="just">
              <a:buNone/>
            </a:pPr>
            <a:r>
              <a:rPr lang="cs-CZ" dirty="0"/>
              <a:t> </a:t>
            </a:r>
            <a:r>
              <a:rPr lang="cs-CZ" dirty="0" smtClean="0"/>
              <a:t>   profesí </a:t>
            </a:r>
            <a:r>
              <a:rPr lang="cs-CZ" dirty="0"/>
              <a:t>či kompetencí </a:t>
            </a:r>
            <a:r>
              <a:rPr lang="cs-CZ" dirty="0" smtClean="0"/>
              <a:t>(</a:t>
            </a:r>
            <a:r>
              <a:rPr lang="cs-CZ" dirty="0"/>
              <a:t>zdrojem byla specifická regionální </a:t>
            </a:r>
            <a:r>
              <a:rPr lang="cs-CZ" dirty="0" smtClean="0"/>
              <a:t>data </a:t>
            </a:r>
            <a:r>
              <a:rPr lang="cs-CZ" dirty="0"/>
              <a:t>dodaná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/>
              <a:t> </a:t>
            </a:r>
            <a:r>
              <a:rPr lang="cs-CZ" dirty="0" smtClean="0"/>
              <a:t>   analytickým týmem </a:t>
            </a:r>
            <a:r>
              <a:rPr lang="cs-CZ" dirty="0"/>
              <a:t>projektu P-KAP</a:t>
            </a:r>
            <a:r>
              <a:rPr lang="cs-CZ" dirty="0" smtClean="0"/>
              <a:t>).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dirty="0" smtClean="0"/>
              <a:t>Takto definovaný přehled potřeb byl v srpnu předán </a:t>
            </a:r>
            <a:r>
              <a:rPr lang="cs-CZ" b="1" dirty="0" smtClean="0"/>
              <a:t>do PS Vzdělávání k hlasování.</a:t>
            </a:r>
            <a:endParaRPr lang="cs-CZ" b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521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27784" y="274638"/>
            <a:ext cx="6059016" cy="1143000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Proces </a:t>
            </a:r>
            <a:r>
              <a:rPr lang="cs-CZ" sz="3200" b="1" dirty="0" err="1" smtClean="0"/>
              <a:t>prioritizace</a:t>
            </a:r>
            <a:r>
              <a:rPr lang="cs-CZ" sz="3200" b="1" dirty="0" smtClean="0"/>
              <a:t> v PS Vzdělávání</a:t>
            </a:r>
            <a:endParaRPr lang="cs-CZ" sz="3200" b="1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9668520"/>
              </p:ext>
            </p:extLst>
          </p:nvPr>
        </p:nvGraphicFramePr>
        <p:xfrm>
          <a:off x="1043608" y="1556792"/>
          <a:ext cx="6768752" cy="3383368"/>
        </p:xfrm>
        <a:graphic>
          <a:graphicData uri="http://schemas.openxmlformats.org/drawingml/2006/table">
            <a:tbl>
              <a:tblPr/>
              <a:tblGrid>
                <a:gridCol w="4002740"/>
                <a:gridCol w="1489391"/>
                <a:gridCol w="1276621"/>
              </a:tblGrid>
              <a:tr h="36457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Oblast podpory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Četnost hlasování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Výsledná hodnota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0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podpora kompetencí k podnikavosti, iniciativě a kreativitě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24A / 6B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6990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podpora polytechnického vzdělávání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28A / 2B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1975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podpora odborného vzdělávání vč. spolupráce škol a zaměstnavatelů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28A / 2B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6990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rozvoj kariérového poradenství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4A / 23B / 3C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0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rozvoj škol jako center dalšího profesního rozvoje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5A / 23B / 2C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0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podpora inkluze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5A / 22B / 3C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0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infrastruktura a investiční vybavení SŠ, VOŠ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26A / 4B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6990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rozvoj výuky cizích jazyků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27A / 3B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6990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ICT kompetence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22A / 8B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6990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čtenářská  gramotnost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11A / 18B / 1C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0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matematická gramotnost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11A /19B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959250"/>
              </p:ext>
            </p:extLst>
          </p:nvPr>
        </p:nvGraphicFramePr>
        <p:xfrm>
          <a:off x="539552" y="5301208"/>
          <a:ext cx="2197100" cy="762000"/>
        </p:xfrm>
        <a:graphic>
          <a:graphicData uri="http://schemas.openxmlformats.org/drawingml/2006/table">
            <a:tbl>
              <a:tblPr/>
              <a:tblGrid>
                <a:gridCol w="21971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Stupeň důležitosti: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- Potřeby s nejvyšší důležitostí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 - Potřeby se střední důležitostí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 - Potřeby s nižší důležitostí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471114"/>
              </p:ext>
            </p:extLst>
          </p:nvPr>
        </p:nvGraphicFramePr>
        <p:xfrm>
          <a:off x="5940152" y="5517232"/>
          <a:ext cx="1944216" cy="570354"/>
        </p:xfrm>
        <a:graphic>
          <a:graphicData uri="http://schemas.openxmlformats.org/drawingml/2006/table">
            <a:tbl>
              <a:tblPr/>
              <a:tblGrid>
                <a:gridCol w="1944216"/>
              </a:tblGrid>
              <a:tr h="21602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Celkem: 37 členů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13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Hlasovalo: 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13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Nehlasovalo: 7 členů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9638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27784" y="274638"/>
            <a:ext cx="6059016" cy="994122"/>
          </a:xfrm>
        </p:spPr>
        <p:txBody>
          <a:bodyPr>
            <a:noAutofit/>
          </a:bodyPr>
          <a:lstStyle/>
          <a:p>
            <a:r>
              <a:rPr lang="cs-CZ" sz="3200" b="1" dirty="0"/>
              <a:t>Soulad KAP a MAP v procesu </a:t>
            </a:r>
            <a:r>
              <a:rPr lang="cs-CZ" sz="3200" b="1" dirty="0" err="1"/>
              <a:t>prioritizace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V oblasti témat relevantních pro KAP byly zpracovány i výstupy </a:t>
            </a:r>
            <a:r>
              <a:rPr lang="cs-CZ" b="1" dirty="0"/>
              <a:t>z Analýzy potřeb škol základních a mateřských</a:t>
            </a:r>
            <a:r>
              <a:rPr lang="cs-CZ" dirty="0"/>
              <a:t>, které primárně zpracovávají realizační týmy v rámci MAP. 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Společná </a:t>
            </a:r>
            <a:r>
              <a:rPr lang="cs-CZ" dirty="0"/>
              <a:t>témata jsou:</a:t>
            </a:r>
          </a:p>
          <a:p>
            <a:pPr marL="0" indent="0">
              <a:buNone/>
            </a:pPr>
            <a:r>
              <a:rPr lang="cs-CZ" dirty="0" smtClean="0"/>
              <a:t>• Rozvoj </a:t>
            </a:r>
            <a:r>
              <a:rPr lang="cs-CZ" dirty="0"/>
              <a:t>podnikavosti a iniciativy dětí a žáků</a:t>
            </a:r>
          </a:p>
          <a:p>
            <a:pPr marL="0" indent="0">
              <a:buNone/>
            </a:pPr>
            <a:r>
              <a:rPr lang="cs-CZ" dirty="0" smtClean="0"/>
              <a:t>• Rozvoj </a:t>
            </a:r>
            <a:r>
              <a:rPr lang="cs-CZ" dirty="0"/>
              <a:t>kompetencí dětí a žáků o oblasti vědy a technologií – polytechnické 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vzdělávání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• Kariérové </a:t>
            </a:r>
            <a:r>
              <a:rPr lang="cs-CZ" dirty="0"/>
              <a:t>poradenství v základních školách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Dotazníkového </a:t>
            </a:r>
            <a:r>
              <a:rPr lang="cs-CZ" dirty="0"/>
              <a:t>šetření realizovaného MŠMT se v Olomouckém kraji zúčastnilo 95,1% základních škol a 89,6% mateřských škol. Z dotazníkového šetření a ze Strategických rámců MAP, </a:t>
            </a:r>
            <a:r>
              <a:rPr lang="cs-CZ" b="1" dirty="0"/>
              <a:t>které byly v době zpracování tohoto dokumentu k dispozici</a:t>
            </a:r>
            <a:r>
              <a:rPr lang="cs-CZ" dirty="0"/>
              <a:t>, vyplývá, že výše uvedené potřeby/cíle jsou významné i pro ZŠ a MŠ v případě, že jsou pro tyto typy škol relevantní.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6559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99792" y="274638"/>
            <a:ext cx="5987008" cy="994122"/>
          </a:xfrm>
        </p:spPr>
        <p:txBody>
          <a:bodyPr>
            <a:noAutofit/>
          </a:bodyPr>
          <a:lstStyle/>
          <a:p>
            <a:r>
              <a:rPr lang="pl-PL" sz="3200" b="1" dirty="0" smtClean="0"/>
              <a:t>Další část prioritizace - Rámec </a:t>
            </a:r>
            <a:r>
              <a:rPr lang="pl-PL" sz="3200" b="1" dirty="0"/>
              <a:t>pro podporu infrastruktury a investic</a:t>
            </a:r>
            <a:endParaRPr lang="cs-CZ" sz="3200" b="1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9009280"/>
              </p:ext>
            </p:extLst>
          </p:nvPr>
        </p:nvGraphicFramePr>
        <p:xfrm>
          <a:off x="395536" y="1637106"/>
          <a:ext cx="8496944" cy="4040525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3802912"/>
                <a:gridCol w="867146"/>
                <a:gridCol w="992517"/>
                <a:gridCol w="992517"/>
                <a:gridCol w="740906"/>
                <a:gridCol w="1100946"/>
              </a:tblGrid>
              <a:tr h="26120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effectLst/>
                          <a:latin typeface="Arial"/>
                          <a:ea typeface="Times New Roman"/>
                          <a:cs typeface="Cambria"/>
                        </a:rPr>
                        <a:t>Údaj</a:t>
                      </a:r>
                      <a:endParaRPr lang="cs-CZ" sz="1100" dirty="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Zřizovatel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6460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Celkem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Kraj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Soukromý sektor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Církev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MŠMT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4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počet předložených záměrů v rámci dotazníkového šetření NÚV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490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407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63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11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9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68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předpokládané náklady pro všechny záměry v rámci dotazníkového šetření NÚV (v mil. Kč) 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2 710,05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2 443,62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110,38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138,70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17,35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2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počet dodatečně předložených záměrů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13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10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2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1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0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4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předpokládané náklady dodatečně předložených záměrů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241,7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231,4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6,4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3,9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0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2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počet všech předložených záměrů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503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412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65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12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9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4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effectLst/>
                          <a:latin typeface="Arial"/>
                          <a:ea typeface="Times New Roman"/>
                          <a:cs typeface="Cambria"/>
                        </a:rPr>
                        <a:t>předpokládané náklady pro všechny záměry (v mil. Kč)</a:t>
                      </a:r>
                      <a:endParaRPr lang="cs-CZ" sz="1100" dirty="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2 951,75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2 675,02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116,78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142,6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17,35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68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počet záměrů s nejvyšší prioritou zařazených do seznamu projektových záměrů pro investiční intervence IROP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70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56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13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1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0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996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mbria"/>
                        </a:rPr>
                        <a:t>předpokládané náklady pro záměry s nejvyšší prioritou zařazené do </a:t>
                      </a:r>
                      <a:r>
                        <a:rPr lang="cs-CZ" sz="11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mbria"/>
                        </a:rPr>
                        <a:t>seznamu projektových záměrů </a:t>
                      </a: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mbria"/>
                        </a:rPr>
                        <a:t>pro investiční intervence IROP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mbria"/>
                        </a:rPr>
                        <a:t>(v mil. Kč)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mbria"/>
                        </a:rPr>
                        <a:t>586,65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mbria"/>
                        </a:rPr>
                        <a:t>428,90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mbria"/>
                        </a:rPr>
                        <a:t>88,25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mbria"/>
                        </a:rPr>
                        <a:t>69,50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mbria"/>
                        </a:rPr>
                        <a:t>0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79512" y="1360107"/>
            <a:ext cx="1062183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Souhrnné informace o předložených investičních záměrech škol dle dotazníkového šetření jsou uvedeny v následující tabulce: </a:t>
            </a:r>
            <a:endParaRPr kumimoji="0" lang="cs-CZ" altLang="cs-CZ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395536" y="5727830"/>
            <a:ext cx="8496944" cy="2826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Z Rámce byl vytvořen v rámci </a:t>
            </a:r>
            <a:r>
              <a:rPr lang="cs-CZ" dirty="0" err="1" smtClean="0"/>
              <a:t>prioritizace</a:t>
            </a:r>
            <a:r>
              <a:rPr lang="cs-CZ" dirty="0" smtClean="0"/>
              <a:t> potřeb Seznam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8308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3768" y="274638"/>
            <a:ext cx="6203032" cy="1143000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Návrh řešení KAP – akční plán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cs-CZ" b="1" dirty="0"/>
              <a:t>Jednotlivé cíle </a:t>
            </a:r>
            <a:r>
              <a:rPr lang="cs-CZ" dirty="0"/>
              <a:t>vzešlé z analýz a </a:t>
            </a:r>
            <a:r>
              <a:rPr lang="cs-CZ" dirty="0" err="1"/>
              <a:t>prioritizace</a:t>
            </a:r>
            <a:r>
              <a:rPr lang="cs-CZ" dirty="0"/>
              <a:t> byly doplněny obecnými i dílčími cíli dle Dlouhodobého záměru rozvoje vzdělávání a rozvoje vzdělávací soustavy Olomouckého kraje na období </a:t>
            </a:r>
            <a:r>
              <a:rPr lang="cs-CZ" dirty="0" smtClean="0"/>
              <a:t>2016 </a:t>
            </a:r>
            <a:r>
              <a:rPr lang="cs-CZ" dirty="0"/>
              <a:t>– 2020 a následně </a:t>
            </a:r>
            <a:r>
              <a:rPr lang="cs-CZ" b="1" dirty="0"/>
              <a:t>zařazeny do oblastí dle témat a dle stupně důležitosti pro kraj. </a:t>
            </a:r>
            <a:r>
              <a:rPr lang="cs-CZ" dirty="0"/>
              <a:t>Faktory, které byly zvažovány, jsou zejména</a:t>
            </a:r>
            <a:r>
              <a:rPr lang="cs-CZ" dirty="0" smtClean="0"/>
              <a:t>: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dirty="0" smtClean="0"/>
              <a:t>• Možná podpora </a:t>
            </a:r>
            <a:r>
              <a:rPr lang="cs-CZ" dirty="0"/>
              <a:t>ze strany </a:t>
            </a:r>
            <a:r>
              <a:rPr lang="cs-CZ" dirty="0" smtClean="0"/>
              <a:t>projektů z </a:t>
            </a:r>
            <a:r>
              <a:rPr lang="cs-CZ" dirty="0"/>
              <a:t>OP VVV </a:t>
            </a:r>
            <a:r>
              <a:rPr lang="cs-CZ" dirty="0" smtClean="0"/>
              <a:t>(šablony +</a:t>
            </a:r>
            <a:r>
              <a:rPr lang="cs-CZ" dirty="0" err="1" smtClean="0"/>
              <a:t>IPo</a:t>
            </a:r>
            <a:r>
              <a:rPr lang="cs-CZ" dirty="0" smtClean="0"/>
              <a:t>)                      a </a:t>
            </a:r>
            <a:r>
              <a:rPr lang="cs-CZ" dirty="0"/>
              <a:t>ze strany projektů </a:t>
            </a:r>
            <a:r>
              <a:rPr lang="cs-CZ" dirty="0" smtClean="0"/>
              <a:t>z IROP. </a:t>
            </a:r>
            <a:endParaRPr lang="cs-CZ" dirty="0"/>
          </a:p>
          <a:p>
            <a:pPr marL="0" indent="0" algn="just">
              <a:buNone/>
            </a:pPr>
            <a:r>
              <a:rPr lang="cs-CZ" dirty="0" smtClean="0"/>
              <a:t>• Časová </a:t>
            </a:r>
            <a:r>
              <a:rPr lang="cs-CZ" dirty="0"/>
              <a:t>náročnost. </a:t>
            </a:r>
            <a:endParaRPr lang="cs-CZ" dirty="0" smtClean="0"/>
          </a:p>
          <a:p>
            <a:pPr marL="0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r>
              <a:rPr lang="cs-CZ" b="1" dirty="0" smtClean="0"/>
              <a:t>Navíc</a:t>
            </a:r>
            <a:r>
              <a:rPr lang="cs-CZ" dirty="0" smtClean="0"/>
              <a:t> </a:t>
            </a:r>
            <a:r>
              <a:rPr lang="cs-CZ" dirty="0"/>
              <a:t>jsou mezi nimi i takové </a:t>
            </a:r>
            <a:r>
              <a:rPr lang="cs-CZ" dirty="0" smtClean="0"/>
              <a:t>priority, </a:t>
            </a:r>
            <a:r>
              <a:rPr lang="cs-CZ" dirty="0"/>
              <a:t>resp. jejich cíle, které jsou pro kraj natolik naléhavé, že je kraj nechce odkládat a chce je řešit i v případě, že pro ně nezíská podporu z projektů.</a:t>
            </a:r>
          </a:p>
          <a:p>
            <a:pPr algn="just"/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021632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4069</TotalTime>
  <Words>1906</Words>
  <Application>Microsoft Office PowerPoint</Application>
  <PresentationFormat>Předvádění na obrazovce (4:3)</PresentationFormat>
  <Paragraphs>284</Paragraphs>
  <Slides>21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Motiv systému Office</vt:lpstr>
      <vt:lpstr>Prezentace aplikace PowerPoint</vt:lpstr>
      <vt:lpstr>Představení návrhu dokumentu KAP č.1</vt:lpstr>
      <vt:lpstr>Analytická část KAP</vt:lpstr>
      <vt:lpstr>Skladba analytické části KAP</vt:lpstr>
      <vt:lpstr>Prioritizace potřeb</vt:lpstr>
      <vt:lpstr>Proces prioritizace v PS Vzdělávání</vt:lpstr>
      <vt:lpstr>Soulad KAP a MAP v procesu prioritizace</vt:lpstr>
      <vt:lpstr>Další část prioritizace - Rámec pro podporu infrastruktury a investic</vt:lpstr>
      <vt:lpstr>Návrh řešení KAP – akční plán</vt:lpstr>
      <vt:lpstr>Návrh řešení KAP – akční plán</vt:lpstr>
      <vt:lpstr>Příklad z akčního plánu:</vt:lpstr>
      <vt:lpstr>„Pracovní“ návrh krajského projektu na implementaci KAP</vt:lpstr>
      <vt:lpstr>Plánované aktivity projektu</vt:lpstr>
      <vt:lpstr>Plánované aktivity projektu  na implementaci KAP</vt:lpstr>
      <vt:lpstr>Návrhy „šablon“</vt:lpstr>
      <vt:lpstr>Doporučení pro PS Vzdělávání vzhledem k MAP (MŠ + ZŠ)</vt:lpstr>
      <vt:lpstr>Proces schválení KAP č.1</vt:lpstr>
      <vt:lpstr>Kde najdete více info ?</vt:lpstr>
      <vt:lpstr>Co bude dál ?</vt:lpstr>
      <vt:lpstr>Otázky ?</vt:lpstr>
      <vt:lpstr>Děkuji za pozornost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Černocký Martin</dc:creator>
  <cp:lastModifiedBy>Vláčilová Bronislava</cp:lastModifiedBy>
  <cp:revision>591</cp:revision>
  <dcterms:created xsi:type="dcterms:W3CDTF">2015-08-27T07:44:55Z</dcterms:created>
  <dcterms:modified xsi:type="dcterms:W3CDTF">2016-10-20T11:28:09Z</dcterms:modified>
</cp:coreProperties>
</file>