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16" r:id="rId3"/>
    <p:sldId id="319" r:id="rId4"/>
    <p:sldId id="317" r:id="rId5"/>
    <p:sldId id="294" r:id="rId6"/>
    <p:sldId id="318" r:id="rId7"/>
    <p:sldId id="30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olachová Lenka" initials="PL" lastIdx="2" clrIdx="0"/>
  <p:cmAuthor id="1" name="Vláčilová Bronislava" initials="VB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94660"/>
  </p:normalViewPr>
  <p:slideViewPr>
    <p:cSldViewPr>
      <p:cViewPr>
        <p:scale>
          <a:sx n="105" d="100"/>
          <a:sy n="105" d="100"/>
        </p:scale>
        <p:origin x="-1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F722C-2138-4F5E-928C-5398C63BDA6F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05C01-2BB1-4E0B-B696-D84222B251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209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05C01-2BB1-4E0B-B696-D84222B251B5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62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48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85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728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32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24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539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19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05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98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462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01D97-FC29-45AD-892D-C2EA6D4FDBC3}" type="datetimeFigureOut">
              <a:rPr lang="cs-CZ" smtClean="0"/>
              <a:pPr/>
              <a:t>17.10.2016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310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:\PS_KUOK_Krajsky_akcni_plan\Publicita\logolink_MSMT_VVV_hor_barva_cz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725776"/>
            <a:ext cx="4610100" cy="10287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</p:pic>
      <p:sp>
        <p:nvSpPr>
          <p:cNvPr id="4" name="TextovéPole 3"/>
          <p:cNvSpPr txBox="1"/>
          <p:nvPr/>
        </p:nvSpPr>
        <p:spPr>
          <a:xfrm>
            <a:off x="0" y="1686306"/>
            <a:ext cx="91440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alibri" panose="020F0502020204030204" pitchFamily="34" charset="0"/>
              </a:rPr>
              <a:t>Krajský akční plán rozvoje vzdělávání Olomouckého kraje v rámci OP VVV</a:t>
            </a:r>
          </a:p>
          <a:p>
            <a:pPr algn="ctr"/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Průběh realizace</a:t>
            </a:r>
          </a:p>
          <a:p>
            <a:pPr algn="ctr"/>
            <a:endParaRPr lang="cs-CZ" sz="2000" dirty="0" smtClean="0">
              <a:latin typeface="Calibri" panose="020F0502020204030204" pitchFamily="34" charset="0"/>
            </a:endParaRPr>
          </a:p>
          <a:p>
            <a:pPr algn="ctr"/>
            <a:r>
              <a:rPr lang="cs-CZ" sz="2400" dirty="0">
                <a:latin typeface="Calibri" panose="020F0502020204030204" pitchFamily="34" charset="0"/>
              </a:rPr>
              <a:t>Pracovní porada ředitelů škol a školských zařízení </a:t>
            </a:r>
          </a:p>
          <a:p>
            <a:pPr algn="ctr"/>
            <a:r>
              <a:rPr lang="cs-CZ" sz="2400" dirty="0">
                <a:latin typeface="Calibri" panose="020F0502020204030204" pitchFamily="34" charset="0"/>
              </a:rPr>
              <a:t>nezřizovaných Olomouckým krajem</a:t>
            </a:r>
          </a:p>
          <a:p>
            <a:pPr algn="ctr"/>
            <a:r>
              <a:rPr lang="cs-CZ" sz="2400" dirty="0">
                <a:latin typeface="Calibri" panose="020F0502020204030204" pitchFamily="34" charset="0"/>
              </a:rPr>
              <a:t>Olomouc, Krajský úřad - kongresový sál, 24. 10. 2016</a:t>
            </a:r>
            <a:endParaRPr lang="cs-CZ" sz="2400" dirty="0">
              <a:latin typeface="Calibri" panose="020F050202020403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64329" y="4933203"/>
            <a:ext cx="842493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1500" i="1" dirty="0" smtClean="0"/>
              <a:t>Ing. Lenka Polachová</a:t>
            </a:r>
          </a:p>
          <a:p>
            <a:pPr>
              <a:spcAft>
                <a:spcPts val="600"/>
              </a:spcAft>
            </a:pPr>
            <a:r>
              <a:rPr lang="cs-CZ" sz="1500" i="1" dirty="0" smtClean="0"/>
              <a:t>Projektová manažerka   </a:t>
            </a:r>
          </a:p>
          <a:p>
            <a:pPr>
              <a:spcAft>
                <a:spcPts val="600"/>
              </a:spcAft>
            </a:pPr>
            <a:r>
              <a:rPr lang="cs-CZ" sz="1500" i="1" dirty="0" smtClean="0"/>
              <a:t>projektu </a:t>
            </a:r>
            <a:r>
              <a:rPr lang="cs-CZ" sz="1500" i="1" dirty="0"/>
              <a:t>Krajský akční plán rozvoje vzdělávání Olomouckého kraje</a:t>
            </a:r>
          </a:p>
        </p:txBody>
      </p:sp>
    </p:spTree>
    <p:extLst>
      <p:ext uri="{BB962C8B-B14F-4D97-AF65-F5344CB8AC3E}">
        <p14:creationId xmlns:p14="http://schemas.microsoft.com/office/powerpoint/2010/main" val="14599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6491064" cy="936104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Průběh realizace projektu KAP OK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cs-CZ" sz="3800" dirty="0"/>
              <a:t>Žádost o podporu projektu s názvem </a:t>
            </a:r>
            <a:r>
              <a:rPr lang="cs-CZ" sz="3800" b="1" i="1" dirty="0"/>
              <a:t>„Krajský akční plán rozvoje vzdělávání Olomouckého kraje“</a:t>
            </a:r>
            <a:r>
              <a:rPr lang="cs-CZ" sz="3800" dirty="0"/>
              <a:t> byla podána v listopadu 2015</a:t>
            </a:r>
          </a:p>
          <a:p>
            <a:pPr algn="just"/>
            <a:r>
              <a:rPr lang="cs-CZ" sz="3800" dirty="0" smtClean="0"/>
              <a:t>Realizace projektu </a:t>
            </a:r>
            <a:r>
              <a:rPr lang="cs-CZ" sz="3800" dirty="0"/>
              <a:t>KAP </a:t>
            </a:r>
            <a:r>
              <a:rPr lang="cs-CZ" sz="3800" dirty="0" smtClean="0"/>
              <a:t>je na </a:t>
            </a:r>
            <a:r>
              <a:rPr lang="cs-CZ" sz="3800" dirty="0"/>
              <a:t>72 měsíců, </a:t>
            </a:r>
            <a:r>
              <a:rPr lang="cs-CZ" sz="3800" dirty="0" smtClean="0"/>
              <a:t/>
            </a:r>
            <a:br>
              <a:rPr lang="cs-CZ" sz="3800" dirty="0" smtClean="0"/>
            </a:br>
            <a:r>
              <a:rPr lang="cs-CZ" sz="3800" dirty="0" smtClean="0"/>
              <a:t>od </a:t>
            </a:r>
            <a:r>
              <a:rPr lang="cs-CZ" sz="3800" b="1" dirty="0"/>
              <a:t>1. 1. 2016 </a:t>
            </a:r>
            <a:r>
              <a:rPr lang="cs-CZ" sz="3800" b="1" dirty="0" smtClean="0"/>
              <a:t>do 31</a:t>
            </a:r>
            <a:r>
              <a:rPr lang="cs-CZ" sz="3800" b="1" dirty="0"/>
              <a:t>. 12. </a:t>
            </a:r>
            <a:r>
              <a:rPr lang="cs-CZ" sz="3800" b="1" dirty="0" smtClean="0"/>
              <a:t>2021</a:t>
            </a:r>
            <a:r>
              <a:rPr lang="cs-CZ" sz="3800" dirty="0" smtClean="0"/>
              <a:t>, celková výše způsobilých výdajů činí</a:t>
            </a:r>
            <a:r>
              <a:rPr lang="cs-CZ" sz="3800" b="1" dirty="0" smtClean="0"/>
              <a:t> </a:t>
            </a:r>
            <a:r>
              <a:rPr lang="cs-CZ" sz="3600" b="1" dirty="0"/>
              <a:t>19 400 </a:t>
            </a:r>
            <a:r>
              <a:rPr lang="cs-CZ" sz="3600" b="1" dirty="0" smtClean="0"/>
              <a:t>472,00 Kč</a:t>
            </a:r>
            <a:endParaRPr lang="cs-CZ" sz="3800" b="1" dirty="0"/>
          </a:p>
          <a:p>
            <a:pPr algn="just"/>
            <a:r>
              <a:rPr lang="cs-CZ" sz="3800" b="1" dirty="0" smtClean="0"/>
              <a:t>Rozhodnutí o poskytnutí dotace bylo podepsáno 31. 8. 2016</a:t>
            </a:r>
          </a:p>
          <a:p>
            <a:pPr algn="just"/>
            <a:r>
              <a:rPr lang="cs-CZ" sz="3800" dirty="0" smtClean="0"/>
              <a:t>V období realizace projektu budou zpracovány 2 dokumenty KAP</a:t>
            </a:r>
          </a:p>
          <a:p>
            <a:endParaRPr lang="cs-CZ" sz="3800" b="1" dirty="0" smtClean="0"/>
          </a:p>
          <a:p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355054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922114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Aktivity KAP </a:t>
            </a:r>
            <a:r>
              <a:rPr lang="cs-CZ" b="1" dirty="0" smtClean="0"/>
              <a:t>OK – příprava 1. KAP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cs-CZ" sz="4200" b="1" dirty="0" smtClean="0"/>
              <a:t>Budování </a:t>
            </a:r>
            <a:r>
              <a:rPr lang="cs-CZ" sz="4200" b="1" dirty="0"/>
              <a:t>kapacit</a:t>
            </a:r>
            <a:r>
              <a:rPr lang="cs-CZ" sz="4200" dirty="0"/>
              <a:t> (</a:t>
            </a:r>
            <a:r>
              <a:rPr lang="cs-CZ" sz="4200" dirty="0" smtClean="0"/>
              <a:t>leden - únor 2016) – byl sestaven realizační tým KAP včetně tzv. </a:t>
            </a:r>
            <a:r>
              <a:rPr lang="cs-CZ" sz="4200" dirty="0" err="1" smtClean="0"/>
              <a:t>minitýmů</a:t>
            </a:r>
            <a:r>
              <a:rPr lang="cs-CZ" sz="4200" dirty="0" smtClean="0"/>
              <a:t> (týmy odborníků dle povinných témat KAP, které se následně rozšířily do činnosti platforem)</a:t>
            </a:r>
            <a:endParaRPr lang="cs-CZ" sz="4200" dirty="0"/>
          </a:p>
          <a:p>
            <a:pPr algn="just"/>
            <a:r>
              <a:rPr lang="cs-CZ" sz="4200" b="1" dirty="0"/>
              <a:t>Analýza potřeb v </a:t>
            </a:r>
            <a:r>
              <a:rPr lang="cs-CZ" sz="4200" b="1" dirty="0" smtClean="0"/>
              <a:t>území</a:t>
            </a:r>
            <a:r>
              <a:rPr lang="cs-CZ" sz="4200" dirty="0" smtClean="0"/>
              <a:t> (únor – květen 2016) - příloha č. 1 KAP </a:t>
            </a:r>
            <a:endParaRPr lang="cs-CZ" sz="4200" dirty="0"/>
          </a:p>
          <a:p>
            <a:pPr algn="just"/>
            <a:r>
              <a:rPr lang="cs-CZ" sz="4200" b="1" dirty="0"/>
              <a:t>Analýza potřeb ve školách </a:t>
            </a:r>
            <a:r>
              <a:rPr lang="cs-CZ" sz="4200" dirty="0"/>
              <a:t>– na přelomu roku </a:t>
            </a:r>
            <a:r>
              <a:rPr lang="cs-CZ" sz="4200" dirty="0" smtClean="0"/>
              <a:t>2015/2016 probíhalo dotazníkové šetření na SŠ a VOŠ v kraji, Národní ústav pro vzdělávání ze získaných podkladů zpracoval analýzu potřeb ve školách pro jednotlivé kraje</a:t>
            </a:r>
            <a:endParaRPr lang="cs-CZ" sz="4200" dirty="0"/>
          </a:p>
          <a:p>
            <a:pPr algn="just"/>
            <a:r>
              <a:rPr lang="cs-CZ" sz="4200" b="1" dirty="0" err="1"/>
              <a:t>Prioritizace</a:t>
            </a:r>
            <a:r>
              <a:rPr lang="cs-CZ" sz="4200" b="1" dirty="0"/>
              <a:t> potřeb </a:t>
            </a:r>
            <a:r>
              <a:rPr lang="cs-CZ" sz="4200" b="1" dirty="0" smtClean="0"/>
              <a:t>v </a:t>
            </a:r>
            <a:r>
              <a:rPr lang="cs-CZ" sz="4200" b="1" dirty="0"/>
              <a:t>území </a:t>
            </a:r>
            <a:r>
              <a:rPr lang="cs-CZ" sz="4200" dirty="0" smtClean="0"/>
              <a:t>(květen – srpen 2016) – příloha č. 2 KAP, součástí je i </a:t>
            </a:r>
            <a:r>
              <a:rPr lang="cs-CZ" sz="4200" b="1" dirty="0" smtClean="0"/>
              <a:t>Rámec </a:t>
            </a:r>
            <a:r>
              <a:rPr lang="cs-CZ" sz="4200" b="1" dirty="0"/>
              <a:t>pro podporu infrastruktury a </a:t>
            </a:r>
            <a:r>
              <a:rPr lang="cs-CZ" sz="4200" b="1" dirty="0" smtClean="0"/>
              <a:t>investic - </a:t>
            </a:r>
            <a:r>
              <a:rPr lang="cs-CZ" sz="4200" dirty="0" smtClean="0"/>
              <a:t>příloha č. 3 KAP a</a:t>
            </a:r>
            <a:r>
              <a:rPr lang="cs-CZ" sz="4200" b="1" dirty="0" smtClean="0"/>
              <a:t> </a:t>
            </a:r>
            <a:r>
              <a:rPr lang="cs-CZ" sz="4200" b="1" dirty="0"/>
              <a:t>Seznam projektových záměrů pro investiční intervence v SC 2.4 IROP a pro integrované nástroje ITI, IPRÚ a </a:t>
            </a:r>
            <a:r>
              <a:rPr lang="cs-CZ" sz="4200" b="1" dirty="0" smtClean="0"/>
              <a:t>CLLD </a:t>
            </a:r>
            <a:r>
              <a:rPr lang="cs-CZ" sz="4200" dirty="0" smtClean="0"/>
              <a:t>– příloha č. 4 KAP</a:t>
            </a:r>
          </a:p>
          <a:p>
            <a:pPr algn="just"/>
            <a:r>
              <a:rPr lang="cs-CZ" sz="4200" b="1" dirty="0" smtClean="0"/>
              <a:t>Návrhová část KAP – akční plán </a:t>
            </a:r>
            <a:r>
              <a:rPr lang="cs-CZ" sz="4200" dirty="0" smtClean="0"/>
              <a:t>(srpen – září 2016) – příloha č. 5 KAP</a:t>
            </a:r>
          </a:p>
          <a:p>
            <a:pPr marL="0" indent="0" algn="just">
              <a:buNone/>
            </a:pPr>
            <a:r>
              <a:rPr lang="cs-CZ" sz="4200" dirty="0" smtClean="0"/>
              <a:t>Jednotlivé dílčí podklady byly tvořeny ve spolupráci s </a:t>
            </a:r>
            <a:r>
              <a:rPr lang="cs-CZ" sz="4200" dirty="0" err="1" smtClean="0"/>
              <a:t>minitýmy</a:t>
            </a:r>
            <a:r>
              <a:rPr lang="cs-CZ" sz="4200" dirty="0" smtClean="0"/>
              <a:t> a konzultovány s odborným garantem, dokument KAP včetně všech příloh byl projednán Pracovní skupinou Vzdělávání a 30. 9. 2016 schválen Regionální stálou konferencí, následně bude předložen na MŠMT ČR.</a:t>
            </a:r>
            <a:r>
              <a:rPr lang="cs-CZ" sz="3800" dirty="0" smtClean="0"/>
              <a:t> </a:t>
            </a:r>
          </a:p>
          <a:p>
            <a:pPr algn="just"/>
            <a:endParaRPr lang="cs-CZ" sz="34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727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0" y="260648"/>
            <a:ext cx="6275040" cy="936104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Aktivity KAP OK – </a:t>
            </a:r>
            <a:r>
              <a:rPr lang="cs-CZ" sz="4000" b="1" dirty="0" smtClean="0"/>
              <a:t>workshopy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cs-CZ" sz="2400" b="1" dirty="0" smtClean="0"/>
              <a:t>Úvodní workshop (25. 2. 2016) </a:t>
            </a:r>
            <a:r>
              <a:rPr lang="cs-CZ" sz="2400" dirty="0" smtClean="0"/>
              <a:t>– realizační tým KAP byl představen zástupcům škol a školských zařízení v kraji, byly předány informace </a:t>
            </a:r>
            <a:r>
              <a:rPr lang="cs-CZ" sz="2400" dirty="0"/>
              <a:t>o projektu</a:t>
            </a:r>
            <a:r>
              <a:rPr lang="cs-CZ" sz="2400" b="1" dirty="0"/>
              <a:t> </a:t>
            </a:r>
            <a:r>
              <a:rPr lang="cs-CZ" sz="2400" dirty="0"/>
              <a:t>Metodická podpora procesu tvorby krajských akčních plánů rozvoje </a:t>
            </a:r>
            <a:r>
              <a:rPr lang="cs-CZ" sz="2400" dirty="0" smtClean="0"/>
              <a:t>vzdělávání (P-KAP) a představeny výsledky </a:t>
            </a:r>
            <a:r>
              <a:rPr lang="cs-CZ" sz="2400" dirty="0"/>
              <a:t>dotazníkového </a:t>
            </a:r>
            <a:r>
              <a:rPr lang="cs-CZ" sz="2400" dirty="0" smtClean="0"/>
              <a:t>šetření NÚV</a:t>
            </a:r>
          </a:p>
          <a:p>
            <a:pPr marL="0" lvl="0" indent="0" algn="just">
              <a:buNone/>
            </a:pPr>
            <a:r>
              <a:rPr lang="cs-CZ" sz="2400" b="1" dirty="0" smtClean="0"/>
              <a:t>1. workshop 1. KAP (23. 6. 2016) </a:t>
            </a:r>
            <a:r>
              <a:rPr lang="cs-CZ" sz="2400" dirty="0" smtClean="0"/>
              <a:t>– byly předány informace         o realizaci projektu KAP a P-KAP, představena analýza potřeb        v území, odborný garant představil postupy při zpracování plánů aktivit a školních akčních plánů, vystoupili garanti intervencí         z NÚV </a:t>
            </a:r>
          </a:p>
          <a:p>
            <a:pPr marL="0" lv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3077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188640"/>
            <a:ext cx="6131024" cy="1143000"/>
          </a:xfrm>
        </p:spPr>
        <p:txBody>
          <a:bodyPr>
            <a:noAutofit/>
          </a:bodyPr>
          <a:lstStyle/>
          <a:p>
            <a:r>
              <a:rPr lang="cs-CZ" sz="4000" b="1" dirty="0"/>
              <a:t>Aktivity KAP OK – </a:t>
            </a:r>
            <a:r>
              <a:rPr lang="cs-CZ" sz="4000" b="1" dirty="0" smtClean="0"/>
              <a:t>platformy</a:t>
            </a:r>
            <a:endParaRPr lang="cs-CZ" sz="4000" b="1" dirty="0"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sz="2400" dirty="0" smtClean="0"/>
              <a:t>Dne 23. 6. 2016 zahájily činnost tzv</a:t>
            </a:r>
            <a:r>
              <a:rPr lang="cs-CZ" sz="2400" dirty="0"/>
              <a:t>. </a:t>
            </a:r>
            <a:r>
              <a:rPr lang="cs-CZ" sz="2400" b="1" dirty="0"/>
              <a:t>platformy</a:t>
            </a:r>
            <a:r>
              <a:rPr lang="cs-CZ" sz="2400" dirty="0"/>
              <a:t>, </a:t>
            </a:r>
            <a:r>
              <a:rPr lang="cs-CZ" sz="2400" dirty="0" smtClean="0"/>
              <a:t>v rámci kterých </a:t>
            </a:r>
            <a:r>
              <a:rPr lang="cs-CZ" sz="2400" dirty="0"/>
              <a:t>se budou setkávat odborníci na daná témata. </a:t>
            </a:r>
            <a:r>
              <a:rPr lang="cs-CZ" sz="2400" dirty="0" smtClean="0"/>
              <a:t>Bylo vytvořeno </a:t>
            </a:r>
            <a:r>
              <a:rPr lang="cs-CZ" sz="2400" b="1" dirty="0" smtClean="0"/>
              <a:t>5 platforem</a:t>
            </a:r>
            <a:r>
              <a:rPr lang="cs-CZ" sz="2400" dirty="0" smtClean="0"/>
              <a:t> dle </a:t>
            </a:r>
            <a:r>
              <a:rPr lang="cs-CZ" sz="2400" b="1" dirty="0" smtClean="0"/>
              <a:t>povinných témat KAP:</a:t>
            </a:r>
            <a:endParaRPr lang="cs-CZ" sz="2400" b="1" dirty="0"/>
          </a:p>
          <a:p>
            <a:pPr algn="just"/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podpora kompetencí k podnikavosti, iniciativě a kreativitě</a:t>
            </a:r>
            <a:r>
              <a:rPr lang="cs-CZ" sz="2400" dirty="0"/>
              <a:t> </a:t>
            </a:r>
          </a:p>
          <a:p>
            <a:pPr algn="just"/>
            <a:r>
              <a:rPr lang="cs-CZ" sz="2400" dirty="0">
                <a:solidFill>
                  <a:srgbClr val="00B050"/>
                </a:solidFill>
              </a:rPr>
              <a:t>podpora polytechnického vzdělávání</a:t>
            </a:r>
            <a:r>
              <a:rPr lang="cs-CZ" sz="2400" dirty="0"/>
              <a:t> </a:t>
            </a:r>
            <a:r>
              <a:rPr lang="cs-CZ" sz="2400" dirty="0">
                <a:solidFill>
                  <a:srgbClr val="00B050"/>
                </a:solidFill>
              </a:rPr>
              <a:t>(přírodovědné, technické a environmentální vzdělávání);</a:t>
            </a:r>
          </a:p>
          <a:p>
            <a:pPr algn="just"/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podpora odborného vzdělávání včetně spolupráce škol a zaměstnavatelů</a:t>
            </a:r>
          </a:p>
          <a:p>
            <a:pPr algn="just"/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rozvoj kariérového poradenství</a:t>
            </a:r>
          </a:p>
          <a:p>
            <a:pPr algn="just"/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rozvoj škol jako center dalšího profesního vzdělávání</a:t>
            </a:r>
          </a:p>
          <a:p>
            <a:pPr algn="just"/>
            <a:r>
              <a:rPr lang="cs-CZ" sz="2400" dirty="0">
                <a:solidFill>
                  <a:schemeClr val="bg2">
                    <a:lumMod val="50000"/>
                  </a:schemeClr>
                </a:solidFill>
              </a:rPr>
              <a:t>podpora inkluze</a:t>
            </a:r>
          </a:p>
          <a:p>
            <a:pPr algn="just"/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infrastruktura a investiční vybavení SŠ, VOŠ</a:t>
            </a:r>
            <a:r>
              <a:rPr lang="cs-CZ" sz="2400" dirty="0"/>
              <a:t> </a:t>
            </a:r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(oblast podpory přírodovědného a technického vzdělávání, podpora cizích jazyků, konektivity škol a digitálních kompetencí, sociální inkluze, podpora center odborného vzdělávání, podpora celoživotního učení, podpora neformálního a zájmového vzdělávání)</a:t>
            </a:r>
          </a:p>
          <a:p>
            <a:pPr marL="0" indent="0" algn="just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6874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0" y="332656"/>
            <a:ext cx="6275040" cy="1084982"/>
          </a:xfrm>
        </p:spPr>
        <p:txBody>
          <a:bodyPr>
            <a:noAutofit/>
          </a:bodyPr>
          <a:lstStyle/>
          <a:p>
            <a:r>
              <a:rPr lang="cs-CZ" sz="4000" b="1" dirty="0" smtClean="0">
                <a:latin typeface="Calibri" panose="020F0502020204030204" pitchFamily="34" charset="0"/>
              </a:rPr>
              <a:t>Plánované aktivity KAP</a:t>
            </a:r>
            <a:r>
              <a:rPr lang="cs-CZ" sz="4000" b="1" dirty="0">
                <a:latin typeface="Calibri" panose="020F0502020204030204" pitchFamily="34" charset="0"/>
              </a:rPr>
              <a:t/>
            </a:r>
            <a:br>
              <a:rPr lang="cs-CZ" sz="4000" b="1" dirty="0">
                <a:latin typeface="Calibri" panose="020F0502020204030204" pitchFamily="34" charset="0"/>
              </a:rPr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>
                <a:latin typeface="Calibri" panose="020F0502020204030204" pitchFamily="34" charset="0"/>
              </a:rPr>
              <a:t>průběžná setkávání v rámci platforem (budou projednávána aktuální témata, dojde </a:t>
            </a:r>
            <a:br>
              <a:rPr lang="cs-CZ" dirty="0" smtClean="0">
                <a:latin typeface="Calibri" panose="020F0502020204030204" pitchFamily="34" charset="0"/>
              </a:rPr>
            </a:br>
            <a:r>
              <a:rPr lang="cs-CZ" dirty="0" smtClean="0">
                <a:latin typeface="Calibri" panose="020F0502020204030204" pitchFamily="34" charset="0"/>
              </a:rPr>
              <a:t>k výměně zkušeností)</a:t>
            </a:r>
            <a:endParaRPr lang="cs-CZ" dirty="0">
              <a:latin typeface="Calibri" panose="020F0502020204030204" pitchFamily="34" charset="0"/>
            </a:endParaRPr>
          </a:p>
          <a:p>
            <a:pPr algn="just"/>
            <a:r>
              <a:rPr lang="cs-CZ" dirty="0" smtClean="0">
                <a:latin typeface="Calibri" panose="020F0502020204030204" pitchFamily="34" charset="0"/>
              </a:rPr>
              <a:t>tematická setkávání (dle potřeby budou připravovány semináře, workshopy)</a:t>
            </a:r>
            <a:endParaRPr lang="cs-CZ" dirty="0">
              <a:latin typeface="Calibri" panose="020F0502020204030204" pitchFamily="34" charset="0"/>
            </a:endParaRPr>
          </a:p>
          <a:p>
            <a:pPr algn="just"/>
            <a:r>
              <a:rPr lang="cs-CZ" dirty="0" smtClean="0">
                <a:latin typeface="Calibri" panose="020F0502020204030204" pitchFamily="34" charset="0"/>
              </a:rPr>
              <a:t>spolupráce s individuálními projekty systémovými </a:t>
            </a:r>
          </a:p>
          <a:p>
            <a:pPr algn="just"/>
            <a:r>
              <a:rPr lang="cs-CZ" dirty="0" smtClean="0">
                <a:latin typeface="Calibri" panose="020F0502020204030204" pitchFamily="34" charset="0"/>
              </a:rPr>
              <a:t>evaluace </a:t>
            </a:r>
            <a:endParaRPr lang="cs-CZ" dirty="0">
              <a:latin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551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mtClean="0"/>
              <a:t>Děkuji za pozornost.</a:t>
            </a:r>
            <a:endParaRPr lang="cs-CZ" dirty="0"/>
          </a:p>
        </p:txBody>
      </p:sp>
      <p:pic>
        <p:nvPicPr>
          <p:cNvPr id="4" name="Picture 2" descr="V:\PS_KUOK_Krajsky_akcni_plan\Publicita\logolink_MSMT_VVV_hor_barva_cz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725776"/>
            <a:ext cx="4610100" cy="10287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3827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</TotalTime>
  <Words>262</Words>
  <Application>Microsoft Office PowerPoint</Application>
  <PresentationFormat>Předvádění na obrazovce (4:3)</PresentationFormat>
  <Paragraphs>43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Prezentace aplikace PowerPoint</vt:lpstr>
      <vt:lpstr>Průběh realizace projektu KAP OK</vt:lpstr>
      <vt:lpstr>Aktivity KAP OK – příprava 1. KAP</vt:lpstr>
      <vt:lpstr>Aktivity KAP OK – workshopy</vt:lpstr>
      <vt:lpstr>Aktivity KAP OK – platformy</vt:lpstr>
      <vt:lpstr>Plánované aktivity KAP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Černocký Martin</dc:creator>
  <cp:lastModifiedBy>Polachová Lenka</cp:lastModifiedBy>
  <cp:revision>537</cp:revision>
  <dcterms:created xsi:type="dcterms:W3CDTF">2015-08-27T07:44:55Z</dcterms:created>
  <dcterms:modified xsi:type="dcterms:W3CDTF">2016-10-17T13:42:12Z</dcterms:modified>
</cp:coreProperties>
</file>