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8" r:id="rId2"/>
    <p:sldId id="409" r:id="rId3"/>
    <p:sldId id="411" r:id="rId4"/>
    <p:sldId id="387" r:id="rId5"/>
    <p:sldId id="390" r:id="rId6"/>
    <p:sldId id="389" r:id="rId7"/>
    <p:sldId id="388" r:id="rId8"/>
    <p:sldId id="391" r:id="rId9"/>
    <p:sldId id="393" r:id="rId10"/>
    <p:sldId id="394" r:id="rId11"/>
    <p:sldId id="395" r:id="rId12"/>
    <p:sldId id="396" r:id="rId13"/>
    <p:sldId id="397" r:id="rId14"/>
    <p:sldId id="398" r:id="rId15"/>
    <p:sldId id="399" r:id="rId16"/>
    <p:sldId id="400" r:id="rId17"/>
    <p:sldId id="401" r:id="rId18"/>
    <p:sldId id="407" r:id="rId19"/>
    <p:sldId id="410" r:id="rId20"/>
    <p:sldId id="412" r:id="rId21"/>
    <p:sldId id="406" r:id="rId22"/>
    <p:sldId id="413" r:id="rId23"/>
    <p:sldId id="405" r:id="rId24"/>
  </p:sldIdLst>
  <p:sldSz cx="9144000" cy="6858000" type="screen4x3"/>
  <p:notesSz cx="6797675" cy="985678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629" autoAdjust="0"/>
  </p:normalViewPr>
  <p:slideViewPr>
    <p:cSldViewPr>
      <p:cViewPr>
        <p:scale>
          <a:sx n="100" d="100"/>
          <a:sy n="100" d="100"/>
        </p:scale>
        <p:origin x="-702" y="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857161-865B-4981-8A50-0A62C72809FB}" type="doc">
      <dgm:prSet loTypeId="urn:microsoft.com/office/officeart/2005/8/layout/funnel1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cs-CZ"/>
        </a:p>
      </dgm:t>
    </dgm:pt>
    <dgm:pt modelId="{68E76643-7BAD-4B94-BC22-0F6BA8D31D5E}">
      <dgm:prSet phldrT="[Text]"/>
      <dgm:spPr/>
      <dgm:t>
        <a:bodyPr/>
        <a:lstStyle/>
        <a:p>
          <a:r>
            <a:rPr lang="cs-CZ" b="1" dirty="0" smtClean="0">
              <a:solidFill>
                <a:srgbClr val="FFC000"/>
              </a:solidFill>
            </a:rPr>
            <a:t>OPVVV</a:t>
          </a:r>
          <a:endParaRPr lang="cs-CZ" b="1" dirty="0">
            <a:solidFill>
              <a:srgbClr val="FFC000"/>
            </a:solidFill>
          </a:endParaRPr>
        </a:p>
      </dgm:t>
    </dgm:pt>
    <dgm:pt modelId="{3D2F0E33-CBB8-4457-AE05-F4AF7F11FD87}" type="parTrans" cxnId="{309B92E9-1EB2-4763-9A13-DE287ED28D9E}">
      <dgm:prSet/>
      <dgm:spPr/>
      <dgm:t>
        <a:bodyPr/>
        <a:lstStyle/>
        <a:p>
          <a:endParaRPr lang="cs-CZ"/>
        </a:p>
      </dgm:t>
    </dgm:pt>
    <dgm:pt modelId="{F35928CF-6CF4-4F2C-A239-A0CDBF9D0CE6}" type="sibTrans" cxnId="{309B92E9-1EB2-4763-9A13-DE287ED28D9E}">
      <dgm:prSet/>
      <dgm:spPr/>
      <dgm:t>
        <a:bodyPr/>
        <a:lstStyle/>
        <a:p>
          <a:endParaRPr lang="cs-CZ"/>
        </a:p>
      </dgm:t>
    </dgm:pt>
    <dgm:pt modelId="{01B184BB-E6E2-4A7B-8750-57DC2240F915}">
      <dgm:prSet phldrT="[Text]"/>
      <dgm:spPr/>
      <dgm:t>
        <a:bodyPr/>
        <a:lstStyle/>
        <a:p>
          <a:r>
            <a:rPr lang="cs-CZ" b="1" dirty="0" smtClean="0">
              <a:solidFill>
                <a:srgbClr val="FFC000"/>
              </a:solidFill>
            </a:rPr>
            <a:t>OPZ</a:t>
          </a:r>
          <a:endParaRPr lang="cs-CZ" b="1" dirty="0">
            <a:solidFill>
              <a:srgbClr val="FFC000"/>
            </a:solidFill>
          </a:endParaRPr>
        </a:p>
      </dgm:t>
    </dgm:pt>
    <dgm:pt modelId="{51F06B5B-8E31-4400-9A60-7DF10AF4D99C}" type="parTrans" cxnId="{825C9D70-65DC-4F07-B6C4-AB4222970D18}">
      <dgm:prSet/>
      <dgm:spPr/>
      <dgm:t>
        <a:bodyPr/>
        <a:lstStyle/>
        <a:p>
          <a:endParaRPr lang="cs-CZ"/>
        </a:p>
      </dgm:t>
    </dgm:pt>
    <dgm:pt modelId="{BA59EF6D-2ED7-4B58-BF21-80BA45B8E6AF}" type="sibTrans" cxnId="{825C9D70-65DC-4F07-B6C4-AB4222970D18}">
      <dgm:prSet/>
      <dgm:spPr/>
      <dgm:t>
        <a:bodyPr/>
        <a:lstStyle/>
        <a:p>
          <a:endParaRPr lang="cs-CZ"/>
        </a:p>
      </dgm:t>
    </dgm:pt>
    <dgm:pt modelId="{691658DB-0D56-4500-B072-454EBFC297DA}">
      <dgm:prSet phldrT="[Text]"/>
      <dgm:spPr/>
      <dgm:t>
        <a:bodyPr/>
        <a:lstStyle/>
        <a:p>
          <a:r>
            <a:rPr lang="cs-CZ" b="1" i="0" dirty="0" smtClean="0">
              <a:solidFill>
                <a:srgbClr val="FFC000"/>
              </a:solidFill>
            </a:rPr>
            <a:t>IROP</a:t>
          </a:r>
          <a:endParaRPr lang="cs-CZ" b="1" i="0" dirty="0">
            <a:solidFill>
              <a:srgbClr val="FFC000"/>
            </a:solidFill>
          </a:endParaRPr>
        </a:p>
      </dgm:t>
    </dgm:pt>
    <dgm:pt modelId="{82B6A560-1847-482C-BC4A-58BCAC1C2F64}" type="parTrans" cxnId="{5697CB24-07F0-4C72-857B-D11D6F6D405F}">
      <dgm:prSet/>
      <dgm:spPr/>
      <dgm:t>
        <a:bodyPr/>
        <a:lstStyle/>
        <a:p>
          <a:endParaRPr lang="cs-CZ"/>
        </a:p>
      </dgm:t>
    </dgm:pt>
    <dgm:pt modelId="{AB0CEBA7-785A-4958-88BA-2386ED15E687}" type="sibTrans" cxnId="{5697CB24-07F0-4C72-857B-D11D6F6D405F}">
      <dgm:prSet/>
      <dgm:spPr/>
      <dgm:t>
        <a:bodyPr/>
        <a:lstStyle/>
        <a:p>
          <a:endParaRPr lang="cs-CZ"/>
        </a:p>
      </dgm:t>
    </dgm:pt>
    <dgm:pt modelId="{EE05A56B-366F-4E92-AEA9-C5233DF61627}">
      <dgm:prSet phldrT="[Text]"/>
      <dgm:spPr/>
      <dgm:t>
        <a:bodyPr/>
        <a:lstStyle/>
        <a:p>
          <a:endParaRPr lang="cs-CZ" dirty="0"/>
        </a:p>
      </dgm:t>
    </dgm:pt>
    <dgm:pt modelId="{1BCF2232-1FD3-4F40-BCA7-951ED8B45920}" type="parTrans" cxnId="{0EE06AD3-FDBD-4DDB-9D0C-30273BB48686}">
      <dgm:prSet/>
      <dgm:spPr/>
      <dgm:t>
        <a:bodyPr/>
        <a:lstStyle/>
        <a:p>
          <a:endParaRPr lang="cs-CZ"/>
        </a:p>
      </dgm:t>
    </dgm:pt>
    <dgm:pt modelId="{454C61CE-469E-48B6-9B69-8700F1E2D80A}" type="sibTrans" cxnId="{0EE06AD3-FDBD-4DDB-9D0C-30273BB48686}">
      <dgm:prSet/>
      <dgm:spPr/>
      <dgm:t>
        <a:bodyPr/>
        <a:lstStyle/>
        <a:p>
          <a:endParaRPr lang="cs-CZ"/>
        </a:p>
      </dgm:t>
    </dgm:pt>
    <dgm:pt modelId="{4392C7ED-8DB4-4980-93DE-9C332CD8F174}" type="pres">
      <dgm:prSet presAssocID="{C3857161-865B-4981-8A50-0A62C72809FB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DBE0AE-8762-4721-A015-DD16D4817048}" type="pres">
      <dgm:prSet presAssocID="{C3857161-865B-4981-8A50-0A62C72809FB}" presName="ellipse" presStyleLbl="trBgShp" presStyleIdx="0" presStyleCnt="1"/>
      <dgm:spPr/>
    </dgm:pt>
    <dgm:pt modelId="{ED7F0E5C-2E11-44E0-A2A4-0A8B36AD77DB}" type="pres">
      <dgm:prSet presAssocID="{C3857161-865B-4981-8A50-0A62C72809FB}" presName="arrow1" presStyleLbl="fgShp" presStyleIdx="0" presStyleCnt="1" custScaleX="60586"/>
      <dgm:spPr>
        <a:solidFill>
          <a:srgbClr val="FFC000"/>
        </a:solidFill>
      </dgm:spPr>
      <dgm:t>
        <a:bodyPr/>
        <a:lstStyle/>
        <a:p>
          <a:endParaRPr lang="cs-CZ"/>
        </a:p>
      </dgm:t>
    </dgm:pt>
    <dgm:pt modelId="{435699B2-BF0E-48E6-A645-646921324049}" type="pres">
      <dgm:prSet presAssocID="{C3857161-865B-4981-8A50-0A62C72809FB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7186305-363D-49BB-99F1-179411EDDA22}" type="pres">
      <dgm:prSet presAssocID="{01B184BB-E6E2-4A7B-8750-57DC2240F915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66948E-DB88-4DE9-AF89-7E8D48C6A4D1}" type="pres">
      <dgm:prSet presAssocID="{691658DB-0D56-4500-B072-454EBFC297DA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E4671-291E-4EEB-A91E-0144F11A706A}" type="pres">
      <dgm:prSet presAssocID="{EE05A56B-366F-4E92-AEA9-C5233DF61627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AFFE96-D830-4FF3-9256-3DF55089E26A}" type="pres">
      <dgm:prSet presAssocID="{C3857161-865B-4981-8A50-0A62C72809FB}" presName="funnel" presStyleLbl="trAlignAcc1" presStyleIdx="0" presStyleCnt="1" custLinFactNeighborX="-624" custLinFactNeighborY="-338"/>
      <dgm:spPr/>
    </dgm:pt>
  </dgm:ptLst>
  <dgm:cxnLst>
    <dgm:cxn modelId="{73CC8499-EDBA-472F-8D11-A470DBEFB329}" type="presOf" srcId="{01B184BB-E6E2-4A7B-8750-57DC2240F915}" destId="{2A66948E-DB88-4DE9-AF89-7E8D48C6A4D1}" srcOrd="0" destOrd="0" presId="urn:microsoft.com/office/officeart/2005/8/layout/funnel1"/>
    <dgm:cxn modelId="{E746C13E-C4EC-4687-B025-7A6549E58795}" type="presOf" srcId="{68E76643-7BAD-4B94-BC22-0F6BA8D31D5E}" destId="{F26E4671-291E-4EEB-A91E-0144F11A706A}" srcOrd="0" destOrd="0" presId="urn:microsoft.com/office/officeart/2005/8/layout/funnel1"/>
    <dgm:cxn modelId="{7492A7D2-0728-4C43-BC7C-3AF04A17C243}" type="presOf" srcId="{691658DB-0D56-4500-B072-454EBFC297DA}" destId="{97186305-363D-49BB-99F1-179411EDDA22}" srcOrd="0" destOrd="0" presId="urn:microsoft.com/office/officeart/2005/8/layout/funnel1"/>
    <dgm:cxn modelId="{309B92E9-1EB2-4763-9A13-DE287ED28D9E}" srcId="{C3857161-865B-4981-8A50-0A62C72809FB}" destId="{68E76643-7BAD-4B94-BC22-0F6BA8D31D5E}" srcOrd="0" destOrd="0" parTransId="{3D2F0E33-CBB8-4457-AE05-F4AF7F11FD87}" sibTransId="{F35928CF-6CF4-4F2C-A239-A0CDBF9D0CE6}"/>
    <dgm:cxn modelId="{8466AE8F-C6CB-41F1-B0BB-3F85A1F6B8D7}" type="presOf" srcId="{EE05A56B-366F-4E92-AEA9-C5233DF61627}" destId="{435699B2-BF0E-48E6-A645-646921324049}" srcOrd="0" destOrd="0" presId="urn:microsoft.com/office/officeart/2005/8/layout/funnel1"/>
    <dgm:cxn modelId="{A7926F24-EA66-420E-B6CE-66A6733E762D}" type="presOf" srcId="{C3857161-865B-4981-8A50-0A62C72809FB}" destId="{4392C7ED-8DB4-4980-93DE-9C332CD8F174}" srcOrd="0" destOrd="0" presId="urn:microsoft.com/office/officeart/2005/8/layout/funnel1"/>
    <dgm:cxn modelId="{0EE06AD3-FDBD-4DDB-9D0C-30273BB48686}" srcId="{C3857161-865B-4981-8A50-0A62C72809FB}" destId="{EE05A56B-366F-4E92-AEA9-C5233DF61627}" srcOrd="3" destOrd="0" parTransId="{1BCF2232-1FD3-4F40-BCA7-951ED8B45920}" sibTransId="{454C61CE-469E-48B6-9B69-8700F1E2D80A}"/>
    <dgm:cxn modelId="{5697CB24-07F0-4C72-857B-D11D6F6D405F}" srcId="{C3857161-865B-4981-8A50-0A62C72809FB}" destId="{691658DB-0D56-4500-B072-454EBFC297DA}" srcOrd="2" destOrd="0" parTransId="{82B6A560-1847-482C-BC4A-58BCAC1C2F64}" sibTransId="{AB0CEBA7-785A-4958-88BA-2386ED15E687}"/>
    <dgm:cxn modelId="{825C9D70-65DC-4F07-B6C4-AB4222970D18}" srcId="{C3857161-865B-4981-8A50-0A62C72809FB}" destId="{01B184BB-E6E2-4A7B-8750-57DC2240F915}" srcOrd="1" destOrd="0" parTransId="{51F06B5B-8E31-4400-9A60-7DF10AF4D99C}" sibTransId="{BA59EF6D-2ED7-4B58-BF21-80BA45B8E6AF}"/>
    <dgm:cxn modelId="{2C7D81B8-1CE2-42BB-BB19-1D024F74DF04}" type="presParOf" srcId="{4392C7ED-8DB4-4980-93DE-9C332CD8F174}" destId="{63DBE0AE-8762-4721-A015-DD16D4817048}" srcOrd="0" destOrd="0" presId="urn:microsoft.com/office/officeart/2005/8/layout/funnel1"/>
    <dgm:cxn modelId="{1B6DBA12-DF5A-45C3-9C71-EC131C4DEAD5}" type="presParOf" srcId="{4392C7ED-8DB4-4980-93DE-9C332CD8F174}" destId="{ED7F0E5C-2E11-44E0-A2A4-0A8B36AD77DB}" srcOrd="1" destOrd="0" presId="urn:microsoft.com/office/officeart/2005/8/layout/funnel1"/>
    <dgm:cxn modelId="{1B67CE4E-56C3-4740-AB8D-16B5723574F1}" type="presParOf" srcId="{4392C7ED-8DB4-4980-93DE-9C332CD8F174}" destId="{435699B2-BF0E-48E6-A645-646921324049}" srcOrd="2" destOrd="0" presId="urn:microsoft.com/office/officeart/2005/8/layout/funnel1"/>
    <dgm:cxn modelId="{D435A32F-3D95-460B-AB85-34FEAEBB752E}" type="presParOf" srcId="{4392C7ED-8DB4-4980-93DE-9C332CD8F174}" destId="{97186305-363D-49BB-99F1-179411EDDA22}" srcOrd="3" destOrd="0" presId="urn:microsoft.com/office/officeart/2005/8/layout/funnel1"/>
    <dgm:cxn modelId="{0A6222E8-326B-4002-8298-03B7FD15107E}" type="presParOf" srcId="{4392C7ED-8DB4-4980-93DE-9C332CD8F174}" destId="{2A66948E-DB88-4DE9-AF89-7E8D48C6A4D1}" srcOrd="4" destOrd="0" presId="urn:microsoft.com/office/officeart/2005/8/layout/funnel1"/>
    <dgm:cxn modelId="{683279BE-B1F9-41EC-A264-E5346E204827}" type="presParOf" srcId="{4392C7ED-8DB4-4980-93DE-9C332CD8F174}" destId="{F26E4671-291E-4EEB-A91E-0144F11A706A}" srcOrd="5" destOrd="0" presId="urn:microsoft.com/office/officeart/2005/8/layout/funnel1"/>
    <dgm:cxn modelId="{AF0A869C-4AC3-4BCF-844C-CA5B2799858A}" type="presParOf" srcId="{4392C7ED-8DB4-4980-93DE-9C332CD8F174}" destId="{E6AFFE96-D830-4FF3-9256-3DF55089E26A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DBE0AE-8762-4721-A015-DD16D4817048}">
      <dsp:nvSpPr>
        <dsp:cNvPr id="0" name=""/>
        <dsp:cNvSpPr/>
      </dsp:nvSpPr>
      <dsp:spPr>
        <a:xfrm>
          <a:off x="1404620" y="165099"/>
          <a:ext cx="3276600" cy="1137920"/>
        </a:xfrm>
        <a:prstGeom prst="ellipse">
          <a:avLst/>
        </a:prstGeom>
        <a:solidFill>
          <a:schemeClr val="dk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7F0E5C-2E11-44E0-A2A4-0A8B36AD77DB}">
      <dsp:nvSpPr>
        <dsp:cNvPr id="0" name=""/>
        <dsp:cNvSpPr/>
      </dsp:nvSpPr>
      <dsp:spPr>
        <a:xfrm>
          <a:off x="2855639" y="2951479"/>
          <a:ext cx="384721" cy="406400"/>
        </a:xfrm>
        <a:prstGeom prst="downArrow">
          <a:avLst/>
        </a:prstGeom>
        <a:solidFill>
          <a:srgbClr val="FFC000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699B2-BF0E-48E6-A645-646921324049}">
      <dsp:nvSpPr>
        <dsp:cNvPr id="0" name=""/>
        <dsp:cNvSpPr/>
      </dsp:nvSpPr>
      <dsp:spPr>
        <a:xfrm>
          <a:off x="1524000" y="3276600"/>
          <a:ext cx="3048000" cy="76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700" kern="1200" dirty="0"/>
        </a:p>
      </dsp:txBody>
      <dsp:txXfrm>
        <a:off x="1524000" y="3276600"/>
        <a:ext cx="3048000" cy="762000"/>
      </dsp:txXfrm>
    </dsp:sp>
    <dsp:sp modelId="{97186305-363D-49BB-99F1-179411EDDA22}">
      <dsp:nvSpPr>
        <dsp:cNvPr id="0" name=""/>
        <dsp:cNvSpPr/>
      </dsp:nvSpPr>
      <dsp:spPr>
        <a:xfrm>
          <a:off x="2595880" y="1390904"/>
          <a:ext cx="1143000" cy="1143000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b="1" i="0" kern="1200" dirty="0" smtClean="0">
              <a:solidFill>
                <a:srgbClr val="FFC000"/>
              </a:solidFill>
            </a:rPr>
            <a:t>IROP</a:t>
          </a:r>
          <a:endParaRPr lang="cs-CZ" sz="1700" b="1" i="0" kern="1200" dirty="0">
            <a:solidFill>
              <a:srgbClr val="FFC000"/>
            </a:solidFill>
          </a:endParaRPr>
        </a:p>
      </dsp:txBody>
      <dsp:txXfrm>
        <a:off x="2763268" y="1558292"/>
        <a:ext cx="808224" cy="808224"/>
      </dsp:txXfrm>
    </dsp:sp>
    <dsp:sp modelId="{2A66948E-DB88-4DE9-AF89-7E8D48C6A4D1}">
      <dsp:nvSpPr>
        <dsp:cNvPr id="0" name=""/>
        <dsp:cNvSpPr/>
      </dsp:nvSpPr>
      <dsp:spPr>
        <a:xfrm>
          <a:off x="1778000" y="533399"/>
          <a:ext cx="1143000" cy="1143000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b="1" kern="1200" dirty="0" smtClean="0">
              <a:solidFill>
                <a:srgbClr val="FFC000"/>
              </a:solidFill>
            </a:rPr>
            <a:t>OPZ</a:t>
          </a:r>
          <a:endParaRPr lang="cs-CZ" sz="1700" b="1" kern="1200" dirty="0">
            <a:solidFill>
              <a:srgbClr val="FFC000"/>
            </a:solidFill>
          </a:endParaRPr>
        </a:p>
      </dsp:txBody>
      <dsp:txXfrm>
        <a:off x="1945388" y="700787"/>
        <a:ext cx="808224" cy="808224"/>
      </dsp:txXfrm>
    </dsp:sp>
    <dsp:sp modelId="{F26E4671-291E-4EEB-A91E-0144F11A706A}">
      <dsp:nvSpPr>
        <dsp:cNvPr id="0" name=""/>
        <dsp:cNvSpPr/>
      </dsp:nvSpPr>
      <dsp:spPr>
        <a:xfrm>
          <a:off x="2946400" y="257047"/>
          <a:ext cx="1143000" cy="1143000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b="1" kern="1200" dirty="0" smtClean="0">
              <a:solidFill>
                <a:srgbClr val="FFC000"/>
              </a:solidFill>
            </a:rPr>
            <a:t>OPVVV</a:t>
          </a:r>
          <a:endParaRPr lang="cs-CZ" sz="1700" b="1" kern="1200" dirty="0">
            <a:solidFill>
              <a:srgbClr val="FFC000"/>
            </a:solidFill>
          </a:endParaRPr>
        </a:p>
      </dsp:txBody>
      <dsp:txXfrm>
        <a:off x="3113788" y="424435"/>
        <a:ext cx="808224" cy="808224"/>
      </dsp:txXfrm>
    </dsp:sp>
    <dsp:sp modelId="{E6AFFE96-D830-4FF3-9256-3DF55089E26A}">
      <dsp:nvSpPr>
        <dsp:cNvPr id="0" name=""/>
        <dsp:cNvSpPr/>
      </dsp:nvSpPr>
      <dsp:spPr>
        <a:xfrm>
          <a:off x="1247810" y="15784"/>
          <a:ext cx="3556000" cy="2844800"/>
        </a:xfrm>
        <a:prstGeom prst="funnel">
          <a:avLst/>
        </a:prstGeom>
        <a:solidFill>
          <a:schemeClr val="lt2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3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F9144BE-E628-4CB2-B7C0-4AB2F255DB67}" type="datetimeFigureOut">
              <a:rPr lang="en-US"/>
              <a:pPr/>
              <a:t>9/15/2015</a:t>
            </a:fld>
            <a:endParaRPr lang="en-US"/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1821"/>
            <a:ext cx="2946400" cy="493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69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61821"/>
            <a:ext cx="2946400" cy="493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E16DC4-7B3E-4281-B439-17CFAB7228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854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5038" y="739775"/>
            <a:ext cx="4927600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81699"/>
            <a:ext cx="5438775" cy="4435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1821"/>
            <a:ext cx="2946400" cy="493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61821"/>
            <a:ext cx="2946400" cy="493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7FD04D4-2E65-407D-8397-81D33C08E3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6065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345C36E-526E-4E3F-827E-AA340FF02CD5}" type="slidenum">
              <a:rPr lang="cs-CZ" smtClean="0"/>
              <a:pPr/>
              <a:t>1</a:t>
            </a:fld>
            <a:endParaRPr lang="cs-CZ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C0F6C12-2BA9-4AE3-941E-C1538D9912C2}" type="slidenum">
              <a:rPr lang="cs-CZ" altLang="cs-CZ" smtClean="0"/>
              <a:pPr eaLnBrk="1" hangingPunct="1"/>
              <a:t>11</a:t>
            </a:fld>
            <a:endParaRPr lang="cs-CZ" altLang="cs-CZ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A31B9334-FE34-4C1B-9042-2EBD9FADB60D}" type="slidenum">
              <a:rPr lang="cs-CZ" altLang="cs-CZ" smtClean="0"/>
              <a:pPr eaLnBrk="1" hangingPunct="1"/>
              <a:t>12</a:t>
            </a:fld>
            <a:endParaRPr lang="cs-CZ" altLang="cs-CZ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25386903-4F89-40B9-A3B2-CE0BB22C4483}" type="slidenum">
              <a:rPr lang="cs-CZ" altLang="cs-CZ" smtClean="0"/>
              <a:pPr eaLnBrk="1" hangingPunct="1"/>
              <a:t>13</a:t>
            </a:fld>
            <a:endParaRPr lang="cs-CZ" altLang="cs-CZ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C70EBB2D-2363-4594-A526-A16DFBEDBB6A}" type="slidenum">
              <a:rPr lang="cs-CZ" altLang="cs-CZ" smtClean="0"/>
              <a:pPr eaLnBrk="1" hangingPunct="1"/>
              <a:t>14</a:t>
            </a:fld>
            <a:endParaRPr lang="cs-CZ" altLang="cs-CZ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A6B02AA1-2F5A-4C19-8ED2-6E7C3E1AB956}" type="slidenum">
              <a:rPr lang="cs-CZ" altLang="cs-CZ" smtClean="0"/>
              <a:pPr eaLnBrk="1" hangingPunct="1"/>
              <a:t>15</a:t>
            </a:fld>
            <a:endParaRPr lang="cs-CZ" altLang="cs-CZ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9BD6C2F7-E66F-4ADD-98BF-4CFEE43A842B}" type="slidenum">
              <a:rPr lang="cs-CZ" altLang="cs-CZ" smtClean="0"/>
              <a:pPr eaLnBrk="1" hangingPunct="1"/>
              <a:t>16</a:t>
            </a:fld>
            <a:endParaRPr lang="cs-CZ" altLang="cs-CZ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60FFE56-85CE-46B3-AC98-3910B12516ED}" type="slidenum">
              <a:rPr lang="cs-CZ" altLang="cs-CZ" smtClean="0"/>
              <a:pPr eaLnBrk="1" hangingPunct="1"/>
              <a:t>17</a:t>
            </a:fld>
            <a:endParaRPr lang="cs-CZ" altLang="cs-CZ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284CAC9-1859-476F-83F4-5933E55D6013}" type="slidenum">
              <a:rPr lang="cs-CZ" altLang="cs-CZ" smtClean="0"/>
              <a:pPr eaLnBrk="1" hangingPunct="1">
                <a:spcBef>
                  <a:spcPct val="0"/>
                </a:spcBef>
              </a:pPr>
              <a:t>18</a:t>
            </a:fld>
            <a:endParaRPr lang="cs-CZ" altLang="cs-CZ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7978E4E-017E-43BD-B885-84B6383B6CD4}" type="slidenum">
              <a:rPr lang="cs-CZ" altLang="cs-CZ"/>
              <a:pPr/>
              <a:t>19</a:t>
            </a:fld>
            <a:endParaRPr lang="cs-CZ" altLang="cs-CZ"/>
          </a:p>
        </p:txBody>
      </p:sp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3850587" y="9363319"/>
            <a:ext cx="2947088" cy="49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9" tIns="46805" rIns="90009" bIns="46805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r">
              <a:buClrTx/>
              <a:buFontTx/>
              <a:buNone/>
            </a:pPr>
            <a:fld id="{B751738B-2821-460D-AEAA-FE7A564CF844}" type="slidenum">
              <a:rPr lang="cs-CZ" altLang="cs-CZ" sz="1200"/>
              <a:pPr algn="r">
                <a:buClrTx/>
                <a:buFontTx/>
                <a:buNone/>
              </a:pPr>
              <a:t>19</a:t>
            </a:fld>
            <a:endParaRPr lang="cs-CZ" altLang="cs-CZ" sz="1200"/>
          </a:p>
        </p:txBody>
      </p:sp>
      <p:sp>
        <p:nvSpPr>
          <p:cNvPr id="21506" name="Rectangle 2"/>
          <p:cNvSpPr txBox="1">
            <a:spLocks noChangeArrowheads="1"/>
          </p:cNvSpPr>
          <p:nvPr>
            <p:ph type="sldImg"/>
          </p:nvPr>
        </p:nvSpPr>
        <p:spPr bwMode="auto">
          <a:xfrm>
            <a:off x="935038" y="739775"/>
            <a:ext cx="4929187" cy="3695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7" name="Rectangle 3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9610" y="4682448"/>
            <a:ext cx="5440045" cy="443650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C5522DE-2F42-49EC-8A09-9C5D63EFB494}" type="slidenum">
              <a:rPr lang="cs-CZ" altLang="cs-CZ"/>
              <a:pPr/>
              <a:t>20</a:t>
            </a:fld>
            <a:endParaRPr lang="cs-CZ" altLang="cs-CZ"/>
          </a:p>
        </p:txBody>
      </p:sp>
      <p:sp>
        <p:nvSpPr>
          <p:cNvPr id="2662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35038" y="739775"/>
            <a:ext cx="4929187" cy="3695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9610" y="4682448"/>
            <a:ext cx="5440045" cy="443650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E74AC1F-7377-40D3-A810-026C362C93AA}" type="slidenum">
              <a:rPr lang="cs-CZ" altLang="cs-CZ"/>
              <a:pPr/>
              <a:t>3</a:t>
            </a:fld>
            <a:endParaRPr lang="cs-CZ" altLang="cs-CZ"/>
          </a:p>
        </p:txBody>
      </p:sp>
      <p:sp>
        <p:nvSpPr>
          <p:cNvPr id="225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35038" y="739775"/>
            <a:ext cx="4929187" cy="3695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9610" y="4682448"/>
            <a:ext cx="5440045" cy="443650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284CAC9-1859-476F-83F4-5933E55D6013}" type="slidenum">
              <a:rPr lang="cs-CZ" altLang="cs-CZ" smtClean="0"/>
              <a:pPr eaLnBrk="1" hangingPunct="1">
                <a:spcBef>
                  <a:spcPct val="0"/>
                </a:spcBef>
              </a:pPr>
              <a:t>21</a:t>
            </a:fld>
            <a:endParaRPr lang="cs-CZ" altLang="cs-CZ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284CAC9-1859-476F-83F4-5933E55D6013}" type="slidenum">
              <a:rPr lang="cs-CZ" altLang="cs-CZ" smtClean="0"/>
              <a:pPr eaLnBrk="1" hangingPunct="1">
                <a:spcBef>
                  <a:spcPct val="0"/>
                </a:spcBef>
              </a:pPr>
              <a:t>22</a:t>
            </a:fld>
            <a:endParaRPr lang="cs-CZ" altLang="cs-CZ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688F3D18-7C80-4AD4-9041-EF56041F6C90}" type="slidenum">
              <a:rPr lang="cs-CZ" altLang="cs-CZ" smtClean="0"/>
              <a:pPr eaLnBrk="1" hangingPunct="1"/>
              <a:t>23</a:t>
            </a:fld>
            <a:endParaRPr lang="cs-CZ" altLang="cs-CZ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5D875509-279E-4BC9-94F8-793693C0FCA6}" type="slidenum">
              <a:rPr lang="cs-CZ" altLang="cs-CZ" smtClean="0"/>
              <a:pPr eaLnBrk="1" hangingPunct="1"/>
              <a:t>5</a:t>
            </a:fld>
            <a:endParaRPr lang="cs-CZ" altLang="cs-CZ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7AF9AFF-B864-4E8B-9C4B-BE82667AB7DC}" type="slidenum">
              <a:rPr lang="cs-CZ" altLang="cs-CZ" smtClean="0"/>
              <a:pPr eaLnBrk="1" hangingPunct="1"/>
              <a:t>6</a:t>
            </a:fld>
            <a:endParaRPr lang="cs-CZ" altLang="cs-CZ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B05A73C-D623-48AD-B7DB-A427A07D78DD}" type="slidenum">
              <a:rPr lang="cs-CZ" altLang="cs-CZ" smtClean="0"/>
              <a:pPr eaLnBrk="1" hangingPunct="1"/>
              <a:t>7</a:t>
            </a:fld>
            <a:endParaRPr lang="cs-CZ" altLang="cs-CZ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C689DA2-302C-4A7B-81EA-B7AE40839FDE}" type="slidenum">
              <a:rPr lang="cs-CZ" altLang="cs-CZ" smtClean="0"/>
              <a:pPr eaLnBrk="1" hangingPunct="1"/>
              <a:t>8</a:t>
            </a:fld>
            <a:endParaRPr lang="cs-CZ" altLang="cs-CZ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805F6D9A-539A-4FA6-AB61-C2451768E9AB}" type="slidenum">
              <a:rPr lang="cs-CZ" altLang="cs-CZ" smtClean="0"/>
              <a:pPr eaLnBrk="1" hangingPunct="1"/>
              <a:t>9</a:t>
            </a:fld>
            <a:endParaRPr lang="cs-CZ" altLang="cs-CZ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49ECF44-6E59-42A1-BDFB-3E9A6DB987B9}" type="slidenum">
              <a:rPr lang="cs-CZ" altLang="cs-CZ" smtClean="0"/>
              <a:pPr eaLnBrk="1" hangingPunct="1"/>
              <a:t>10</a:t>
            </a:fld>
            <a:endParaRPr lang="cs-CZ" altLang="cs-CZ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9775"/>
            <a:ext cx="4927600" cy="3695700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2389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160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279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9226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244955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368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665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898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7742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272645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173635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socialni-zaclenovani.cz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11"/>
          <p:cNvSpPr txBox="1">
            <a:spLocks noChangeArrowheads="1"/>
          </p:cNvSpPr>
          <p:nvPr/>
        </p:nvSpPr>
        <p:spPr bwMode="auto">
          <a:xfrm>
            <a:off x="6942138" y="6356350"/>
            <a:ext cx="21605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1100">
                <a:solidFill>
                  <a:schemeClr val="bg2"/>
                </a:solidFill>
                <a:hlinkClick r:id="rId14"/>
              </a:rPr>
              <a:t>www.socialni-zaclenovani.cz</a:t>
            </a:r>
            <a:endParaRPr lang="cs-CZ" sz="110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500">
          <a:solidFill>
            <a:srgbClr val="5F5F5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rgbClr val="5F5F5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rgbClr val="5F5F5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500">
          <a:solidFill>
            <a:srgbClr val="5F5F5F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500">
          <a:solidFill>
            <a:srgbClr val="5F5F5F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500">
          <a:solidFill>
            <a:srgbClr val="5F5F5F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500">
          <a:solidFill>
            <a:srgbClr val="5F5F5F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soukupova.radka@vlada.cz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755650" y="1916113"/>
            <a:ext cx="7561263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2500"/>
          </a:p>
        </p:txBody>
      </p:sp>
      <p:sp>
        <p:nvSpPr>
          <p:cNvPr id="14339" name="Rectangle 6"/>
          <p:cNvSpPr>
            <a:spLocks noChangeArrowheads="1"/>
          </p:cNvSpPr>
          <p:nvPr/>
        </p:nvSpPr>
        <p:spPr bwMode="auto">
          <a:xfrm>
            <a:off x="755650" y="5084763"/>
            <a:ext cx="774065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Představení Koordinovaného přístupu k SVL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Bef>
                <a:spcPct val="50000"/>
              </a:spcBef>
            </a:pPr>
            <a:r>
              <a:rPr lang="cs-CZ" sz="1400" dirty="0" smtClean="0">
                <a:solidFill>
                  <a:schemeClr val="accent6">
                    <a:lumMod val="75000"/>
                  </a:schemeClr>
                </a:solidFill>
              </a:rPr>
              <a:t>Olomouc </a:t>
            </a:r>
            <a:r>
              <a:rPr lang="cs-CZ" sz="1400" dirty="0" smtClean="0">
                <a:solidFill>
                  <a:schemeClr val="accent6">
                    <a:lumMod val="75000"/>
                  </a:schemeClr>
                </a:solidFill>
              </a:rPr>
              <a:t> 16.  9.  </a:t>
            </a:r>
            <a:r>
              <a:rPr lang="cs-CZ" sz="1400" dirty="0" smtClean="0">
                <a:solidFill>
                  <a:schemeClr val="accent6">
                    <a:lumMod val="75000"/>
                  </a:schemeClr>
                </a:solidFill>
              </a:rPr>
              <a:t>2015</a:t>
            </a:r>
          </a:p>
          <a:p>
            <a:pPr>
              <a:spcBef>
                <a:spcPct val="50000"/>
              </a:spcBef>
            </a:pPr>
            <a:r>
              <a:rPr lang="cs-CZ" sz="1400" dirty="0" smtClean="0">
                <a:solidFill>
                  <a:schemeClr val="accent6">
                    <a:lumMod val="75000"/>
                  </a:schemeClr>
                </a:solidFill>
              </a:rPr>
              <a:t>Radka Soukupová</a:t>
            </a:r>
            <a:endParaRPr lang="cs-CZ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 dirty="0">
                <a:solidFill>
                  <a:srgbClr val="FF0000"/>
                </a:solidFill>
              </a:rPr>
              <a:t>Příklady podporovaných aktivit</a:t>
            </a:r>
            <a:r>
              <a:rPr lang="cs-CZ" altLang="cs-CZ" sz="2000" b="1" dirty="0">
                <a:solidFill>
                  <a:srgbClr val="5F5F5F"/>
                </a:solidFill>
              </a:rPr>
              <a:t> </a:t>
            </a:r>
            <a:endParaRPr lang="cs-CZ" altLang="cs-CZ" sz="2000" b="1" dirty="0">
              <a:solidFill>
                <a:srgbClr val="FF0000"/>
              </a:solidFill>
            </a:endParaRP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323850" y="1700808"/>
            <a:ext cx="8496300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hangingPunct="1"/>
            <a:r>
              <a:rPr lang="cs-CZ" altLang="cs-CZ" sz="1500" b="1" dirty="0"/>
              <a:t>Zaměstnanost </a:t>
            </a:r>
            <a:r>
              <a:rPr lang="cs-CZ" altLang="cs-CZ" sz="1400" i="1" dirty="0"/>
              <a:t>(netýká se standardních zaměstnanostních projektů, např. RIP)</a:t>
            </a:r>
            <a:endParaRPr lang="cs-CZ" altLang="cs-CZ" sz="1400" b="1" dirty="0"/>
          </a:p>
          <a:p>
            <a:pPr algn="just" eaLnBrk="1" hangingPunct="1"/>
            <a:endParaRPr lang="cs-CZ" altLang="cs-CZ" sz="1400" b="1" dirty="0"/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Motivační aktivity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Poradenské a informační programy 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</a:t>
            </a:r>
            <a:r>
              <a:rPr lang="cs-CZ" altLang="cs-CZ" sz="1400" dirty="0" smtClean="0"/>
              <a:t>individuální poradenství (NE diagnostika a další komponenty APZ, patří pod OPZ 1.1)</a:t>
            </a:r>
            <a:endParaRPr lang="cs-CZ" altLang="cs-CZ" sz="1400" dirty="0"/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Rozvoj základních kompetencí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Zprostředkování </a:t>
            </a:r>
            <a:r>
              <a:rPr lang="cs-CZ" altLang="cs-CZ" sz="1400" dirty="0" smtClean="0"/>
              <a:t>zaměstnání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</a:t>
            </a:r>
            <a:r>
              <a:rPr lang="cs-CZ" altLang="cs-CZ" sz="1400" dirty="0" smtClean="0"/>
              <a:t>  Tréninková pracoviště/práce na zkoušku a prostupnost zaměstnávání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</a:t>
            </a:r>
            <a:r>
              <a:rPr lang="cs-CZ" altLang="cs-CZ" sz="1400" dirty="0" smtClean="0"/>
              <a:t>  Krátkodobá zaškolení (NE rekvalifikace – ty jsou součástí APZ, OPZ 1.1)</a:t>
            </a:r>
            <a:endParaRPr lang="cs-CZ" altLang="cs-CZ" sz="1400" dirty="0"/>
          </a:p>
          <a:p>
            <a:pPr algn="just" eaLnBrk="1" hangingPunct="1">
              <a:buFont typeface="Arial" charset="0"/>
              <a:buChar char="•"/>
            </a:pPr>
            <a:endParaRPr lang="cs-CZ" altLang="cs-CZ" sz="1500" dirty="0"/>
          </a:p>
          <a:p>
            <a:pPr algn="just" eaLnBrk="1" hangingPunct="1"/>
            <a:r>
              <a:rPr lang="cs-CZ" altLang="cs-CZ" sz="1500" b="1" dirty="0"/>
              <a:t>Sociální podnikání </a:t>
            </a:r>
          </a:p>
          <a:p>
            <a:pPr algn="just" eaLnBrk="1" hangingPunct="1"/>
            <a:endParaRPr lang="cs-CZ" altLang="cs-CZ" sz="1500" dirty="0"/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aktivní začleňování osob v sociálně-podnikatelských subjektech 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vznik a rozvoj podnikatelských  aktivit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zavedení systému podpory startu, rozvoje a udržitelnosti sociálních podniků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vzdělávání a poradenství související s podporou vzniku, založením, provozem a marketingem sociálního podniku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podpora a vytváření podmínek pro vznik a rozvoj sociálních podniků, včetně společensky odpovědného zadávání zakázek; 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zvyšování povědomí a informovanosti o sociálním podnikání a spolupráce všech relevantních aktérů</a:t>
            </a:r>
          </a:p>
          <a:p>
            <a:pPr algn="just" eaLnBrk="1" hangingPunct="1">
              <a:buFont typeface="Arial" charset="0"/>
              <a:buChar char="•"/>
            </a:pPr>
            <a:endParaRPr lang="cs-CZ" altLang="cs-CZ" sz="1500" dirty="0">
              <a:solidFill>
                <a:srgbClr val="5F5F5F"/>
              </a:solidFill>
            </a:endParaRPr>
          </a:p>
          <a:p>
            <a:pPr algn="just" eaLnBrk="1" hangingPunct="1"/>
            <a:endParaRPr lang="cs-CZ" altLang="cs-CZ" sz="1500" dirty="0">
              <a:solidFill>
                <a:srgbClr val="5F5F5F"/>
              </a:solidFill>
            </a:endParaRPr>
          </a:p>
          <a:p>
            <a:pPr algn="just" eaLnBrk="1" hangingPunct="1"/>
            <a:endParaRPr lang="cs-CZ" altLang="cs-CZ" sz="1500" dirty="0">
              <a:solidFill>
                <a:srgbClr val="5F5F5F"/>
              </a:solidFill>
            </a:endParaRPr>
          </a:p>
          <a:p>
            <a:pPr algn="just" eaLnBrk="1" hangingPunct="1"/>
            <a:endParaRPr lang="en-GB" altLang="cs-CZ" sz="1500" dirty="0">
              <a:solidFill>
                <a:srgbClr val="5F5F5F"/>
              </a:solidFill>
            </a:endParaRPr>
          </a:p>
        </p:txBody>
      </p:sp>
      <p:sp>
        <p:nvSpPr>
          <p:cNvPr id="9220" name="Line 7"/>
          <p:cNvSpPr>
            <a:spLocks noChangeShapeType="1"/>
          </p:cNvSpPr>
          <p:nvPr/>
        </p:nvSpPr>
        <p:spPr bwMode="auto">
          <a:xfrm>
            <a:off x="468313" y="1700213"/>
            <a:ext cx="82073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628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6"/>
          <p:cNvSpPr txBox="1">
            <a:spLocks noChangeArrowheads="1"/>
          </p:cNvSpPr>
          <p:nvPr/>
        </p:nvSpPr>
        <p:spPr bwMode="auto">
          <a:xfrm>
            <a:off x="396875" y="1239838"/>
            <a:ext cx="8496300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hangingPunct="1"/>
            <a:r>
              <a:rPr lang="cs-CZ" altLang="cs-CZ" b="1" dirty="0">
                <a:solidFill>
                  <a:srgbClr val="FF0000"/>
                </a:solidFill>
              </a:rPr>
              <a:t>Příklady podporovaných aktivit</a:t>
            </a:r>
            <a:r>
              <a:rPr lang="cs-CZ" altLang="cs-CZ" b="1" dirty="0">
                <a:solidFill>
                  <a:srgbClr val="5F5F5F"/>
                </a:solidFill>
              </a:rPr>
              <a:t> </a:t>
            </a:r>
            <a:r>
              <a:rPr lang="cs-CZ" altLang="cs-CZ" b="1" dirty="0" smtClean="0">
                <a:solidFill>
                  <a:srgbClr val="FF0000"/>
                </a:solidFill>
              </a:rPr>
              <a:t>II</a:t>
            </a:r>
            <a:endParaRPr lang="cs-CZ" altLang="cs-CZ" b="1" dirty="0">
              <a:solidFill>
                <a:srgbClr val="FF0000"/>
              </a:solidFill>
            </a:endParaRPr>
          </a:p>
          <a:p>
            <a:pPr algn="just" eaLnBrk="1" hangingPunct="1"/>
            <a:endParaRPr lang="cs-CZ" altLang="cs-CZ" sz="1600" b="1" dirty="0" smtClean="0"/>
          </a:p>
          <a:p>
            <a:pPr algn="just" eaLnBrk="1" hangingPunct="1"/>
            <a:r>
              <a:rPr lang="cs-CZ" altLang="cs-CZ" sz="1600" b="1" dirty="0" smtClean="0"/>
              <a:t>Sociální </a:t>
            </a:r>
            <a:r>
              <a:rPr lang="cs-CZ" altLang="cs-CZ" sz="1600" b="1" dirty="0"/>
              <a:t>služby </a:t>
            </a:r>
          </a:p>
          <a:p>
            <a:pPr algn="just" eaLnBrk="1" hangingPunct="1"/>
            <a:endParaRPr lang="cs-CZ" altLang="cs-CZ" sz="1600" b="1" dirty="0"/>
          </a:p>
          <a:p>
            <a:pPr eaLnBrk="1" hangingPunct="1">
              <a:buFont typeface="Arial" charset="0"/>
              <a:buChar char="•"/>
            </a:pPr>
            <a:r>
              <a:rPr lang="cs-CZ" altLang="cs-CZ" sz="1600" dirty="0"/>
              <a:t>   optimalizace forem služeb (ambulantní – terénní)</a:t>
            </a:r>
          </a:p>
          <a:p>
            <a:pPr eaLnBrk="1" hangingPunct="1">
              <a:buFont typeface="Arial" charset="0"/>
              <a:buChar char="•"/>
            </a:pPr>
            <a:r>
              <a:rPr lang="cs-CZ" altLang="cs-CZ" sz="1600" dirty="0"/>
              <a:t>   zavádění metod spolupráce mezi sociálními službami (OSPOD, ÚP, soc. pracovníci obcí)</a:t>
            </a:r>
          </a:p>
          <a:p>
            <a:pPr eaLnBrk="1" hangingPunct="1">
              <a:buFont typeface="Arial" charset="0"/>
              <a:buChar char="•"/>
            </a:pPr>
            <a:r>
              <a:rPr lang="cs-CZ" altLang="cs-CZ" sz="1600" dirty="0"/>
              <a:t>   </a:t>
            </a:r>
            <a:r>
              <a:rPr lang="cs-CZ" altLang="cs-CZ" sz="1600" dirty="0" smtClean="0"/>
              <a:t>vytváření </a:t>
            </a:r>
            <a:r>
              <a:rPr lang="cs-CZ" altLang="cs-CZ" sz="1600" dirty="0"/>
              <a:t>sítě služeb pro rodiny s dětmi a strategie SPOD (např. tým pro mládež)</a:t>
            </a:r>
          </a:p>
          <a:p>
            <a:pPr eaLnBrk="1" hangingPunct="1">
              <a:buFont typeface="Arial" charset="0"/>
              <a:buChar char="•"/>
            </a:pPr>
            <a:r>
              <a:rPr lang="cs-CZ" altLang="cs-CZ" sz="1600" dirty="0"/>
              <a:t>   síťování, </a:t>
            </a:r>
            <a:r>
              <a:rPr lang="cs-CZ" altLang="cs-CZ" sz="1600" dirty="0" err="1"/>
              <a:t>bridging</a:t>
            </a:r>
            <a:r>
              <a:rPr lang="cs-CZ" altLang="cs-CZ" sz="1600" dirty="0"/>
              <a:t> gap aktivity mezi obyvateli sociálně vyloučených lokalit a majoritou</a:t>
            </a:r>
          </a:p>
          <a:p>
            <a:pPr eaLnBrk="1" hangingPunct="1">
              <a:buFont typeface="Arial" charset="0"/>
              <a:buChar char="•"/>
            </a:pPr>
            <a:r>
              <a:rPr lang="cs-CZ" altLang="cs-CZ" sz="1600" dirty="0"/>
              <a:t>   podpora monitoringu a evaluačních strategií</a:t>
            </a:r>
          </a:p>
          <a:p>
            <a:pPr eaLnBrk="1" hangingPunct="1">
              <a:buFont typeface="Arial" charset="0"/>
              <a:buChar char="•"/>
            </a:pPr>
            <a:r>
              <a:rPr lang="cs-CZ" altLang="cs-CZ" sz="1600" dirty="0"/>
              <a:t>   </a:t>
            </a:r>
            <a:r>
              <a:rPr lang="cs-CZ" altLang="cs-CZ" sz="1600" dirty="0" smtClean="0"/>
              <a:t>zdravotně </a:t>
            </a:r>
            <a:r>
              <a:rPr lang="cs-CZ" altLang="cs-CZ" sz="1600" dirty="0"/>
              <a:t>sociální služby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600" dirty="0"/>
              <a:t>   </a:t>
            </a:r>
            <a:r>
              <a:rPr lang="cs-CZ" altLang="cs-CZ" sz="1600" dirty="0" smtClean="0"/>
              <a:t>sanace </a:t>
            </a:r>
            <a:r>
              <a:rPr lang="cs-CZ" altLang="cs-CZ" sz="1600" dirty="0"/>
              <a:t>rodiny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600" dirty="0"/>
              <a:t>   </a:t>
            </a:r>
            <a:r>
              <a:rPr lang="cs-CZ" altLang="cs-CZ" sz="1600" dirty="0" smtClean="0"/>
              <a:t>služby </a:t>
            </a:r>
            <a:r>
              <a:rPr lang="cs-CZ" altLang="cs-CZ" sz="1600" dirty="0"/>
              <a:t>pro rodiny za účelem zvyšování rodičovských kompetencí (např. kluby matek, mateřská  centra, svépomocné rodičovské skupiny)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600" dirty="0"/>
              <a:t>   </a:t>
            </a:r>
            <a:r>
              <a:rPr lang="cs-CZ" altLang="cs-CZ" sz="1600" dirty="0" smtClean="0"/>
              <a:t>dobrovolnické </a:t>
            </a:r>
            <a:r>
              <a:rPr lang="cs-CZ" altLang="cs-CZ" sz="1600" dirty="0"/>
              <a:t>a </a:t>
            </a:r>
            <a:r>
              <a:rPr lang="cs-CZ" altLang="cs-CZ" sz="1600" dirty="0" err="1"/>
              <a:t>mentoringové</a:t>
            </a:r>
            <a:r>
              <a:rPr lang="cs-CZ" altLang="cs-CZ" sz="1600" dirty="0"/>
              <a:t> programy 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600" dirty="0"/>
              <a:t>   </a:t>
            </a:r>
            <a:r>
              <a:rPr lang="cs-CZ" altLang="cs-CZ" sz="1600" dirty="0" smtClean="0"/>
              <a:t>sekundární </a:t>
            </a:r>
            <a:r>
              <a:rPr lang="cs-CZ" altLang="cs-CZ" sz="1600" dirty="0"/>
              <a:t>a terciární prevence pro osoby ohrožené závislostmi nebo závislé na návykových látkách (odborné služby pro rodiny – rodinná terapie, psychoterapie, práce s rodinou v rozvodu, rodinná mediace)</a:t>
            </a:r>
          </a:p>
          <a:p>
            <a:pPr algn="just" eaLnBrk="1" hangingPunct="1">
              <a:buFont typeface="Arial" charset="0"/>
              <a:buChar char="•"/>
            </a:pPr>
            <a:endParaRPr lang="cs-CZ" altLang="cs-CZ" sz="1600" dirty="0"/>
          </a:p>
          <a:p>
            <a:pPr algn="just" eaLnBrk="1" hangingPunct="1"/>
            <a:r>
              <a:rPr lang="cs-CZ" altLang="cs-CZ" sz="1600" b="1" dirty="0"/>
              <a:t>Komunitní práce </a:t>
            </a:r>
          </a:p>
          <a:p>
            <a:pPr algn="just" eaLnBrk="1" hangingPunct="1"/>
            <a:endParaRPr lang="cs-CZ" altLang="cs-CZ" sz="1500" dirty="0">
              <a:solidFill>
                <a:srgbClr val="5F5F5F"/>
              </a:solidFill>
            </a:endParaRPr>
          </a:p>
          <a:p>
            <a:pPr algn="just" eaLnBrk="1" hangingPunct="1"/>
            <a:endParaRPr lang="cs-CZ" altLang="cs-CZ" sz="1500" dirty="0">
              <a:solidFill>
                <a:srgbClr val="5F5F5F"/>
              </a:solidFill>
            </a:endParaRPr>
          </a:p>
          <a:p>
            <a:pPr algn="just" eaLnBrk="1" hangingPunct="1"/>
            <a:endParaRPr lang="cs-CZ" altLang="cs-CZ" sz="1500" dirty="0">
              <a:solidFill>
                <a:srgbClr val="5F5F5F"/>
              </a:solidFill>
            </a:endParaRPr>
          </a:p>
          <a:p>
            <a:pPr algn="just" eaLnBrk="1" hangingPunct="1"/>
            <a:endParaRPr lang="en-GB" altLang="cs-CZ" sz="1500" dirty="0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62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/>
          <p:cNvSpPr txBox="1">
            <a:spLocks noChangeArrowheads="1"/>
          </p:cNvSpPr>
          <p:nvPr/>
        </p:nvSpPr>
        <p:spPr bwMode="auto">
          <a:xfrm>
            <a:off x="468313" y="836613"/>
            <a:ext cx="8496300" cy="7232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hangingPunct="1"/>
            <a:endParaRPr lang="cs-CZ" altLang="cs-CZ" sz="1600" b="1" dirty="0" smtClean="0">
              <a:solidFill>
                <a:srgbClr val="FF0000"/>
              </a:solidFill>
            </a:endParaRPr>
          </a:p>
          <a:p>
            <a:pPr algn="just" eaLnBrk="1" hangingPunct="1"/>
            <a:r>
              <a:rPr lang="cs-CZ" altLang="cs-CZ" sz="1600" b="1" dirty="0" smtClean="0">
                <a:solidFill>
                  <a:srgbClr val="FF0000"/>
                </a:solidFill>
              </a:rPr>
              <a:t>Příklady </a:t>
            </a:r>
            <a:r>
              <a:rPr lang="cs-CZ" altLang="cs-CZ" sz="1600" b="1" dirty="0">
                <a:solidFill>
                  <a:srgbClr val="FF0000"/>
                </a:solidFill>
              </a:rPr>
              <a:t>podporovaných aktivit </a:t>
            </a:r>
            <a:r>
              <a:rPr lang="cs-CZ" altLang="cs-CZ" sz="1600" b="1" dirty="0" smtClean="0">
                <a:solidFill>
                  <a:srgbClr val="FF0000"/>
                </a:solidFill>
              </a:rPr>
              <a:t>III</a:t>
            </a:r>
            <a:endParaRPr lang="cs-CZ" altLang="cs-CZ" sz="1600" b="1" dirty="0">
              <a:solidFill>
                <a:srgbClr val="FF0000"/>
              </a:solidFill>
            </a:endParaRPr>
          </a:p>
          <a:p>
            <a:pPr algn="just" eaLnBrk="1" hangingPunct="1"/>
            <a:endParaRPr lang="cs-CZ" altLang="cs-CZ" sz="1500" dirty="0"/>
          </a:p>
          <a:p>
            <a:pPr algn="just" eaLnBrk="1" hangingPunct="1"/>
            <a:r>
              <a:rPr lang="cs-CZ" altLang="cs-CZ" sz="1500" b="1" dirty="0"/>
              <a:t>Sociální bydlení</a:t>
            </a:r>
          </a:p>
          <a:p>
            <a:pPr algn="just" eaLnBrk="1" hangingPunct="1"/>
            <a:endParaRPr lang="cs-CZ" altLang="cs-CZ" sz="1400" b="1" dirty="0"/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Sociální práce za účelem řešení bytové situace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Podpora samostatného bydlení v bytech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Řešení sousedských konfliktů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Vytváření sociální bytové politiky obcí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Prevence ztráty bydlení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Environmentálně šetrné a ekonomické bydlené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Administrace sociálního bydlení v obci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Sociální realitní agentura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Podpora institutu domovníka 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Boj s diskriminací </a:t>
            </a:r>
            <a:r>
              <a:rPr lang="cs-CZ" altLang="cs-CZ" sz="1400" i="1" dirty="0"/>
              <a:t>(průřezové téma)</a:t>
            </a:r>
          </a:p>
          <a:p>
            <a:pPr algn="just" eaLnBrk="1" hangingPunct="1"/>
            <a:endParaRPr lang="cs-CZ" altLang="cs-CZ" sz="1500" b="1" dirty="0"/>
          </a:p>
          <a:p>
            <a:pPr algn="just" eaLnBrk="1" hangingPunct="1"/>
            <a:r>
              <a:rPr lang="cs-CZ" altLang="cs-CZ" sz="1500" b="1" dirty="0"/>
              <a:t>Prevence kriminality</a:t>
            </a:r>
          </a:p>
          <a:p>
            <a:pPr algn="just" eaLnBrk="1" hangingPunct="1"/>
            <a:endParaRPr lang="cs-CZ" altLang="cs-CZ" sz="1500" b="1" dirty="0"/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Asistent pro jednání s policií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Romský </a:t>
            </a:r>
            <a:r>
              <a:rPr lang="cs-CZ" altLang="cs-CZ" sz="1400" dirty="0" err="1"/>
              <a:t>mentoring</a:t>
            </a:r>
            <a:endParaRPr lang="cs-CZ" altLang="cs-CZ" sz="1400" dirty="0"/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Poskytování sociálních služeb osobám ve VTOS a propuštěným vězňům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Nízkoprahové zaměstnávání, chráněné a podporované zaměstnávání a rekvalifikace</a:t>
            </a:r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Programy prevence pro děti a mládež (např. finanční gramotnost, právní povědomí, </a:t>
            </a:r>
            <a:r>
              <a:rPr lang="cs-CZ" altLang="cs-CZ" sz="1400" dirty="0" smtClean="0"/>
              <a:t>prevence alkoholismu/gamblerství/ drogové závislosti, </a:t>
            </a:r>
            <a:r>
              <a:rPr lang="cs-CZ" altLang="cs-CZ" sz="1400" dirty="0"/>
              <a:t>apod.)</a:t>
            </a:r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endParaRPr lang="cs-CZ" altLang="cs-CZ" sz="1500" dirty="0">
              <a:solidFill>
                <a:srgbClr val="5F5F5F"/>
              </a:solidFill>
            </a:endParaRPr>
          </a:p>
          <a:p>
            <a:pPr algn="just" eaLnBrk="1" hangingPunct="1"/>
            <a:endParaRPr lang="cs-CZ" altLang="cs-CZ" sz="1500" dirty="0">
              <a:solidFill>
                <a:srgbClr val="5F5F5F"/>
              </a:solidFill>
            </a:endParaRPr>
          </a:p>
          <a:p>
            <a:pPr algn="just" eaLnBrk="1" hangingPunct="1"/>
            <a:endParaRPr lang="cs-CZ" altLang="cs-CZ" sz="1500" dirty="0">
              <a:solidFill>
                <a:srgbClr val="5F5F5F"/>
              </a:solidFill>
            </a:endParaRPr>
          </a:p>
          <a:p>
            <a:pPr algn="just" eaLnBrk="1" hangingPunct="1"/>
            <a:endParaRPr lang="cs-CZ" altLang="cs-CZ" sz="1500" dirty="0">
              <a:solidFill>
                <a:srgbClr val="5F5F5F"/>
              </a:solidFill>
            </a:endParaRPr>
          </a:p>
          <a:p>
            <a:pPr algn="just" eaLnBrk="1" hangingPunct="1"/>
            <a:endParaRPr lang="cs-CZ" altLang="cs-CZ" sz="1500" dirty="0">
              <a:solidFill>
                <a:srgbClr val="5F5F5F"/>
              </a:solidFill>
            </a:endParaRPr>
          </a:p>
          <a:p>
            <a:pPr algn="just" eaLnBrk="1" hangingPunct="1"/>
            <a:endParaRPr lang="en-GB" altLang="cs-CZ" sz="1500" dirty="0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69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>
                <a:solidFill>
                  <a:srgbClr val="0070C0"/>
                </a:solidFill>
              </a:rPr>
              <a:t>Operační program Výzkum, vývoj a vzdělávání – OP VVV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323850" y="1773238"/>
            <a:ext cx="8496300" cy="313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b="1">
                <a:solidFill>
                  <a:srgbClr val="0070C0"/>
                </a:solidFill>
              </a:rPr>
              <a:t>Prioritní osa 3: Rovný přístup ke kvalitnímu předškolnímu, primárnímu a sekundárnímu vzdělávání</a:t>
            </a:r>
          </a:p>
          <a:p>
            <a:pPr eaLnBrk="1" hangingPunct="1">
              <a:spcBef>
                <a:spcPct val="50000"/>
              </a:spcBef>
            </a:pPr>
            <a:endParaRPr lang="cs-CZ" altLang="cs-CZ" b="1">
              <a:solidFill>
                <a:srgbClr val="595959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cs-CZ" altLang="cs-CZ" b="1">
              <a:solidFill>
                <a:srgbClr val="595959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cs-CZ" altLang="cs-CZ" b="1">
              <a:solidFill>
                <a:srgbClr val="595959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cs-CZ" altLang="cs-CZ" b="1">
              <a:solidFill>
                <a:srgbClr val="595959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cs-CZ" altLang="cs-CZ" b="1">
              <a:solidFill>
                <a:srgbClr val="595959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cs-CZ" altLang="cs-CZ" b="1">
              <a:solidFill>
                <a:srgbClr val="5F5F5F"/>
              </a:solidFill>
            </a:endParaRPr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323850" y="2401888"/>
            <a:ext cx="8496300" cy="455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just" eaLnBrk="0" hangingPunct="0">
              <a:defRPr/>
            </a:pPr>
            <a:endParaRPr lang="cs-CZ" sz="1500" b="1" u="sng" dirty="0"/>
          </a:p>
          <a:p>
            <a:pPr lvl="1" algn="just" eaLnBrk="0" hangingPunct="0">
              <a:defRPr/>
            </a:pPr>
            <a:r>
              <a:rPr lang="cs-CZ" sz="1500" b="1" dirty="0">
                <a:latin typeface="+mj-lt"/>
              </a:rPr>
              <a:t>Investiční priority</a:t>
            </a:r>
          </a:p>
          <a:p>
            <a:pPr lvl="1" eaLnBrk="0" hangingPunct="0">
              <a:defRPr/>
            </a:pPr>
            <a:endParaRPr lang="cs-CZ" sz="1400" dirty="0">
              <a:latin typeface="+mj-lt"/>
            </a:endParaRPr>
          </a:p>
          <a:p>
            <a:pPr lvl="1" algn="just" eaLnBrk="0" hangingPunct="0">
              <a:buFont typeface="Arial" charset="0"/>
              <a:buAutoNum type="arabicParenR"/>
              <a:defRPr/>
            </a:pPr>
            <a:r>
              <a:rPr lang="cs-CZ" sz="1400" dirty="0" smtClean="0">
                <a:latin typeface="+mj-lt"/>
              </a:rPr>
              <a:t> Omezování </a:t>
            </a:r>
            <a:r>
              <a:rPr lang="cs-CZ" sz="1400" dirty="0">
                <a:latin typeface="+mj-lt"/>
              </a:rPr>
              <a:t>a prevence předčasného ukončování školní docházky a podpora rovného přístupu ke kvalitním programům předškolního rozvoje, k primárnímu a sekundárnímu vzdělávání, možnostem formálního a neformálního vzdělávání</a:t>
            </a:r>
          </a:p>
          <a:p>
            <a:pPr lvl="1" algn="just" eaLnBrk="0" hangingPunct="0">
              <a:buFont typeface="Arial" charset="0"/>
              <a:buAutoNum type="arabicParenR"/>
              <a:defRPr/>
            </a:pPr>
            <a:endParaRPr lang="cs-CZ" sz="1400" dirty="0">
              <a:latin typeface="+mj-lt"/>
            </a:endParaRPr>
          </a:p>
          <a:p>
            <a:pPr lvl="1" algn="just" eaLnBrk="0" hangingPunct="0">
              <a:buFont typeface="Arial" charset="0"/>
              <a:buAutoNum type="arabicParenR"/>
              <a:defRPr/>
            </a:pPr>
            <a:r>
              <a:rPr lang="cs-CZ" sz="1400" dirty="0" smtClean="0">
                <a:latin typeface="+mj-lt"/>
              </a:rPr>
              <a:t> Boj </a:t>
            </a:r>
            <a:r>
              <a:rPr lang="cs-CZ" sz="1400" dirty="0">
                <a:latin typeface="+mj-lt"/>
              </a:rPr>
              <a:t>proti všem formám diskriminace a prosazování rovných příležitostí</a:t>
            </a:r>
          </a:p>
          <a:p>
            <a:pPr lvl="1" algn="just" eaLnBrk="0" hangingPunct="0">
              <a:buFont typeface="Arial" charset="0"/>
              <a:buAutoNum type="arabicParenR"/>
              <a:defRPr/>
            </a:pPr>
            <a:endParaRPr lang="cs-CZ" sz="1400" dirty="0">
              <a:latin typeface="+mj-lt"/>
            </a:endParaRPr>
          </a:p>
          <a:p>
            <a:pPr lvl="1" algn="just" eaLnBrk="0" hangingPunct="0">
              <a:buFont typeface="Arial" charset="0"/>
              <a:buAutoNum type="arabicParenR"/>
              <a:defRPr/>
            </a:pPr>
            <a:r>
              <a:rPr lang="cs-CZ" sz="1400" dirty="0" smtClean="0">
                <a:latin typeface="+mj-lt"/>
              </a:rPr>
              <a:t> </a:t>
            </a:r>
            <a:r>
              <a:rPr lang="cs-CZ" sz="1400" dirty="0" err="1" smtClean="0">
                <a:latin typeface="+mj-lt"/>
              </a:rPr>
              <a:t>Socio</a:t>
            </a:r>
            <a:r>
              <a:rPr lang="cs-CZ" sz="1400" dirty="0" smtClean="0">
                <a:latin typeface="+mj-lt"/>
              </a:rPr>
              <a:t>-ekonomická </a:t>
            </a:r>
            <a:r>
              <a:rPr lang="cs-CZ" sz="1400" dirty="0">
                <a:latin typeface="+mj-lt"/>
              </a:rPr>
              <a:t>integrace </a:t>
            </a:r>
            <a:r>
              <a:rPr lang="cs-CZ" sz="1400" dirty="0" err="1">
                <a:latin typeface="+mj-lt"/>
              </a:rPr>
              <a:t>marginalizovaných</a:t>
            </a:r>
            <a:r>
              <a:rPr lang="cs-CZ" sz="1400" dirty="0">
                <a:latin typeface="+mj-lt"/>
              </a:rPr>
              <a:t> skupin, jako jsou Romové</a:t>
            </a:r>
          </a:p>
          <a:p>
            <a:pPr algn="just">
              <a:defRPr/>
            </a:pPr>
            <a:endParaRPr lang="cs-CZ" altLang="cs-CZ" sz="1400" dirty="0">
              <a:latin typeface="+mj-lt"/>
            </a:endParaRPr>
          </a:p>
          <a:p>
            <a:pPr algn="just">
              <a:defRPr/>
            </a:pPr>
            <a:r>
              <a:rPr lang="cs-CZ" altLang="cs-CZ" sz="1400" u="sng" dirty="0">
                <a:latin typeface="+mj-lt"/>
              </a:rPr>
              <a:t>Cílová skupina:</a:t>
            </a:r>
            <a:r>
              <a:rPr lang="cs-CZ" altLang="cs-CZ" sz="1400" dirty="0">
                <a:latin typeface="+mj-lt"/>
              </a:rPr>
              <a:t> všechny děti a žáci v běžných školách hlavního vzdělávacího proudu, s důrazem na zvýšení kvality a </a:t>
            </a:r>
            <a:r>
              <a:rPr lang="cs-CZ" altLang="cs-CZ" sz="1400" dirty="0" err="1">
                <a:latin typeface="+mj-lt"/>
              </a:rPr>
              <a:t>proinkluzivnosti</a:t>
            </a:r>
            <a:r>
              <a:rPr lang="cs-CZ" altLang="cs-CZ" sz="1400" dirty="0">
                <a:latin typeface="+mj-lt"/>
              </a:rPr>
              <a:t> škol a vzdělávacích zařízení, dále děti a žáci, u kterých společenské nebo osobní faktory, představují překážky pro naplnění jejich potenciálu v budoucím životě.</a:t>
            </a:r>
          </a:p>
          <a:p>
            <a:pPr algn="just">
              <a:defRPr/>
            </a:pPr>
            <a:endParaRPr lang="cs-CZ" altLang="cs-CZ" sz="1500" i="1" dirty="0">
              <a:solidFill>
                <a:srgbClr val="FF0000"/>
              </a:solidFill>
            </a:endParaRPr>
          </a:p>
          <a:p>
            <a:pPr algn="just">
              <a:defRPr/>
            </a:pPr>
            <a:r>
              <a:rPr lang="cs-CZ" sz="1600" i="1" dirty="0">
                <a:solidFill>
                  <a:srgbClr val="FF0000"/>
                </a:solidFill>
                <a:latin typeface="Calibri" pitchFamily="34" charset="0"/>
              </a:rPr>
              <a:t>Pro každou lokalitu na intervence do oblasti školství cca 8 mil. z OP VVV</a:t>
            </a:r>
            <a:endParaRPr lang="cs-CZ" altLang="cs-CZ" sz="1500" i="1" dirty="0">
              <a:solidFill>
                <a:srgbClr val="FF0000"/>
              </a:solidFill>
            </a:endParaRPr>
          </a:p>
          <a:p>
            <a:pPr algn="just">
              <a:defRPr/>
            </a:pPr>
            <a:endParaRPr lang="cs-CZ" altLang="cs-CZ" sz="1500" dirty="0"/>
          </a:p>
          <a:p>
            <a:pPr algn="just">
              <a:defRPr/>
            </a:pPr>
            <a:endParaRPr lang="cs-CZ" altLang="cs-CZ" sz="1500" dirty="0"/>
          </a:p>
          <a:p>
            <a:pPr>
              <a:defRPr/>
            </a:pPr>
            <a:endParaRPr lang="cs-CZ" altLang="cs-CZ" sz="1600" dirty="0"/>
          </a:p>
          <a:p>
            <a:pPr>
              <a:defRPr/>
            </a:pPr>
            <a:endParaRPr lang="en-GB" altLang="cs-CZ" sz="1500" dirty="0">
              <a:solidFill>
                <a:srgbClr val="5F5F5F"/>
              </a:solidFill>
            </a:endParaRPr>
          </a:p>
        </p:txBody>
      </p:sp>
      <p:sp>
        <p:nvSpPr>
          <p:cNvPr id="12293" name="Line 7"/>
          <p:cNvSpPr>
            <a:spLocks noChangeShapeType="1"/>
          </p:cNvSpPr>
          <p:nvPr/>
        </p:nvSpPr>
        <p:spPr bwMode="auto">
          <a:xfrm>
            <a:off x="468313" y="1700213"/>
            <a:ext cx="82073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914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>
                <a:solidFill>
                  <a:srgbClr val="0070C0"/>
                </a:solidFill>
              </a:rPr>
              <a:t>Příklady podporovaných aktivit</a:t>
            </a:r>
            <a:endParaRPr lang="cs-CZ" altLang="cs-CZ" sz="2000" b="1">
              <a:solidFill>
                <a:srgbClr val="5F5F5F"/>
              </a:solidFill>
            </a:endParaRP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323850" y="1700213"/>
            <a:ext cx="8496300" cy="503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0100" lvl="1" indent="-342900" algn="just" eaLnBrk="0" hangingPunct="0">
              <a:spcBef>
                <a:spcPts val="600"/>
              </a:spcBef>
              <a:defRPr/>
            </a:pPr>
            <a:endParaRPr lang="cs-CZ" sz="1500" dirty="0">
              <a:latin typeface="+mn-lt"/>
            </a:endParaRPr>
          </a:p>
          <a:p>
            <a:pPr marL="800100" lvl="1" indent="-342900" algn="just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cs-CZ" sz="1400" dirty="0">
                <a:latin typeface="+mj-lt"/>
              </a:rPr>
              <a:t>Posílení kompetencí </a:t>
            </a:r>
            <a:r>
              <a:rPr lang="cs-CZ" sz="1400" dirty="0" smtClean="0">
                <a:latin typeface="+mj-lt"/>
              </a:rPr>
              <a:t>pedagogických pracovníků pro </a:t>
            </a:r>
            <a:r>
              <a:rPr lang="cs-CZ" sz="1400" dirty="0">
                <a:latin typeface="+mj-lt"/>
              </a:rPr>
              <a:t>inkluzivní vzdělávání a překonávání předsudků, pedagogickou diagnostiku, práci s heterogenní skupinou, formální hodnocení a aktivizující metody výuky</a:t>
            </a:r>
          </a:p>
          <a:p>
            <a:pPr marL="800100" lvl="1" indent="-342900" algn="just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cs-CZ" sz="1400" dirty="0">
                <a:latin typeface="+mj-lt"/>
              </a:rPr>
              <a:t>Aktivity vedoucí ke zlepšení </a:t>
            </a:r>
            <a:r>
              <a:rPr lang="cs-CZ" sz="1400" dirty="0" smtClean="0">
                <a:latin typeface="+mj-lt"/>
              </a:rPr>
              <a:t>pedagogicko-psychologického </a:t>
            </a:r>
            <a:r>
              <a:rPr lang="cs-CZ" sz="1400" dirty="0">
                <a:latin typeface="+mj-lt"/>
              </a:rPr>
              <a:t>poradenství k zajištění lepšího diagnostikování individuálních potřeb dětí a žáků a navrhování vhodných podpůrných opatření </a:t>
            </a:r>
            <a:r>
              <a:rPr lang="cs-CZ" sz="1400" dirty="0" smtClean="0">
                <a:latin typeface="+mj-lt"/>
              </a:rPr>
              <a:t>v </a:t>
            </a:r>
            <a:r>
              <a:rPr lang="cs-CZ" sz="1400" dirty="0">
                <a:latin typeface="+mj-lt"/>
              </a:rPr>
              <a:t>součinnosti s MŠ, ZŠ, NNO a OSPOD</a:t>
            </a:r>
          </a:p>
          <a:p>
            <a:pPr marL="800100" lvl="1" indent="-342900" algn="just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cs-CZ" sz="1400" dirty="0">
                <a:latin typeface="+mj-lt"/>
              </a:rPr>
              <a:t>Ověřování a zavádění podpůrných opatření</a:t>
            </a:r>
          </a:p>
          <a:p>
            <a:pPr marL="800100" lvl="1" indent="-342900" algn="just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cs-CZ" sz="1400" dirty="0">
                <a:latin typeface="+mj-lt"/>
              </a:rPr>
              <a:t>Rozvoj školních poradenských pracovišť</a:t>
            </a:r>
          </a:p>
          <a:p>
            <a:pPr marL="800100" lvl="1" indent="-342900" algn="just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cs-CZ" sz="1400" dirty="0">
                <a:latin typeface="+mj-lt"/>
              </a:rPr>
              <a:t>Začleňování dětí ohrožených školním neúspěchem do běžných MŠ a poskytování podpory pro jejich vzdělávání</a:t>
            </a:r>
          </a:p>
          <a:p>
            <a:pPr marL="800100" lvl="1" indent="-342900" algn="just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cs-CZ" sz="1400" dirty="0">
                <a:latin typeface="+mj-lt"/>
              </a:rPr>
              <a:t>Podpora alternativních forem předškolního vzdělávání</a:t>
            </a:r>
          </a:p>
          <a:p>
            <a:pPr marL="800100" lvl="1" indent="-342900" algn="just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cs-CZ" sz="1400" dirty="0">
                <a:latin typeface="+mj-lt"/>
              </a:rPr>
              <a:t>Rozvoj spolupráce pedagogických, sociálních služeb a rodiny ve vzdělávání</a:t>
            </a:r>
          </a:p>
          <a:p>
            <a:pPr marL="800100" lvl="1" indent="-342900" algn="just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cs-CZ" sz="1400" dirty="0">
                <a:latin typeface="+mj-lt"/>
              </a:rPr>
              <a:t>Koordinace a spolupráce při sociálně-pedagogických intervencích v rodinách</a:t>
            </a:r>
          </a:p>
          <a:p>
            <a:pPr marL="800100" lvl="1" indent="-342900" algn="just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cs-CZ" sz="1400" dirty="0">
                <a:latin typeface="+mj-lt"/>
              </a:rPr>
              <a:t>Spolupráce při přechodu MŠ/ZŠ</a:t>
            </a:r>
          </a:p>
          <a:p>
            <a:pPr marL="800100" lvl="1" indent="-342900" algn="just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endParaRPr lang="cs-CZ" sz="1500" dirty="0">
              <a:solidFill>
                <a:srgbClr val="5F5F5F"/>
              </a:solidFill>
              <a:latin typeface="+mn-lt"/>
            </a:endParaRPr>
          </a:p>
          <a:p>
            <a:pPr algn="just">
              <a:defRPr/>
            </a:pPr>
            <a:endParaRPr lang="cs-CZ" altLang="cs-CZ" sz="1500" dirty="0">
              <a:latin typeface="+mn-lt"/>
            </a:endParaRPr>
          </a:p>
          <a:p>
            <a:pPr>
              <a:defRPr/>
            </a:pPr>
            <a:endParaRPr lang="cs-CZ" altLang="cs-CZ" sz="1500" dirty="0">
              <a:latin typeface="+mn-lt"/>
            </a:endParaRPr>
          </a:p>
          <a:p>
            <a:pPr>
              <a:defRPr/>
            </a:pPr>
            <a:endParaRPr lang="en-GB" altLang="cs-CZ" sz="1500" dirty="0">
              <a:solidFill>
                <a:srgbClr val="5F5F5F"/>
              </a:solidFill>
              <a:latin typeface="+mn-lt"/>
            </a:endParaRPr>
          </a:p>
        </p:txBody>
      </p:sp>
      <p:sp>
        <p:nvSpPr>
          <p:cNvPr id="13316" name="Line 7"/>
          <p:cNvSpPr>
            <a:spLocks noChangeShapeType="1"/>
          </p:cNvSpPr>
          <p:nvPr/>
        </p:nvSpPr>
        <p:spPr bwMode="auto">
          <a:xfrm>
            <a:off x="468313" y="1700213"/>
            <a:ext cx="82073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045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>
                <a:solidFill>
                  <a:srgbClr val="FFC000"/>
                </a:solidFill>
              </a:rPr>
              <a:t>Integrovaný regionální operační program - IROP</a:t>
            </a:r>
            <a:r>
              <a:rPr lang="cs-CZ" altLang="cs-CZ" sz="2000" b="1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323850" y="1966913"/>
            <a:ext cx="8496300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b="1">
                <a:solidFill>
                  <a:srgbClr val="FFC000"/>
                </a:solidFill>
              </a:rPr>
              <a:t>Prioritní osa 2 </a:t>
            </a:r>
            <a:r>
              <a:rPr lang="en-US" altLang="cs-CZ" b="1">
                <a:solidFill>
                  <a:srgbClr val="FFC000"/>
                </a:solidFill>
              </a:rPr>
              <a:t>Zkvalitnění veřejných služeb a podmínek života pro obyvatele regionů</a:t>
            </a:r>
            <a:endParaRPr lang="cs-CZ" altLang="cs-CZ" b="1">
              <a:solidFill>
                <a:srgbClr val="FFC000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cs-CZ" altLang="cs-CZ" b="1">
              <a:solidFill>
                <a:srgbClr val="5F5F5F"/>
              </a:solidFill>
            </a:endParaRP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323850" y="2619375"/>
            <a:ext cx="8496300" cy="455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hangingPunct="1"/>
            <a:endParaRPr lang="cs-CZ" altLang="cs-CZ" sz="1500" b="1" u="sng"/>
          </a:p>
          <a:p>
            <a:pPr algn="just" eaLnBrk="1" hangingPunct="1"/>
            <a:r>
              <a:rPr lang="cs-CZ" altLang="cs-CZ" sz="1500" b="1" u="sng"/>
              <a:t>Investiční priorita 9a</a:t>
            </a:r>
            <a:r>
              <a:rPr lang="cs-CZ" altLang="cs-CZ" sz="1500" b="1"/>
              <a:t> „Investice do zdravotnické a sociální infrastruktury, které přispívají k celostátnímu, regionálnímu a místnímu rozvoji, snižováním nerovností, pokud jde o zdravotní stav, podporou sociálního začlenění díky lepšímu přístupu k sociálním, kulturním a rekreačním službám a přechodem od institucionálních ke komunitním službám</a:t>
            </a:r>
            <a:r>
              <a:rPr lang="ja-JP" altLang="cs-CZ" sz="1500" b="1"/>
              <a:t>“</a:t>
            </a:r>
            <a:endParaRPr lang="cs-CZ" altLang="ja-JP" sz="1500" b="1"/>
          </a:p>
          <a:p>
            <a:pPr algn="just" eaLnBrk="1" hangingPunct="1"/>
            <a:endParaRPr lang="cs-CZ" altLang="cs-CZ" sz="1400" b="1"/>
          </a:p>
          <a:p>
            <a:pPr algn="just" eaLnBrk="1" hangingPunct="1"/>
            <a:r>
              <a:rPr lang="cs-CZ" altLang="cs-CZ" sz="1400" u="sng"/>
              <a:t>Cílové skupiny:</a:t>
            </a:r>
            <a:r>
              <a:rPr lang="cs-CZ" altLang="cs-CZ" sz="1400"/>
              <a:t> (mimo jiné) osoby sociálně vyloučené či ohrožené sociálním vyloučením</a:t>
            </a:r>
          </a:p>
          <a:p>
            <a:pPr algn="just" eaLnBrk="1" hangingPunct="1"/>
            <a:endParaRPr lang="cs-CZ" altLang="cs-CZ" sz="1400"/>
          </a:p>
          <a:p>
            <a:pPr algn="just" eaLnBrk="1" hangingPunct="1"/>
            <a:r>
              <a:rPr lang="cs-CZ" altLang="cs-CZ" sz="1400" b="1" u="sng">
                <a:solidFill>
                  <a:srgbClr val="FFC000"/>
                </a:solidFill>
              </a:rPr>
              <a:t>Podporované aktivity:</a:t>
            </a:r>
            <a:r>
              <a:rPr lang="cs-CZ" altLang="cs-CZ" sz="1400" b="1">
                <a:solidFill>
                  <a:srgbClr val="FFC000"/>
                </a:solidFill>
              </a:rPr>
              <a:t> </a:t>
            </a:r>
            <a:r>
              <a:rPr lang="cs-CZ" altLang="cs-CZ" sz="1400"/>
              <a:t>zřizování nových či rekonstrukce stávajících zařízení pro poskytování komunitní péče a zřizování nových či rekonstrukce stávajících zařízení pro dosažení deinstitucionalizované péče, infrastruktura pro terénní, ambulantní a nízkokapacitní pobytové formy sociálních, zdravotních a návazných služeb pro osoby sociálně vyloučené či sociálním vyloučením ohrožené, infrastruktura komunitních center, </a:t>
            </a:r>
            <a:r>
              <a:rPr lang="cs-CZ" altLang="cs-CZ" sz="1400" i="1"/>
              <a:t>pořízení bytů a bytových domů pro sociální bydlení</a:t>
            </a:r>
          </a:p>
          <a:p>
            <a:pPr algn="just" eaLnBrk="1" hangingPunct="1"/>
            <a:endParaRPr lang="cs-CZ" altLang="cs-CZ" sz="1400"/>
          </a:p>
          <a:p>
            <a:pPr algn="just" eaLnBrk="1" hangingPunct="1"/>
            <a:endParaRPr lang="cs-CZ" altLang="cs-CZ" sz="1400">
              <a:solidFill>
                <a:srgbClr val="FF0000"/>
              </a:solidFill>
            </a:endParaRPr>
          </a:p>
          <a:p>
            <a:pPr algn="just" eaLnBrk="1" hangingPunct="1"/>
            <a:endParaRPr lang="cs-CZ" altLang="cs-CZ" sz="1400"/>
          </a:p>
          <a:p>
            <a:pPr algn="just" eaLnBrk="1" hangingPunct="1"/>
            <a:endParaRPr lang="cs-CZ" altLang="cs-CZ" sz="1400" b="1"/>
          </a:p>
          <a:p>
            <a:pPr algn="just" eaLnBrk="1" hangingPunct="1"/>
            <a:r>
              <a:rPr lang="cs-CZ" altLang="cs-CZ" sz="1600" b="1"/>
              <a:t> </a:t>
            </a:r>
            <a:endParaRPr lang="cs-CZ" altLang="cs-CZ" sz="1500"/>
          </a:p>
          <a:p>
            <a:pPr eaLnBrk="1" hangingPunct="1"/>
            <a:endParaRPr lang="cs-CZ" altLang="cs-CZ" sz="1600"/>
          </a:p>
          <a:p>
            <a:pPr eaLnBrk="1" hangingPunct="1"/>
            <a:endParaRPr lang="en-GB" altLang="cs-CZ" sz="1500">
              <a:solidFill>
                <a:srgbClr val="5F5F5F"/>
              </a:solidFill>
            </a:endParaRPr>
          </a:p>
        </p:txBody>
      </p:sp>
      <p:sp>
        <p:nvSpPr>
          <p:cNvPr id="14341" name="Line 7"/>
          <p:cNvSpPr>
            <a:spLocks noChangeShapeType="1"/>
          </p:cNvSpPr>
          <p:nvPr/>
        </p:nvSpPr>
        <p:spPr bwMode="auto">
          <a:xfrm>
            <a:off x="468313" y="1700213"/>
            <a:ext cx="82073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59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>
                <a:solidFill>
                  <a:srgbClr val="FFC000"/>
                </a:solidFill>
              </a:rPr>
              <a:t>Integrovaný regionální operační program 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323850" y="1966913"/>
            <a:ext cx="8496300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b="1">
                <a:solidFill>
                  <a:srgbClr val="FFC000"/>
                </a:solidFill>
              </a:rPr>
              <a:t>Prioritní osa 2 </a:t>
            </a:r>
            <a:r>
              <a:rPr lang="en-US" altLang="cs-CZ" b="1">
                <a:solidFill>
                  <a:srgbClr val="FFC000"/>
                </a:solidFill>
              </a:rPr>
              <a:t>Zkvalitnění veřejných služeb a podmínek života pro obyvatele regionů</a:t>
            </a:r>
            <a:endParaRPr lang="cs-CZ" altLang="cs-CZ" b="1">
              <a:solidFill>
                <a:srgbClr val="FFC000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cs-CZ" altLang="cs-CZ" b="1">
              <a:solidFill>
                <a:srgbClr val="5F5F5F"/>
              </a:solidFill>
            </a:endParaRP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323850" y="2619375"/>
            <a:ext cx="8496300" cy="3924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hangingPunct="1"/>
            <a:endParaRPr lang="cs-CZ" altLang="cs-CZ" sz="1500" b="1" u="sng" dirty="0"/>
          </a:p>
          <a:p>
            <a:pPr algn="just" eaLnBrk="1" hangingPunct="1"/>
            <a:r>
              <a:rPr lang="cs-CZ" altLang="cs-CZ" sz="1500" b="1" u="sng" dirty="0"/>
              <a:t>Investiční priorita 9c</a:t>
            </a:r>
            <a:r>
              <a:rPr lang="cs-CZ" altLang="cs-CZ" sz="1500" b="1" dirty="0"/>
              <a:t> „Poskytování podpory sociálním podnikům</a:t>
            </a:r>
            <a:r>
              <a:rPr lang="ja-JP" altLang="cs-CZ" sz="1500" b="1" dirty="0"/>
              <a:t>“</a:t>
            </a:r>
            <a:endParaRPr lang="cs-CZ" altLang="ja-JP" sz="1500" b="1" dirty="0"/>
          </a:p>
          <a:p>
            <a:pPr algn="just" eaLnBrk="1" hangingPunct="1"/>
            <a:endParaRPr lang="cs-CZ" altLang="cs-CZ" sz="1400" b="1" dirty="0"/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r>
              <a:rPr lang="cs-CZ" altLang="cs-CZ" sz="1400" u="sng" dirty="0"/>
              <a:t>Cílové skupiny:</a:t>
            </a:r>
            <a:r>
              <a:rPr lang="cs-CZ" altLang="cs-CZ" sz="1400" dirty="0"/>
              <a:t> (mimo jiné) osoby sociálně vyloučené a ohrožené sociálním </a:t>
            </a:r>
            <a:r>
              <a:rPr lang="cs-CZ" altLang="cs-CZ" sz="1400" dirty="0" smtClean="0"/>
              <a:t>vyloučením</a:t>
            </a:r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r>
              <a:rPr lang="cs-CZ" altLang="cs-CZ" b="1" u="sng" dirty="0">
                <a:solidFill>
                  <a:srgbClr val="FFC000"/>
                </a:solidFill>
              </a:rPr>
              <a:t>Podporované aktivity:</a:t>
            </a:r>
            <a:r>
              <a:rPr lang="cs-CZ" altLang="cs-CZ" b="1" dirty="0">
                <a:solidFill>
                  <a:srgbClr val="FFC000"/>
                </a:solidFill>
              </a:rPr>
              <a:t> </a:t>
            </a:r>
            <a:endParaRPr lang="cs-CZ" altLang="cs-CZ" b="1" dirty="0" smtClean="0">
              <a:solidFill>
                <a:srgbClr val="FFC000"/>
              </a:solidFill>
            </a:endParaRPr>
          </a:p>
          <a:p>
            <a:pPr algn="just" eaLnBrk="1" hangingPunct="1"/>
            <a:endParaRPr lang="cs-CZ" altLang="cs-CZ" sz="1400" b="1" dirty="0">
              <a:solidFill>
                <a:srgbClr val="FFC000"/>
              </a:solidFill>
            </a:endParaRPr>
          </a:p>
          <a:p>
            <a:pPr algn="just" eaLnBrk="1" hangingPunct="1"/>
            <a:r>
              <a:rPr lang="cs-CZ" altLang="cs-CZ" sz="1400" dirty="0" smtClean="0"/>
              <a:t>výstavba</a:t>
            </a:r>
            <a:r>
              <a:rPr lang="cs-CZ" altLang="cs-CZ" sz="1400" dirty="0"/>
              <a:t>, rekonstrukce, rozšíření a vybavení sociálních podniků</a:t>
            </a:r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endParaRPr lang="cs-CZ" altLang="cs-CZ" sz="1400" u="sng" dirty="0">
              <a:solidFill>
                <a:srgbClr val="FF0000"/>
              </a:solidFill>
            </a:endParaRPr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endParaRPr lang="cs-CZ" altLang="cs-CZ" sz="1400" b="1" dirty="0"/>
          </a:p>
          <a:p>
            <a:pPr algn="just" eaLnBrk="1" hangingPunct="1"/>
            <a:r>
              <a:rPr lang="cs-CZ" altLang="cs-CZ" sz="1600" b="1" dirty="0"/>
              <a:t> </a:t>
            </a:r>
            <a:endParaRPr lang="cs-CZ" altLang="cs-CZ" sz="1500" dirty="0"/>
          </a:p>
          <a:p>
            <a:pPr eaLnBrk="1" hangingPunct="1"/>
            <a:endParaRPr lang="cs-CZ" altLang="cs-CZ" sz="1600" dirty="0"/>
          </a:p>
          <a:p>
            <a:pPr eaLnBrk="1" hangingPunct="1"/>
            <a:endParaRPr lang="en-GB" altLang="cs-CZ" sz="1500" dirty="0">
              <a:solidFill>
                <a:srgbClr val="5F5F5F"/>
              </a:solidFill>
            </a:endParaRPr>
          </a:p>
        </p:txBody>
      </p:sp>
      <p:sp>
        <p:nvSpPr>
          <p:cNvPr id="15365" name="Line 7"/>
          <p:cNvSpPr>
            <a:spLocks noChangeShapeType="1"/>
          </p:cNvSpPr>
          <p:nvPr/>
        </p:nvSpPr>
        <p:spPr bwMode="auto">
          <a:xfrm>
            <a:off x="468313" y="1700213"/>
            <a:ext cx="82073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758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>
                <a:solidFill>
                  <a:srgbClr val="FFC000"/>
                </a:solidFill>
              </a:rPr>
              <a:t>Integrovaný regionální operační program </a:t>
            </a: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323850" y="1966913"/>
            <a:ext cx="8496300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b="1">
                <a:solidFill>
                  <a:srgbClr val="FFC000"/>
                </a:solidFill>
              </a:rPr>
              <a:t>Prioritní osa 2 </a:t>
            </a:r>
            <a:r>
              <a:rPr lang="en-US" altLang="cs-CZ" b="1">
                <a:solidFill>
                  <a:srgbClr val="FFC000"/>
                </a:solidFill>
              </a:rPr>
              <a:t>Zkvalitnění veřejných služeb a podmínek života pro obyvatele regionů</a:t>
            </a:r>
            <a:endParaRPr lang="cs-CZ" altLang="cs-CZ" b="1">
              <a:solidFill>
                <a:srgbClr val="FFC000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cs-CZ" altLang="cs-CZ" b="1">
              <a:solidFill>
                <a:srgbClr val="5F5F5F"/>
              </a:solidFill>
            </a:endParaRPr>
          </a:p>
        </p:txBody>
      </p:sp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323850" y="2619375"/>
            <a:ext cx="8496300" cy="454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hangingPunct="1"/>
            <a:endParaRPr lang="cs-CZ" altLang="cs-CZ" sz="1500" b="1" u="sng"/>
          </a:p>
          <a:p>
            <a:pPr algn="just" eaLnBrk="1" hangingPunct="1"/>
            <a:r>
              <a:rPr lang="cs-CZ" altLang="cs-CZ" sz="1500" b="1" u="sng"/>
              <a:t>Investiční priorita 10</a:t>
            </a:r>
            <a:r>
              <a:rPr lang="cs-CZ" altLang="cs-CZ" sz="1500" b="1"/>
              <a:t> „Investice do vzdělávání, odborného vzdělávání, včetně odborné přípravy pro získání dovedností a do celoživotního učení rozvíjením infrastruktury pro vzdělávání a odbornou přípravu</a:t>
            </a:r>
            <a:r>
              <a:rPr lang="ja-JP" altLang="cs-CZ" sz="1500" b="1"/>
              <a:t>“</a:t>
            </a:r>
            <a:r>
              <a:rPr lang="cs-CZ" altLang="ja-JP" sz="1500" b="1"/>
              <a:t> </a:t>
            </a:r>
            <a:endParaRPr lang="cs-CZ" altLang="ja-JP" sz="1400" b="1"/>
          </a:p>
          <a:p>
            <a:pPr algn="just" eaLnBrk="1" hangingPunct="1"/>
            <a:endParaRPr lang="cs-CZ" altLang="cs-CZ" sz="1400"/>
          </a:p>
          <a:p>
            <a:pPr algn="just" eaLnBrk="1" hangingPunct="1"/>
            <a:r>
              <a:rPr lang="cs-CZ" altLang="cs-CZ" sz="1400" u="sng"/>
              <a:t>Cílové skupiny:</a:t>
            </a:r>
            <a:r>
              <a:rPr lang="cs-CZ" altLang="cs-CZ" sz="1400"/>
              <a:t> (mimo jiné) děti v předškolním vzdělávání, osoby sociálně vyloučené či ohrožené sociálním vyloučením osoby se speciálními vzdělávacími potřebami </a:t>
            </a:r>
          </a:p>
          <a:p>
            <a:pPr algn="just" eaLnBrk="1" hangingPunct="1"/>
            <a:endParaRPr lang="cs-CZ" altLang="cs-CZ" sz="1400"/>
          </a:p>
          <a:p>
            <a:pPr algn="just" eaLnBrk="1" hangingPunct="1"/>
            <a:r>
              <a:rPr lang="cs-CZ" altLang="cs-CZ" sz="1400" b="1" u="sng">
                <a:solidFill>
                  <a:srgbClr val="FFC000"/>
                </a:solidFill>
              </a:rPr>
              <a:t>Podporované aktivity:</a:t>
            </a:r>
            <a:r>
              <a:rPr lang="cs-CZ" altLang="cs-CZ" sz="1400" b="1">
                <a:solidFill>
                  <a:srgbClr val="FFC000"/>
                </a:solidFill>
              </a:rPr>
              <a:t> </a:t>
            </a:r>
            <a:r>
              <a:rPr lang="cs-CZ" altLang="cs-CZ" sz="1400"/>
              <a:t>rozšíření kapacit pro předškolní a školní vzdělávání, výstavba, rekonstrukce a vybavení odborných učeben, laboratoří, dílen, center odborné přípravy, budování zázemí pro rozvoj vybraných klíčových kompetencí v oblastech komunikace v českém a cizích jazycích, matematických schopností a základních schopností v oblasti vědy a technologií, úpravy a vybavení budov a učeben pro vzdělávání dětí, žáků a studentů se speciálními vzdělávacími potřebami</a:t>
            </a:r>
          </a:p>
          <a:p>
            <a:pPr algn="just" eaLnBrk="1" hangingPunct="1"/>
            <a:endParaRPr lang="cs-CZ" altLang="cs-CZ" sz="1400"/>
          </a:p>
          <a:p>
            <a:pPr algn="just" eaLnBrk="1" hangingPunct="1"/>
            <a:endParaRPr lang="cs-CZ" altLang="cs-CZ" sz="1400" u="sng">
              <a:solidFill>
                <a:srgbClr val="FF0000"/>
              </a:solidFill>
            </a:endParaRPr>
          </a:p>
          <a:p>
            <a:pPr algn="just" eaLnBrk="1" hangingPunct="1"/>
            <a:endParaRPr lang="cs-CZ" altLang="cs-CZ" sz="1400"/>
          </a:p>
          <a:p>
            <a:pPr algn="just" eaLnBrk="1" hangingPunct="1"/>
            <a:endParaRPr lang="cs-CZ" altLang="cs-CZ" sz="1400" b="1"/>
          </a:p>
          <a:p>
            <a:pPr algn="just" eaLnBrk="1" hangingPunct="1"/>
            <a:r>
              <a:rPr lang="cs-CZ" altLang="cs-CZ" sz="1600" b="1"/>
              <a:t> </a:t>
            </a:r>
            <a:endParaRPr lang="cs-CZ" altLang="cs-CZ" sz="1500"/>
          </a:p>
          <a:p>
            <a:pPr eaLnBrk="1" hangingPunct="1"/>
            <a:endParaRPr lang="cs-CZ" altLang="cs-CZ" sz="1600"/>
          </a:p>
          <a:p>
            <a:pPr eaLnBrk="1" hangingPunct="1"/>
            <a:endParaRPr lang="en-GB" altLang="cs-CZ" sz="1500">
              <a:solidFill>
                <a:srgbClr val="5F5F5F"/>
              </a:solidFill>
            </a:endParaRPr>
          </a:p>
        </p:txBody>
      </p:sp>
      <p:sp>
        <p:nvSpPr>
          <p:cNvPr id="16389" name="Line 7"/>
          <p:cNvSpPr>
            <a:spLocks noChangeShapeType="1"/>
          </p:cNvSpPr>
          <p:nvPr/>
        </p:nvSpPr>
        <p:spPr bwMode="auto">
          <a:xfrm>
            <a:off x="468313" y="1700213"/>
            <a:ext cx="82073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71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 dirty="0" smtClean="0">
                <a:solidFill>
                  <a:srgbClr val="5F5F5F"/>
                </a:solidFill>
              </a:rPr>
              <a:t>Pro koho KPSVL je?</a:t>
            </a:r>
            <a:endParaRPr lang="cs-CZ" altLang="cs-CZ" sz="2000" b="1" dirty="0">
              <a:solidFill>
                <a:srgbClr val="5F5F5F"/>
              </a:solidFill>
            </a:endParaRP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323850" y="1966913"/>
            <a:ext cx="849630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b="1" dirty="0" smtClean="0"/>
              <a:t>Obce, města, svazky obcí, které: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 smtClean="0"/>
              <a:t>- chtějí SV systematicky řešit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 smtClean="0"/>
              <a:t>- chtějí využít více než jeden OP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 smtClean="0"/>
              <a:t>- chtějí podat více než 1-2 projekty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 smtClean="0"/>
              <a:t>- chtějí šířeji využít zejména OPZ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 smtClean="0"/>
              <a:t>- chtějí využít možnosti výstavby a rekonstrukce sociálního bydlení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 smtClean="0"/>
              <a:t>- chtějí rozvíjet rozsáhlé projekty realizované v minulém období</a:t>
            </a:r>
          </a:p>
          <a:p>
            <a:pPr eaLnBrk="1" hangingPunct="1">
              <a:spcBef>
                <a:spcPct val="50000"/>
              </a:spcBef>
            </a:pPr>
            <a:endParaRPr lang="cs-CZ" altLang="cs-CZ" b="1" dirty="0"/>
          </a:p>
          <a:p>
            <a:pPr eaLnBrk="1" hangingPunct="1">
              <a:spcBef>
                <a:spcPct val="50000"/>
              </a:spcBef>
            </a:pPr>
            <a:endParaRPr lang="cs-CZ" altLang="cs-CZ" b="1" dirty="0"/>
          </a:p>
        </p:txBody>
      </p:sp>
      <p:sp>
        <p:nvSpPr>
          <p:cNvPr id="5125" name="Line 7"/>
          <p:cNvSpPr>
            <a:spLocks noChangeShapeType="1"/>
          </p:cNvSpPr>
          <p:nvPr/>
        </p:nvSpPr>
        <p:spPr bwMode="auto">
          <a:xfrm>
            <a:off x="468313" y="1700213"/>
            <a:ext cx="82073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105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323850" y="1125538"/>
            <a:ext cx="8496300" cy="398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spcBef>
                <a:spcPts val="1250"/>
              </a:spcBef>
              <a:buClrTx/>
              <a:buFontTx/>
              <a:buNone/>
            </a:pPr>
            <a:r>
              <a:rPr lang="cs-CZ" altLang="cs-CZ" sz="2000" b="1" dirty="0">
                <a:solidFill>
                  <a:srgbClr val="FF3333"/>
                </a:solidFill>
              </a:rPr>
              <a:t>Lokality Agentury    +</a:t>
            </a:r>
            <a:r>
              <a:rPr lang="cs-CZ" altLang="cs-CZ" sz="2000" b="1" dirty="0">
                <a:solidFill>
                  <a:srgbClr val="5F5F5F"/>
                </a:solidFill>
              </a:rPr>
              <a:t>    </a:t>
            </a:r>
            <a:r>
              <a:rPr lang="cs-CZ" altLang="cs-CZ" sz="2000" b="1" dirty="0">
                <a:solidFill>
                  <a:srgbClr val="FF3333"/>
                </a:solidFill>
              </a:rPr>
              <a:t>KPSVL </a:t>
            </a:r>
            <a:r>
              <a:rPr lang="cs-CZ" altLang="cs-CZ" sz="2000" b="1" dirty="0" smtClean="0">
                <a:solidFill>
                  <a:srgbClr val="FF3333"/>
                </a:solidFill>
              </a:rPr>
              <a:t> </a:t>
            </a:r>
            <a:r>
              <a:rPr lang="cs-CZ" altLang="cs-CZ" sz="1600" dirty="0" smtClean="0">
                <a:solidFill>
                  <a:srgbClr val="FF3333"/>
                </a:solidFill>
              </a:rPr>
              <a:t>( 1.vlna</a:t>
            </a:r>
            <a:r>
              <a:rPr lang="cs-CZ" altLang="cs-CZ" sz="1600" dirty="0">
                <a:solidFill>
                  <a:srgbClr val="FF3333"/>
                </a:solidFill>
              </a:rPr>
              <a:t>, </a:t>
            </a:r>
            <a:r>
              <a:rPr lang="cs-CZ" altLang="cs-CZ" sz="1600" dirty="0">
                <a:solidFill>
                  <a:srgbClr val="009933"/>
                </a:solidFill>
              </a:rPr>
              <a:t>2.vlna, </a:t>
            </a:r>
            <a:r>
              <a:rPr lang="cs-CZ" altLang="cs-CZ" sz="1600" dirty="0">
                <a:solidFill>
                  <a:srgbClr val="0000CC"/>
                </a:solidFill>
              </a:rPr>
              <a:t>3. vlna, …..)</a:t>
            </a:r>
            <a:r>
              <a:rPr lang="cs-CZ" altLang="cs-CZ" sz="2000" b="1" dirty="0">
                <a:solidFill>
                  <a:srgbClr val="5F5F5F"/>
                </a:solidFill>
              </a:rPr>
              <a:t> </a:t>
            </a:r>
          </a:p>
        </p:txBody>
      </p:sp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468313" y="1700213"/>
            <a:ext cx="8207375" cy="1587"/>
          </a:xfrm>
          <a:prstGeom prst="line">
            <a:avLst/>
          </a:prstGeom>
          <a:noFill/>
          <a:ln w="9360" cap="sq">
            <a:solidFill>
              <a:srgbClr val="8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57200" y="1700213"/>
            <a:ext cx="4038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6550" indent="-336550"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80000"/>
              </a:lnSpc>
              <a:spcBef>
                <a:spcPts val="400"/>
              </a:spcBef>
              <a:buFont typeface="Arial" charset="0"/>
              <a:buChar char="•"/>
            </a:pPr>
            <a:r>
              <a:rPr lang="cs-CZ" altLang="cs-CZ" sz="1600" b="1"/>
              <a:t>Od roku 2013</a:t>
            </a:r>
          </a:p>
          <a:p>
            <a:pPr marL="342900">
              <a:lnSpc>
                <a:spcPct val="80000"/>
              </a:lnSpc>
              <a:spcBef>
                <a:spcPts val="400"/>
              </a:spcBef>
              <a:buClrTx/>
              <a:buFontTx/>
              <a:buNone/>
            </a:pPr>
            <a:r>
              <a:rPr lang="cs-CZ" altLang="cs-CZ" sz="1600"/>
              <a:t>Nové Sedlo</a:t>
            </a:r>
          </a:p>
          <a:p>
            <a:pPr marL="342900">
              <a:lnSpc>
                <a:spcPct val="80000"/>
              </a:lnSpc>
              <a:spcBef>
                <a:spcPts val="400"/>
              </a:spcBef>
              <a:buClrTx/>
              <a:buFontTx/>
              <a:buNone/>
            </a:pPr>
            <a:r>
              <a:rPr lang="cs-CZ" altLang="cs-CZ" sz="1600">
                <a:solidFill>
                  <a:srgbClr val="FF6600"/>
                </a:solidFill>
              </a:rPr>
              <a:t>Odry</a:t>
            </a:r>
          </a:p>
          <a:p>
            <a:pPr marL="342900">
              <a:lnSpc>
                <a:spcPct val="80000"/>
              </a:lnSpc>
              <a:spcBef>
                <a:spcPts val="400"/>
              </a:spcBef>
              <a:buClrTx/>
              <a:buFontTx/>
              <a:buNone/>
            </a:pPr>
            <a:r>
              <a:rPr lang="cs-CZ" altLang="cs-CZ" sz="1600">
                <a:solidFill>
                  <a:srgbClr val="FF6600"/>
                </a:solidFill>
              </a:rPr>
              <a:t>Osoblažsko</a:t>
            </a:r>
          </a:p>
          <a:p>
            <a:pPr marL="342900">
              <a:lnSpc>
                <a:spcPct val="80000"/>
              </a:lnSpc>
              <a:spcBef>
                <a:spcPts val="400"/>
              </a:spcBef>
              <a:buClrTx/>
              <a:buFontTx/>
              <a:buNone/>
            </a:pPr>
            <a:r>
              <a:rPr lang="cs-CZ" altLang="cs-CZ" sz="1600">
                <a:solidFill>
                  <a:srgbClr val="00CC33"/>
                </a:solidFill>
              </a:rPr>
              <a:t>Ralsko</a:t>
            </a:r>
          </a:p>
          <a:p>
            <a:pPr marL="342900">
              <a:lnSpc>
                <a:spcPct val="80000"/>
              </a:lnSpc>
              <a:spcBef>
                <a:spcPts val="400"/>
              </a:spcBef>
              <a:buClrTx/>
              <a:buFontTx/>
              <a:buNone/>
            </a:pPr>
            <a:r>
              <a:rPr lang="cs-CZ" altLang="cs-CZ" sz="1600"/>
              <a:t>Rumburk a Staré Křečany</a:t>
            </a:r>
          </a:p>
          <a:p>
            <a:pPr marL="342900">
              <a:lnSpc>
                <a:spcPct val="80000"/>
              </a:lnSpc>
              <a:spcBef>
                <a:spcPts val="400"/>
              </a:spcBef>
              <a:buClrTx/>
              <a:buFontTx/>
              <a:buNone/>
            </a:pPr>
            <a:r>
              <a:rPr lang="cs-CZ" altLang="cs-CZ" sz="1600"/>
              <a:t>Šternberk</a:t>
            </a:r>
          </a:p>
          <a:p>
            <a:pPr marL="342900">
              <a:lnSpc>
                <a:spcPct val="80000"/>
              </a:lnSpc>
              <a:spcBef>
                <a:spcPts val="400"/>
              </a:spcBef>
              <a:buClrTx/>
              <a:buFontTx/>
              <a:buNone/>
            </a:pPr>
            <a:r>
              <a:rPr lang="cs-CZ" altLang="cs-CZ" sz="1600">
                <a:solidFill>
                  <a:srgbClr val="00CC33"/>
                </a:solidFill>
              </a:rPr>
              <a:t>Velké Hamry</a:t>
            </a:r>
          </a:p>
          <a:p>
            <a:pPr marL="342900">
              <a:lnSpc>
                <a:spcPct val="80000"/>
              </a:lnSpc>
              <a:spcBef>
                <a:spcPts val="400"/>
              </a:spcBef>
              <a:buClrTx/>
              <a:buFontTx/>
              <a:buNone/>
            </a:pPr>
            <a:r>
              <a:rPr lang="cs-CZ" altLang="cs-CZ" sz="1600">
                <a:solidFill>
                  <a:srgbClr val="009933"/>
                </a:solidFill>
              </a:rPr>
              <a:t>Žlutice</a:t>
            </a:r>
          </a:p>
          <a:p>
            <a:pPr marL="342900">
              <a:lnSpc>
                <a:spcPct val="80000"/>
              </a:lnSpc>
              <a:spcBef>
                <a:spcPts val="400"/>
              </a:spcBef>
              <a:buClrTx/>
              <a:buFontTx/>
              <a:buNone/>
            </a:pPr>
            <a:r>
              <a:rPr lang="cs-CZ" altLang="cs-CZ" sz="1600">
                <a:solidFill>
                  <a:srgbClr val="FF6600"/>
                </a:solidFill>
              </a:rPr>
              <a:t>Dubí</a:t>
            </a:r>
          </a:p>
          <a:p>
            <a:pPr marL="342900">
              <a:lnSpc>
                <a:spcPct val="80000"/>
              </a:lnSpc>
              <a:spcBef>
                <a:spcPts val="400"/>
              </a:spcBef>
              <a:buClrTx/>
              <a:buFontTx/>
              <a:buNone/>
            </a:pPr>
            <a:r>
              <a:rPr lang="cs-CZ" altLang="cs-CZ" sz="1600"/>
              <a:t>Frýdek – Místek</a:t>
            </a:r>
          </a:p>
          <a:p>
            <a:pPr marL="342900">
              <a:lnSpc>
                <a:spcPct val="80000"/>
              </a:lnSpc>
              <a:spcBef>
                <a:spcPts val="400"/>
              </a:spcBef>
              <a:buClrTx/>
              <a:buFontTx/>
              <a:buNone/>
            </a:pPr>
            <a:r>
              <a:rPr lang="cs-CZ" altLang="cs-CZ" sz="1600"/>
              <a:t>Jaroměř</a:t>
            </a:r>
          </a:p>
          <a:p>
            <a:pPr marL="342900">
              <a:lnSpc>
                <a:spcPct val="80000"/>
              </a:lnSpc>
              <a:spcBef>
                <a:spcPts val="400"/>
              </a:spcBef>
              <a:buClrTx/>
              <a:buFontTx/>
              <a:buNone/>
            </a:pPr>
            <a:r>
              <a:rPr lang="cs-CZ" altLang="cs-CZ" sz="1600">
                <a:solidFill>
                  <a:srgbClr val="3333FF"/>
                </a:solidFill>
              </a:rPr>
              <a:t>Kraslice</a:t>
            </a:r>
          </a:p>
          <a:p>
            <a:pPr marL="342900">
              <a:lnSpc>
                <a:spcPct val="80000"/>
              </a:lnSpc>
              <a:spcBef>
                <a:spcPts val="400"/>
              </a:spcBef>
              <a:buClrTx/>
              <a:buFontTx/>
              <a:buNone/>
            </a:pPr>
            <a:r>
              <a:rPr lang="cs-CZ" altLang="cs-CZ" sz="1600">
                <a:solidFill>
                  <a:srgbClr val="FF6600"/>
                </a:solidFill>
              </a:rPr>
              <a:t>Krnov</a:t>
            </a:r>
          </a:p>
          <a:p>
            <a:pPr marL="342900">
              <a:lnSpc>
                <a:spcPct val="80000"/>
              </a:lnSpc>
              <a:spcBef>
                <a:spcPts val="400"/>
              </a:spcBef>
              <a:buClrTx/>
              <a:buFontTx/>
              <a:buNone/>
            </a:pPr>
            <a:r>
              <a:rPr lang="cs-CZ" altLang="cs-CZ" sz="1600">
                <a:solidFill>
                  <a:srgbClr val="009933"/>
                </a:solidFill>
              </a:rPr>
              <a:t>Mikulovice - Jesenicko</a:t>
            </a:r>
          </a:p>
          <a:p>
            <a:pPr marL="342900">
              <a:lnSpc>
                <a:spcPct val="80000"/>
              </a:lnSpc>
              <a:spcBef>
                <a:spcPts val="400"/>
              </a:spcBef>
              <a:buClrTx/>
              <a:buFontTx/>
              <a:buNone/>
            </a:pPr>
            <a:r>
              <a:rPr lang="cs-CZ" altLang="cs-CZ" sz="1600">
                <a:solidFill>
                  <a:srgbClr val="009900"/>
                </a:solidFill>
              </a:rPr>
              <a:t>Moravský Beroun</a:t>
            </a:r>
          </a:p>
          <a:p>
            <a:pPr marL="342900">
              <a:lnSpc>
                <a:spcPct val="80000"/>
              </a:lnSpc>
              <a:spcBef>
                <a:spcPts val="400"/>
              </a:spcBef>
              <a:buClrTx/>
              <a:buFontTx/>
              <a:buNone/>
            </a:pPr>
            <a:r>
              <a:rPr lang="cs-CZ" altLang="cs-CZ" sz="1600">
                <a:solidFill>
                  <a:srgbClr val="009933"/>
                </a:solidFill>
              </a:rPr>
              <a:t>Poběžovice</a:t>
            </a:r>
          </a:p>
          <a:p>
            <a:pPr marL="342900">
              <a:lnSpc>
                <a:spcPct val="80000"/>
              </a:lnSpc>
              <a:spcBef>
                <a:spcPts val="400"/>
              </a:spcBef>
              <a:buClrTx/>
              <a:buFontTx/>
              <a:buNone/>
            </a:pPr>
            <a:r>
              <a:rPr lang="cs-CZ" altLang="cs-CZ" sz="1600">
                <a:solidFill>
                  <a:srgbClr val="FF6600"/>
                </a:solidFill>
              </a:rPr>
              <a:t>Štětí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305175" y="1714500"/>
            <a:ext cx="547846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6550" indent="-336550"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spcBef>
                <a:spcPts val="400"/>
              </a:spcBef>
              <a:buFont typeface="Arial" charset="0"/>
              <a:buChar char="•"/>
            </a:pPr>
            <a:r>
              <a:rPr lang="cs-CZ" altLang="cs-CZ" sz="1600" b="1" dirty="0"/>
              <a:t>Od roku 2014                          Od roku 2015</a:t>
            </a:r>
          </a:p>
          <a:p>
            <a:pPr marL="342900">
              <a:spcBef>
                <a:spcPts val="450"/>
              </a:spcBef>
              <a:buClrTx/>
              <a:buFontTx/>
              <a:buNone/>
            </a:pPr>
            <a:r>
              <a:rPr lang="cs-CZ" altLang="cs-CZ" sz="1600" dirty="0">
                <a:solidFill>
                  <a:srgbClr val="00B050"/>
                </a:solidFill>
              </a:rPr>
              <a:t>Vrbno pod Pradědem                   </a:t>
            </a:r>
            <a:r>
              <a:rPr lang="cs-CZ" altLang="cs-CZ" sz="1600" dirty="0" smtClean="0">
                <a:solidFill>
                  <a:srgbClr val="00B050"/>
                </a:solidFill>
              </a:rPr>
              <a:t> </a:t>
            </a:r>
            <a:r>
              <a:rPr lang="cs-CZ" altLang="cs-CZ" sz="1600" dirty="0">
                <a:solidFill>
                  <a:srgbClr val="FF6600"/>
                </a:solidFill>
              </a:rPr>
              <a:t>Obrnice</a:t>
            </a:r>
          </a:p>
          <a:p>
            <a:pPr marL="342900">
              <a:spcBef>
                <a:spcPts val="450"/>
              </a:spcBef>
              <a:buClrTx/>
              <a:buFontTx/>
              <a:buNone/>
            </a:pPr>
            <a:r>
              <a:rPr lang="cs-CZ" altLang="cs-CZ" sz="1600" dirty="0">
                <a:solidFill>
                  <a:srgbClr val="FF6600"/>
                </a:solidFill>
              </a:rPr>
              <a:t>Ostrava                                          </a:t>
            </a:r>
            <a:r>
              <a:rPr lang="cs-CZ" altLang="cs-CZ" sz="1600" dirty="0" smtClean="0">
                <a:solidFill>
                  <a:srgbClr val="009900"/>
                </a:solidFill>
              </a:rPr>
              <a:t>Brno</a:t>
            </a:r>
            <a:endParaRPr lang="cs-CZ" altLang="cs-CZ" sz="1600" dirty="0">
              <a:solidFill>
                <a:srgbClr val="009900"/>
              </a:solidFill>
            </a:endParaRPr>
          </a:p>
          <a:p>
            <a:pPr marL="342900">
              <a:spcBef>
                <a:spcPts val="400"/>
              </a:spcBef>
              <a:buClrTx/>
              <a:buFontTx/>
              <a:buNone/>
            </a:pPr>
            <a:r>
              <a:rPr lang="cs-CZ" altLang="cs-CZ" sz="1600" dirty="0">
                <a:solidFill>
                  <a:srgbClr val="0000FF"/>
                </a:solidFill>
              </a:rPr>
              <a:t>Veselí nad Moravou                     </a:t>
            </a:r>
            <a:r>
              <a:rPr lang="cs-CZ" altLang="cs-CZ" sz="1600" dirty="0" smtClean="0">
                <a:solidFill>
                  <a:srgbClr val="0000FF"/>
                </a:solidFill>
              </a:rPr>
              <a:t> </a:t>
            </a:r>
            <a:r>
              <a:rPr lang="cs-CZ" altLang="cs-CZ" sz="1600" dirty="0" smtClean="0">
                <a:solidFill>
                  <a:srgbClr val="009900"/>
                </a:solidFill>
              </a:rPr>
              <a:t> </a:t>
            </a:r>
            <a:r>
              <a:rPr lang="cs-CZ" altLang="cs-CZ" sz="1600" dirty="0">
                <a:solidFill>
                  <a:srgbClr val="009900"/>
                </a:solidFill>
              </a:rPr>
              <a:t>Bruntál</a:t>
            </a:r>
          </a:p>
          <a:p>
            <a:pPr marL="342900">
              <a:spcBef>
                <a:spcPts val="400"/>
              </a:spcBef>
              <a:buClrTx/>
              <a:buFontTx/>
              <a:buNone/>
            </a:pPr>
            <a:r>
              <a:rPr lang="cs-CZ" altLang="cs-CZ" sz="1600" dirty="0">
                <a:solidFill>
                  <a:srgbClr val="009933"/>
                </a:solidFill>
              </a:rPr>
              <a:t>České Velenice                              </a:t>
            </a:r>
            <a:r>
              <a:rPr lang="cs-CZ" altLang="cs-CZ" sz="1600" dirty="0" smtClean="0">
                <a:solidFill>
                  <a:srgbClr val="0000CC"/>
                </a:solidFill>
              </a:rPr>
              <a:t>Děčín </a:t>
            </a:r>
            <a:endParaRPr lang="cs-CZ" altLang="cs-CZ" sz="1600" dirty="0">
              <a:solidFill>
                <a:srgbClr val="0000CC"/>
              </a:solidFill>
            </a:endParaRPr>
          </a:p>
          <a:p>
            <a:pPr marL="342900">
              <a:spcBef>
                <a:spcPts val="400"/>
              </a:spcBef>
              <a:buClrTx/>
              <a:buFontTx/>
              <a:buNone/>
            </a:pPr>
            <a:r>
              <a:rPr lang="cs-CZ" altLang="cs-CZ" sz="1600" dirty="0">
                <a:solidFill>
                  <a:srgbClr val="009900"/>
                </a:solidFill>
              </a:rPr>
              <a:t>Příbram                                         </a:t>
            </a:r>
            <a:r>
              <a:rPr lang="cs-CZ" altLang="cs-CZ" sz="1600" dirty="0" smtClean="0">
                <a:solidFill>
                  <a:srgbClr val="009900"/>
                </a:solidFill>
              </a:rPr>
              <a:t> </a:t>
            </a:r>
            <a:r>
              <a:rPr lang="cs-CZ" altLang="cs-CZ" sz="1600" dirty="0">
                <a:solidFill>
                  <a:srgbClr val="FF3333"/>
                </a:solidFill>
              </a:rPr>
              <a:t>Kadaň</a:t>
            </a:r>
          </a:p>
          <a:p>
            <a:pPr marL="342900">
              <a:spcBef>
                <a:spcPts val="400"/>
              </a:spcBef>
              <a:buClrTx/>
              <a:buFontTx/>
              <a:buNone/>
            </a:pPr>
            <a:r>
              <a:rPr lang="cs-CZ" altLang="cs-CZ" sz="1600" dirty="0">
                <a:solidFill>
                  <a:srgbClr val="009900"/>
                </a:solidFill>
              </a:rPr>
              <a:t>Slaný                                              Klášterec - Vejprty</a:t>
            </a:r>
          </a:p>
          <a:p>
            <a:pPr marL="342900">
              <a:spcBef>
                <a:spcPts val="400"/>
              </a:spcBef>
              <a:buClrTx/>
              <a:buFontTx/>
              <a:buNone/>
            </a:pPr>
            <a:r>
              <a:rPr lang="cs-CZ" altLang="cs-CZ" sz="1600" dirty="0"/>
              <a:t>Kralupy nad Vltavou                      </a:t>
            </a:r>
            <a:r>
              <a:rPr lang="cs-CZ" altLang="cs-CZ" sz="1600" dirty="0">
                <a:solidFill>
                  <a:srgbClr val="009900"/>
                </a:solidFill>
              </a:rPr>
              <a:t> Kolín</a:t>
            </a:r>
          </a:p>
          <a:p>
            <a:pPr marL="342900">
              <a:spcBef>
                <a:spcPts val="400"/>
              </a:spcBef>
            </a:pPr>
            <a:r>
              <a:rPr lang="cs-CZ" altLang="cs-CZ" sz="1600" dirty="0">
                <a:solidFill>
                  <a:srgbClr val="FF3333"/>
                </a:solidFill>
              </a:rPr>
              <a:t>Chodov                                </a:t>
            </a:r>
            <a:r>
              <a:rPr lang="cs-CZ" altLang="cs-CZ" sz="1600" dirty="0" smtClean="0">
                <a:solidFill>
                  <a:srgbClr val="FF3333"/>
                </a:solidFill>
              </a:rPr>
              <a:t>        </a:t>
            </a:r>
            <a:r>
              <a:rPr lang="cs-CZ" altLang="cs-CZ" sz="1600" dirty="0" smtClean="0"/>
              <a:t>   </a:t>
            </a:r>
            <a:r>
              <a:rPr lang="cs-CZ" altLang="cs-CZ" sz="1600" dirty="0">
                <a:solidFill>
                  <a:srgbClr val="009900"/>
                </a:solidFill>
              </a:rPr>
              <a:t>Litvínov</a:t>
            </a:r>
          </a:p>
          <a:p>
            <a:pPr marL="342900">
              <a:spcBef>
                <a:spcPts val="400"/>
              </a:spcBef>
              <a:buClrTx/>
              <a:buFontTx/>
              <a:buNone/>
            </a:pPr>
            <a:r>
              <a:rPr lang="cs-CZ" altLang="cs-CZ" sz="1600" dirty="0" smtClean="0">
                <a:solidFill>
                  <a:srgbClr val="009900"/>
                </a:solidFill>
              </a:rPr>
              <a:t>Frýdlantsko                                     </a:t>
            </a:r>
            <a:r>
              <a:rPr lang="cs-CZ" altLang="cs-CZ" sz="1600" dirty="0" smtClean="0">
                <a:solidFill>
                  <a:srgbClr val="FF3333"/>
                </a:solidFill>
              </a:rPr>
              <a:t>Roudnice</a:t>
            </a:r>
            <a:endParaRPr lang="cs-CZ" altLang="cs-CZ" sz="1600" dirty="0">
              <a:solidFill>
                <a:srgbClr val="FF3333"/>
              </a:solidFill>
            </a:endParaRPr>
          </a:p>
          <a:p>
            <a:pPr marL="342900">
              <a:spcBef>
                <a:spcPts val="400"/>
              </a:spcBef>
              <a:buClrTx/>
              <a:buFontTx/>
              <a:buNone/>
            </a:pPr>
            <a:endParaRPr lang="cs-CZ" altLang="cs-CZ" sz="1600" dirty="0">
              <a:solidFill>
                <a:srgbClr val="FF3333"/>
              </a:solidFill>
            </a:endParaRPr>
          </a:p>
          <a:p>
            <a:pPr marL="342900">
              <a:spcBef>
                <a:spcPts val="400"/>
              </a:spcBef>
              <a:buClrTx/>
              <a:buFontTx/>
              <a:buNone/>
            </a:pPr>
            <a:endParaRPr lang="cs-CZ" altLang="cs-CZ" sz="1600" dirty="0">
              <a:solidFill>
                <a:srgbClr val="FF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3720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800" dirty="0" smtClean="0">
                <a:solidFill>
                  <a:srgbClr val="FF6600"/>
                </a:solidFill>
              </a:rPr>
              <a:t/>
            </a:r>
            <a:br>
              <a:rPr lang="cs-CZ" altLang="cs-CZ" sz="2800" dirty="0" smtClean="0">
                <a:solidFill>
                  <a:srgbClr val="FF6600"/>
                </a:solidFill>
              </a:rPr>
            </a:br>
            <a:r>
              <a:rPr lang="cs-CZ" altLang="cs-CZ" sz="2800" dirty="0">
                <a:solidFill>
                  <a:srgbClr val="FF6600"/>
                </a:solidFill>
              </a:rPr>
              <a:t/>
            </a:r>
            <a:br>
              <a:rPr lang="cs-CZ" altLang="cs-CZ" sz="2800" dirty="0">
                <a:solidFill>
                  <a:srgbClr val="FF6600"/>
                </a:solidFill>
              </a:rPr>
            </a:br>
            <a:r>
              <a:rPr lang="cs-CZ" altLang="cs-CZ" sz="2800" dirty="0" smtClean="0">
                <a:solidFill>
                  <a:srgbClr val="FF6600"/>
                </a:solidFill>
              </a:rPr>
              <a:t>Co </a:t>
            </a:r>
            <a:r>
              <a:rPr lang="cs-CZ" altLang="cs-CZ" sz="2800" dirty="0">
                <a:solidFill>
                  <a:srgbClr val="FF6600"/>
                </a:solidFill>
              </a:rPr>
              <a:t>je Agentura pro sociální začleňování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500"/>
              </a:spcBef>
              <a:buFont typeface="Wingdings" charset="2"/>
              <a:buChar char=""/>
            </a:pPr>
            <a:endParaRPr lang="cs-CZ" altLang="cs-CZ" sz="1800" dirty="0" smtClean="0"/>
          </a:p>
          <a:p>
            <a:pPr>
              <a:spcBef>
                <a:spcPts val="1500"/>
              </a:spcBef>
              <a:buFont typeface="Wingdings" charset="2"/>
              <a:buChar char=""/>
            </a:pPr>
            <a:r>
              <a:rPr lang="cs-CZ" altLang="cs-CZ" sz="1800" dirty="0" smtClean="0"/>
              <a:t>Odbor </a:t>
            </a:r>
            <a:r>
              <a:rPr lang="cs-CZ" altLang="cs-CZ" sz="1800" dirty="0"/>
              <a:t>Úřadu vlády, sekce lidských práv</a:t>
            </a:r>
          </a:p>
          <a:p>
            <a:pPr>
              <a:spcBef>
                <a:spcPts val="600"/>
              </a:spcBef>
              <a:buFont typeface="Wingdings" charset="2"/>
              <a:buChar char=""/>
            </a:pPr>
            <a:r>
              <a:rPr lang="cs-CZ" altLang="cs-CZ" sz="1800" dirty="0"/>
              <a:t>ministr pro lidská práva Jiří Dienstbier</a:t>
            </a:r>
          </a:p>
          <a:p>
            <a:pPr marL="341313">
              <a:spcBef>
                <a:spcPts val="600"/>
              </a:spcBef>
              <a:buNone/>
            </a:pPr>
            <a:endParaRPr lang="cs-CZ" altLang="cs-CZ" sz="1800" dirty="0"/>
          </a:p>
          <a:p>
            <a:pPr>
              <a:spcBef>
                <a:spcPts val="600"/>
              </a:spcBef>
              <a:buFont typeface="Wingdings" charset="2"/>
              <a:buChar char=""/>
            </a:pPr>
            <a:r>
              <a:rPr lang="cs-CZ" altLang="cs-CZ" sz="1800" dirty="0"/>
              <a:t>Poslání Agentury:</a:t>
            </a:r>
          </a:p>
          <a:p>
            <a:pPr>
              <a:buFont typeface="Arial" charset="0"/>
              <a:buChar char="•"/>
            </a:pPr>
            <a:r>
              <a:rPr lang="cs-CZ" altLang="cs-CZ" sz="1800" dirty="0"/>
              <a:t>podpora obcím v procesu sociálního začleňování</a:t>
            </a:r>
          </a:p>
          <a:p>
            <a:pPr>
              <a:spcBef>
                <a:spcPts val="500"/>
              </a:spcBef>
              <a:buFont typeface="Arial" charset="0"/>
              <a:buChar char="•"/>
            </a:pPr>
            <a:r>
              <a:rPr lang="cs-CZ" altLang="cs-CZ" sz="1800" dirty="0"/>
              <a:t>podpora subjektů na místní úrovni</a:t>
            </a:r>
          </a:p>
          <a:p>
            <a:pPr>
              <a:spcBef>
                <a:spcPts val="500"/>
              </a:spcBef>
              <a:buFont typeface="Arial" charset="0"/>
              <a:buChar char="•"/>
            </a:pPr>
            <a:r>
              <a:rPr lang="cs-CZ" altLang="cs-CZ" sz="1800" dirty="0"/>
              <a:t>nadresortní přístup</a:t>
            </a:r>
          </a:p>
          <a:p>
            <a:pPr marL="341313">
              <a:spcBef>
                <a:spcPts val="500"/>
              </a:spcBef>
              <a:buNone/>
            </a:pPr>
            <a:endParaRPr lang="cs-CZ" altLang="cs-CZ" sz="1800" dirty="0"/>
          </a:p>
          <a:p>
            <a:pPr>
              <a:spcBef>
                <a:spcPts val="500"/>
              </a:spcBef>
              <a:buFont typeface="Arial" charset="0"/>
              <a:buChar char="•"/>
            </a:pPr>
            <a:r>
              <a:rPr lang="cs-CZ" altLang="cs-CZ" sz="1800" dirty="0"/>
              <a:t>propojování veřejné správy a neziskového sektoru</a:t>
            </a:r>
          </a:p>
          <a:p>
            <a:pPr marL="341313">
              <a:spcBef>
                <a:spcPts val="500"/>
              </a:spcBef>
              <a:buNone/>
            </a:pPr>
            <a:endParaRPr lang="cs-CZ" altLang="cs-CZ" sz="1800" dirty="0"/>
          </a:p>
          <a:p>
            <a:pPr>
              <a:spcBef>
                <a:spcPts val="500"/>
              </a:spcBef>
              <a:buFont typeface="Arial" charset="0"/>
              <a:buChar char="•"/>
            </a:pPr>
            <a:r>
              <a:rPr lang="pl-PL" altLang="cs-CZ" sz="1800" dirty="0"/>
              <a:t> spolupracující lokality: od r. 2008 již 50+, aktuálně 25 +10</a:t>
            </a:r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40161313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323850" y="1125538"/>
            <a:ext cx="8496300" cy="398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spcBef>
                <a:spcPts val="1250"/>
              </a:spcBef>
              <a:buClrTx/>
              <a:buFontTx/>
              <a:buNone/>
            </a:pPr>
            <a:r>
              <a:rPr lang="en-US" altLang="cs-CZ" sz="2000" b="1">
                <a:solidFill>
                  <a:srgbClr val="FF3333"/>
                </a:solidFill>
              </a:rPr>
              <a:t>3 </a:t>
            </a:r>
            <a:r>
              <a:rPr lang="cs-CZ" altLang="cs-CZ" sz="2000" b="1">
                <a:solidFill>
                  <a:srgbClr val="FF3333"/>
                </a:solidFill>
              </a:rPr>
              <a:t>roky</a:t>
            </a:r>
            <a:r>
              <a:rPr lang="en-US" altLang="cs-CZ" sz="2000" b="1">
                <a:solidFill>
                  <a:srgbClr val="FF3333"/>
                </a:solidFill>
              </a:rPr>
              <a:t> – 3 </a:t>
            </a:r>
            <a:r>
              <a:rPr lang="cs-CZ" altLang="cs-CZ" sz="2000" b="1">
                <a:solidFill>
                  <a:srgbClr val="FF3333"/>
                </a:solidFill>
              </a:rPr>
              <a:t>kroky</a:t>
            </a:r>
            <a:r>
              <a:rPr lang="en-US" altLang="cs-CZ" sz="2000" b="1">
                <a:solidFill>
                  <a:srgbClr val="FF3333"/>
                </a:solidFill>
              </a:rPr>
              <a:t>: </a:t>
            </a:r>
            <a:r>
              <a:rPr lang="cs-CZ" altLang="cs-CZ" sz="2000" b="1">
                <a:solidFill>
                  <a:srgbClr val="FF3333"/>
                </a:solidFill>
              </a:rPr>
              <a:t>systematická podpora obcí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23850" y="1773238"/>
            <a:ext cx="8496300" cy="4434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marL="914400"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lvl="1" indent="0">
              <a:spcBef>
                <a:spcPts val="450"/>
              </a:spcBef>
              <a:buClrTx/>
              <a:buSzPct val="75000"/>
              <a:buFontTx/>
              <a:buNone/>
            </a:pPr>
            <a:r>
              <a:rPr lang="cs-CZ" altLang="cs-CZ" dirty="0"/>
              <a:t>Rok</a:t>
            </a:r>
            <a:r>
              <a:rPr lang="en-US" altLang="cs-CZ" dirty="0"/>
              <a:t> 1</a:t>
            </a:r>
          </a:p>
          <a:p>
            <a:pPr lvl="2" indent="0">
              <a:buClr>
                <a:srgbClr val="5F5F5F"/>
              </a:buClr>
              <a:buFont typeface="Arial" charset="0"/>
              <a:buChar char="•"/>
            </a:pPr>
            <a:r>
              <a:rPr lang="cs-CZ" altLang="cs-CZ" sz="1500" dirty="0">
                <a:solidFill>
                  <a:srgbClr val="5F5F5F"/>
                </a:solidFill>
              </a:rPr>
              <a:t> </a:t>
            </a:r>
            <a:r>
              <a:rPr lang="cs-CZ" altLang="cs-CZ" sz="1500" b="1" dirty="0">
                <a:solidFill>
                  <a:srgbClr val="5F5F5F"/>
                </a:solidFill>
              </a:rPr>
              <a:t>lokální partnerství</a:t>
            </a:r>
          </a:p>
          <a:p>
            <a:pPr lvl="2" indent="0">
              <a:buClr>
                <a:srgbClr val="5F5F5F"/>
              </a:buClr>
              <a:buFont typeface="Arial" charset="0"/>
              <a:buChar char="•"/>
            </a:pPr>
            <a:r>
              <a:rPr lang="cs-CZ" altLang="cs-CZ" sz="1500" dirty="0">
                <a:solidFill>
                  <a:srgbClr val="5F5F5F"/>
                </a:solidFill>
              </a:rPr>
              <a:t> </a:t>
            </a:r>
            <a:r>
              <a:rPr lang="cs-CZ" altLang="cs-CZ" sz="1500" b="1" dirty="0">
                <a:solidFill>
                  <a:srgbClr val="5F5F5F"/>
                </a:solidFill>
              </a:rPr>
              <a:t>situační analýza</a:t>
            </a:r>
            <a:r>
              <a:rPr lang="cs-CZ" altLang="cs-CZ" sz="1500" dirty="0">
                <a:solidFill>
                  <a:srgbClr val="5F5F5F"/>
                </a:solidFill>
              </a:rPr>
              <a:t> </a:t>
            </a:r>
          </a:p>
          <a:p>
            <a:pPr lvl="2" indent="0">
              <a:buClr>
                <a:srgbClr val="5F5F5F"/>
              </a:buClr>
              <a:buFont typeface="Arial" charset="0"/>
              <a:buChar char="•"/>
            </a:pPr>
            <a:r>
              <a:rPr lang="en-US" altLang="cs-CZ" sz="1500" dirty="0">
                <a:solidFill>
                  <a:srgbClr val="5F5F5F"/>
                </a:solidFill>
              </a:rPr>
              <a:t> </a:t>
            </a:r>
            <a:r>
              <a:rPr lang="cs-CZ" altLang="cs-CZ" sz="1500" b="1" dirty="0">
                <a:solidFill>
                  <a:srgbClr val="5F5F5F"/>
                </a:solidFill>
              </a:rPr>
              <a:t>strategický plán</a:t>
            </a:r>
            <a:r>
              <a:rPr lang="en-US" altLang="cs-CZ" sz="1500" dirty="0">
                <a:solidFill>
                  <a:srgbClr val="5F5F5F"/>
                </a:solidFill>
              </a:rPr>
              <a:t> </a:t>
            </a:r>
          </a:p>
          <a:p>
            <a:pPr lvl="2" indent="0">
              <a:buClr>
                <a:srgbClr val="5F5F5F"/>
              </a:buClr>
              <a:buFont typeface="Arial" charset="0"/>
              <a:buChar char="•"/>
            </a:pPr>
            <a:r>
              <a:rPr lang="cs-CZ" altLang="cs-CZ" sz="1500" dirty="0">
                <a:solidFill>
                  <a:srgbClr val="5F5F5F"/>
                </a:solidFill>
              </a:rPr>
              <a:t> </a:t>
            </a:r>
            <a:r>
              <a:rPr lang="cs-CZ" altLang="cs-CZ" sz="1500" b="1" dirty="0">
                <a:solidFill>
                  <a:srgbClr val="5F5F5F"/>
                </a:solidFill>
              </a:rPr>
              <a:t>okamžité intervence</a:t>
            </a:r>
            <a:r>
              <a:rPr lang="cs-CZ" altLang="cs-CZ" sz="1500" dirty="0">
                <a:solidFill>
                  <a:srgbClr val="5F5F5F"/>
                </a:solidFill>
              </a:rPr>
              <a:t> (TSP, poradna) </a:t>
            </a:r>
          </a:p>
          <a:p>
            <a:pPr lvl="2" indent="0">
              <a:buClr>
                <a:srgbClr val="5F5F5F"/>
              </a:buClr>
              <a:buFont typeface="Arial" charset="0"/>
              <a:buChar char="•"/>
            </a:pPr>
            <a:r>
              <a:rPr lang="en-US" altLang="cs-CZ" sz="1500" dirty="0">
                <a:solidFill>
                  <a:srgbClr val="5F5F5F"/>
                </a:solidFill>
              </a:rPr>
              <a:t> </a:t>
            </a:r>
            <a:r>
              <a:rPr lang="cs-CZ" altLang="cs-CZ" sz="1500" b="1" dirty="0">
                <a:solidFill>
                  <a:srgbClr val="5F5F5F"/>
                </a:solidFill>
              </a:rPr>
              <a:t>projektové poradenství</a:t>
            </a:r>
            <a:r>
              <a:rPr lang="cs-CZ" altLang="cs-CZ" sz="1500" dirty="0">
                <a:solidFill>
                  <a:srgbClr val="5F5F5F"/>
                </a:solidFill>
              </a:rPr>
              <a:t> </a:t>
            </a:r>
          </a:p>
          <a:p>
            <a:pPr lvl="1" indent="0">
              <a:buClrTx/>
              <a:buFontTx/>
              <a:buNone/>
            </a:pPr>
            <a:endParaRPr lang="en-US" altLang="cs-CZ" dirty="0"/>
          </a:p>
          <a:p>
            <a:pPr lvl="1" indent="0">
              <a:buClrTx/>
              <a:buFontTx/>
              <a:buNone/>
            </a:pPr>
            <a:r>
              <a:rPr lang="cs-CZ" altLang="cs-CZ" dirty="0"/>
              <a:t>Rok</a:t>
            </a:r>
            <a:r>
              <a:rPr lang="en-US" altLang="cs-CZ" dirty="0"/>
              <a:t> 2</a:t>
            </a:r>
          </a:p>
          <a:p>
            <a:pPr lvl="2" indent="0">
              <a:buClr>
                <a:srgbClr val="5F5F5F"/>
              </a:buClr>
              <a:buFont typeface="Arial" charset="0"/>
              <a:buChar char="•"/>
            </a:pPr>
            <a:r>
              <a:rPr lang="en-US" altLang="cs-CZ" sz="1500" b="1" dirty="0">
                <a:solidFill>
                  <a:srgbClr val="5F5F5F"/>
                </a:solidFill>
              </a:rPr>
              <a:t> </a:t>
            </a:r>
            <a:r>
              <a:rPr lang="cs-CZ" altLang="cs-CZ" sz="1500" b="1" dirty="0">
                <a:solidFill>
                  <a:srgbClr val="5F5F5F"/>
                </a:solidFill>
              </a:rPr>
              <a:t>projektové poradenství</a:t>
            </a:r>
          </a:p>
          <a:p>
            <a:pPr lvl="2" indent="0">
              <a:buClr>
                <a:srgbClr val="5F5F5F"/>
              </a:buClr>
              <a:buFont typeface="Arial" charset="0"/>
              <a:buChar char="•"/>
            </a:pPr>
            <a:r>
              <a:rPr lang="en-US" altLang="cs-CZ" sz="1500" b="1" dirty="0">
                <a:solidFill>
                  <a:srgbClr val="5F5F5F"/>
                </a:solidFill>
              </a:rPr>
              <a:t> </a:t>
            </a:r>
            <a:r>
              <a:rPr lang="cs-CZ" altLang="cs-CZ" sz="1500" b="1" dirty="0">
                <a:solidFill>
                  <a:srgbClr val="5F5F5F"/>
                </a:solidFill>
              </a:rPr>
              <a:t>realizace aktivit</a:t>
            </a:r>
          </a:p>
          <a:p>
            <a:pPr>
              <a:buClrTx/>
              <a:buFontTx/>
              <a:buNone/>
            </a:pPr>
            <a:endParaRPr lang="en-US" altLang="cs-CZ" sz="1500" dirty="0">
              <a:solidFill>
                <a:srgbClr val="5F5F5F"/>
              </a:solidFill>
            </a:endParaRPr>
          </a:p>
          <a:p>
            <a:pPr lvl="1" indent="0">
              <a:buClrTx/>
              <a:buFontTx/>
              <a:buNone/>
            </a:pPr>
            <a:r>
              <a:rPr lang="cs-CZ" altLang="cs-CZ" dirty="0"/>
              <a:t>Rok </a:t>
            </a:r>
            <a:r>
              <a:rPr lang="en-US" altLang="cs-CZ" dirty="0"/>
              <a:t>3</a:t>
            </a:r>
          </a:p>
          <a:p>
            <a:pPr lvl="2" indent="0">
              <a:buClr>
                <a:srgbClr val="5F5F5F"/>
              </a:buClr>
              <a:buFont typeface="Arial" charset="0"/>
              <a:buChar char="•"/>
            </a:pPr>
            <a:r>
              <a:rPr lang="en-US" altLang="cs-CZ" sz="1500" b="1" dirty="0">
                <a:solidFill>
                  <a:srgbClr val="5F5F5F"/>
                </a:solidFill>
              </a:rPr>
              <a:t> </a:t>
            </a:r>
            <a:r>
              <a:rPr lang="cs-CZ" altLang="cs-CZ" sz="1500" b="1" dirty="0">
                <a:solidFill>
                  <a:srgbClr val="5F5F5F"/>
                </a:solidFill>
              </a:rPr>
              <a:t>projektové poradenství</a:t>
            </a:r>
          </a:p>
          <a:p>
            <a:pPr lvl="2" indent="0">
              <a:buClr>
                <a:srgbClr val="5F5F5F"/>
              </a:buClr>
              <a:buFont typeface="Arial" charset="0"/>
              <a:buChar char="•"/>
            </a:pPr>
            <a:r>
              <a:rPr lang="en-US" altLang="cs-CZ" sz="1500" b="1" dirty="0">
                <a:solidFill>
                  <a:srgbClr val="5F5F5F"/>
                </a:solidFill>
              </a:rPr>
              <a:t> </a:t>
            </a:r>
            <a:r>
              <a:rPr lang="cs-CZ" altLang="cs-CZ" sz="1500" b="1" dirty="0">
                <a:solidFill>
                  <a:srgbClr val="5F5F5F"/>
                </a:solidFill>
              </a:rPr>
              <a:t>navazující podpora</a:t>
            </a:r>
          </a:p>
          <a:p>
            <a:pPr lvl="2" indent="0">
              <a:buClr>
                <a:srgbClr val="5F5F5F"/>
              </a:buClr>
              <a:buFont typeface="Arial" charset="0"/>
              <a:buChar char="•"/>
            </a:pPr>
            <a:r>
              <a:rPr lang="en-US" altLang="cs-CZ" sz="1500" b="1" dirty="0">
                <a:solidFill>
                  <a:srgbClr val="5F5F5F"/>
                </a:solidFill>
              </a:rPr>
              <a:t> </a:t>
            </a:r>
            <a:r>
              <a:rPr lang="cs-CZ" altLang="cs-CZ" sz="1500" b="1" dirty="0">
                <a:solidFill>
                  <a:srgbClr val="5F5F5F"/>
                </a:solidFill>
              </a:rPr>
              <a:t>„exit“ strategie</a:t>
            </a:r>
          </a:p>
          <a:p>
            <a:pPr lvl="2" indent="0">
              <a:buClr>
                <a:srgbClr val="5F5F5F"/>
              </a:buClr>
              <a:buFont typeface="Arial" charset="0"/>
              <a:buChar char="•"/>
            </a:pPr>
            <a:r>
              <a:rPr lang="cs-CZ" altLang="cs-CZ" sz="1500" b="1" dirty="0">
                <a:solidFill>
                  <a:srgbClr val="5F5F5F"/>
                </a:solidFill>
              </a:rPr>
              <a:t> </a:t>
            </a:r>
            <a:r>
              <a:rPr lang="cs-CZ" altLang="cs-CZ" sz="1500" b="1" dirty="0" smtClean="0">
                <a:solidFill>
                  <a:srgbClr val="5F5F5F"/>
                </a:solidFill>
              </a:rPr>
              <a:t>evaluace</a:t>
            </a:r>
            <a:endParaRPr lang="cs-CZ" altLang="cs-CZ" sz="1500" b="1" dirty="0">
              <a:solidFill>
                <a:srgbClr val="5F5F5F"/>
              </a:solidFill>
            </a:endParaRPr>
          </a:p>
          <a:p>
            <a:pPr lvl="2" indent="0">
              <a:buClrTx/>
              <a:buFontTx/>
              <a:buNone/>
            </a:pPr>
            <a:endParaRPr lang="cs-CZ" altLang="cs-CZ" sz="1500" b="1" dirty="0">
              <a:solidFill>
                <a:srgbClr val="6600FF"/>
              </a:solidFill>
            </a:endParaRPr>
          </a:p>
          <a:p>
            <a:pPr lvl="2" indent="0">
              <a:buClrTx/>
              <a:buFontTx/>
              <a:buNone/>
            </a:pPr>
            <a:endParaRPr lang="cs-CZ" altLang="cs-CZ" sz="1500" b="1" dirty="0">
              <a:solidFill>
                <a:srgbClr val="3333FF"/>
              </a:solidFill>
            </a:endParaRPr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468313" y="1700213"/>
            <a:ext cx="8207375" cy="1587"/>
          </a:xfrm>
          <a:prstGeom prst="line">
            <a:avLst/>
          </a:prstGeom>
          <a:noFill/>
          <a:ln w="9360" cap="sq">
            <a:solidFill>
              <a:srgbClr val="8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5807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 dirty="0" smtClean="0">
                <a:solidFill>
                  <a:srgbClr val="5F5F5F"/>
                </a:solidFill>
              </a:rPr>
              <a:t>3. vlna</a:t>
            </a:r>
            <a:endParaRPr lang="cs-CZ" altLang="cs-CZ" sz="2000" b="1" dirty="0">
              <a:solidFill>
                <a:srgbClr val="5F5F5F"/>
              </a:solidFill>
            </a:endParaRP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323850" y="1700808"/>
            <a:ext cx="84963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cs-CZ" dirty="0" smtClean="0">
                <a:solidFill>
                  <a:srgbClr val="FF0000"/>
                </a:solidFill>
                <a:ea typeface="Calibri"/>
                <a:cs typeface="Times New Roman"/>
              </a:rPr>
              <a:t>Vyhlášení výzvy</a:t>
            </a:r>
            <a:r>
              <a:rPr lang="cs-CZ" sz="1600" dirty="0" smtClean="0">
                <a:ea typeface="Calibri"/>
                <a:cs typeface="Times New Roman"/>
              </a:rPr>
              <a:t>: říjen </a:t>
            </a:r>
            <a:r>
              <a:rPr lang="cs-CZ" sz="1600" dirty="0">
                <a:ea typeface="Calibri"/>
                <a:cs typeface="Times New Roman"/>
              </a:rPr>
              <a:t>2015 </a:t>
            </a:r>
            <a:endParaRPr lang="cs-CZ" sz="1600" dirty="0" smtClean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cs-CZ" sz="1600" dirty="0" smtClean="0">
              <a:ea typeface="Calibri"/>
              <a:cs typeface="Times New Roman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cs-CZ" sz="1600" dirty="0" smtClean="0">
                <a:ea typeface="Calibri"/>
                <a:cs typeface="Times New Roman"/>
              </a:rPr>
              <a:t>lokality se SVL, min velikost 5.000 obyvatel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cs-CZ" sz="1600" dirty="0" smtClean="0">
                <a:ea typeface="Calibri"/>
                <a:cs typeface="Times New Roman"/>
              </a:rPr>
              <a:t>závazek k řešení min 3 oblastí (vzdělávání, zaměstnávání, bydlení, dluhová problematika, sociální služby, práce s rodinou, kriminalita/bezpečnost)</a:t>
            </a:r>
            <a:endParaRPr lang="cs-CZ" sz="1600" dirty="0">
              <a:ea typeface="Calibri"/>
              <a:cs typeface="Times New Roman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cs-CZ" sz="1600" dirty="0" smtClean="0">
                <a:ea typeface="Calibri"/>
                <a:cs typeface="Times New Roman"/>
              </a:rPr>
              <a:t>závazek k uzavření memoranda o spolupráci 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cs-CZ" sz="1600" dirty="0" smtClean="0">
                <a:ea typeface="Calibri"/>
                <a:cs typeface="Times New Roman"/>
              </a:rPr>
              <a:t>závazek ke zřízení pozice manažera Strategického plánu sociálního začleňování v rozsahu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cs-CZ" sz="1600" dirty="0" smtClean="0">
                <a:ea typeface="Calibri"/>
                <a:cs typeface="Times New Roman"/>
              </a:rPr>
              <a:t>              5.000 -  50.000 obyvatel/ do 10 obcí     min 0,5 úvazku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cs-CZ" sz="1600" dirty="0" smtClean="0">
                <a:ea typeface="Calibri"/>
                <a:cs typeface="Times New Roman"/>
              </a:rPr>
              <a:t>            50.000 - 100.000 obyvatel/10 -20 obcí    </a:t>
            </a:r>
            <a:r>
              <a:rPr lang="cs-CZ" sz="1600" dirty="0">
                <a:ea typeface="Calibri"/>
                <a:cs typeface="Times New Roman"/>
              </a:rPr>
              <a:t>min </a:t>
            </a:r>
            <a:r>
              <a:rPr lang="cs-CZ" sz="1600" dirty="0" smtClean="0">
                <a:ea typeface="Calibri"/>
                <a:cs typeface="Times New Roman"/>
              </a:rPr>
              <a:t>1,0 úvazek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cs-CZ" sz="1600" dirty="0" smtClean="0">
                <a:ea typeface="Calibri"/>
                <a:cs typeface="Times New Roman"/>
              </a:rPr>
              <a:t>                                              statutární město     min 2,0 úvazky</a:t>
            </a:r>
            <a:endParaRPr lang="cs-CZ" sz="1600" dirty="0">
              <a:ea typeface="Calibri"/>
              <a:cs typeface="Times New Roman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b="1" dirty="0">
              <a:latin typeface="+mn-lt"/>
            </a:endParaRPr>
          </a:p>
        </p:txBody>
      </p:sp>
      <p:sp>
        <p:nvSpPr>
          <p:cNvPr id="5125" name="Line 7"/>
          <p:cNvSpPr>
            <a:spLocks noChangeShapeType="1"/>
          </p:cNvSpPr>
          <p:nvPr/>
        </p:nvSpPr>
        <p:spPr bwMode="auto">
          <a:xfrm>
            <a:off x="468313" y="1700213"/>
            <a:ext cx="82073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903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 dirty="0" smtClean="0">
                <a:solidFill>
                  <a:srgbClr val="5F5F5F"/>
                </a:solidFill>
              </a:rPr>
              <a:t>3. vlna</a:t>
            </a:r>
            <a:endParaRPr lang="cs-CZ" altLang="cs-CZ" sz="2000" b="1" dirty="0">
              <a:solidFill>
                <a:srgbClr val="5F5F5F"/>
              </a:solidFill>
            </a:endParaRP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323850" y="1700808"/>
            <a:ext cx="8496300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cs-CZ" dirty="0" smtClean="0">
                <a:solidFill>
                  <a:srgbClr val="FF0000"/>
                </a:solidFill>
                <a:ea typeface="Calibri"/>
                <a:cs typeface="Times New Roman"/>
              </a:rPr>
              <a:t>Výběr obcí</a:t>
            </a:r>
            <a:r>
              <a:rPr lang="cs-CZ" dirty="0" smtClean="0">
                <a:ea typeface="Calibri"/>
                <a:cs typeface="Times New Roman"/>
              </a:rPr>
              <a:t>: listopad - prosinec </a:t>
            </a:r>
            <a:r>
              <a:rPr lang="cs-CZ" dirty="0">
                <a:ea typeface="Calibri"/>
                <a:cs typeface="Times New Roman"/>
              </a:rPr>
              <a:t>2015 </a:t>
            </a:r>
            <a:endParaRPr lang="cs-CZ" dirty="0" smtClean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cs-CZ" dirty="0" smtClean="0">
                <a:latin typeface="+mn-lt"/>
                <a:ea typeface="Calibri"/>
                <a:cs typeface="Times New Roman"/>
              </a:rPr>
              <a:t>vyplnění přihlášky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cs-CZ" dirty="0" smtClean="0">
                <a:latin typeface="+mn-lt"/>
                <a:ea typeface="Calibri"/>
                <a:cs typeface="Times New Roman"/>
              </a:rPr>
              <a:t>hodnocení (experti – bodové hodnocení, Monitorovací výbor – výběr)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endParaRPr lang="cs-CZ" dirty="0">
              <a:latin typeface="+mn-lt"/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cs-CZ" dirty="0" smtClean="0">
                <a:solidFill>
                  <a:srgbClr val="FF0000"/>
                </a:solidFill>
                <a:latin typeface="+mn-lt"/>
                <a:ea typeface="Calibri"/>
                <a:cs typeface="Times New Roman"/>
              </a:rPr>
              <a:t>Zahájení spolupráce</a:t>
            </a:r>
            <a:r>
              <a:rPr lang="cs-CZ" dirty="0" smtClean="0">
                <a:latin typeface="+mn-lt"/>
                <a:ea typeface="Calibri"/>
                <a:cs typeface="Times New Roman"/>
              </a:rPr>
              <a:t>: leden – únor 2016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endParaRPr lang="cs-CZ" sz="1600" dirty="0">
              <a:latin typeface="+mn-lt"/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endParaRPr lang="cs-CZ" sz="1600" dirty="0" smtClean="0">
              <a:latin typeface="+mn-lt"/>
              <a:ea typeface="Calibri"/>
              <a:cs typeface="Times New Roman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b="1" dirty="0">
              <a:latin typeface="+mn-lt"/>
            </a:endParaRPr>
          </a:p>
        </p:txBody>
      </p:sp>
      <p:sp>
        <p:nvSpPr>
          <p:cNvPr id="5125" name="Line 7"/>
          <p:cNvSpPr>
            <a:spLocks noChangeShapeType="1"/>
          </p:cNvSpPr>
          <p:nvPr/>
        </p:nvSpPr>
        <p:spPr bwMode="auto">
          <a:xfrm>
            <a:off x="468313" y="1700213"/>
            <a:ext cx="82073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729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>
                <a:solidFill>
                  <a:srgbClr val="5F5F5F"/>
                </a:solidFill>
              </a:rPr>
              <a:t> </a:t>
            </a:r>
          </a:p>
        </p:txBody>
      </p:sp>
      <p:sp>
        <p:nvSpPr>
          <p:cNvPr id="20483" name="Text Box 6"/>
          <p:cNvSpPr txBox="1">
            <a:spLocks noChangeArrowheads="1"/>
          </p:cNvSpPr>
          <p:nvPr/>
        </p:nvSpPr>
        <p:spPr bwMode="auto">
          <a:xfrm>
            <a:off x="468313" y="1865313"/>
            <a:ext cx="84963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cs-CZ" altLang="cs-CZ" sz="2000" b="1" dirty="0" smtClean="0">
              <a:solidFill>
                <a:srgbClr val="FF0000"/>
              </a:solidFill>
            </a:endParaRPr>
          </a:p>
          <a:p>
            <a:pPr algn="ctr" eaLnBrk="1" hangingPunct="1"/>
            <a:endParaRPr lang="cs-CZ" altLang="cs-CZ" sz="2000" b="1" dirty="0">
              <a:solidFill>
                <a:srgbClr val="FF0000"/>
              </a:solidFill>
            </a:endParaRPr>
          </a:p>
          <a:p>
            <a:pPr algn="ctr" eaLnBrk="1" hangingPunct="1"/>
            <a:endParaRPr lang="cs-CZ" altLang="cs-CZ" sz="2000" b="1" dirty="0" smtClean="0">
              <a:solidFill>
                <a:srgbClr val="FF0000"/>
              </a:solidFill>
            </a:endParaRPr>
          </a:p>
          <a:p>
            <a:pPr algn="ctr" eaLnBrk="1" hangingPunct="1"/>
            <a:endParaRPr lang="cs-CZ" altLang="cs-CZ" sz="2000" b="1" dirty="0">
              <a:solidFill>
                <a:srgbClr val="FF0000"/>
              </a:solidFill>
            </a:endParaRPr>
          </a:p>
          <a:p>
            <a:pPr algn="ctr" eaLnBrk="1" hangingPunct="1"/>
            <a:r>
              <a:rPr lang="cs-CZ" altLang="cs-CZ" sz="2000" b="1" dirty="0" smtClean="0">
                <a:solidFill>
                  <a:srgbClr val="FF0000"/>
                </a:solidFill>
              </a:rPr>
              <a:t>Děkuji za pozornost </a:t>
            </a:r>
            <a:r>
              <a:rPr lang="cs-CZ" altLang="cs-CZ" sz="20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.</a:t>
            </a:r>
            <a:endParaRPr lang="cs-CZ" altLang="cs-CZ" sz="2000" b="1" dirty="0">
              <a:solidFill>
                <a:srgbClr val="FF0000"/>
              </a:solidFill>
            </a:endParaRPr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endParaRPr lang="cs-CZ" altLang="cs-CZ" sz="1400" b="1" dirty="0"/>
          </a:p>
          <a:p>
            <a:pPr algn="ctr" eaLnBrk="1" hangingPunct="1"/>
            <a:r>
              <a:rPr lang="cs-CZ" altLang="cs-CZ" sz="1400" b="1" i="1" dirty="0" smtClean="0"/>
              <a:t>Radka Soukupová </a:t>
            </a:r>
            <a:endParaRPr lang="cs-CZ" altLang="cs-CZ" sz="1400" b="1" i="1" dirty="0" smtClean="0"/>
          </a:p>
          <a:p>
            <a:pPr algn="ctr" eaLnBrk="1" hangingPunct="1"/>
            <a:r>
              <a:rPr lang="cs-CZ" altLang="cs-CZ" sz="1400" i="1" dirty="0" smtClean="0"/>
              <a:t>(</a:t>
            </a:r>
            <a:r>
              <a:rPr lang="cs-CZ" altLang="cs-CZ" sz="1400" i="1" dirty="0" smtClean="0"/>
              <a:t>vedoucí oddělení lokálních </a:t>
            </a:r>
            <a:r>
              <a:rPr lang="cs-CZ" altLang="cs-CZ" sz="1400" i="1" dirty="0" smtClean="0"/>
              <a:t>koncepcí a sociálního začle</a:t>
            </a:r>
            <a:r>
              <a:rPr lang="cs-CZ" altLang="cs-CZ" sz="1400" i="1" dirty="0" smtClean="0"/>
              <a:t>ňování</a:t>
            </a:r>
            <a:r>
              <a:rPr lang="cs-CZ" altLang="cs-CZ" sz="1400" i="1" dirty="0" smtClean="0"/>
              <a:t>)</a:t>
            </a:r>
            <a:endParaRPr lang="cs-CZ" altLang="cs-CZ" sz="1400" i="1" dirty="0"/>
          </a:p>
          <a:p>
            <a:pPr algn="ctr" eaLnBrk="1" hangingPunct="1"/>
            <a:r>
              <a:rPr lang="cs-CZ" altLang="cs-CZ" sz="1400" i="1" dirty="0" smtClean="0"/>
              <a:t>tel: </a:t>
            </a:r>
            <a:r>
              <a:rPr lang="fr-FR" sz="1400" dirty="0"/>
              <a:t>+420 727 942 173, +420 296 153 272, </a:t>
            </a:r>
            <a:endParaRPr lang="cs-CZ" sz="1400" dirty="0" smtClean="0"/>
          </a:p>
          <a:p>
            <a:pPr algn="ctr" eaLnBrk="1" hangingPunct="1"/>
            <a:r>
              <a:rPr lang="fr-FR" sz="1400" dirty="0" smtClean="0"/>
              <a:t>mail</a:t>
            </a:r>
            <a:r>
              <a:rPr lang="fr-FR" sz="1400" dirty="0"/>
              <a:t>: </a:t>
            </a:r>
            <a:r>
              <a:rPr lang="fr-FR" sz="1400" u="sng" dirty="0">
                <a:hlinkClick r:id="rId3"/>
              </a:rPr>
              <a:t>soukupova.radka@vlada.cz</a:t>
            </a:r>
            <a:r>
              <a:rPr lang="fr-FR" sz="1400" dirty="0">
                <a:hlinkClick r:id="rId3"/>
              </a:rPr>
              <a:t> </a:t>
            </a:r>
            <a:endParaRPr lang="cs-CZ" altLang="cs-CZ" sz="1400" i="1" dirty="0"/>
          </a:p>
          <a:p>
            <a:pPr algn="just" eaLnBrk="1" hangingPunct="1"/>
            <a:endParaRPr lang="cs-CZ" altLang="cs-CZ" sz="1400" i="1" dirty="0"/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endParaRPr lang="cs-CZ" altLang="cs-CZ" sz="1400" b="1" dirty="0"/>
          </a:p>
          <a:p>
            <a:pPr algn="just" eaLnBrk="1" hangingPunct="1"/>
            <a:endParaRPr lang="cs-CZ" altLang="cs-CZ" sz="1500" dirty="0"/>
          </a:p>
          <a:p>
            <a:pPr eaLnBrk="1" hangingPunct="1"/>
            <a:endParaRPr lang="cs-CZ" altLang="cs-CZ" sz="1600" dirty="0"/>
          </a:p>
          <a:p>
            <a:pPr eaLnBrk="1" hangingPunct="1"/>
            <a:endParaRPr lang="en-GB" altLang="cs-CZ" sz="1500" dirty="0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4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323850" y="1125538"/>
            <a:ext cx="8496300" cy="398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spcBef>
                <a:spcPts val="1250"/>
              </a:spcBef>
              <a:buClrTx/>
              <a:buFontTx/>
              <a:buNone/>
            </a:pPr>
            <a:r>
              <a:rPr lang="cs-CZ" altLang="cs-CZ" sz="2000" b="1">
                <a:solidFill>
                  <a:srgbClr val="FF6600"/>
                </a:solidFill>
              </a:rPr>
              <a:t>Struktura ASZ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23850" y="1773238"/>
            <a:ext cx="8496300" cy="436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buClrTx/>
              <a:buFontTx/>
              <a:buNone/>
            </a:pPr>
            <a:r>
              <a:rPr lang="cs-CZ" altLang="cs-CZ" sz="2000"/>
              <a:t>OLK: oddělení lokálních koncepcí</a:t>
            </a:r>
          </a:p>
          <a:p>
            <a:pPr>
              <a:buClrTx/>
              <a:buFontTx/>
              <a:buNone/>
            </a:pPr>
            <a:r>
              <a:rPr lang="cs-CZ" altLang="cs-CZ" sz="2000"/>
              <a:t>	- lokální konzultanti</a:t>
            </a:r>
          </a:p>
          <a:p>
            <a:pPr>
              <a:buClrTx/>
              <a:buFontTx/>
              <a:buNone/>
            </a:pPr>
            <a:r>
              <a:rPr lang="cs-CZ" altLang="cs-CZ" sz="2000"/>
              <a:t>	- úvazky na lokalitu (obec, svazek obcí, statutární město) </a:t>
            </a:r>
          </a:p>
          <a:p>
            <a:pPr>
              <a:buClrTx/>
              <a:buFontTx/>
              <a:buNone/>
            </a:pPr>
            <a:endParaRPr lang="cs-CZ" altLang="cs-CZ" sz="2000"/>
          </a:p>
          <a:p>
            <a:pPr>
              <a:buClrTx/>
              <a:buFontTx/>
              <a:buNone/>
            </a:pPr>
            <a:endParaRPr lang="cs-CZ" altLang="cs-CZ" sz="2000"/>
          </a:p>
          <a:p>
            <a:pPr>
              <a:buClrTx/>
              <a:buFontTx/>
              <a:buNone/>
            </a:pPr>
            <a:r>
              <a:rPr lang="cs-CZ" altLang="cs-CZ" sz="2000"/>
              <a:t>OŘK: oddělení řízení a koordinace</a:t>
            </a:r>
          </a:p>
          <a:p>
            <a:pPr>
              <a:buClrTx/>
              <a:buFontTx/>
              <a:buNone/>
            </a:pPr>
            <a:r>
              <a:rPr lang="cs-CZ" altLang="cs-CZ" sz="2000"/>
              <a:t>	- odborné znalosti</a:t>
            </a:r>
          </a:p>
          <a:p>
            <a:pPr>
              <a:buClrTx/>
              <a:buFontTx/>
              <a:buNone/>
            </a:pPr>
            <a:r>
              <a:rPr lang="cs-CZ" altLang="cs-CZ" sz="2000"/>
              <a:t>	- administrativní zázemí</a:t>
            </a:r>
          </a:p>
          <a:p>
            <a:pPr>
              <a:buClrTx/>
              <a:buFontTx/>
              <a:buNone/>
            </a:pPr>
            <a:r>
              <a:rPr lang="cs-CZ" altLang="cs-CZ" sz="2000"/>
              <a:t>	- komunikace s ústředními orgány státní správy</a:t>
            </a:r>
          </a:p>
          <a:p>
            <a:pPr>
              <a:buClrTx/>
              <a:buFontTx/>
              <a:buNone/>
            </a:pPr>
            <a:endParaRPr lang="cs-CZ" altLang="cs-CZ" sz="2000"/>
          </a:p>
          <a:p>
            <a:pPr>
              <a:buClrTx/>
              <a:buFontTx/>
              <a:buNone/>
            </a:pPr>
            <a:r>
              <a:rPr lang="cs-CZ" altLang="cs-CZ" sz="2000"/>
              <a:t>nová struktura od 1.1.2016</a:t>
            </a:r>
          </a:p>
          <a:p>
            <a:pPr>
              <a:buClrTx/>
              <a:buFontTx/>
              <a:buNone/>
            </a:pPr>
            <a:r>
              <a:rPr lang="cs-CZ" altLang="cs-CZ" sz="2000"/>
              <a:t>- 3 regionální centra</a:t>
            </a:r>
          </a:p>
          <a:p>
            <a:pPr>
              <a:buClrTx/>
              <a:buFontTx/>
              <a:buNone/>
            </a:pPr>
            <a:r>
              <a:rPr lang="cs-CZ" altLang="cs-CZ" sz="2000"/>
              <a:t>- 4 odborná oddělení (PR, ekonomicko-provozní, projektové, expertní)</a:t>
            </a:r>
          </a:p>
          <a:p>
            <a:pPr lvl="1" indent="0">
              <a:buClrTx/>
              <a:buFontTx/>
              <a:buNone/>
            </a:pPr>
            <a:endParaRPr lang="cs-CZ" altLang="cs-CZ" sz="2000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468313" y="1700213"/>
            <a:ext cx="8207375" cy="1587"/>
          </a:xfrm>
          <a:prstGeom prst="line">
            <a:avLst/>
          </a:prstGeom>
          <a:noFill/>
          <a:ln w="9360" cap="sq">
            <a:solidFill>
              <a:srgbClr val="8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01389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323850" y="1125538"/>
            <a:ext cx="8496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b="1">
                <a:solidFill>
                  <a:srgbClr val="5F5F5F"/>
                </a:solidFill>
              </a:rPr>
              <a:t>Poslání Agentury</a:t>
            </a:r>
            <a:endParaRPr lang="en-US" sz="2000" b="1">
              <a:solidFill>
                <a:srgbClr val="5F5F5F"/>
              </a:solidFill>
            </a:endParaRPr>
          </a:p>
        </p:txBody>
      </p:sp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250825" y="1916113"/>
            <a:ext cx="8496300" cy="444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cs-CZ" b="1" dirty="0"/>
              <a:t>podpora obcím v procesu sociálního začleňování</a:t>
            </a:r>
          </a:p>
          <a:p>
            <a:endParaRPr lang="cs-CZ" sz="1200" dirty="0"/>
          </a:p>
          <a:p>
            <a:pPr lvl="1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cs-CZ" altLang="cs-CZ" sz="1200" dirty="0" smtClean="0"/>
              <a:t> ve </a:t>
            </a:r>
            <a:r>
              <a:rPr lang="cs-CZ" altLang="cs-CZ" sz="1200" dirty="0"/>
              <a:t>sdílení vědomostí, zkušeností, příkladů dobré praxe v oblasti sociálního začleňování</a:t>
            </a:r>
          </a:p>
          <a:p>
            <a:pPr lvl="1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cs-CZ" altLang="cs-CZ" sz="1200" dirty="0" smtClean="0"/>
              <a:t> v </a:t>
            </a:r>
            <a:r>
              <a:rPr lang="cs-CZ" altLang="cs-CZ" sz="1200" dirty="0"/>
              <a:t>zajištění klíčových analýz, struktury strategického plánování</a:t>
            </a:r>
          </a:p>
          <a:p>
            <a:pPr lvl="1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cs-CZ" altLang="cs-CZ" sz="1200" dirty="0" smtClean="0"/>
              <a:t> v </a:t>
            </a:r>
            <a:r>
              <a:rPr lang="cs-CZ" altLang="cs-CZ" sz="1200" dirty="0"/>
              <a:t>zajištění služeb vzdělávání, zaměstnanosti, sociálního bydlení a sociálních služeb, zlepšení bezpečnosti</a:t>
            </a:r>
          </a:p>
          <a:p>
            <a:pPr lvl="1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cs-CZ" altLang="cs-CZ" sz="1200" dirty="0" smtClean="0"/>
              <a:t> v </a:t>
            </a:r>
            <a:r>
              <a:rPr lang="cs-CZ" altLang="cs-CZ" sz="1200" dirty="0"/>
              <a:t>čerpání prostředků z evropských strukturálních fondů, státního rozpočtu, dotací krajů apod.</a:t>
            </a:r>
          </a:p>
          <a:p>
            <a:pPr lvl="1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cs-CZ" altLang="cs-CZ" sz="1200" dirty="0" smtClean="0"/>
              <a:t> v </a:t>
            </a:r>
            <a:r>
              <a:rPr lang="cs-CZ" altLang="cs-CZ" sz="1200" dirty="0"/>
              <a:t>komunikaci s ústředními orgány státní správy</a:t>
            </a:r>
            <a:endParaRPr lang="en-US" altLang="cs-CZ" sz="1200" dirty="0"/>
          </a:p>
          <a:p>
            <a:endParaRPr lang="cs-CZ" dirty="0" smtClean="0"/>
          </a:p>
          <a:p>
            <a:r>
              <a:rPr lang="cs-CZ" dirty="0" smtClean="0"/>
              <a:t>podpora </a:t>
            </a:r>
            <a:r>
              <a:rPr lang="cs-CZ" dirty="0"/>
              <a:t>subjektů na místní úrovni</a:t>
            </a:r>
          </a:p>
          <a:p>
            <a:endParaRPr lang="cs-CZ" dirty="0"/>
          </a:p>
          <a:p>
            <a:r>
              <a:rPr lang="cs-CZ" dirty="0"/>
              <a:t>nadresortní přístup</a:t>
            </a:r>
          </a:p>
          <a:p>
            <a:endParaRPr lang="cs-CZ" dirty="0"/>
          </a:p>
          <a:p>
            <a:r>
              <a:rPr lang="cs-CZ" b="1" dirty="0"/>
              <a:t>propojování veřejné správy a neziskového sektoru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sz="1500" dirty="0">
              <a:solidFill>
                <a:srgbClr val="5F5F5F"/>
              </a:solidFill>
            </a:endParaRPr>
          </a:p>
        </p:txBody>
      </p:sp>
      <p:sp>
        <p:nvSpPr>
          <p:cNvPr id="71684" name="Line 4"/>
          <p:cNvSpPr>
            <a:spLocks noChangeShapeType="1"/>
          </p:cNvSpPr>
          <p:nvPr/>
        </p:nvSpPr>
        <p:spPr bwMode="auto">
          <a:xfrm>
            <a:off x="468313" y="1700213"/>
            <a:ext cx="82073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05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>
                <a:solidFill>
                  <a:srgbClr val="5F5F5F"/>
                </a:solidFill>
              </a:rPr>
              <a:t>ESIF a sociálně vyloučené lokality</a:t>
            </a: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323850" y="2619375"/>
            <a:ext cx="84963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hangingPunct="1"/>
            <a:endParaRPr lang="cs-CZ" altLang="cs-CZ" sz="1500"/>
          </a:p>
          <a:p>
            <a:pPr algn="just" eaLnBrk="1" hangingPunct="1"/>
            <a:endParaRPr lang="cs-CZ" altLang="cs-CZ" sz="1500">
              <a:solidFill>
                <a:srgbClr val="FF0000"/>
              </a:solidFill>
            </a:endParaRPr>
          </a:p>
          <a:p>
            <a:pPr eaLnBrk="1" hangingPunct="1"/>
            <a:endParaRPr lang="en-GB" altLang="cs-CZ" sz="1500">
              <a:solidFill>
                <a:srgbClr val="5F5F5F"/>
              </a:solidFill>
            </a:endParaRPr>
          </a:p>
        </p:txBody>
      </p:sp>
      <p:sp>
        <p:nvSpPr>
          <p:cNvPr id="5124" name="Line 7"/>
          <p:cNvSpPr>
            <a:spLocks noChangeShapeType="1"/>
          </p:cNvSpPr>
          <p:nvPr/>
        </p:nvSpPr>
        <p:spPr bwMode="auto">
          <a:xfrm>
            <a:off x="468313" y="1700213"/>
            <a:ext cx="82073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5125" name="Obrázek 3" descr="F:\mmr\lokalit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997200"/>
            <a:ext cx="5759450" cy="280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Diagram 8"/>
          <p:cNvGraphicFramePr/>
          <p:nvPr/>
        </p:nvGraphicFramePr>
        <p:xfrm>
          <a:off x="1475656" y="198884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Šipka dolů 9"/>
          <p:cNvSpPr/>
          <p:nvPr/>
        </p:nvSpPr>
        <p:spPr>
          <a:xfrm rot="1908022">
            <a:off x="3498850" y="4795838"/>
            <a:ext cx="384175" cy="40640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Šipka dolů 10"/>
          <p:cNvSpPr/>
          <p:nvPr/>
        </p:nvSpPr>
        <p:spPr>
          <a:xfrm rot="18943627">
            <a:off x="5268913" y="4841875"/>
            <a:ext cx="384175" cy="40640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Šipka dolů 11"/>
          <p:cNvSpPr/>
          <p:nvPr/>
        </p:nvSpPr>
        <p:spPr>
          <a:xfrm rot="17010142">
            <a:off x="5579268" y="4364832"/>
            <a:ext cx="385763" cy="40640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Šipka dolů 12"/>
          <p:cNvSpPr/>
          <p:nvPr/>
        </p:nvSpPr>
        <p:spPr>
          <a:xfrm rot="5189202">
            <a:off x="2771775" y="3789363"/>
            <a:ext cx="384175" cy="40640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Šipka dolů 13"/>
          <p:cNvSpPr/>
          <p:nvPr/>
        </p:nvSpPr>
        <p:spPr>
          <a:xfrm rot="4128510">
            <a:off x="2986881" y="4364832"/>
            <a:ext cx="385763" cy="40640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268875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>
                <a:solidFill>
                  <a:srgbClr val="C00000"/>
                </a:solidFill>
              </a:rPr>
              <a:t>Koordinovaný přístup k sociálně vyloučeným lokalitám – KP SVL</a:t>
            </a: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468313" y="1990725"/>
            <a:ext cx="8496300" cy="712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cs-CZ" altLang="cs-CZ" sz="1500" b="1" i="1" dirty="0"/>
              <a:t>Co to vlastně je?</a:t>
            </a:r>
          </a:p>
          <a:p>
            <a:pPr algn="just">
              <a:defRPr/>
            </a:pPr>
            <a:endParaRPr lang="cs-CZ" altLang="cs-CZ" sz="1400" b="1" i="1" dirty="0"/>
          </a:p>
          <a:p>
            <a:pPr algn="just">
              <a:defRPr/>
            </a:pPr>
            <a:r>
              <a:rPr lang="cs-CZ" altLang="cs-CZ" sz="1400" dirty="0"/>
              <a:t>Specifický mechanismus čerpání finančních prostředků  z ESIF v období 2014+.</a:t>
            </a:r>
          </a:p>
          <a:p>
            <a:pPr algn="just">
              <a:defRPr/>
            </a:pPr>
            <a:endParaRPr lang="cs-CZ" altLang="cs-CZ" sz="1400" dirty="0"/>
          </a:p>
          <a:p>
            <a:pPr algn="just">
              <a:defRPr/>
            </a:pPr>
            <a:r>
              <a:rPr lang="cs-CZ" altLang="cs-CZ" sz="1400" dirty="0"/>
              <a:t>Týká se 3 operačních programů: </a:t>
            </a:r>
            <a:r>
              <a:rPr lang="cs-CZ" altLang="cs-CZ" sz="1500" b="1" i="1" dirty="0">
                <a:solidFill>
                  <a:srgbClr val="C00000"/>
                </a:solidFill>
              </a:rPr>
              <a:t>Zaměstnanost - OP Z (2.1.)</a:t>
            </a:r>
          </a:p>
          <a:p>
            <a:pPr algn="just">
              <a:defRPr/>
            </a:pPr>
            <a:r>
              <a:rPr lang="cs-CZ" altLang="cs-CZ" sz="1500" b="1" i="1" dirty="0">
                <a:solidFill>
                  <a:srgbClr val="C00000"/>
                </a:solidFill>
              </a:rPr>
              <a:t>                                                  Výzkum, Vývoj, Vzdělávání - OP VVV (3)</a:t>
            </a:r>
          </a:p>
          <a:p>
            <a:pPr algn="just">
              <a:defRPr/>
            </a:pPr>
            <a:r>
              <a:rPr lang="cs-CZ" altLang="cs-CZ" sz="1500" b="1" i="1" dirty="0">
                <a:solidFill>
                  <a:srgbClr val="C00000"/>
                </a:solidFill>
              </a:rPr>
              <a:t>                                                  Integrovaný operační program – IROP (2.9 a, c, 2.10)</a:t>
            </a:r>
          </a:p>
          <a:p>
            <a:pPr algn="just">
              <a:defRPr/>
            </a:pPr>
            <a:endParaRPr lang="cs-CZ" altLang="cs-CZ" sz="1400" b="1" i="1" dirty="0"/>
          </a:p>
          <a:p>
            <a:pPr algn="just">
              <a:defRPr/>
            </a:pPr>
            <a:r>
              <a:rPr lang="cs-CZ" altLang="cs-CZ" sz="1500" b="1" i="1" dirty="0"/>
              <a:t>Jak to bude v praxi fungovat?</a:t>
            </a:r>
          </a:p>
          <a:p>
            <a:pPr algn="just">
              <a:defRPr/>
            </a:pPr>
            <a:endParaRPr lang="cs-CZ" altLang="cs-CZ" sz="1400" dirty="0"/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cs-CZ" altLang="cs-CZ" sz="1400" dirty="0"/>
              <a:t>Obec ve spolupráci s ASZ a partnery zmapuje potřebnost v oblasti sociálního vyloučení → </a:t>
            </a:r>
            <a:r>
              <a:rPr lang="cs-CZ" altLang="cs-CZ" sz="1400" i="1" dirty="0"/>
              <a:t>Strategický plán sociálního </a:t>
            </a:r>
            <a:r>
              <a:rPr lang="cs-CZ" altLang="cs-CZ" sz="1400" i="1" dirty="0" smtClean="0"/>
              <a:t>začleňování (SPSZ)</a:t>
            </a:r>
            <a:endParaRPr lang="cs-CZ" altLang="cs-CZ" sz="1400" i="1" dirty="0"/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cs-CZ" altLang="cs-CZ" sz="1400" dirty="0"/>
              <a:t>Obec a partneři připraví projektové záměry na řešení dané problematiky.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cs-CZ" altLang="cs-CZ" sz="1400" dirty="0"/>
              <a:t>Obec ve spolupráci s ASZ stanoví přibližný objem potřebných finančních prostředků pro jednotlivé operační výzvy.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cs-CZ" altLang="cs-CZ" sz="1400" dirty="0"/>
              <a:t>Tři ministerstva (MŠMT, MMR, MPSV) koordinovaně vypíší pro obce zapojené v KP SVL speciální výzvy, s alokacemi, které budou odpovídat místním potřebám </a:t>
            </a:r>
            <a:r>
              <a:rPr lang="cs-CZ" altLang="cs-CZ" sz="1400" dirty="0" smtClean="0"/>
              <a:t>(prosinec </a:t>
            </a:r>
            <a:r>
              <a:rPr lang="cs-CZ" altLang="cs-CZ" sz="1400" dirty="0"/>
              <a:t>2015).</a:t>
            </a:r>
          </a:p>
          <a:p>
            <a:pPr algn="just">
              <a:defRPr/>
            </a:pPr>
            <a:endParaRPr lang="cs-CZ" altLang="cs-CZ" sz="1400" dirty="0"/>
          </a:p>
          <a:p>
            <a:pPr algn="just">
              <a:buFontTx/>
              <a:buChar char="-"/>
              <a:defRPr/>
            </a:pPr>
            <a:endParaRPr lang="cs-CZ" altLang="cs-CZ" sz="1400" dirty="0"/>
          </a:p>
          <a:p>
            <a:pPr algn="just">
              <a:defRPr/>
            </a:pPr>
            <a:endParaRPr lang="cs-CZ" altLang="cs-CZ" sz="1400" dirty="0"/>
          </a:p>
          <a:p>
            <a:pPr algn="just">
              <a:defRPr/>
            </a:pPr>
            <a:endParaRPr lang="cs-CZ" altLang="cs-CZ" sz="1400" dirty="0"/>
          </a:p>
          <a:p>
            <a:pPr algn="just">
              <a:defRPr/>
            </a:pPr>
            <a:endParaRPr lang="cs-CZ" altLang="cs-CZ" sz="1400" b="1" i="1" dirty="0"/>
          </a:p>
          <a:p>
            <a:pPr algn="just">
              <a:defRPr/>
            </a:pPr>
            <a:endParaRPr lang="cs-CZ" altLang="cs-CZ" sz="1400" b="1" i="1" dirty="0"/>
          </a:p>
          <a:p>
            <a:pPr algn="just">
              <a:defRPr/>
            </a:pPr>
            <a:endParaRPr lang="cs-CZ" altLang="cs-CZ" sz="1400" b="1" i="1" dirty="0"/>
          </a:p>
          <a:p>
            <a:pPr algn="just">
              <a:defRPr/>
            </a:pPr>
            <a:endParaRPr lang="cs-CZ" altLang="cs-CZ" sz="1400" dirty="0"/>
          </a:p>
          <a:p>
            <a:pPr algn="just">
              <a:defRPr/>
            </a:pPr>
            <a:endParaRPr lang="cs-CZ" altLang="cs-CZ" sz="1400" dirty="0"/>
          </a:p>
          <a:p>
            <a:pPr algn="just">
              <a:defRPr/>
            </a:pPr>
            <a:endParaRPr lang="cs-CZ" altLang="cs-CZ" sz="1400" dirty="0"/>
          </a:p>
          <a:p>
            <a:pPr algn="just">
              <a:defRPr/>
            </a:pPr>
            <a:endParaRPr lang="cs-CZ" altLang="cs-CZ" sz="1400" b="1" dirty="0"/>
          </a:p>
          <a:p>
            <a:pPr algn="just">
              <a:defRPr/>
            </a:pPr>
            <a:endParaRPr lang="cs-CZ" altLang="cs-CZ" sz="1500" dirty="0"/>
          </a:p>
          <a:p>
            <a:pPr>
              <a:defRPr/>
            </a:pPr>
            <a:endParaRPr lang="cs-CZ" altLang="cs-CZ" sz="1600" dirty="0"/>
          </a:p>
          <a:p>
            <a:pPr>
              <a:defRPr/>
            </a:pPr>
            <a:endParaRPr lang="en-GB" altLang="cs-CZ" sz="1500" dirty="0">
              <a:solidFill>
                <a:srgbClr val="5F5F5F"/>
              </a:solidFill>
            </a:endParaRPr>
          </a:p>
        </p:txBody>
      </p:sp>
      <p:sp>
        <p:nvSpPr>
          <p:cNvPr id="4100" name="Line 7"/>
          <p:cNvSpPr>
            <a:spLocks noChangeShapeType="1"/>
          </p:cNvSpPr>
          <p:nvPr/>
        </p:nvSpPr>
        <p:spPr bwMode="auto">
          <a:xfrm>
            <a:off x="468313" y="1700213"/>
            <a:ext cx="82073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918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>
                <a:solidFill>
                  <a:srgbClr val="C00000"/>
                </a:solidFill>
              </a:rPr>
              <a:t>Koordinovaný přístup k sociálně vyloučeným lokalitám – KP SVL</a:t>
            </a: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468313" y="1990725"/>
            <a:ext cx="8496300" cy="489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hangingPunct="1"/>
            <a:r>
              <a:rPr lang="cs-CZ" altLang="cs-CZ" sz="1500" b="1" i="1"/>
              <a:t>Jak KP SVL vznikl? </a:t>
            </a:r>
          </a:p>
          <a:p>
            <a:pPr algn="just" eaLnBrk="1" hangingPunct="1"/>
            <a:endParaRPr lang="cs-CZ" altLang="cs-CZ" sz="1400"/>
          </a:p>
          <a:p>
            <a:pPr algn="just" eaLnBrk="1" hangingPunct="1"/>
            <a:r>
              <a:rPr lang="cs-CZ" altLang="cs-CZ" sz="1400"/>
              <a:t>Na základě potřeby lépe koordinovat místní opatření v oblasti sociálního začleňování s ohledem na čerpání finančních prostředků z Evropských strukturálních a investičních fondů (ESIF).</a:t>
            </a:r>
          </a:p>
          <a:p>
            <a:pPr algn="just" eaLnBrk="1" hangingPunct="1"/>
            <a:endParaRPr lang="cs-CZ" altLang="cs-CZ" sz="1400" i="1"/>
          </a:p>
          <a:p>
            <a:pPr algn="just" eaLnBrk="1" hangingPunct="1"/>
            <a:r>
              <a:rPr lang="cs-CZ" altLang="cs-CZ" sz="1500" b="1" i="1"/>
              <a:t>Pro které obce slouží?</a:t>
            </a:r>
          </a:p>
          <a:p>
            <a:pPr algn="just" eaLnBrk="1" hangingPunct="1"/>
            <a:endParaRPr lang="cs-CZ" altLang="cs-CZ" sz="1400"/>
          </a:p>
          <a:p>
            <a:pPr algn="just" eaLnBrk="1" hangingPunct="1"/>
            <a:r>
              <a:rPr lang="cs-CZ" altLang="cs-CZ" sz="1400"/>
              <a:t>Pro ty, které mají na svém území sociálně vyloučené lokality, chtějí systematicky řešit problematiku sociálního vyloučení a potřebují k tomuto řešení podporu z prostředků ESIF.</a:t>
            </a:r>
          </a:p>
          <a:p>
            <a:pPr algn="just" eaLnBrk="1" hangingPunct="1"/>
            <a:endParaRPr lang="cs-CZ" altLang="cs-CZ" sz="1400"/>
          </a:p>
          <a:p>
            <a:pPr algn="just" eaLnBrk="1" hangingPunct="1"/>
            <a:r>
              <a:rPr lang="cs-CZ" altLang="cs-CZ" sz="1400"/>
              <a:t>Tyto obce spolupracují nebo musí zahájit spolupráci s Agenturou pro sociální začleňování.</a:t>
            </a:r>
          </a:p>
          <a:p>
            <a:pPr algn="just" eaLnBrk="1" hangingPunct="1"/>
            <a:endParaRPr lang="cs-CZ" altLang="cs-CZ" sz="1400" b="1" i="1"/>
          </a:p>
          <a:p>
            <a:pPr algn="just" eaLnBrk="1" hangingPunct="1"/>
            <a:r>
              <a:rPr lang="cs-CZ" altLang="cs-CZ" sz="1500" b="1" i="1"/>
              <a:t>Jaká je jeho cílová skupina? </a:t>
            </a:r>
          </a:p>
          <a:p>
            <a:pPr algn="just" eaLnBrk="1" hangingPunct="1"/>
            <a:endParaRPr lang="cs-CZ" altLang="cs-CZ" sz="1400"/>
          </a:p>
          <a:p>
            <a:pPr algn="just" eaLnBrk="1" hangingPunct="1"/>
            <a:r>
              <a:rPr lang="cs-CZ" altLang="cs-CZ" sz="1400"/>
              <a:t>Obyvatelé SVL, ale také ostatní obyvatelé v obci, kteří se nacházejí ve zhoršené sociální či ekonomické situaci.</a:t>
            </a:r>
          </a:p>
          <a:p>
            <a:pPr algn="just" eaLnBrk="1" hangingPunct="1"/>
            <a:endParaRPr lang="cs-CZ" altLang="cs-CZ" sz="1400"/>
          </a:p>
          <a:p>
            <a:pPr algn="just" eaLnBrk="1" hangingPunct="1"/>
            <a:endParaRPr lang="cs-CZ" altLang="cs-CZ" sz="1400"/>
          </a:p>
          <a:p>
            <a:pPr algn="just" eaLnBrk="1" hangingPunct="1"/>
            <a:endParaRPr lang="cs-CZ" altLang="cs-CZ" sz="1400" b="1"/>
          </a:p>
          <a:p>
            <a:pPr algn="just" eaLnBrk="1" hangingPunct="1"/>
            <a:endParaRPr lang="cs-CZ" altLang="cs-CZ" sz="1500"/>
          </a:p>
          <a:p>
            <a:pPr eaLnBrk="1" hangingPunct="1"/>
            <a:endParaRPr lang="cs-CZ" altLang="cs-CZ" sz="1600"/>
          </a:p>
          <a:p>
            <a:pPr eaLnBrk="1" hangingPunct="1"/>
            <a:endParaRPr lang="en-GB" altLang="cs-CZ" sz="1500">
              <a:solidFill>
                <a:srgbClr val="5F5F5F"/>
              </a:solidFill>
            </a:endParaRPr>
          </a:p>
        </p:txBody>
      </p:sp>
      <p:sp>
        <p:nvSpPr>
          <p:cNvPr id="3076" name="Line 7"/>
          <p:cNvSpPr>
            <a:spLocks noChangeShapeType="1"/>
          </p:cNvSpPr>
          <p:nvPr/>
        </p:nvSpPr>
        <p:spPr bwMode="auto">
          <a:xfrm>
            <a:off x="468313" y="1700213"/>
            <a:ext cx="82073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190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>
                <a:solidFill>
                  <a:srgbClr val="C00000"/>
                </a:solidFill>
              </a:rPr>
              <a:t>Koordinovaný přístup k sociálně vyloučeným lokalitám – KP SVL</a:t>
            </a:r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468313" y="1990725"/>
            <a:ext cx="8496300" cy="533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hangingPunct="1"/>
            <a:r>
              <a:rPr lang="cs-CZ" altLang="cs-CZ" sz="1500" b="1" i="1" dirty="0"/>
              <a:t>Jaké jsou výhody KP SVL?</a:t>
            </a:r>
          </a:p>
          <a:p>
            <a:pPr algn="just" eaLnBrk="1" hangingPunct="1"/>
            <a:endParaRPr lang="cs-CZ" altLang="cs-CZ" sz="1400" dirty="0"/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Odpovídající alokace finančních prostředků na lokálně definované potřeby (v SP SZ) – OP Z, OP VVV.</a:t>
            </a:r>
          </a:p>
          <a:p>
            <a:pPr algn="just" eaLnBrk="1" hangingPunct="1"/>
            <a:endParaRPr lang="cs-CZ" altLang="cs-CZ" sz="1400" dirty="0"/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Koordinace výzev – lepší provázání jednotlivých aktivit.</a:t>
            </a:r>
          </a:p>
          <a:p>
            <a:pPr algn="just" eaLnBrk="1" hangingPunct="1"/>
            <a:endParaRPr lang="cs-CZ" altLang="cs-CZ" sz="1400" dirty="0"/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Menší konkurence ve srovnání s otevřenými výzvami. </a:t>
            </a:r>
          </a:p>
          <a:p>
            <a:pPr algn="just" eaLnBrk="1" hangingPunct="1"/>
            <a:endParaRPr lang="cs-CZ" altLang="cs-CZ" sz="1400" dirty="0"/>
          </a:p>
          <a:p>
            <a:pPr algn="just" eaLnBrk="1" hangingPunct="1">
              <a:buFont typeface="Arial" charset="0"/>
              <a:buChar char="•"/>
            </a:pPr>
            <a:r>
              <a:rPr lang="cs-CZ" altLang="cs-CZ" sz="1400" dirty="0"/>
              <a:t>   Podpora ASZ – definování potřeb a vhodných opatření, příprava projektových záměrů a žádostí o    dotace.</a:t>
            </a:r>
          </a:p>
          <a:p>
            <a:pPr eaLnBrk="1" hangingPunct="1"/>
            <a:r>
              <a:rPr lang="cs-CZ" altLang="cs-CZ" sz="1400" i="1" dirty="0"/>
              <a:t> </a:t>
            </a:r>
            <a:endParaRPr lang="cs-CZ" altLang="cs-CZ" sz="1400" dirty="0"/>
          </a:p>
          <a:p>
            <a:pPr eaLnBrk="1" hangingPunct="1"/>
            <a:endParaRPr lang="cs-CZ" altLang="cs-CZ" sz="1400" dirty="0"/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endParaRPr lang="cs-CZ" altLang="cs-CZ" sz="1400" b="1" i="1" dirty="0"/>
          </a:p>
          <a:p>
            <a:pPr algn="just" eaLnBrk="1" hangingPunct="1"/>
            <a:endParaRPr lang="cs-CZ" altLang="cs-CZ" sz="1400" b="1" i="1" dirty="0"/>
          </a:p>
          <a:p>
            <a:pPr algn="just" eaLnBrk="1" hangingPunct="1"/>
            <a:endParaRPr lang="cs-CZ" altLang="cs-CZ" sz="1400" b="1" i="1" dirty="0"/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endParaRPr lang="cs-CZ" altLang="cs-CZ" sz="1400" b="1" dirty="0"/>
          </a:p>
          <a:p>
            <a:pPr algn="just" eaLnBrk="1" hangingPunct="1"/>
            <a:endParaRPr lang="cs-CZ" altLang="cs-CZ" sz="1500" dirty="0"/>
          </a:p>
          <a:p>
            <a:pPr eaLnBrk="1" hangingPunct="1"/>
            <a:endParaRPr lang="cs-CZ" altLang="cs-CZ" sz="1600" dirty="0"/>
          </a:p>
          <a:p>
            <a:pPr eaLnBrk="1" hangingPunct="1"/>
            <a:endParaRPr lang="en-GB" altLang="cs-CZ" sz="1500" dirty="0">
              <a:solidFill>
                <a:srgbClr val="5F5F5F"/>
              </a:solidFill>
            </a:endParaRPr>
          </a:p>
        </p:txBody>
      </p:sp>
      <p:sp>
        <p:nvSpPr>
          <p:cNvPr id="6148" name="Line 7"/>
          <p:cNvSpPr>
            <a:spLocks noChangeShapeType="1"/>
          </p:cNvSpPr>
          <p:nvPr/>
        </p:nvSpPr>
        <p:spPr bwMode="auto">
          <a:xfrm>
            <a:off x="468313" y="1700213"/>
            <a:ext cx="82073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871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323850" y="1125538"/>
            <a:ext cx="849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000" b="1">
                <a:solidFill>
                  <a:srgbClr val="FF0000"/>
                </a:solidFill>
              </a:rPr>
              <a:t>Operační program zaměstnanost – OP Z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323850" y="1966913"/>
            <a:ext cx="84963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b="1">
                <a:solidFill>
                  <a:srgbClr val="FF0000"/>
                </a:solidFill>
              </a:rPr>
              <a:t>Prioritní osa 2  - Sociální začleňování a boj s chudobou</a:t>
            </a:r>
          </a:p>
          <a:p>
            <a:pPr eaLnBrk="1" hangingPunct="1">
              <a:spcBef>
                <a:spcPct val="50000"/>
              </a:spcBef>
            </a:pPr>
            <a:endParaRPr lang="cs-CZ" altLang="cs-CZ" b="1">
              <a:solidFill>
                <a:srgbClr val="5F5F5F"/>
              </a:solidFill>
            </a:endParaRP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323850" y="2619375"/>
            <a:ext cx="8496300" cy="447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hangingPunct="1"/>
            <a:r>
              <a:rPr lang="cs-CZ" altLang="cs-CZ" sz="1500" b="1" u="sng" dirty="0"/>
              <a:t>Investiční priorita 1</a:t>
            </a:r>
            <a:r>
              <a:rPr lang="cs-CZ" altLang="cs-CZ" sz="1500" b="1" dirty="0"/>
              <a:t> „Aktivní začleňování, včetně začleňování s ohledem na podporu rovných příležitostí a aktivní účast a zlepšení zaměstnatelnosti</a:t>
            </a:r>
            <a:r>
              <a:rPr lang="ja-JP" altLang="cs-CZ" sz="1500" b="1" dirty="0"/>
              <a:t>“</a:t>
            </a:r>
            <a:endParaRPr lang="cs-CZ" altLang="ja-JP" sz="1500" dirty="0"/>
          </a:p>
          <a:p>
            <a:pPr algn="just" eaLnBrk="1" hangingPunct="1"/>
            <a:endParaRPr lang="cs-CZ" altLang="cs-CZ" sz="1500" dirty="0"/>
          </a:p>
          <a:p>
            <a:pPr algn="just" eaLnBrk="1" hangingPunct="1"/>
            <a:r>
              <a:rPr lang="cs-CZ" altLang="cs-CZ" sz="1400" u="sng" dirty="0"/>
              <a:t>Cílové skupiny:</a:t>
            </a:r>
            <a:r>
              <a:rPr lang="cs-CZ" altLang="cs-CZ" sz="1400" dirty="0"/>
              <a:t> (mimo jiné) osoby žijící v sociálně vyloučených lokalitách, etnické menšiny (zejména Romové)</a:t>
            </a:r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r>
              <a:rPr lang="cs-CZ" altLang="cs-CZ" sz="1400" u="sng" dirty="0"/>
              <a:t>Podporované aktivity:</a:t>
            </a:r>
            <a:r>
              <a:rPr lang="cs-CZ" altLang="cs-CZ" sz="1400" dirty="0"/>
              <a:t> sociální služby (zejména služby poskytované terénní a ambulantní formou a služby pro rodiny a děti) a další služby obecného zájmu, komunitní sociální práce, propojování podpor v různých oblastech, plánování sociální bytové politiky obcí, vznik a rozvoj nástrojů sociálního/dostupného/podporovaného bydlení, aktivizační, asistenční a motivační programy, participativní metody práce s cílovou skupinou, boj s diskriminací, programy prevence sociálně patologických jevů a prevence kriminality, programy sociálně právní ochrany, programy prevence pro osoby ohrožené závislostmi, posilování koordinační role obcí s rozšířenou působností, tvorba strategií spočívajících na odpovědnosti místních samospráv a spolupráci klíčových aktérů, sociální podnikání</a:t>
            </a:r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r>
              <a:rPr lang="cs-CZ" altLang="cs-CZ" sz="1400" i="1" dirty="0">
                <a:solidFill>
                  <a:srgbClr val="FF0000"/>
                </a:solidFill>
              </a:rPr>
              <a:t>Asi 2,7 mld. Kč (4%) pro Strategické plány sociálního začleňování.</a:t>
            </a:r>
          </a:p>
          <a:p>
            <a:pPr algn="just" eaLnBrk="1" hangingPunct="1"/>
            <a:endParaRPr lang="cs-CZ" altLang="cs-CZ" sz="1400" dirty="0"/>
          </a:p>
          <a:p>
            <a:pPr algn="just" eaLnBrk="1" hangingPunct="1"/>
            <a:endParaRPr lang="cs-CZ" altLang="cs-CZ" sz="1400" u="sng" dirty="0">
              <a:solidFill>
                <a:srgbClr val="FF0000"/>
              </a:solidFill>
            </a:endParaRPr>
          </a:p>
          <a:p>
            <a:pPr algn="just" eaLnBrk="1" hangingPunct="1"/>
            <a:endParaRPr lang="cs-CZ" altLang="cs-CZ" sz="1400" u="sng" dirty="0">
              <a:solidFill>
                <a:srgbClr val="FF0000"/>
              </a:solidFill>
            </a:endParaRPr>
          </a:p>
          <a:p>
            <a:pPr algn="just" eaLnBrk="1" hangingPunct="1"/>
            <a:endParaRPr lang="en-GB" altLang="cs-CZ" sz="1500" dirty="0">
              <a:solidFill>
                <a:srgbClr val="5F5F5F"/>
              </a:solidFill>
            </a:endParaRPr>
          </a:p>
        </p:txBody>
      </p:sp>
      <p:sp>
        <p:nvSpPr>
          <p:cNvPr id="8197" name="Line 7"/>
          <p:cNvSpPr>
            <a:spLocks noChangeShapeType="1"/>
          </p:cNvSpPr>
          <p:nvPr/>
        </p:nvSpPr>
        <p:spPr bwMode="auto">
          <a:xfrm>
            <a:off x="468313" y="1700213"/>
            <a:ext cx="82073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27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4253</TotalTime>
  <Words>1741</Words>
  <Application>Microsoft Office PowerPoint</Application>
  <PresentationFormat>Předvádění na obrazovce (4:3)</PresentationFormat>
  <Paragraphs>382</Paragraphs>
  <Slides>23</Slides>
  <Notes>22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Default Design</vt:lpstr>
      <vt:lpstr>Prezentace aplikace PowerPoint</vt:lpstr>
      <vt:lpstr>  Co je Agentura pro sociální začleňování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isifa Image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eva</dc:creator>
  <cp:lastModifiedBy>Soukupová Radka</cp:lastModifiedBy>
  <cp:revision>136</cp:revision>
  <cp:lastPrinted>2015-09-15T19:29:39Z</cp:lastPrinted>
  <dcterms:created xsi:type="dcterms:W3CDTF">2010-05-20T13:55:07Z</dcterms:created>
  <dcterms:modified xsi:type="dcterms:W3CDTF">2015-09-15T19:34:56Z</dcterms:modified>
</cp:coreProperties>
</file>