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20"/>
  </p:notesMasterIdLst>
  <p:handoutMasterIdLst>
    <p:handoutMasterId r:id="rId21"/>
  </p:handoutMasterIdLst>
  <p:sldIdLst>
    <p:sldId id="256" r:id="rId3"/>
    <p:sldId id="315" r:id="rId4"/>
    <p:sldId id="316" r:id="rId5"/>
    <p:sldId id="287" r:id="rId6"/>
    <p:sldId id="297" r:id="rId7"/>
    <p:sldId id="300" r:id="rId8"/>
    <p:sldId id="298" r:id="rId9"/>
    <p:sldId id="292" r:id="rId10"/>
    <p:sldId id="293" r:id="rId11"/>
    <p:sldId id="304" r:id="rId12"/>
    <p:sldId id="302" r:id="rId13"/>
    <p:sldId id="317" r:id="rId14"/>
    <p:sldId id="318" r:id="rId15"/>
    <p:sldId id="319" r:id="rId16"/>
    <p:sldId id="320" r:id="rId17"/>
    <p:sldId id="321" r:id="rId18"/>
    <p:sldId id="285" r:id="rId19"/>
  </p:sldIdLst>
  <p:sldSz cx="9144000" cy="6858000" type="screen4x3"/>
  <p:notesSz cx="6797675" cy="9928225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994"/>
    <a:srgbClr val="FF9900"/>
    <a:srgbClr val="33339A"/>
    <a:srgbClr val="6CD72D"/>
    <a:srgbClr val="FFFF00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681" autoAdjust="0"/>
    <p:restoredTop sz="78632" autoAdjust="0"/>
  </p:normalViewPr>
  <p:slideViewPr>
    <p:cSldViewPr>
      <p:cViewPr>
        <p:scale>
          <a:sx n="80" d="100"/>
          <a:sy n="80" d="100"/>
        </p:scale>
        <p:origin x="-750" y="-22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2190" y="-102"/>
      </p:cViewPr>
      <p:guideLst>
        <p:guide orient="horz" pos="3128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9" y="1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cs-CZ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9" y="942975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34" tIns="45717" rIns="91434" bIns="45717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C97DACB-D3ED-41D4-ADAE-1D2899CE140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54054344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9" y="1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/>
          <a:lstStyle>
            <a:lvl1pPr algn="r">
              <a:defRPr sz="1200"/>
            </a:lvl1pPr>
          </a:lstStyle>
          <a:p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4" tIns="45717" rIns="91434" bIns="45717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302493" y="4716464"/>
            <a:ext cx="6192688" cy="4467225"/>
          </a:xfrm>
          <a:prstGeom prst="rect">
            <a:avLst/>
          </a:prstGeom>
        </p:spPr>
        <p:txBody>
          <a:bodyPr vert="horz" lIns="91434" tIns="45717" rIns="91434" bIns="45717" rtlCol="0"/>
          <a:lstStyle/>
          <a:p>
            <a:pPr lvl="0"/>
            <a:r>
              <a:rPr lang="cs-CZ" dirty="0" smtClean="0"/>
              <a:t>Kliknutím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29750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9" y="9429750"/>
            <a:ext cx="2946400" cy="496888"/>
          </a:xfrm>
          <a:prstGeom prst="rect">
            <a:avLst/>
          </a:prstGeom>
        </p:spPr>
        <p:txBody>
          <a:bodyPr vert="horz" lIns="91434" tIns="45717" rIns="91434" bIns="45717" rtlCol="0" anchor="b"/>
          <a:lstStyle>
            <a:lvl1pPr algn="r">
              <a:defRPr sz="1200"/>
            </a:lvl1pPr>
          </a:lstStyle>
          <a:p>
            <a:fld id="{607D48A1-2235-4DA4-BBB2-AB8F78F2020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7122298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2702901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997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68977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68977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68977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689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68977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28391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8347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07288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baseline="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30030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69979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9979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6897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921898">
              <a:defRPr/>
            </a:pPr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7689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9979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7D48A1-2235-4DA4-BBB2-AB8F78F2020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9979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606675"/>
            <a:ext cx="7772400" cy="1470025"/>
          </a:xfrm>
        </p:spPr>
        <p:txBody>
          <a:bodyPr/>
          <a:lstStyle>
            <a:lvl1pPr>
              <a:defRPr>
                <a:solidFill>
                  <a:srgbClr val="33339A"/>
                </a:solidFill>
              </a:defRPr>
            </a:lvl1pPr>
          </a:lstStyle>
          <a:p>
            <a:pPr lvl="0"/>
            <a:r>
              <a:rPr lang="cs-CZ" noProof="0" smtClean="0"/>
              <a:t>Klepnutím lze upravit styl předlohy nadpisů.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4292600"/>
            <a:ext cx="6400800" cy="1346200"/>
          </a:xfrm>
        </p:spPr>
        <p:txBody>
          <a:bodyPr/>
          <a:lstStyle>
            <a:lvl1pPr marL="0" indent="0" algn="ctr">
              <a:buFontTx/>
              <a:buNone/>
              <a:defRPr sz="1800">
                <a:solidFill>
                  <a:srgbClr val="33339A"/>
                </a:solidFill>
              </a:defRPr>
            </a:lvl1pPr>
          </a:lstStyle>
          <a:p>
            <a:pPr lvl="0"/>
            <a:r>
              <a:rPr lang="cs-CZ" noProof="0" smtClean="0"/>
              <a:t>Klepnutím lze upravit styl předlohy podnadpisů.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33F862-01A0-4BE8-816D-6611BA90740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5820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729413" y="115888"/>
            <a:ext cx="2090737" cy="601027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15888"/>
            <a:ext cx="6119813" cy="601027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4C237D-4A9F-4F07-B906-6D40D35B5987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525984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odnadpis 2"/>
          <p:cNvSpPr>
            <a:spLocks noGrp="1"/>
          </p:cNvSpPr>
          <p:nvPr>
            <p:ph type="subTitle" idx="1" hasCustomPrompt="1"/>
          </p:nvPr>
        </p:nvSpPr>
        <p:spPr>
          <a:xfrm>
            <a:off x="1403648" y="4581128"/>
            <a:ext cx="7056784" cy="1800200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None/>
              <a:defRPr sz="20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autoři projektu</a:t>
            </a:r>
            <a:endParaRPr lang="cs-CZ" dirty="0"/>
          </a:p>
        </p:txBody>
      </p:sp>
      <p:sp>
        <p:nvSpPr>
          <p:cNvPr id="6" name="Nadpis 13"/>
          <p:cNvSpPr>
            <a:spLocks noGrp="1" noChangeAspect="1"/>
          </p:cNvSpPr>
          <p:nvPr>
            <p:ph type="title" hasCustomPrompt="1"/>
          </p:nvPr>
        </p:nvSpPr>
        <p:spPr>
          <a:xfrm>
            <a:off x="1403648" y="1988840"/>
            <a:ext cx="7283152" cy="1872208"/>
          </a:xfrm>
          <a:prstGeom prst="rect">
            <a:avLst/>
          </a:prstGeom>
        </p:spPr>
        <p:txBody>
          <a:bodyPr anchor="b"/>
          <a:lstStyle>
            <a:lvl1pPr algn="l">
              <a:defRPr b="1" baseline="0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NÁZEV PREZENTACE</a:t>
            </a:r>
            <a:endParaRPr lang="cs-CZ" dirty="0"/>
          </a:p>
        </p:txBody>
      </p:sp>
      <p:sp>
        <p:nvSpPr>
          <p:cNvPr id="7" name="Podnadpis 2"/>
          <p:cNvSpPr txBox="1">
            <a:spLocks/>
          </p:cNvSpPr>
          <p:nvPr userDrawn="1"/>
        </p:nvSpPr>
        <p:spPr>
          <a:xfrm>
            <a:off x="1403648" y="3789040"/>
            <a:ext cx="7209184" cy="57606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600" baseline="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smtClean="0">
                <a:solidFill>
                  <a:prstClr val="black"/>
                </a:solidFill>
              </a:rPr>
              <a:t>MINISTERSTVO PRO MÍSTNÍ ROZVOJ ČR</a:t>
            </a:r>
          </a:p>
        </p:txBody>
      </p:sp>
      <p:pic>
        <p:nvPicPr>
          <p:cNvPr id="8" name="Obrázek 7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23528" y="692696"/>
            <a:ext cx="2565000" cy="56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41096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na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2060848"/>
            <a:ext cx="8291264" cy="43924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pic>
        <p:nvPicPr>
          <p:cNvPr id="4" name="Obrázek 3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8704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bez nadpis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395536" y="1484784"/>
            <a:ext cx="8291264" cy="4968552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spcBef>
                <a:spcPts val="1000"/>
              </a:spcBef>
              <a:spcAft>
                <a:spcPts val="1000"/>
              </a:spcAft>
              <a:buFontTx/>
              <a:buNone/>
              <a:defRPr sz="2800">
                <a:latin typeface="Arial" pitchFamily="34" charset="0"/>
                <a:cs typeface="Arial" pitchFamily="34" charset="0"/>
              </a:defRPr>
            </a:lvl1pPr>
            <a:lvl2pPr algn="l">
              <a:buFontTx/>
              <a:buNone/>
              <a:defRPr sz="2400">
                <a:latin typeface="Arial" pitchFamily="34" charset="0"/>
                <a:cs typeface="Arial" pitchFamily="34" charset="0"/>
              </a:defRPr>
            </a:lvl2pPr>
            <a:lvl3pPr algn="l">
              <a:buFontTx/>
              <a:buNone/>
              <a:defRPr sz="2000">
                <a:latin typeface="Arial" pitchFamily="34" charset="0"/>
                <a:cs typeface="Arial" pitchFamily="34" charset="0"/>
              </a:defRPr>
            </a:lvl3pPr>
            <a:lvl4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4pPr>
            <a:lvl5pPr algn="l">
              <a:buFontTx/>
              <a:buNone/>
              <a:defRPr sz="1800">
                <a:latin typeface="Arial" pitchFamily="34" charset="0"/>
                <a:cs typeface="Arial" pitchFamily="34" charset="0"/>
              </a:defRPr>
            </a:lvl5pPr>
            <a:lvl6pPr>
              <a:buNone/>
              <a:defRPr/>
            </a:lvl6pPr>
          </a:lstStyle>
          <a:p>
            <a:pPr lvl="0"/>
            <a:r>
              <a:rPr lang="cs-CZ" dirty="0" smtClean="0"/>
              <a:t>Klepnutím vložíte text</a:t>
            </a:r>
          </a:p>
        </p:txBody>
      </p:sp>
      <p:pic>
        <p:nvPicPr>
          <p:cNvPr id="3" name="Obrázek 2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8806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nitřní list s odráž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Nadpis 9"/>
          <p:cNvSpPr>
            <a:spLocks noGrp="1"/>
          </p:cNvSpPr>
          <p:nvPr>
            <p:ph type="title" hasCustomPrompt="1"/>
          </p:nvPr>
        </p:nvSpPr>
        <p:spPr>
          <a:xfrm>
            <a:off x="395536" y="1412776"/>
            <a:ext cx="8291264" cy="504056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defRPr sz="3200" b="1">
                <a:solidFill>
                  <a:srgbClr val="000099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cs-CZ" dirty="0" smtClean="0"/>
              <a:t>NADPIS</a:t>
            </a:r>
            <a:endParaRPr lang="cs-CZ" dirty="0"/>
          </a:p>
        </p:txBody>
      </p:sp>
      <p:sp>
        <p:nvSpPr>
          <p:cNvPr id="4" name="Zástupný symbol pro obsah 2"/>
          <p:cNvSpPr>
            <a:spLocks noGrp="1"/>
          </p:cNvSpPr>
          <p:nvPr>
            <p:ph idx="10"/>
          </p:nvPr>
        </p:nvSpPr>
        <p:spPr>
          <a:xfrm>
            <a:off x="467544" y="2060849"/>
            <a:ext cx="8229600" cy="4392488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chemeClr val="accent1"/>
              </a:buClr>
              <a:buFont typeface="Wingdings" pitchFamily="2" charset="2"/>
              <a:buChar char="§"/>
              <a:defRPr/>
            </a:lvl1pPr>
            <a:lvl2pPr marL="742950" indent="-285750">
              <a:buClr>
                <a:schemeClr val="accent1"/>
              </a:buClr>
              <a:buFont typeface="Wingdings" pitchFamily="2" charset="2"/>
              <a:buChar char="§"/>
              <a:defRPr/>
            </a:lvl2pPr>
            <a:lvl3pPr marL="1143000" indent="-228600">
              <a:buClr>
                <a:schemeClr val="accent1"/>
              </a:buClr>
              <a:buFont typeface="Wingdings" pitchFamily="2" charset="2"/>
              <a:buChar char="§"/>
              <a:defRPr/>
            </a:lvl3pPr>
            <a:lvl4pPr marL="1600200" indent="-228600">
              <a:buClr>
                <a:schemeClr val="accent1"/>
              </a:buClr>
              <a:buFont typeface="Wingdings" pitchFamily="2" charset="2"/>
              <a:buChar char="§"/>
              <a:defRPr/>
            </a:lvl4pPr>
            <a:lvl5pPr marL="2057400" indent="-228600">
              <a:buClr>
                <a:schemeClr val="accent1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pic>
        <p:nvPicPr>
          <p:cNvPr id="5" name="Obrázek 4" descr="mmr_cr_rgb.e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67544" y="620688"/>
            <a:ext cx="2016224" cy="44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60897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3491880" y="6381750"/>
            <a:ext cx="2133600" cy="476250"/>
          </a:xfrm>
        </p:spPr>
        <p:txBody>
          <a:bodyPr/>
          <a:lstStyle>
            <a:lvl1pPr algn="ctr">
              <a:defRPr/>
            </a:lvl1pPr>
          </a:lstStyle>
          <a:p>
            <a:fld id="{57167D27-7101-4338-82A1-62DB34D25E34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4121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D20E1-4466-4E27-87DE-B0D49EC82FF6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64496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557338"/>
            <a:ext cx="4105275" cy="4568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714875" y="1557338"/>
            <a:ext cx="4105275" cy="45688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724EE2-3262-49D8-9480-6FD6B078DE0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439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A7530BF-7845-4DD5-AA4B-0A161B1EA475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88847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51AD28-FD34-4F86-94F5-A8EBA202B1D1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2665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43C4A4-5060-46E1-BDD3-765BDC0EB6A9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3882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D78E0E-A28D-4724-A341-DEEEB9ACC7E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54134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49B751-CEED-437F-93AA-430EA0203FC3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5389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emf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14563" y="115888"/>
            <a:ext cx="4681537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57338"/>
            <a:ext cx="8362950" cy="456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725738" y="63373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994"/>
                </a:solidFill>
              </a:defRPr>
            </a:lvl1pPr>
          </a:lstStyle>
          <a:p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2075" y="6337300"/>
            <a:ext cx="33274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3994"/>
                </a:solidFill>
              </a:defRPr>
            </a:lvl1pPr>
          </a:lstStyle>
          <a:p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924300" y="63373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3994"/>
                </a:solidFill>
              </a:defRPr>
            </a:lvl1pPr>
          </a:lstStyle>
          <a:p>
            <a:fld id="{1953BCB5-15D9-4407-BFAE-1237D3476102}" type="slidenum">
              <a:rPr lang="cs-CZ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3994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400" b="1">
          <a:solidFill>
            <a:srgbClr val="FF990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 b="1">
          <a:solidFill>
            <a:srgbClr val="003994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 b="1">
          <a:solidFill>
            <a:srgbClr val="003994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b="1">
          <a:solidFill>
            <a:srgbClr val="003994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rgbClr val="003994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 descr="podtisk_modry.emf"/>
          <p:cNvPicPr>
            <a:picLocks noChangeAspect="1"/>
          </p:cNvPicPr>
          <p:nvPr/>
        </p:nvPicPr>
        <p:blipFill>
          <a:blip r:embed="rId6" cstate="print"/>
          <a:srcRect l="17008" b="8622"/>
          <a:stretch>
            <a:fillRect/>
          </a:stretch>
        </p:blipFill>
        <p:spPr>
          <a:xfrm>
            <a:off x="2" y="1988841"/>
            <a:ext cx="7908545" cy="4869160"/>
          </a:xfrm>
          <a:prstGeom prst="rect">
            <a:avLst/>
          </a:prstGeom>
        </p:spPr>
      </p:pic>
      <p:sp>
        <p:nvSpPr>
          <p:cNvPr id="8" name="Obdélník 7"/>
          <p:cNvSpPr>
            <a:spLocks noChangeAspect="1"/>
          </p:cNvSpPr>
          <p:nvPr/>
        </p:nvSpPr>
        <p:spPr>
          <a:xfrm>
            <a:off x="0" y="1"/>
            <a:ext cx="9144000" cy="260648"/>
          </a:xfrm>
          <a:prstGeom prst="rect">
            <a:avLst/>
          </a:prstGeom>
          <a:solidFill>
            <a:srgbClr val="0000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noFill/>
            </a:endParaRPr>
          </a:p>
        </p:txBody>
      </p:sp>
      <p:sp>
        <p:nvSpPr>
          <p:cNvPr id="9" name="Obdélník 8"/>
          <p:cNvSpPr/>
          <p:nvPr/>
        </p:nvSpPr>
        <p:spPr>
          <a:xfrm>
            <a:off x="0" y="260649"/>
            <a:ext cx="9144000" cy="144016"/>
          </a:xfrm>
          <a:prstGeom prst="rect">
            <a:avLst/>
          </a:prstGeom>
          <a:gradFill>
            <a:gsLst>
              <a:gs pos="0">
                <a:srgbClr val="000099"/>
              </a:gs>
              <a:gs pos="100000">
                <a:schemeClr val="bg1">
                  <a:alpha val="0"/>
                </a:schemeClr>
              </a:gs>
            </a:gsLst>
            <a:lin ang="0" scaled="1"/>
          </a:gradFill>
          <a:ln>
            <a:noFill/>
          </a:ln>
          <a:effectLst>
            <a:reflection blurRad="6350" stA="52000" endA="300" endPos="350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cs-CZ"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31408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2276872"/>
            <a:ext cx="8208912" cy="1872208"/>
          </a:xfrm>
        </p:spPr>
        <p:txBody>
          <a:bodyPr/>
          <a:lstStyle/>
          <a:p>
            <a:r>
              <a:rPr lang="cs-CZ" sz="4000" dirty="0" smtClean="0">
                <a:solidFill>
                  <a:srgbClr val="FF9900"/>
                </a:solidFill>
              </a:rPr>
              <a:t>Regionální stálá konference pro území Olomouckého kraje</a:t>
            </a:r>
            <a:endParaRPr lang="cs-CZ" sz="4000" dirty="0">
              <a:solidFill>
                <a:srgbClr val="FF99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9512" y="4293096"/>
            <a:ext cx="8784976" cy="1346200"/>
          </a:xfrm>
        </p:spPr>
        <p:txBody>
          <a:bodyPr/>
          <a:lstStyle/>
          <a:p>
            <a:endParaRPr lang="cs-CZ" dirty="0"/>
          </a:p>
          <a:p>
            <a:r>
              <a:rPr lang="cs-CZ" sz="2800" dirty="0" smtClean="0">
                <a:solidFill>
                  <a:srgbClr val="003994"/>
                </a:solidFill>
              </a:rPr>
              <a:t>Konference k problematice sociálního vyloučení</a:t>
            </a:r>
          </a:p>
          <a:p>
            <a:r>
              <a:rPr lang="cs-CZ" sz="2800" dirty="0" smtClean="0">
                <a:solidFill>
                  <a:srgbClr val="003994"/>
                </a:solidFill>
              </a:rPr>
              <a:t>16. 9. 2015</a:t>
            </a:r>
            <a:endParaRPr lang="cs-CZ" sz="2800" dirty="0">
              <a:solidFill>
                <a:srgbClr val="003994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245869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362950" cy="5184576"/>
          </a:xfrm>
        </p:spPr>
        <p:txBody>
          <a:bodyPr/>
          <a:lstStyle/>
          <a:p>
            <a:endParaRPr lang="cs-CZ" dirty="0" smtClean="0"/>
          </a:p>
          <a:p>
            <a:endParaRPr lang="cs-CZ" sz="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10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4977368"/>
              </p:ext>
            </p:extLst>
          </p:nvPr>
        </p:nvGraphicFramePr>
        <p:xfrm>
          <a:off x="11875" y="-63514"/>
          <a:ext cx="9132125" cy="5133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061"/>
                <a:gridCol w="5148064"/>
              </a:tblGrid>
              <a:tr h="316286"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Organizace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Stálý host RSK OK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MMR ČR, odbor </a:t>
                      </a:r>
                      <a:r>
                        <a:rPr lang="cs-CZ" sz="2000" smtClean="0"/>
                        <a:t>regionální politiky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Mgr. Ondřej Pergl</a:t>
                      </a:r>
                      <a:endParaRPr lang="cs-CZ" sz="2000" b="1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Územně příslušný zprostředkující subjekt pro implementaci IROP - CRR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Veronika Škutová</a:t>
                      </a:r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Česká biskupská konference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Mgr. Štěpán </a:t>
                      </a:r>
                      <a:r>
                        <a:rPr lang="cs-CZ" sz="2000" b="1" dirty="0" err="1" smtClean="0"/>
                        <a:t>Sittek</a:t>
                      </a:r>
                      <a:endParaRPr lang="cs-CZ" sz="2000" b="1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ÚRR ROP SM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Ivan Matulík</a:t>
                      </a:r>
                      <a:endParaRPr lang="cs-CZ" sz="2000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dirty="0" smtClean="0"/>
                        <a:t>???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cs-CZ" sz="20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4057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317877" cy="1143000"/>
          </a:xfrm>
        </p:spPr>
        <p:txBody>
          <a:bodyPr/>
          <a:lstStyle/>
          <a:p>
            <a:r>
              <a:rPr lang="cs-CZ" altLang="cs-CZ" dirty="0"/>
              <a:t>Regionální stálá konference Olomouckého kraje (RSK OK)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670" cy="5400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3200" dirty="0"/>
              <a:t>Zasedání RSK OK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1. zasedání RSK OK – 15. 10. 2014</a:t>
            </a:r>
          </a:p>
          <a:p>
            <a:pPr marL="540000"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0" dirty="0" smtClean="0"/>
              <a:t>Schválení statutu a jednacího řádu, volba místopředsedy, volba zástupce a náhradníka do NSK, ustavení sekretariátu 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2. zasedání RSK </a:t>
            </a:r>
            <a:r>
              <a:rPr lang="cs-CZ" sz="2800" b="0" dirty="0"/>
              <a:t>OK – </a:t>
            </a:r>
            <a:r>
              <a:rPr lang="cs-CZ" sz="2800" b="0" dirty="0" smtClean="0"/>
              <a:t>18. 2. 2015</a:t>
            </a:r>
          </a:p>
          <a:p>
            <a:pPr marL="540000"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0" dirty="0" smtClean="0"/>
              <a:t>Informace z NSK, ustavení pracovních skupin, projednání návrhu Regionálního akčního plánu Olomouckého kraje, sběr významných projektových námětů z území Olomouckého kraje – stále probíhá</a:t>
            </a:r>
          </a:p>
          <a:p>
            <a:pPr lvl="1">
              <a:spcAft>
                <a:spcPts val="600"/>
              </a:spcAft>
              <a:defRPr/>
            </a:pPr>
            <a:endParaRPr lang="cs-CZ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026533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317877" cy="1143000"/>
          </a:xfrm>
        </p:spPr>
        <p:txBody>
          <a:bodyPr/>
          <a:lstStyle/>
          <a:p>
            <a:r>
              <a:rPr lang="cs-CZ" altLang="cs-CZ" dirty="0"/>
              <a:t>Regionální stálá konference Olomouckého kraje (RSK OK)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670" cy="5400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3200" dirty="0"/>
              <a:t>Zasedání RSK OK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3. zasedání RSK OK – 1. 6. 2015</a:t>
            </a:r>
          </a:p>
          <a:p>
            <a:pPr marL="540000"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0" dirty="0" smtClean="0"/>
              <a:t>Informace z OP VVV – KAP, kolegium cestovního ruchu, schválení verze RAP OK k dopracování, informace o MAP v Olomouckém kraji 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4. </a:t>
            </a:r>
            <a:r>
              <a:rPr lang="cs-CZ" sz="2800" b="0" dirty="0"/>
              <a:t>zasedání RSK OK – </a:t>
            </a:r>
            <a:r>
              <a:rPr lang="cs-CZ" sz="2800" b="0" dirty="0" smtClean="0"/>
              <a:t>říjen 2015</a:t>
            </a:r>
            <a:endParaRPr lang="cs-CZ" sz="2800" b="0" dirty="0"/>
          </a:p>
          <a:p>
            <a:pPr marL="540000"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0" dirty="0" smtClean="0"/>
              <a:t>předpokládaný program: </a:t>
            </a:r>
            <a:r>
              <a:rPr lang="cs-CZ" sz="2800" b="0" dirty="0" err="1" smtClean="0"/>
              <a:t>MAPy</a:t>
            </a:r>
            <a:r>
              <a:rPr lang="cs-CZ" sz="2800" b="0" dirty="0" smtClean="0"/>
              <a:t> v Olomouckém kraji, IROP specifická výzva 1.1 – silnice II. a III. třídy</a:t>
            </a:r>
          </a:p>
        </p:txBody>
      </p:sp>
    </p:spTree>
    <p:extLst>
      <p:ext uri="{BB962C8B-B14F-4D97-AF65-F5344CB8AC3E}">
        <p14:creationId xmlns:p14="http://schemas.microsoft.com/office/powerpoint/2010/main" val="1417901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317877" cy="1143000"/>
          </a:xfrm>
        </p:spPr>
        <p:txBody>
          <a:bodyPr/>
          <a:lstStyle/>
          <a:p>
            <a:r>
              <a:rPr lang="cs-CZ" altLang="cs-CZ" dirty="0"/>
              <a:t>Regionální stálá konference Olomouckého kraje (RSK OK)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670" cy="5400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3200" dirty="0" smtClean="0"/>
              <a:t>Pracovní skupiny RSK </a:t>
            </a:r>
            <a:r>
              <a:rPr lang="cs-CZ" sz="3200" dirty="0"/>
              <a:t>OK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PS Vzdělávání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PS Sociální oblast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PS Zaměstnanost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PS RIS 3</a:t>
            </a:r>
            <a:endParaRPr lang="cs-CZ" sz="2800" b="0" dirty="0"/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První jednání pracovních skupin se uskutečnilo v květnu 2015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Program: personální obsazení PS, aktuální stav OP ČR, RAP OK</a:t>
            </a:r>
          </a:p>
        </p:txBody>
      </p:sp>
    </p:spTree>
    <p:extLst>
      <p:ext uri="{BB962C8B-B14F-4D97-AF65-F5344CB8AC3E}">
        <p14:creationId xmlns:p14="http://schemas.microsoft.com/office/powerpoint/2010/main" val="222712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317877" cy="1143000"/>
          </a:xfrm>
        </p:spPr>
        <p:txBody>
          <a:bodyPr/>
          <a:lstStyle/>
          <a:p>
            <a:r>
              <a:rPr lang="cs-CZ" altLang="cs-CZ" dirty="0" smtClean="0"/>
              <a:t>Regionální akční plán Olomouckého kraje (RAP OK)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670" cy="5400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3200" dirty="0" smtClean="0"/>
              <a:t>RAP OK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Příprava dokumentu RAP sekretariátem RSK OK podle metodik MMR</a:t>
            </a:r>
          </a:p>
          <a:p>
            <a:pPr marL="71145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Zásobník projektových námětů – informace z území</a:t>
            </a:r>
          </a:p>
          <a:p>
            <a:pPr marL="71145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Projektové náměty kraje a příspěvkových organizací </a:t>
            </a:r>
            <a:endParaRPr lang="cs-CZ" sz="2600" b="0" dirty="0"/>
          </a:p>
          <a:p>
            <a:pPr marL="71145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Sběr </a:t>
            </a:r>
            <a:r>
              <a:rPr lang="cs-CZ" sz="2600" b="0" dirty="0"/>
              <a:t>významných projektových námětů z území Olomouckého kraje – členové RSK </a:t>
            </a:r>
            <a:r>
              <a:rPr lang="cs-CZ" sz="2600" b="0" dirty="0" smtClean="0"/>
              <a:t>OK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RAP OK odevzdán na MMR 30. 4. 2015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Probíhá aktualizace dat dle projektových námětů z území kraje</a:t>
            </a:r>
          </a:p>
          <a:p>
            <a:pPr marL="540000" lvl="1">
              <a:spcAft>
                <a:spcPts val="600"/>
              </a:spcAft>
              <a:defRPr/>
            </a:pPr>
            <a:endParaRPr lang="cs-CZ" sz="2800" b="0" dirty="0"/>
          </a:p>
          <a:p>
            <a:pPr lvl="1">
              <a:spcAft>
                <a:spcPts val="600"/>
              </a:spcAft>
              <a:defRPr/>
            </a:pPr>
            <a:endParaRPr lang="cs-CZ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355694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317877" cy="1143000"/>
          </a:xfrm>
        </p:spPr>
        <p:txBody>
          <a:bodyPr/>
          <a:lstStyle/>
          <a:p>
            <a:r>
              <a:rPr lang="cs-CZ" altLang="cs-CZ" dirty="0" smtClean="0"/>
              <a:t>Regionální akční plán Olomouckého kraje (RAP OK)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7504" y="1340768"/>
            <a:ext cx="8928670" cy="5400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3200" dirty="0" smtClean="0"/>
              <a:t>RAP OK</a:t>
            </a:r>
          </a:p>
          <a:p>
            <a:pPr marL="254250" lvl="1" indent="0">
              <a:spcAft>
                <a:spcPts val="600"/>
              </a:spcAft>
              <a:buNone/>
              <a:defRPr/>
            </a:pPr>
            <a:r>
              <a:rPr lang="cs-CZ" sz="2800" dirty="0" smtClean="0"/>
              <a:t>Probíhá aktualizace RAP OK v návaznosti na:</a:t>
            </a:r>
          </a:p>
          <a:p>
            <a:pPr marL="648000" lvl="1" indent="-457200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vyhlášení výzvy na specifický cíl 1.1 IROP – silnice II. a III. třídy</a:t>
            </a:r>
          </a:p>
          <a:p>
            <a:pPr marL="648000" lvl="1" indent="-457200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územní a věcné zaměření výzev v OP ČR</a:t>
            </a:r>
          </a:p>
          <a:p>
            <a:pPr marL="648000" lvl="1" indent="-457200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identifikaci „bílých míst“ - oblastí, které nebudou podporovány z OP ČR  </a:t>
            </a:r>
          </a:p>
          <a:p>
            <a:pPr marL="648000" lvl="1" indent="-457200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přípravu výzvy OP VVV na zpracování </a:t>
            </a:r>
            <a:r>
              <a:rPr lang="cs-CZ" sz="2600" b="0" dirty="0" err="1" smtClean="0"/>
              <a:t>MAPů</a:t>
            </a:r>
            <a:endParaRPr lang="cs-CZ" sz="2600" b="0" dirty="0" smtClean="0"/>
          </a:p>
          <a:p>
            <a:pPr marL="648000" lvl="1" indent="-457200">
              <a:spcAft>
                <a:spcPts val="0"/>
              </a:spcAft>
              <a:buFont typeface="Wingdings" panose="05000000000000000000" pitchFamily="2" charset="2"/>
              <a:buChar char="§"/>
              <a:defRPr/>
            </a:pPr>
            <a:r>
              <a:rPr lang="cs-CZ" sz="2600" b="0" dirty="0" smtClean="0"/>
              <a:t>sběr projektových námětů členů ze strany členů RSK OK a PS RSK OK</a:t>
            </a:r>
          </a:p>
          <a:p>
            <a:pPr marL="648000" lvl="1" indent="-457200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endParaRPr lang="cs-CZ" sz="2600" b="0" dirty="0" smtClean="0"/>
          </a:p>
          <a:p>
            <a:pPr marL="540000" lvl="1">
              <a:spcAft>
                <a:spcPts val="600"/>
              </a:spcAft>
              <a:defRPr/>
            </a:pPr>
            <a:endParaRPr lang="cs-CZ" sz="2800" b="0" dirty="0" smtClean="0"/>
          </a:p>
          <a:p>
            <a:pPr marL="540000" lvl="1">
              <a:spcAft>
                <a:spcPts val="600"/>
              </a:spcAft>
              <a:defRPr/>
            </a:pPr>
            <a:endParaRPr lang="cs-CZ" sz="2800" b="0" dirty="0"/>
          </a:p>
          <a:p>
            <a:pPr lvl="1">
              <a:spcAft>
                <a:spcPts val="600"/>
              </a:spcAft>
              <a:defRPr/>
            </a:pPr>
            <a:endParaRPr lang="cs-CZ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2215312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dirty="0" smtClean="0"/>
              <a:t>Projekt OPTP</a:t>
            </a:r>
            <a:br>
              <a:rPr lang="cs-CZ" altLang="cs-CZ" dirty="0" smtClean="0"/>
            </a:br>
            <a:r>
              <a:rPr lang="cs-CZ" altLang="cs-CZ" dirty="0" smtClean="0"/>
              <a:t>2014-2020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5029200"/>
          </a:xfrm>
        </p:spPr>
        <p:txBody>
          <a:bodyPr lIns="90000"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3100" b="1" dirty="0" smtClean="0"/>
              <a:t>Projekt Rozvoj regionálního partnerství v programovém období EU 2014-2020 – OP TP</a:t>
            </a:r>
            <a:endParaRPr lang="cs-CZ" altLang="cs-CZ" sz="3100" b="1" dirty="0"/>
          </a:p>
          <a:p>
            <a:pPr algn="just"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sz="2600" dirty="0" smtClean="0">
                <a:solidFill>
                  <a:srgbClr val="003994"/>
                </a:solidFill>
              </a:rPr>
              <a:t>cíle projektu:</a:t>
            </a:r>
          </a:p>
          <a:p>
            <a:pPr marL="360000" algn="just" eaLnBrk="1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cs-CZ" sz="2500" b="0" dirty="0" smtClean="0">
                <a:solidFill>
                  <a:srgbClr val="003994"/>
                </a:solidFill>
              </a:rPr>
              <a:t>podpora </a:t>
            </a:r>
            <a:r>
              <a:rPr lang="cs-CZ" sz="2500" b="0" dirty="0">
                <a:solidFill>
                  <a:srgbClr val="003994"/>
                </a:solidFill>
              </a:rPr>
              <a:t>rozvoje partnerství </a:t>
            </a:r>
            <a:r>
              <a:rPr lang="cs-CZ" sz="2500" b="0" dirty="0" smtClean="0">
                <a:solidFill>
                  <a:srgbClr val="003994"/>
                </a:solidFill>
              </a:rPr>
              <a:t>v souvislosti se směřováním EU a národních dotací do území kraje  </a:t>
            </a:r>
          </a:p>
          <a:p>
            <a:pPr marL="360000" algn="just" eaLnBrk="1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cs-CZ" sz="2500" b="0" dirty="0" smtClean="0">
                <a:solidFill>
                  <a:srgbClr val="003994"/>
                </a:solidFill>
              </a:rPr>
              <a:t>podpora zvyšování absorpční kapacity a úspěšného čerpání finančních prostředků v období 2014-2020</a:t>
            </a:r>
          </a:p>
          <a:p>
            <a:pPr marL="360000" algn="just" eaLnBrk="1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cs-CZ" sz="2500" b="0" dirty="0" smtClean="0">
                <a:solidFill>
                  <a:srgbClr val="003994"/>
                </a:solidFill>
              </a:rPr>
              <a:t>podpora činnosti RSK OK a jejích pracovních skupin, zajištění chodu sekretariátu</a:t>
            </a:r>
          </a:p>
          <a:p>
            <a:pPr marL="360000" algn="just" eaLnBrk="1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r>
              <a:rPr lang="cs-CZ" sz="2500" b="0" dirty="0" smtClean="0">
                <a:solidFill>
                  <a:srgbClr val="003994"/>
                </a:solidFill>
              </a:rPr>
              <a:t>příprava a zpracování </a:t>
            </a:r>
            <a:r>
              <a:rPr lang="cs-CZ" sz="2500" b="0" dirty="0">
                <a:solidFill>
                  <a:srgbClr val="003994"/>
                </a:solidFill>
              </a:rPr>
              <a:t>RAP </a:t>
            </a:r>
            <a:r>
              <a:rPr lang="cs-CZ" sz="2500" b="0" dirty="0" smtClean="0">
                <a:solidFill>
                  <a:srgbClr val="003994"/>
                </a:solidFill>
              </a:rPr>
              <a:t>OK, aktualizace</a:t>
            </a:r>
          </a:p>
          <a:p>
            <a:pPr marL="17100" indent="0" algn="just">
              <a:lnSpc>
                <a:spcPct val="90000"/>
              </a:lnSpc>
              <a:spcBef>
                <a:spcPts val="300"/>
              </a:spcBef>
              <a:buNone/>
              <a:defRPr/>
            </a:pPr>
            <a:endParaRPr lang="cs-CZ" altLang="cs-CZ" sz="2500" b="0" dirty="0">
              <a:solidFill>
                <a:srgbClr val="003994"/>
              </a:solidFill>
            </a:endParaRPr>
          </a:p>
          <a:p>
            <a:pPr marL="17100" indent="0" algn="just">
              <a:lnSpc>
                <a:spcPct val="90000"/>
              </a:lnSpc>
              <a:spcBef>
                <a:spcPts val="300"/>
              </a:spcBef>
              <a:buNone/>
              <a:defRPr/>
            </a:pPr>
            <a:r>
              <a:rPr lang="cs-CZ" altLang="cs-CZ" sz="2500" b="0" dirty="0" smtClean="0">
                <a:solidFill>
                  <a:srgbClr val="003994"/>
                </a:solidFill>
              </a:rPr>
              <a:t>Sekretariát RSK OK - 3 </a:t>
            </a:r>
            <a:r>
              <a:rPr lang="cs-CZ" altLang="cs-CZ" sz="2500" b="0" dirty="0">
                <a:solidFill>
                  <a:srgbClr val="003994"/>
                </a:solidFill>
              </a:rPr>
              <a:t>pracovníci na ORR – Ing. Leona Valovičová, Ing. Petr Smička a Ing. Petr Heinisch</a:t>
            </a:r>
          </a:p>
          <a:p>
            <a:pPr marL="360000" algn="just" eaLnBrk="1" hangingPunct="1">
              <a:lnSpc>
                <a:spcPct val="90000"/>
              </a:lnSpc>
              <a:spcBef>
                <a:spcPts val="300"/>
              </a:spcBef>
              <a:buFont typeface="Arial" panose="020B0604020202020204" pitchFamily="34" charset="0"/>
              <a:buChar char="•"/>
              <a:defRPr/>
            </a:pPr>
            <a:endParaRPr lang="cs-CZ" sz="2500" b="0" dirty="0">
              <a:solidFill>
                <a:srgbClr val="003994"/>
              </a:solidFill>
            </a:endParaRPr>
          </a:p>
          <a:p>
            <a:pPr marL="360000" algn="just" eaLnBrk="1" hangingPunct="1">
              <a:lnSpc>
                <a:spcPct val="90000"/>
              </a:lnSpc>
              <a:buFontTx/>
              <a:buChar char="-"/>
              <a:defRPr/>
            </a:pPr>
            <a:endParaRPr lang="cs-CZ" sz="2600" dirty="0">
              <a:solidFill>
                <a:srgbClr val="003994"/>
              </a:solidFill>
            </a:endParaRPr>
          </a:p>
          <a:p>
            <a:pPr eaLnBrk="1" hangingPunct="1">
              <a:defRPr/>
            </a:pPr>
            <a:endParaRPr lang="cs-CZ" altLang="cs-CZ" dirty="0" smtClean="0"/>
          </a:p>
        </p:txBody>
      </p:sp>
    </p:spTree>
    <p:extLst>
      <p:ext uri="{BB962C8B-B14F-4D97-AF65-F5344CB8AC3E}">
        <p14:creationId xmlns:p14="http://schemas.microsoft.com/office/powerpoint/2010/main" val="70201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11560" y="2276873"/>
            <a:ext cx="7772400" cy="1008112"/>
          </a:xfrm>
        </p:spPr>
        <p:txBody>
          <a:bodyPr/>
          <a:lstStyle/>
          <a:p>
            <a:r>
              <a:rPr lang="cs-CZ" sz="3200" dirty="0" smtClean="0">
                <a:solidFill>
                  <a:srgbClr val="FF9900"/>
                </a:solidFill>
              </a:rPr>
              <a:t>Děkuji za pozornost</a:t>
            </a:r>
            <a:endParaRPr lang="cs-CZ" sz="3200" dirty="0">
              <a:solidFill>
                <a:srgbClr val="FF9900"/>
              </a:solidFill>
            </a:endParaRP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79512" y="2996952"/>
            <a:ext cx="8784976" cy="3456384"/>
          </a:xfrm>
        </p:spPr>
        <p:txBody>
          <a:bodyPr/>
          <a:lstStyle/>
          <a:p>
            <a:pPr algn="r"/>
            <a:r>
              <a:rPr lang="cs-CZ" sz="2400" dirty="0" smtClean="0">
                <a:solidFill>
                  <a:srgbClr val="003994"/>
                </a:solidFill>
              </a:rPr>
              <a:t>Ing. Leona Valovičová</a:t>
            </a:r>
          </a:p>
          <a:p>
            <a:pPr algn="r"/>
            <a:r>
              <a:rPr lang="cs-CZ" sz="2400" b="0" dirty="0" smtClean="0">
                <a:solidFill>
                  <a:srgbClr val="003994"/>
                </a:solidFill>
              </a:rPr>
              <a:t>oddělení regionálního rozvoje,</a:t>
            </a:r>
          </a:p>
          <a:p>
            <a:pPr algn="r"/>
            <a:r>
              <a:rPr lang="cs-CZ" sz="2400" b="0" dirty="0" smtClean="0">
                <a:solidFill>
                  <a:srgbClr val="003994"/>
                </a:solidFill>
              </a:rPr>
              <a:t>Krajský úřad Olomouckého kraje,</a:t>
            </a:r>
          </a:p>
          <a:p>
            <a:pPr algn="r"/>
            <a:r>
              <a:rPr lang="cs-CZ" sz="2400" dirty="0" smtClean="0">
                <a:solidFill>
                  <a:srgbClr val="003994"/>
                </a:solidFill>
              </a:rPr>
              <a:t>T: 585 508 236, M: 724 057 295,</a:t>
            </a:r>
          </a:p>
          <a:p>
            <a:pPr algn="r"/>
            <a:r>
              <a:rPr lang="cs-CZ" sz="2400" dirty="0" smtClean="0">
                <a:solidFill>
                  <a:srgbClr val="003994"/>
                </a:solidFill>
              </a:rPr>
              <a:t>E: l.valovicova@kr-olomoucky.cz,</a:t>
            </a:r>
          </a:p>
          <a:p>
            <a:pPr algn="r"/>
            <a:r>
              <a:rPr lang="cs-CZ" sz="2400" dirty="0" smtClean="0">
                <a:solidFill>
                  <a:srgbClr val="003994"/>
                </a:solidFill>
              </a:rPr>
              <a:t>www.kr-olomoucky.cz → regionální rozvoj → </a:t>
            </a:r>
          </a:p>
          <a:p>
            <a:pPr algn="r"/>
            <a:r>
              <a:rPr lang="cs-CZ" sz="2400" dirty="0" smtClean="0">
                <a:solidFill>
                  <a:srgbClr val="003994"/>
                </a:solidFill>
              </a:rPr>
              <a:t>EU 2014-2020 → Regionální stálá konference pro území OK</a:t>
            </a:r>
            <a:endParaRPr lang="cs-CZ" sz="2400" dirty="0">
              <a:solidFill>
                <a:srgbClr val="00399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6492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79512" y="1412776"/>
            <a:ext cx="8856984" cy="4823990"/>
          </a:xfrm>
        </p:spPr>
        <p:txBody>
          <a:bodyPr/>
          <a:lstStyle/>
          <a:p>
            <a:r>
              <a:rPr lang="cs-CZ" sz="3100" b="0" dirty="0" smtClean="0">
                <a:solidFill>
                  <a:srgbClr val="003994"/>
                </a:solidFill>
              </a:rPr>
              <a:t>Spolupráce kraje s partnery v území – obce, mikroregiony, MAS, podnikatelský a neziskový sektory, příjemci podpory </a:t>
            </a:r>
          </a:p>
          <a:p>
            <a:r>
              <a:rPr lang="cs-CZ" sz="3100" b="0" dirty="0" smtClean="0">
                <a:solidFill>
                  <a:srgbClr val="003994"/>
                </a:solidFill>
              </a:rPr>
              <a:t>Možnosti spolupráce v programovém období EU 2014-2020 - Národní stálá konference (NSK), Regionální stálá konference Olomouckého kraje (RSK OK)</a:t>
            </a:r>
          </a:p>
          <a:p>
            <a:r>
              <a:rPr lang="cs-CZ" sz="3100" b="0" dirty="0" smtClean="0">
                <a:solidFill>
                  <a:srgbClr val="003994"/>
                </a:solidFill>
              </a:rPr>
              <a:t>Projekt „Rozvoj regionálního partnerství v programovém období EU 2014-2020“ </a:t>
            </a:r>
          </a:p>
        </p:txBody>
      </p:sp>
      <p:sp>
        <p:nvSpPr>
          <p:cNvPr id="4" name="Nadpis 3"/>
          <p:cNvSpPr>
            <a:spLocks noGrp="1"/>
          </p:cNvSpPr>
          <p:nvPr>
            <p:ph type="title"/>
          </p:nvPr>
        </p:nvSpPr>
        <p:spPr>
          <a:xfrm>
            <a:off x="2987824" y="116632"/>
            <a:ext cx="4681537" cy="1143000"/>
          </a:xfrm>
        </p:spPr>
        <p:txBody>
          <a:bodyPr/>
          <a:lstStyle/>
          <a:p>
            <a:r>
              <a:rPr lang="cs-CZ" dirty="0" smtClean="0"/>
              <a:t>Obsah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35203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95536" y="1340768"/>
            <a:ext cx="8424863" cy="5112420"/>
          </a:xfrm>
          <a:ln>
            <a:noFill/>
          </a:ln>
        </p:spPr>
        <p:txBody>
          <a:bodyPr/>
          <a:lstStyle/>
          <a:p>
            <a:pPr marL="0" lvl="0" indent="0">
              <a:buNone/>
              <a:defRPr/>
            </a:pPr>
            <a:r>
              <a:rPr lang="cs-CZ" sz="3200" dirty="0" smtClean="0"/>
              <a:t>Účel spolupráce s partnery </a:t>
            </a:r>
          </a:p>
          <a:p>
            <a:pPr marL="0" lvl="0" indent="0">
              <a:buNone/>
              <a:defRPr/>
            </a:pPr>
            <a:r>
              <a:rPr lang="cs-CZ" sz="2600" dirty="0" smtClean="0">
                <a:solidFill>
                  <a:srgbClr val="003994"/>
                </a:solidFill>
              </a:rPr>
              <a:t>Směřování EU dotací do území </a:t>
            </a:r>
            <a:r>
              <a:rPr lang="cs-CZ" sz="2600" b="0" dirty="0" smtClean="0">
                <a:solidFill>
                  <a:srgbClr val="003994"/>
                </a:solidFill>
              </a:rPr>
              <a:t>– komunikace s příjemci podpory </a:t>
            </a:r>
            <a:r>
              <a:rPr lang="cs-CZ" sz="2600" b="0" dirty="0">
                <a:solidFill>
                  <a:srgbClr val="003994"/>
                </a:solidFill>
              </a:rPr>
              <a:t>–</a:t>
            </a:r>
            <a:r>
              <a:rPr lang="cs-CZ" sz="2600" b="0" dirty="0" smtClean="0">
                <a:solidFill>
                  <a:srgbClr val="003994"/>
                </a:solidFill>
              </a:rPr>
              <a:t> systémová agenda oddělení regionálního rozvoje, která probíhá s podporou projektů EU (absorpční kapacita). </a:t>
            </a:r>
            <a:endParaRPr lang="cs-CZ" sz="2600" b="0" dirty="0">
              <a:solidFill>
                <a:srgbClr val="003994"/>
              </a:solidFill>
            </a:endParaRPr>
          </a:p>
          <a:p>
            <a:pPr marL="0" lvl="0" indent="0">
              <a:buNone/>
              <a:defRPr/>
            </a:pPr>
            <a:endParaRPr lang="cs-CZ" sz="1400" dirty="0" smtClean="0"/>
          </a:p>
          <a:p>
            <a:pPr marL="0" lvl="0" indent="0">
              <a:buNone/>
              <a:defRPr/>
            </a:pPr>
            <a:r>
              <a:rPr lang="cs-CZ" sz="2800" dirty="0" smtClean="0"/>
              <a:t>Spolupráce v rámci:</a:t>
            </a:r>
          </a:p>
          <a:p>
            <a:pPr lvl="1">
              <a:defRPr/>
            </a:pPr>
            <a:r>
              <a:rPr lang="cs-CZ" b="0" dirty="0" err="1" smtClean="0">
                <a:ea typeface="+mn-ea"/>
                <a:cs typeface="+mn-cs"/>
              </a:rPr>
              <a:t>Phare</a:t>
            </a:r>
            <a:r>
              <a:rPr lang="cs-CZ" b="0" dirty="0" smtClean="0">
                <a:ea typeface="+mn-ea"/>
                <a:cs typeface="+mn-cs"/>
              </a:rPr>
              <a:t> (2004 – 2005, </a:t>
            </a:r>
            <a:r>
              <a:rPr lang="cs-CZ" b="0" dirty="0" err="1" smtClean="0">
                <a:ea typeface="+mn-ea"/>
                <a:cs typeface="+mn-cs"/>
              </a:rPr>
              <a:t>AbCap</a:t>
            </a:r>
            <a:r>
              <a:rPr lang="cs-CZ" b="0" dirty="0" smtClean="0">
                <a:ea typeface="+mn-ea"/>
                <a:cs typeface="+mn-cs"/>
              </a:rPr>
              <a:t>)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SROP 3.3 (2005 – 2007)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ROP SM (2008 – 2015)</a:t>
            </a:r>
          </a:p>
          <a:p>
            <a:pPr lvl="1">
              <a:defRPr/>
            </a:pPr>
            <a:r>
              <a:rPr lang="cs-CZ" b="0" dirty="0" smtClean="0">
                <a:ea typeface="+mn-ea"/>
                <a:cs typeface="+mn-cs"/>
              </a:rPr>
              <a:t>NSK a RSK OK (2015 </a:t>
            </a:r>
            <a:r>
              <a:rPr lang="cs-CZ" b="0" dirty="0" smtClean="0"/>
              <a:t>– 2023)</a:t>
            </a:r>
            <a:r>
              <a:rPr lang="cs-CZ" b="0" dirty="0" smtClean="0">
                <a:ea typeface="+mn-ea"/>
                <a:cs typeface="+mn-cs"/>
              </a:rPr>
              <a:t> </a:t>
            </a:r>
            <a:endParaRPr lang="cs-CZ" b="0" dirty="0">
              <a:ea typeface="+mn-ea"/>
              <a:cs typeface="+mn-cs"/>
            </a:endParaRPr>
          </a:p>
          <a:p>
            <a:pPr lvl="1">
              <a:defRPr/>
            </a:pPr>
            <a:endParaRPr lang="cs-CZ" b="0" dirty="0">
              <a:ea typeface="+mn-ea"/>
              <a:cs typeface="+mn-cs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title"/>
          </p:nvPr>
        </p:nvSpPr>
        <p:spPr>
          <a:xfrm>
            <a:off x="2214565" y="115888"/>
            <a:ext cx="4877715" cy="1143000"/>
          </a:xfrm>
        </p:spPr>
        <p:txBody>
          <a:bodyPr/>
          <a:lstStyle/>
          <a:p>
            <a:r>
              <a:rPr lang="cs-CZ" dirty="0" smtClean="0"/>
              <a:t>Spolupráce kraje s partnery v území</a:t>
            </a:r>
            <a:endParaRPr lang="cs-CZ" dirty="0"/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3</a:t>
            </a:fld>
            <a:endParaRPr lang="cs-CZ"/>
          </a:p>
        </p:txBody>
      </p:sp>
      <p:pic>
        <p:nvPicPr>
          <p:cNvPr id="5" name="Picture 4" descr="logo_komplet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437112"/>
            <a:ext cx="230505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4801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245869" cy="1143000"/>
          </a:xfrm>
        </p:spPr>
        <p:txBody>
          <a:bodyPr/>
          <a:lstStyle/>
          <a:p>
            <a:r>
              <a:rPr lang="cs-CZ" dirty="0" smtClean="0"/>
              <a:t>Územní dimenze</a:t>
            </a:r>
            <a:endParaRPr lang="cs-CZ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5818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245869" cy="1143000"/>
          </a:xfrm>
        </p:spPr>
        <p:txBody>
          <a:bodyPr/>
          <a:lstStyle/>
          <a:p>
            <a:r>
              <a:rPr lang="cs-CZ" dirty="0" smtClean="0"/>
              <a:t>Národní stálá konference (NSK) 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51520" y="1340768"/>
            <a:ext cx="8578974" cy="4968552"/>
          </a:xfrm>
        </p:spPr>
        <p:txBody>
          <a:bodyPr/>
          <a:lstStyle/>
          <a:p>
            <a:pPr marL="0" indent="0">
              <a:buNone/>
            </a:pPr>
            <a:r>
              <a:rPr lang="cs-CZ" sz="3200" dirty="0" smtClean="0"/>
              <a:t>Činnost NSK</a:t>
            </a:r>
            <a:endParaRPr lang="cs-CZ" sz="3200" dirty="0"/>
          </a:p>
          <a:p>
            <a:pPr marL="540000" lvl="1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2800" b="0" dirty="0" smtClean="0"/>
              <a:t>Koordinuje územní dimenzi na národní úrovni</a:t>
            </a:r>
          </a:p>
          <a:p>
            <a:pPr marL="540000" lvl="1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2800" b="0" dirty="0"/>
              <a:t>Bere na vědomí </a:t>
            </a:r>
            <a:r>
              <a:rPr lang="cs-CZ" sz="2800" b="0" dirty="0" err="1"/>
              <a:t>RAPy</a:t>
            </a:r>
            <a:r>
              <a:rPr lang="cs-CZ" sz="2800" b="0" dirty="0"/>
              <a:t> jednotlivých krajů a Akční plán Strategie regionálního rozvoje ČR </a:t>
            </a:r>
          </a:p>
          <a:p>
            <a:pPr marL="540000" lvl="1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2800" b="0" dirty="0" smtClean="0"/>
              <a:t>Na základě podnětů z RSK doporučuje nastavení harmonogramu specifických výzev z OP ČR</a:t>
            </a:r>
            <a:endParaRPr lang="cs-CZ" sz="2800" b="0" dirty="0"/>
          </a:p>
          <a:p>
            <a:pPr marL="540000" lvl="1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2800" b="0" dirty="0" smtClean="0"/>
              <a:t>Bere na vědomí schválené strategie integrovaných nástrojů</a:t>
            </a:r>
          </a:p>
          <a:p>
            <a:pPr marL="540000" lvl="1">
              <a:spcBef>
                <a:spcPts val="300"/>
              </a:spcBef>
              <a:spcAft>
                <a:spcPts val="600"/>
              </a:spcAft>
              <a:defRPr/>
            </a:pPr>
            <a:r>
              <a:rPr lang="cs-CZ" sz="2800" b="0" dirty="0" smtClean="0"/>
              <a:t>Sleduje výsledky plnění územní dimenze ve vazbě na Dohodu o partnerství</a:t>
            </a:r>
            <a:endParaRPr lang="cs-CZ" sz="2800" b="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2751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411760" y="116632"/>
            <a:ext cx="6317877" cy="1143000"/>
          </a:xfrm>
        </p:spPr>
        <p:txBody>
          <a:bodyPr/>
          <a:lstStyle/>
          <a:p>
            <a:r>
              <a:rPr lang="cs-CZ" dirty="0"/>
              <a:t>Národní stálá konference (NSK</a:t>
            </a:r>
            <a:r>
              <a:rPr lang="cs-CZ" dirty="0" smtClean="0"/>
              <a:t>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640638" cy="5400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3200" dirty="0" smtClean="0"/>
              <a:t>Zasedání NSK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1. zasedání NSK – 23. 1. 2015</a:t>
            </a:r>
          </a:p>
          <a:p>
            <a:pPr marL="540000"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0" dirty="0" smtClean="0"/>
              <a:t>Aktuální stav vyjednávání OP ČR, představení statutu a jednacího řádu, aktuální stav přípravy </a:t>
            </a:r>
            <a:r>
              <a:rPr lang="cs-CZ" sz="2800" b="0" dirty="0" err="1" smtClean="0"/>
              <a:t>RAPů</a:t>
            </a:r>
            <a:r>
              <a:rPr lang="cs-CZ" sz="2800" b="0" dirty="0" smtClean="0"/>
              <a:t> a integrovaných nástrojů   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2. zasedání NSK </a:t>
            </a:r>
            <a:r>
              <a:rPr lang="cs-CZ" sz="2800" b="0" dirty="0"/>
              <a:t>– </a:t>
            </a:r>
            <a:r>
              <a:rPr lang="cs-CZ" sz="2800" b="0" dirty="0" smtClean="0"/>
              <a:t>27. 3. 2015</a:t>
            </a:r>
          </a:p>
          <a:p>
            <a:pPr marL="540000" lvl="1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cs-CZ" sz="2800" b="0" dirty="0" smtClean="0"/>
              <a:t>Samostatné jednání 3 komor NSK, společné plenární zasedání NSK, informace o územní dimenzi v jednotlivých OP ČR, schválení statutu a jednacího řádu, informace o přípravě </a:t>
            </a:r>
            <a:r>
              <a:rPr lang="cs-CZ" sz="2800" b="0" dirty="0" err="1" smtClean="0"/>
              <a:t>RAPů</a:t>
            </a:r>
            <a:endParaRPr lang="cs-CZ" sz="2800" b="0" dirty="0" smtClean="0"/>
          </a:p>
          <a:p>
            <a:pPr lvl="1">
              <a:spcAft>
                <a:spcPts val="600"/>
              </a:spcAft>
              <a:defRPr/>
            </a:pPr>
            <a:endParaRPr lang="cs-CZ" sz="2800" b="0" dirty="0" smtClean="0"/>
          </a:p>
        </p:txBody>
      </p:sp>
    </p:spTree>
    <p:extLst>
      <p:ext uri="{BB962C8B-B14F-4D97-AF65-F5344CB8AC3E}">
        <p14:creationId xmlns:p14="http://schemas.microsoft.com/office/powerpoint/2010/main" val="337844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317877" cy="1143000"/>
          </a:xfrm>
        </p:spPr>
        <p:txBody>
          <a:bodyPr/>
          <a:lstStyle/>
          <a:p>
            <a:r>
              <a:rPr lang="cs-CZ" altLang="cs-CZ" dirty="0" smtClean="0"/>
              <a:t>Regionální stálá konference Olomouckého kraje (RSK OK)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95536" y="1340768"/>
            <a:ext cx="8640638" cy="5400600"/>
          </a:xfrm>
        </p:spPr>
        <p:txBody>
          <a:bodyPr/>
          <a:lstStyle/>
          <a:p>
            <a:pPr marL="0" indent="0">
              <a:spcAft>
                <a:spcPts val="600"/>
              </a:spcAft>
              <a:buNone/>
              <a:defRPr/>
            </a:pPr>
            <a:r>
              <a:rPr lang="cs-CZ" sz="3200" dirty="0"/>
              <a:t>Činnost </a:t>
            </a:r>
            <a:r>
              <a:rPr lang="cs-CZ" sz="3200" dirty="0" smtClean="0"/>
              <a:t>RSK OK</a:t>
            </a:r>
            <a:endParaRPr lang="cs-CZ" sz="3200" dirty="0">
              <a:solidFill>
                <a:srgbClr val="003994"/>
              </a:solidFill>
              <a:latin typeface="+mj-lt"/>
              <a:ea typeface="+mj-ea"/>
              <a:cs typeface="+mj-cs"/>
            </a:endParaRP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Sleduje </a:t>
            </a:r>
            <a:r>
              <a:rPr lang="cs-CZ" sz="2800" b="0" dirty="0"/>
              <a:t>a podporuje absorpční kapacitu </a:t>
            </a:r>
            <a:r>
              <a:rPr lang="cs-CZ" sz="2800" b="0" dirty="0" smtClean="0"/>
              <a:t>regionu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/>
              <a:t>Definuje územní dimenzi – schvaluje Regionální akční plán Olomouckého kraje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Přispívá </a:t>
            </a:r>
            <a:r>
              <a:rPr lang="cs-CZ" sz="2800" b="0" dirty="0"/>
              <a:t>ke sladění strategií a </a:t>
            </a:r>
            <a:r>
              <a:rPr lang="cs-CZ" sz="2800" b="0" dirty="0" smtClean="0"/>
              <a:t>integrovaných nástrojů v regionu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/>
              <a:t>Dává doporučení NSK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/>
              <a:t>Podílí se na zpracování podkladů pro ŘO OP</a:t>
            </a:r>
          </a:p>
          <a:p>
            <a:pPr marL="540000" lvl="1">
              <a:spcAft>
                <a:spcPts val="600"/>
              </a:spcAft>
              <a:defRPr/>
            </a:pPr>
            <a:r>
              <a:rPr lang="cs-CZ" sz="2800" b="0" dirty="0" smtClean="0"/>
              <a:t>Iniciuje </a:t>
            </a:r>
            <a:r>
              <a:rPr lang="cs-CZ" sz="2800" b="0" dirty="0"/>
              <a:t>sběr dat o dopadech realizovaných </a:t>
            </a:r>
            <a:r>
              <a:rPr lang="cs-CZ" sz="2800" b="0" dirty="0" smtClean="0"/>
              <a:t>opatření</a:t>
            </a:r>
          </a:p>
        </p:txBody>
      </p:sp>
    </p:spTree>
    <p:extLst>
      <p:ext uri="{BB962C8B-B14F-4D97-AF65-F5344CB8AC3E}">
        <p14:creationId xmlns:p14="http://schemas.microsoft.com/office/powerpoint/2010/main" val="40971162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245869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362950" cy="5184576"/>
          </a:xfrm>
        </p:spPr>
        <p:txBody>
          <a:bodyPr/>
          <a:lstStyle/>
          <a:p>
            <a:endParaRPr lang="cs-CZ" dirty="0" smtClean="0"/>
          </a:p>
          <a:p>
            <a:endParaRPr lang="cs-CZ" sz="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8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561374"/>
              </p:ext>
            </p:extLst>
          </p:nvPr>
        </p:nvGraphicFramePr>
        <p:xfrm>
          <a:off x="0" y="-65710"/>
          <a:ext cx="9144000" cy="67396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5936"/>
                <a:gridCol w="5148064"/>
              </a:tblGrid>
              <a:tr h="316286">
                <a:tc>
                  <a:txBody>
                    <a:bodyPr/>
                    <a:lstStyle/>
                    <a:p>
                      <a:pPr algn="ctr"/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Členská instituce RSK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Člen</a:t>
                      </a:r>
                      <a:r>
                        <a:rPr lang="cs-CZ" sz="2000" baseline="0" dirty="0" smtClean="0">
                          <a:solidFill>
                            <a:schemeClr val="tx1"/>
                          </a:solidFill>
                        </a:rPr>
                        <a:t> RSK OK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2424545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Zástupci kraje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Jiří Rozbořil, </a:t>
                      </a:r>
                      <a:r>
                        <a:rPr lang="cs-CZ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hejtman OK</a:t>
                      </a:r>
                    </a:p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Bc. Pavel Šoltys, </a:t>
                      </a:r>
                      <a:r>
                        <a:rPr lang="cs-CZ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</a:t>
                      </a:r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.,</a:t>
                      </a:r>
                      <a:r>
                        <a:rPr lang="cs-CZ" sz="2000" b="1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náměstek hejtmana OK</a:t>
                      </a:r>
                      <a:endParaRPr lang="cs-CZ" sz="20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Bc. Miloslav Petřík, </a:t>
                      </a:r>
                      <a:r>
                        <a:rPr lang="cs-CZ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ředitel TS města Olomouce</a:t>
                      </a:r>
                    </a:p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Radek Dosoudil, </a:t>
                      </a:r>
                      <a:r>
                        <a:rPr lang="cs-CZ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vedoucí odboru OSR</a:t>
                      </a:r>
                    </a:p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PhDr. Alois Mačák, MBA, </a:t>
                      </a:r>
                      <a:r>
                        <a:rPr lang="cs-CZ" sz="20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cs-CZ" sz="2000" b="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náměstek hejtmana OK</a:t>
                      </a:r>
                      <a:endParaRPr lang="cs-CZ" sz="2000" b="0" dirty="0"/>
                    </a:p>
                  </a:txBody>
                  <a:tcPr/>
                </a:tc>
              </a:tr>
              <a:tr h="607225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statutárních měst zastoupený nositelem ITI/IPRÚ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RNDr. Ladislav </a:t>
                      </a:r>
                      <a:r>
                        <a:rPr lang="cs-CZ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Šnevajs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náměstek primátora statutárního města Olomouc</a:t>
                      </a:r>
                      <a:endParaRPr lang="cs-CZ" sz="2000" dirty="0"/>
                    </a:p>
                  </a:txBody>
                  <a:tcPr/>
                </a:tc>
              </a:tr>
              <a:tr h="1176845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středně velkých měst </a:t>
                      </a:r>
                      <a:endParaRPr lang="cs-CZ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Mgr. Zdeněk Brož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starosta města Šumperk, </a:t>
                      </a:r>
                    </a:p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paní Ivana Dvořáková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starostka města Němčice nad Hanou</a:t>
                      </a:r>
                      <a:endParaRPr lang="cs-CZ" sz="2000" dirty="0"/>
                    </a:p>
                  </a:txBody>
                  <a:tcPr/>
                </a:tc>
              </a:tr>
              <a:tr h="1160615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malých měst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 Zdeněk </a:t>
                      </a:r>
                      <a:r>
                        <a:rPr lang="cs-CZ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Lév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místostarosta obce Střítež nad Ludinou, </a:t>
                      </a:r>
                    </a:p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paní Vlasta Kočí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starostka obce Velká Kraš</a:t>
                      </a:r>
                      <a:endParaRPr lang="cs-CZ" sz="2000" dirty="0"/>
                    </a:p>
                  </a:txBody>
                  <a:tcPr/>
                </a:tc>
              </a:tr>
              <a:tr h="491242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za venkov - SMS ČR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Mgr. Radek Brázda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starosta obce Troubky</a:t>
                      </a:r>
                      <a:endParaRPr lang="cs-CZ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4789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14563" y="115888"/>
            <a:ext cx="6245869" cy="1143000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412776"/>
            <a:ext cx="8362950" cy="5184576"/>
          </a:xfrm>
        </p:spPr>
        <p:txBody>
          <a:bodyPr/>
          <a:lstStyle/>
          <a:p>
            <a:endParaRPr lang="cs-CZ" dirty="0" smtClean="0"/>
          </a:p>
          <a:p>
            <a:endParaRPr lang="cs-CZ" sz="800" dirty="0" smtClean="0"/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167D27-7101-4338-82A1-62DB34D25E34}" type="slidenum">
              <a:rPr lang="cs-CZ" smtClean="0"/>
              <a:pPr/>
              <a:t>9</a:t>
            </a:fld>
            <a:endParaRPr 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5884083"/>
              </p:ext>
            </p:extLst>
          </p:nvPr>
        </p:nvGraphicFramePr>
        <p:xfrm>
          <a:off x="11875" y="-63514"/>
          <a:ext cx="9132125" cy="640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4061"/>
                <a:gridCol w="5148064"/>
              </a:tblGrid>
              <a:tr h="316286">
                <a:tc>
                  <a:txBody>
                    <a:bodyPr/>
                    <a:lstStyle/>
                    <a:p>
                      <a:pPr algn="ctr"/>
                      <a:r>
                        <a:rPr lang="cs-CZ" sz="20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Členská instituce RSK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dirty="0" smtClean="0">
                          <a:solidFill>
                            <a:schemeClr val="tx1"/>
                          </a:solidFill>
                        </a:rPr>
                        <a:t>Člen</a:t>
                      </a:r>
                      <a:r>
                        <a:rPr lang="cs-CZ" sz="2000" baseline="0" dirty="0" smtClean="0">
                          <a:solidFill>
                            <a:schemeClr val="tx1"/>
                          </a:solidFill>
                        </a:rPr>
                        <a:t> RSK OK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za venkov - SPOV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pan Jiří Řezníček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starosta obce Tučín a předseda SPOV Olomouckého kraje</a:t>
                      </a:r>
                      <a:endParaRPr lang="cs-CZ" sz="2000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Strategie inteligentní specializace 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Jiří </a:t>
                      </a:r>
                      <a:r>
                        <a:rPr lang="cs-CZ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Herinek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ředitel VTP UP</a:t>
                      </a:r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krajské sítě MAS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Mgr. František Kopecký, 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předseda KS MAS</a:t>
                      </a:r>
                      <a:endParaRPr lang="cs-CZ" sz="2000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krajské hospodářské komory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Mgr. Bc. Jitka Janečková </a:t>
                      </a:r>
                      <a:r>
                        <a:rPr lang="cs-CZ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Moťková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ředitelka KHK OK</a:t>
                      </a:r>
                      <a:endParaRPr lang="cs-CZ" sz="2000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nestátních neziskových organizací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Marek Podlaha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předseda UNO</a:t>
                      </a:r>
                      <a:endParaRPr lang="cs-CZ" sz="2000" dirty="0"/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akademického sektoru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prof. RNDr. Miroslav </a:t>
                      </a:r>
                      <a:r>
                        <a:rPr lang="cs-CZ" sz="2000" b="1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Mašláň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CSc., prorektor pro transfer technologií UP OL </a:t>
                      </a:r>
                      <a:endParaRPr lang="cs-CZ" sz="2000" dirty="0"/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Agentury pro sociální začleňování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Karel Novák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oddělení lokálních koncepcí, </a:t>
                      </a:r>
                      <a:r>
                        <a:rPr lang="cs-CZ" sz="20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Osoblažsko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Mikulovice</a:t>
                      </a:r>
                      <a:endParaRPr lang="cs-CZ" sz="2000" dirty="0"/>
                    </a:p>
                  </a:txBody>
                  <a:tcPr/>
                </a:tc>
              </a:tr>
              <a:tr h="481960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Zástupce krajské pobočky Úřadu práce ČR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Ing. Jiří Šabata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ředitel ÚP ČR,</a:t>
                      </a:r>
                      <a:r>
                        <a:rPr lang="cs-CZ" sz="2000" kern="1200" baseline="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krajské pobočky v Olomouci</a:t>
                      </a:r>
                      <a:endParaRPr lang="cs-CZ" sz="2000" dirty="0"/>
                    </a:p>
                  </a:txBody>
                  <a:tcPr/>
                </a:tc>
              </a:tr>
              <a:tr h="286164">
                <a:tc>
                  <a:txBody>
                    <a:bodyPr/>
                    <a:lstStyle/>
                    <a:p>
                      <a:r>
                        <a:rPr lang="cs-CZ" sz="2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Vlastní výběr dle potřeb regionu</a:t>
                      </a:r>
                      <a:endParaRPr lang="cs-CZ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b="1" dirty="0" smtClean="0"/>
                        <a:t>René</a:t>
                      </a:r>
                      <a:r>
                        <a:rPr lang="cs-CZ" sz="2000" b="1" baseline="0" dirty="0" smtClean="0"/>
                        <a:t> Bastl</a:t>
                      </a:r>
                      <a:r>
                        <a:rPr lang="cs-CZ" sz="2000" dirty="0" smtClean="0"/>
                        <a:t>, místopředseda OV ČSSD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26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ýchozí návrh">
  <a:themeElements>
    <a:clrScheme name="Výchozí návrh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Výchozí návrh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Výchozí návrh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ýchozí návrh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ýchozí návrh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MR_klas">
  <a:themeElements>
    <a:clrScheme name="Barvy MMR">
      <a:dk1>
        <a:sysClr val="windowText" lastClr="000000"/>
      </a:dk1>
      <a:lt1>
        <a:sysClr val="window" lastClr="FFFFFF"/>
      </a:lt1>
      <a:dk2>
        <a:srgbClr val="262626"/>
      </a:dk2>
      <a:lt2>
        <a:srgbClr val="EEECE1"/>
      </a:lt2>
      <a:accent1>
        <a:srgbClr val="000099"/>
      </a:accent1>
      <a:accent2>
        <a:srgbClr val="00AF3F"/>
      </a:accent2>
      <a:accent3>
        <a:srgbClr val="F9E300"/>
      </a:accent3>
      <a:accent4>
        <a:srgbClr val="E21C18"/>
      </a:accent4>
      <a:accent5>
        <a:srgbClr val="24A7AF"/>
      </a:accent5>
      <a:accent6>
        <a:srgbClr val="868686"/>
      </a:accent6>
      <a:hlink>
        <a:srgbClr val="00AF3F"/>
      </a:hlink>
      <a:folHlink>
        <a:srgbClr val="868686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Motiv systém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12503</TotalTime>
  <Words>1130</Words>
  <Application>Microsoft Office PowerPoint</Application>
  <PresentationFormat>Předvádění na obrazovce (4:3)</PresentationFormat>
  <Paragraphs>163</Paragraphs>
  <Slides>17</Slides>
  <Notes>17</Notes>
  <HiddenSlides>0</HiddenSlides>
  <MMClips>0</MMClips>
  <ScaleCrop>false</ScaleCrop>
  <HeadingPairs>
    <vt:vector size="4" baseType="variant"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19" baseType="lpstr">
      <vt:lpstr>Výchozí návrh</vt:lpstr>
      <vt:lpstr>MMR_klas</vt:lpstr>
      <vt:lpstr>Regionální stálá konference pro území Olomouckého kraje</vt:lpstr>
      <vt:lpstr>Obsah</vt:lpstr>
      <vt:lpstr>Spolupráce kraje s partnery v území</vt:lpstr>
      <vt:lpstr>Územní dimenze</vt:lpstr>
      <vt:lpstr>Národní stálá konference (NSK) </vt:lpstr>
      <vt:lpstr>Národní stálá konference (NSK)</vt:lpstr>
      <vt:lpstr>Regionální stálá konference Olomouckého kraje (RSK OK)</vt:lpstr>
      <vt:lpstr>Prezentace aplikace PowerPoint</vt:lpstr>
      <vt:lpstr>Prezentace aplikace PowerPoint</vt:lpstr>
      <vt:lpstr>Prezentace aplikace PowerPoint</vt:lpstr>
      <vt:lpstr>Regionální stálá konference Olomouckého kraje (RSK OK)</vt:lpstr>
      <vt:lpstr>Regionální stálá konference Olomouckého kraje (RSK OK)</vt:lpstr>
      <vt:lpstr>Regionální stálá konference Olomouckého kraje (RSK OK)</vt:lpstr>
      <vt:lpstr>Regionální akční plán Olomouckého kraje (RAP OK)</vt:lpstr>
      <vt:lpstr>Regionální akční plán Olomouckého kraje (RAP OK)</vt:lpstr>
      <vt:lpstr>Projekt OPTP 2014-2020</vt:lpstr>
      <vt:lpstr>Děkuji za pozornost</vt:lpstr>
    </vt:vector>
  </TitlesOfParts>
  <Company>KÚOK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Juránek Jiří RNDr.</dc:creator>
  <cp:lastModifiedBy>Valovičová Leona</cp:lastModifiedBy>
  <cp:revision>535</cp:revision>
  <cp:lastPrinted>2015-04-27T11:44:02Z</cp:lastPrinted>
  <dcterms:created xsi:type="dcterms:W3CDTF">2008-04-28T11:39:29Z</dcterms:created>
  <dcterms:modified xsi:type="dcterms:W3CDTF">2015-09-16T06:18:24Z</dcterms:modified>
</cp:coreProperties>
</file>