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294" r:id="rId4"/>
    <p:sldId id="295" r:id="rId5"/>
    <p:sldId id="296" r:id="rId6"/>
    <p:sldId id="298" r:id="rId7"/>
    <p:sldId id="299" r:id="rId8"/>
    <p:sldId id="300" r:id="rId9"/>
    <p:sldId id="301" r:id="rId10"/>
    <p:sldId id="302" r:id="rId11"/>
    <p:sldId id="303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4ACE4-F128-4A0B-9D1C-18D020656F47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D4E8-343E-4FB6-8729-D6BCF63F96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3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08799-4D2E-4D3E-9D67-104E9D5EE275}" type="datetimeFigureOut">
              <a:rPr lang="cs-CZ" smtClean="0"/>
              <a:t>22.6.2015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17D7-5A61-4D8A-AD79-2F917475E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4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11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33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17D7-5A61-4D8A-AD79-2F917475E80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5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16500" y="2339008"/>
            <a:ext cx="3599962" cy="338185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endParaRPr lang="cs-CZ" sz="8000" b="1" dirty="0" smtClean="0">
              <a:solidFill>
                <a:srgbClr val="D10202"/>
              </a:solidFill>
              <a:cs typeface="Arial"/>
            </a:endParaRPr>
          </a:p>
          <a:p>
            <a:pPr>
              <a:spcBef>
                <a:spcPts val="1200"/>
              </a:spcBef>
            </a:pPr>
            <a:r>
              <a:rPr lang="cs-CZ" sz="8000" b="1" dirty="0" smtClean="0">
                <a:solidFill>
                  <a:srgbClr val="D10202"/>
                </a:solidFill>
                <a:cs typeface="Arial"/>
              </a:rPr>
              <a:t>MORAVSKÁ VYSOKÁ ŠKOLA OLOMOUC</a:t>
            </a:r>
          </a:p>
          <a:p>
            <a:pPr>
              <a:spcBef>
                <a:spcPts val="1200"/>
              </a:spcBef>
            </a:pPr>
            <a:endParaRPr lang="cs-CZ" sz="8000" b="1" dirty="0" smtClean="0">
              <a:solidFill>
                <a:srgbClr val="D10202"/>
              </a:solidFill>
              <a:cs typeface="Arial"/>
            </a:endParaRPr>
          </a:p>
          <a:p>
            <a:pPr>
              <a:spcBef>
                <a:spcPts val="1200"/>
              </a:spcBef>
            </a:pPr>
            <a:r>
              <a:rPr lang="cs-CZ" sz="8000" b="1" dirty="0" smtClean="0">
                <a:solidFill>
                  <a:srgbClr val="D10202"/>
                </a:solidFill>
                <a:cs typeface="Arial"/>
              </a:rPr>
              <a:t>VÁŠ PARTNER PRO BYZNYS INOVACE</a:t>
            </a:r>
          </a:p>
          <a:p>
            <a:pPr algn="l">
              <a:spcBef>
                <a:spcPts val="1200"/>
              </a:spcBef>
            </a:pPr>
            <a:r>
              <a:rPr lang="cs-CZ" sz="6000" b="1" dirty="0" smtClean="0">
                <a:solidFill>
                  <a:srgbClr val="D10202"/>
                </a:solidFill>
                <a:cs typeface="Arial"/>
              </a:rPr>
              <a:t>		</a:t>
            </a:r>
            <a:endParaRPr lang="en-US" sz="60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5" y="2153871"/>
            <a:ext cx="4146831" cy="39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1071778"/>
            <a:ext cx="6953566" cy="579512"/>
          </a:xfrm>
        </p:spPr>
        <p:txBody>
          <a:bodyPr lIns="36000" tIns="36000" rIns="36000" bIns="36000" anchor="t" anchorCtr="0">
            <a:noAutofit/>
          </a:bodyPr>
          <a:lstStyle/>
          <a:p>
            <a:pPr algn="r"/>
            <a:r>
              <a:rPr lang="cs-CZ" sz="4000" b="1" dirty="0">
                <a:solidFill>
                  <a:srgbClr val="D10202"/>
                </a:solidFill>
                <a:cs typeface="Arial"/>
              </a:rPr>
              <a:t>Moravská vysoká škola Olomouc</a:t>
            </a:r>
            <a:endParaRPr lang="en-US" sz="40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2614246"/>
            <a:ext cx="8258537" cy="3516921"/>
          </a:xfrm>
        </p:spPr>
        <p:txBody>
          <a:bodyPr lIns="36000" tIns="36000" rIns="36000" bIns="36000">
            <a:normAutofit fontScale="85000" lnSpcReduction="20000"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Kontakt: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Ing. Martina Březíková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5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tel.: (+420) 587 332 416, </a:t>
            </a:r>
            <a:endParaRPr lang="cs-CZ" sz="5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cs-CZ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mob</a:t>
            </a:r>
            <a:r>
              <a:rPr lang="cs-CZ" sz="5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.: (+420) 724 444 362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5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e-mail: martina.brezikova@mvso.cz</a:t>
            </a:r>
            <a:endParaRPr lang="cs-CZ" sz="5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cs-CZ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2945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1071778"/>
            <a:ext cx="6953566" cy="579512"/>
          </a:xfrm>
        </p:spPr>
        <p:txBody>
          <a:bodyPr lIns="36000" tIns="36000" rIns="36000" bIns="36000" anchor="t" anchorCtr="0">
            <a:noAutofit/>
          </a:bodyPr>
          <a:lstStyle/>
          <a:p>
            <a:pPr algn="r"/>
            <a:r>
              <a:rPr lang="cs-CZ" sz="4000" b="1" dirty="0">
                <a:solidFill>
                  <a:srgbClr val="D10202"/>
                </a:solidFill>
                <a:cs typeface="Arial"/>
              </a:rPr>
              <a:t>Moravská vysoká škola Olomouc</a:t>
            </a:r>
            <a:endParaRPr lang="en-US" sz="40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2614246"/>
            <a:ext cx="8258537" cy="3516921"/>
          </a:xfrm>
        </p:spPr>
        <p:txBody>
          <a:bodyPr lIns="36000" tIns="36000" rIns="36000" bIns="36000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cs-CZ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Váš partner </a:t>
            </a:r>
          </a:p>
          <a:p>
            <a:pPr marL="0" indent="0" algn="ctr">
              <a:buNone/>
            </a:pPr>
            <a:endParaRPr lang="cs-CZ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 byznys </a:t>
            </a:r>
            <a:r>
              <a:rPr lang="cs-CZ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inovace</a:t>
            </a:r>
          </a:p>
          <a:p>
            <a:pPr marL="0" indent="0" algn="ctr">
              <a:buNone/>
            </a:pPr>
            <a:endParaRPr lang="cs-CZ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203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69" y="705873"/>
            <a:ext cx="6531535" cy="579512"/>
          </a:xfrm>
        </p:spPr>
        <p:txBody>
          <a:bodyPr lIns="36000" tIns="36000" rIns="36000" bIns="36000" anchor="t" anchorCtr="0">
            <a:noAutofit/>
          </a:bodyPr>
          <a:lstStyle/>
          <a:p>
            <a:pPr algn="r"/>
            <a:r>
              <a:rPr lang="cs-CZ" sz="3200" b="1" dirty="0" smtClean="0">
                <a:solidFill>
                  <a:srgbClr val="D10202"/>
                </a:solidFill>
                <a:cs typeface="Arial"/>
              </a:rPr>
              <a:t>Moravská </a:t>
            </a:r>
            <a:r>
              <a:rPr lang="cs-CZ" sz="3200" b="1" dirty="0">
                <a:solidFill>
                  <a:srgbClr val="D10202"/>
                </a:solidFill>
                <a:cs typeface="Arial"/>
              </a:rPr>
              <a:t>vysoká škola Olomouc</a:t>
            </a:r>
            <a:endParaRPr lang="en-US" sz="32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8504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partner </a:t>
            </a:r>
            <a:r>
              <a:rPr lang="cs-CZ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malých a středních firem pro </a:t>
            </a: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udržitelný </a:t>
            </a:r>
            <a:r>
              <a:rPr lang="cs-CZ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rozvoj</a:t>
            </a:r>
          </a:p>
          <a:p>
            <a:pPr marL="0" indent="0" algn="just">
              <a:buNone/>
            </a:pPr>
            <a:endParaRPr lang="cs-CZ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42925" indent="-361950" algn="just">
              <a:buNone/>
            </a:pPr>
            <a:r>
              <a:rPr lang="cs-CZ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Hlavní zaměření:</a:t>
            </a:r>
          </a:p>
          <a:p>
            <a:pPr marL="180975" indent="0" algn="ctr">
              <a:buNone/>
            </a:pPr>
            <a:r>
              <a:rPr lang="cs-CZ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Ekonomika  a management</a:t>
            </a:r>
          </a:p>
          <a:p>
            <a:pPr marL="542925" indent="-361950" algn="just">
              <a:buNone/>
            </a:pPr>
            <a:endParaRPr lang="cs-CZ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42925" indent="-361950" algn="just">
              <a:buNone/>
            </a:pPr>
            <a:r>
              <a:rPr lang="cs-CZ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Odborná specializace:</a:t>
            </a:r>
          </a:p>
          <a:p>
            <a:pPr marL="2152650" indent="361950"/>
            <a:r>
              <a:rPr lang="cs-CZ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Inovační management </a:t>
            </a:r>
            <a:endParaRPr lang="cs-CZ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152650" indent="361950"/>
            <a:r>
              <a:rPr lang="cs-CZ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Informační a komunikační technologie (ICT)</a:t>
            </a:r>
          </a:p>
          <a:p>
            <a:pPr marL="2152650" indent="361950"/>
            <a:r>
              <a:rPr lang="cs-CZ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Podpora manažerského </a:t>
            </a:r>
            <a:r>
              <a:rPr lang="cs-CZ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rozhodování</a:t>
            </a:r>
          </a:p>
          <a:p>
            <a:pPr marL="2152650" indent="361950"/>
            <a:r>
              <a:rPr lang="cs-CZ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Společenská odpovědnost firem</a:t>
            </a:r>
          </a:p>
          <a:p>
            <a:pPr marL="2152650" indent="361950"/>
            <a:r>
              <a:rPr lang="cs-CZ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 a marketing</a:t>
            </a:r>
          </a:p>
          <a:p>
            <a:pPr marL="2152650" indent="361950"/>
            <a:r>
              <a:rPr lang="cs-CZ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Energetický management</a:t>
            </a:r>
            <a:endParaRPr lang="cs-CZ" sz="3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1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717596"/>
            <a:ext cx="6953566" cy="579512"/>
          </a:xfrm>
        </p:spPr>
        <p:txBody>
          <a:bodyPr lIns="36000" tIns="36000" rIns="36000" bIns="36000" anchor="t" anchorCtr="0">
            <a:normAutofit/>
          </a:bodyPr>
          <a:lstStyle/>
          <a:p>
            <a:pPr algn="r"/>
            <a:r>
              <a:rPr lang="cs-CZ" sz="3200" b="1" dirty="0">
                <a:solidFill>
                  <a:srgbClr val="D10202"/>
                </a:solidFill>
                <a:cs typeface="Arial"/>
              </a:rPr>
              <a:t>Inovační vouchery Olomouckého kraje</a:t>
            </a:r>
            <a:endParaRPr lang="en-US" sz="32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1523999"/>
            <a:ext cx="8258537" cy="4865078"/>
          </a:xfrm>
        </p:spPr>
        <p:txBody>
          <a:bodyPr lIns="36000" tIns="36000" rIns="36000" bIns="36000">
            <a:normAutofit fontScale="92500"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MVŠO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Vám může pomoci zejména v oblasti managementu inovací</a:t>
            </a:r>
          </a:p>
          <a:p>
            <a:pPr marL="0" indent="0">
              <a:buNone/>
            </a:pPr>
            <a:endParaRPr lang="cs-CZ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Naše chápání inovací: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cs-CZ" sz="2400" b="1" dirty="0"/>
              <a:t>„</a:t>
            </a:r>
            <a:r>
              <a:rPr lang="cs-CZ" sz="2400" b="1" dirty="0" err="1"/>
              <a:t>high-tech</a:t>
            </a:r>
            <a:r>
              <a:rPr lang="cs-CZ" sz="2400" b="1" dirty="0"/>
              <a:t> inovace“ x „byznys inovace“</a:t>
            </a:r>
            <a:endParaRPr lang="cs-CZ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high-tech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inovace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založené na nejnovějších objevech vědy a na vysoce sofistikovaném přístupu, nutně předpokládají vědecko-výzkumnou aktivitu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byznys inovace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orientovány na zákazníka a zisk a probíhají v existujících podnicích bez nutného přímého zapojení vědy a výzkumu</a:t>
            </a:r>
          </a:p>
          <a:p>
            <a:pPr marL="0" indent="0" algn="ctr">
              <a:buNone/>
            </a:pP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byznys inovacích jde o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užívání stávajících znalostí (procesů)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novým způsobem - v novém prostředí - v nových souvislostech!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(A.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Arundel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H.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Hollanders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10901" y="4967954"/>
            <a:ext cx="8357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4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658981"/>
            <a:ext cx="6953566" cy="579512"/>
          </a:xfrm>
        </p:spPr>
        <p:txBody>
          <a:bodyPr lIns="36000" tIns="36000" rIns="36000" bIns="36000" anchor="t" anchorCtr="0">
            <a:normAutofit/>
          </a:bodyPr>
          <a:lstStyle/>
          <a:p>
            <a:pPr algn="r"/>
            <a:r>
              <a:rPr lang="cs-CZ" sz="3200" b="1" dirty="0">
                <a:solidFill>
                  <a:srgbClr val="D10202"/>
                </a:solidFill>
                <a:cs typeface="Arial"/>
              </a:rPr>
              <a:t>Byznys inovace </a:t>
            </a:r>
            <a:endParaRPr lang="en-US" sz="32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1523999"/>
            <a:ext cx="8258537" cy="4607169"/>
          </a:xfrm>
        </p:spPr>
        <p:txBody>
          <a:bodyPr lIns="36000" tIns="36000" rIns="36000" bIns="3600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Byznys inovace: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probíhá formou tvůrčí změny v rámci jednoho nebo více ze čtyř částí obchodního systému</a:t>
            </a:r>
          </a:p>
          <a:p>
            <a:pPr marL="0" indent="0" algn="ctr">
              <a:buNone/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8" y="2767821"/>
            <a:ext cx="6845243" cy="28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2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948737"/>
            <a:ext cx="6953566" cy="579512"/>
          </a:xfrm>
        </p:spPr>
        <p:txBody>
          <a:bodyPr lIns="36000" tIns="36000" rIns="36000" bIns="36000" anchor="t" anchorCtr="0">
            <a:normAutofit/>
          </a:bodyPr>
          <a:lstStyle/>
          <a:p>
            <a:pPr algn="r"/>
            <a:r>
              <a:rPr lang="cs-CZ" sz="3200" b="1" dirty="0">
                <a:solidFill>
                  <a:srgbClr val="D10202"/>
                </a:solidFill>
                <a:cs typeface="Arial"/>
              </a:rPr>
              <a:t>Inovační vouchery Olomouckého kraje</a:t>
            </a:r>
            <a:endParaRPr lang="en-US" sz="32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2074984"/>
            <a:ext cx="8258537" cy="3505201"/>
          </a:xfrm>
        </p:spPr>
        <p:txBody>
          <a:bodyPr lIns="36000" tIns="36000" rIns="36000" bIns="3600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rámci projektu 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IVOK 2015 nabízíme </a:t>
            </a: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řešení pro 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následující oblasti</a:t>
            </a: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cs-CZ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trhu / marketingová strategie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II. </a:t>
            </a:r>
            <a:r>
              <a:rPr lang="cs-CZ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Inovační audit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III. </a:t>
            </a:r>
            <a:r>
              <a:rPr lang="cs-CZ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Optimalizace </a:t>
            </a:r>
            <a:r>
              <a:rPr lang="cs-CZ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operačních </a:t>
            </a:r>
            <a:r>
              <a:rPr lang="cs-CZ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procesů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428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658981"/>
            <a:ext cx="6953566" cy="579512"/>
          </a:xfrm>
        </p:spPr>
        <p:txBody>
          <a:bodyPr lIns="36000" tIns="36000" rIns="36000" bIns="36000" anchor="t" anchorCtr="0">
            <a:noAutofit/>
          </a:bodyPr>
          <a:lstStyle/>
          <a:p>
            <a:pPr algn="r"/>
            <a:r>
              <a:rPr lang="cs-CZ" sz="3200" b="1" dirty="0" smtClean="0">
                <a:solidFill>
                  <a:srgbClr val="C00000"/>
                </a:solidFill>
              </a:rPr>
              <a:t>Analýza </a:t>
            </a:r>
            <a:r>
              <a:rPr lang="cs-CZ" sz="3200" b="1" dirty="0">
                <a:solidFill>
                  <a:srgbClr val="C00000"/>
                </a:solidFill>
              </a:rPr>
              <a:t>trhu </a:t>
            </a:r>
            <a:r>
              <a:rPr lang="cs-CZ" sz="3200" b="1" dirty="0" smtClean="0">
                <a:solidFill>
                  <a:srgbClr val="C00000"/>
                </a:solidFill>
              </a:rPr>
              <a:t>/ </a:t>
            </a:r>
            <a:r>
              <a:rPr lang="cs-CZ" sz="3200" b="1" dirty="0">
                <a:solidFill>
                  <a:srgbClr val="C00000"/>
                </a:solidFill>
              </a:rPr>
              <a:t>marketingová </a:t>
            </a:r>
            <a:r>
              <a:rPr lang="cs-CZ" sz="3200" b="1" dirty="0" smtClean="0">
                <a:solidFill>
                  <a:srgbClr val="C00000"/>
                </a:solidFill>
              </a:rPr>
              <a:t>strategie</a:t>
            </a:r>
            <a:endParaRPr lang="en-US" sz="32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1828800"/>
            <a:ext cx="8258537" cy="4302368"/>
          </a:xfrm>
        </p:spPr>
        <p:txBody>
          <a:bodyPr lIns="36000" tIns="36000" rIns="36000" bIns="36000">
            <a:normAutofit lnSpcReduction="10000"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cs-CZ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Příklady </a:t>
            </a:r>
            <a:r>
              <a:rPr lang="cs-C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řešení: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Tvorba marketingového plánu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komunikačních nástrojů, strategie Public Relations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Průzkum trhu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Online marketing - analýza současného stavu a návrh vhodných nástrojů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možností uplatnění na zahraničních trzích</a:t>
            </a:r>
          </a:p>
          <a:p>
            <a:pPr marL="0" indent="0">
              <a:buFontTx/>
              <a:buNone/>
            </a:pPr>
            <a:r>
              <a:rPr lang="cs-C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Možný výstup: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marketingová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studie, analýza tržního potenciálu, marketingová strategie apod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428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872" y="658981"/>
            <a:ext cx="6953566" cy="579512"/>
          </a:xfrm>
        </p:spPr>
        <p:txBody>
          <a:bodyPr lIns="36000" tIns="36000" rIns="36000" bIns="36000" anchor="t" anchorCtr="0">
            <a:normAutofit/>
          </a:bodyPr>
          <a:lstStyle/>
          <a:p>
            <a:pPr algn="r"/>
            <a:r>
              <a:rPr lang="cs-CZ" sz="3200" b="1" dirty="0" smtClean="0">
                <a:solidFill>
                  <a:srgbClr val="D10202"/>
                </a:solidFill>
                <a:cs typeface="Arial"/>
              </a:rPr>
              <a:t>Inovační audit</a:t>
            </a:r>
            <a:endParaRPr lang="en-US" sz="32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1501140"/>
            <a:ext cx="8258537" cy="4630028"/>
          </a:xfrm>
        </p:spPr>
        <p:txBody>
          <a:bodyPr lIns="36000" tIns="36000" rIns="36000" bIns="36000"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cs-C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Příklady řešení: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inovačního systému firmy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Identifikace kontextu a tržních příležitostí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Segmentace a prioritizace jejich tržního potenciálu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Návrh business rozvojového projektu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Prioritizace potřeb a zdrojů firmy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Hodnocení investic v rámci inovačního procesu</a:t>
            </a:r>
          </a:p>
          <a:p>
            <a:pPr marL="0" indent="0">
              <a:buFontTx/>
              <a:buNone/>
            </a:pPr>
            <a:r>
              <a:rPr lang="cs-C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Možný výstup: </a:t>
            </a:r>
            <a:endParaRPr lang="cs-CZ" sz="24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inovačního potenciálu, inovační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roadmap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cs-CZ" sz="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4282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682427"/>
            <a:ext cx="6953566" cy="579512"/>
          </a:xfrm>
        </p:spPr>
        <p:txBody>
          <a:bodyPr lIns="36000" tIns="36000" rIns="36000" bIns="36000" anchor="t" anchorCtr="0">
            <a:noAutofit/>
          </a:bodyPr>
          <a:lstStyle/>
          <a:p>
            <a:pPr algn="r"/>
            <a:r>
              <a:rPr lang="cs-CZ" sz="3200" b="1" dirty="0" smtClean="0">
                <a:solidFill>
                  <a:srgbClr val="D10202"/>
                </a:solidFill>
                <a:cs typeface="Arial"/>
              </a:rPr>
              <a:t>Optimalizace operačních procesů</a:t>
            </a:r>
            <a:endParaRPr lang="en-US" sz="32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1348740"/>
            <a:ext cx="8258537" cy="4782427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75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Příklady řešení: </a:t>
            </a:r>
            <a:endParaRPr lang="cs-CZ" sz="175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7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</a:t>
            </a:r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změnového a odchylkového řízení v normách podniku a v cenách výrobků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souvislosti s výrobkovými, technologickými a </a:t>
            </a:r>
            <a:r>
              <a:rPr lang="cs-CZ" sz="17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organizačními změnami</a:t>
            </a:r>
            <a:endParaRPr lang="cs-CZ" sz="17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přínosů technického rozvoje a jeho propojování do plánů finanční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výkonnosti podniku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Zhodnocení dodavatelsko-odběratelských řetězců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a inovace logistických procesů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Optimalizace skladování a zásobování s cílem minimalizace nákladů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Návrh implementace moderních logistických </a:t>
            </a:r>
            <a:r>
              <a:rPr lang="cs-CZ" sz="17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technologií (JIT</a:t>
            </a:r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KANBAN, </a:t>
            </a:r>
            <a:r>
              <a:rPr lang="cs-CZ" sz="17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cross-docking</a:t>
            </a:r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atd.)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Inovace kalkulací a kalkulačního systému spolu s návrhem optimalizace nákladů</a:t>
            </a:r>
          </a:p>
          <a:p>
            <a:r>
              <a:rPr lang="cs-CZ" sz="17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Návrh nákladové efektivnosti inovace technologických postupů s cílem úspory nákladů</a:t>
            </a:r>
          </a:p>
          <a:p>
            <a:pPr marL="0" indent="0">
              <a:buNone/>
            </a:pPr>
            <a:endParaRPr lang="cs-CZ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75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Možný výstup: </a:t>
            </a:r>
            <a:endParaRPr lang="cs-CZ" sz="175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1750" dirty="0"/>
              <a:t>audit výrobních procesů, procesní </a:t>
            </a:r>
            <a:r>
              <a:rPr lang="cs-CZ" sz="1750" dirty="0" smtClean="0"/>
              <a:t>mapa</a:t>
            </a:r>
          </a:p>
        </p:txBody>
      </p:sp>
    </p:spTree>
    <p:extLst>
      <p:ext uri="{BB962C8B-B14F-4D97-AF65-F5344CB8AC3E}">
        <p14:creationId xmlns:p14="http://schemas.microsoft.com/office/powerpoint/2010/main" val="314282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39" y="713638"/>
            <a:ext cx="6953566" cy="579512"/>
          </a:xfrm>
        </p:spPr>
        <p:txBody>
          <a:bodyPr lIns="36000" tIns="36000" rIns="36000" bIns="36000" anchor="t" anchorCtr="0">
            <a:noAutofit/>
          </a:bodyPr>
          <a:lstStyle/>
          <a:p>
            <a:pPr algn="r"/>
            <a:r>
              <a:rPr lang="cs-CZ" sz="4000" b="1" dirty="0" smtClean="0">
                <a:solidFill>
                  <a:srgbClr val="D10202"/>
                </a:solidFill>
                <a:cs typeface="Arial"/>
              </a:rPr>
              <a:t>Reference</a:t>
            </a:r>
            <a:endParaRPr lang="en-US" sz="40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01" y="1638300"/>
            <a:ext cx="8258537" cy="4492867"/>
          </a:xfrm>
        </p:spPr>
        <p:txBody>
          <a:bodyPr lIns="36000" tIns="36000" rIns="36000" bIns="36000">
            <a:normAutofit fontScale="400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cs-CZ" sz="6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cs-CZ" sz="6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Points</a:t>
            </a:r>
            <a:r>
              <a:rPr lang="cs-CZ" sz="6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CIO s. r. o.</a:t>
            </a:r>
            <a:r>
              <a:rPr lang="cs-CZ" sz="6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(1. 4. 2014 – 31. 1. 2015)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6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Zpracování analýzy potenciálních zákazníků a strategie efektivního zacílení na stávající a potencionální zákazníky ve vazbě na nově navržený produkt firmy. Příprava marketingové strategie, komunikační kampaně a dalších.</a:t>
            </a:r>
          </a:p>
          <a:p>
            <a:pPr marL="0" indent="0" algn="ctr">
              <a:spcBef>
                <a:spcPts val="600"/>
              </a:spcBef>
              <a:buNone/>
            </a:pPr>
            <a:endParaRPr lang="cs-CZ" sz="6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cs-CZ" sz="6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IVF TRAVEL s. r. o.</a:t>
            </a:r>
            <a:r>
              <a:rPr lang="cs-CZ" sz="6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(1. 5. 2014 – 28. 2. 2015)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6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Marketingová analýza pro vstup nového produktu na trh. Navržení designu produktu na základě definovaných požadavků. Inovační a technologický audit, zpracování údajů o technických parametrech a limitech vybavení firmy ve vazbě na připravované zavedení produktu na </a:t>
            </a:r>
            <a:r>
              <a:rPr lang="cs-CZ" sz="6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trh</a:t>
            </a:r>
            <a:r>
              <a:rPr lang="cs-CZ" sz="6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cs-CZ" sz="6500" dirty="0"/>
          </a:p>
          <a:p>
            <a:pPr mar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117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549</Words>
  <Application>Microsoft Office PowerPoint</Application>
  <PresentationFormat>Předvádění na obrazovce (4:3)</PresentationFormat>
  <Paragraphs>123</Paragraphs>
  <Slides>11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Office Theme</vt:lpstr>
      <vt:lpstr>Prezentace aplikace PowerPoint</vt:lpstr>
      <vt:lpstr>Moravská vysoká škola Olomouc</vt:lpstr>
      <vt:lpstr>Inovační vouchery Olomouckého kraje</vt:lpstr>
      <vt:lpstr>Byznys inovace </vt:lpstr>
      <vt:lpstr>Inovační vouchery Olomouckého kraje</vt:lpstr>
      <vt:lpstr>Analýza trhu / marketingová strategie</vt:lpstr>
      <vt:lpstr>Inovační audit</vt:lpstr>
      <vt:lpstr>Optimalizace operačních procesů</vt:lpstr>
      <vt:lpstr>Reference</vt:lpstr>
      <vt:lpstr>Moravská vysoká škola Olomouc</vt:lpstr>
      <vt:lpstr>Moravská vysoká škola Olomouc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Březíková Martina</dc:creator>
  <cp:lastModifiedBy>Heinisch Petr</cp:lastModifiedBy>
  <cp:revision>39</cp:revision>
  <cp:lastPrinted>2013-11-07T13:40:31Z</cp:lastPrinted>
  <dcterms:created xsi:type="dcterms:W3CDTF">2012-07-19T22:32:54Z</dcterms:created>
  <dcterms:modified xsi:type="dcterms:W3CDTF">2015-06-22T10:59:41Z</dcterms:modified>
</cp:coreProperties>
</file>