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262" r:id="rId6"/>
    <p:sldId id="299" r:id="rId7"/>
    <p:sldId id="318" r:id="rId8"/>
    <p:sldId id="317" r:id="rId9"/>
    <p:sldId id="315" r:id="rId10"/>
    <p:sldId id="313" r:id="rId11"/>
    <p:sldId id="311" r:id="rId12"/>
    <p:sldId id="309" r:id="rId13"/>
    <p:sldId id="308" r:id="rId14"/>
    <p:sldId id="347" r:id="rId15"/>
    <p:sldId id="348" r:id="rId16"/>
    <p:sldId id="349" r:id="rId17"/>
    <p:sldId id="306" r:id="rId18"/>
    <p:sldId id="305" r:id="rId19"/>
    <p:sldId id="350" r:id="rId20"/>
    <p:sldId id="301" r:id="rId21"/>
    <p:sldId id="351" r:id="rId22"/>
    <p:sldId id="319" r:id="rId23"/>
    <p:sldId id="320" r:id="rId24"/>
    <p:sldId id="321" r:id="rId25"/>
    <p:sldId id="322" r:id="rId26"/>
    <p:sldId id="323" r:id="rId27"/>
    <p:sldId id="324" r:id="rId28"/>
    <p:sldId id="352" r:id="rId29"/>
    <p:sldId id="354" r:id="rId30"/>
    <p:sldId id="355" r:id="rId31"/>
    <p:sldId id="356" r:id="rId32"/>
    <p:sldId id="357" r:id="rId33"/>
  </p:sldIdLst>
  <p:sldSz cx="9144000" cy="6858000" type="screen4x3"/>
  <p:notesSz cx="6805613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99"/>
    <a:srgbClr val="001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9" autoAdjust="0"/>
  </p:normalViewPr>
  <p:slideViewPr>
    <p:cSldViewPr>
      <p:cViewPr varScale="1">
        <p:scale>
          <a:sx n="100" d="100"/>
          <a:sy n="100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CD5C54D-619C-49F5-89A9-F650AB4F6759}" type="datetimeFigureOut">
              <a:rPr lang="cs-CZ" smtClean="0"/>
              <a:t>20.2.2015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DEDABF2-08CF-47E8-BE16-FA350530FA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53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pPr>
              <a:defRPr/>
            </a:pPr>
            <a:fld id="{6C633949-4E4B-4AEB-9CE7-91918ADEEBCC}" type="datetimeFigureOut">
              <a:rPr lang="cs-CZ"/>
              <a:pPr>
                <a:defRPr/>
              </a:pPr>
              <a:t>20.2.2015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F642B231-0557-4C09-A458-E88E2D4687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49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65E3E243-1AEA-4FAA-B495-A1555346E2D7}" type="datetime1">
              <a:rPr lang="cs-CZ"/>
              <a:pPr>
                <a:defRPr/>
              </a:pPr>
              <a:t>20.2.2015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2A7-2AB9-447C-A14E-9E09C63F5A5B}" type="datetime1">
              <a:rPr lang="cs-CZ"/>
              <a:pPr>
                <a:defRPr/>
              </a:pPr>
              <a:t>20.2.2015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87A5-492F-4C56-880D-A6BD89FA1F89}" type="datetime1">
              <a:rPr lang="cs-CZ"/>
              <a:pPr>
                <a:defRPr/>
              </a:pPr>
              <a:t>20.2.2015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F61C-A7FA-4D47-B3CB-0F36C75FF62F}" type="datetime1">
              <a:rPr lang="cs-CZ"/>
              <a:pPr>
                <a:defRPr/>
              </a:pPr>
              <a:t>20.2.2015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685800" y="3717032"/>
            <a:ext cx="7772400" cy="2088232"/>
          </a:xfrm>
        </p:spPr>
        <p:txBody>
          <a:bodyPr/>
          <a:lstStyle/>
          <a:p>
            <a:r>
              <a:rPr lang="cs-CZ" sz="6000" dirty="0" smtClean="0"/>
              <a:t>Novela zákona o pomoci v hmotné nouzi</a:t>
            </a:r>
          </a:p>
        </p:txBody>
      </p:sp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827088" y="6275388"/>
            <a:ext cx="7561262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500" dirty="0" smtClean="0">
                <a:latin typeface="Calibri" pitchFamily="34" charset="0"/>
              </a:rPr>
              <a:t>Vypracovala Bc. Hana Martínková</a:t>
            </a:r>
            <a:endParaRPr lang="cs-CZ" sz="1500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r>
              <a:rPr lang="cs-CZ" sz="2600" b="1" i="1" dirty="0"/>
              <a:t>§ </a:t>
            </a:r>
            <a:r>
              <a:rPr lang="cs-CZ" sz="2600" b="1" i="1" dirty="0" smtClean="0"/>
              <a:t>26 a § 27- Hodnocení možnosti využití majetku a nároků a pohledávek</a:t>
            </a:r>
            <a:endParaRPr lang="cs-CZ" sz="2600" b="1" i="1" dirty="0"/>
          </a:p>
          <a:p>
            <a:pPr marL="0" indent="0"/>
            <a:r>
              <a:rPr lang="cs-CZ" sz="2600" dirty="0"/>
              <a:t> </a:t>
            </a:r>
            <a:r>
              <a:rPr lang="cs-CZ" sz="2600" dirty="0" smtClean="0"/>
              <a:t>   Podmínky jsou nově rozšířeny </a:t>
            </a:r>
            <a:r>
              <a:rPr lang="cs-CZ" sz="2600" dirty="0"/>
              <a:t>i na DnB. </a:t>
            </a:r>
            <a:endParaRPr lang="cs-CZ" sz="2600" dirty="0" smtClean="0"/>
          </a:p>
          <a:p>
            <a:pPr marL="361950" indent="0"/>
            <a:r>
              <a:rPr lang="cs-CZ" sz="2600" dirty="0" smtClean="0"/>
              <a:t>Sankce </a:t>
            </a:r>
            <a:r>
              <a:rPr lang="cs-CZ" sz="2600" dirty="0"/>
              <a:t>původně uvedená jen u </a:t>
            </a:r>
            <a:r>
              <a:rPr lang="cs-CZ" sz="2600" dirty="0" smtClean="0"/>
              <a:t>využití majetku, nově je rozšířena </a:t>
            </a:r>
            <a:r>
              <a:rPr lang="cs-CZ" sz="2600" dirty="0"/>
              <a:t>i na </a:t>
            </a:r>
            <a:r>
              <a:rPr lang="cs-CZ" sz="2600" dirty="0" smtClean="0"/>
              <a:t>nároky </a:t>
            </a:r>
            <a:r>
              <a:rPr lang="cs-CZ" sz="2600" dirty="0"/>
              <a:t>a pohledávky. </a:t>
            </a:r>
          </a:p>
          <a:p>
            <a:pPr marL="358775" indent="3175"/>
            <a:r>
              <a:rPr lang="cs-CZ" dirty="0"/>
              <a:t>Pokud nedojde k uplatnění majetku/pohledávek je daná osoba vyloučena z HN </a:t>
            </a:r>
            <a:r>
              <a:rPr lang="cs-CZ" dirty="0" smtClean="0"/>
              <a:t>na </a:t>
            </a:r>
            <a:r>
              <a:rPr lang="cs-CZ" dirty="0"/>
              <a:t>dobu 6 měsíců. V případě, kdy osoba využije majetek nebo uplatní nároky a pohledávky může opětovně požádat i dříve než za 6 měsíců. 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2053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endParaRPr lang="cs-CZ" dirty="0" smtClean="0"/>
          </a:p>
          <a:p>
            <a:pPr marL="358775" indent="3175"/>
            <a:r>
              <a:rPr lang="cs-CZ" dirty="0" smtClean="0"/>
              <a:t>Pokud </a:t>
            </a:r>
            <a:r>
              <a:rPr lang="cs-CZ" dirty="0"/>
              <a:t>osoba má majetek/nároky a pohledávky, které nevyužívá ke zvýšení příjmu, a dojde u ní k přerušení pobírání dávky pomoci v hmotné nouzi před uplynutím 3 kalendářních měsíců ode dne přiznání dávky a tato osoba znovu požádá o dávku do 6 kalendářních měsíců ode dne odejmutí dávky, započítají se do doby potřebné pro hodnocení majetku i doby, které proběhly u předchozího pobírání </a:t>
            </a:r>
            <a:r>
              <a:rPr lang="cs-CZ" dirty="0" smtClean="0"/>
              <a:t>dávky.</a:t>
            </a:r>
            <a:endParaRPr lang="cs-CZ" dirty="0"/>
          </a:p>
          <a:p>
            <a:pPr marL="358775" indent="317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8636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r>
              <a:rPr lang="cs-CZ" b="1" i="1" dirty="0" smtClean="0"/>
              <a:t>§ 46a- Přechod nároku</a:t>
            </a:r>
            <a:endParaRPr lang="cs-CZ" b="1" i="1" dirty="0"/>
          </a:p>
          <a:p>
            <a:pPr marL="358775" indent="3175"/>
            <a:r>
              <a:rPr lang="cs-CZ" dirty="0" smtClean="0"/>
              <a:t>Přestane-li </a:t>
            </a:r>
            <a:r>
              <a:rPr lang="cs-CZ" dirty="0"/>
              <a:t>dosavadní příjemce opakující se dávky plnit podmínky nároku na tuto dávku, přechází tento nárok na nejstarší společně posuzovanou osobu, která žije s dosavadním příjemcem, za předpokladu, že s tímto přechodem nároku vysloví tato osoba souhlas</a:t>
            </a:r>
            <a:r>
              <a:rPr lang="cs-CZ" dirty="0" smtClean="0"/>
              <a:t>.</a:t>
            </a:r>
          </a:p>
          <a:p>
            <a:pPr marL="358775" indent="3175"/>
            <a:r>
              <a:rPr lang="cs-CZ" dirty="0" smtClean="0"/>
              <a:t>V</a:t>
            </a:r>
            <a:r>
              <a:rPr lang="cs-CZ" dirty="0"/>
              <a:t> případě přechodu nároku na </a:t>
            </a:r>
            <a:r>
              <a:rPr lang="cs-CZ" dirty="0" smtClean="0"/>
              <a:t>DnB platí</a:t>
            </a:r>
            <a:r>
              <a:rPr lang="cs-CZ" dirty="0"/>
              <a:t>, že právní vztah k </a:t>
            </a:r>
            <a:r>
              <a:rPr lang="cs-CZ" dirty="0" smtClean="0"/>
              <a:t>nemovitosti, </a:t>
            </a:r>
            <a:r>
              <a:rPr lang="cs-CZ" dirty="0"/>
              <a:t>který má dosavadní příjemce doplatku na bydlení, má pro účely pobírání této dávky i tato nejstarší společně posuzovaná osoba. </a:t>
            </a:r>
          </a:p>
          <a:p>
            <a:pPr marL="358775" indent="317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3866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endParaRPr lang="cs-CZ" dirty="0" smtClean="0"/>
          </a:p>
          <a:p>
            <a:pPr marL="358775" indent="3175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196752"/>
            <a:ext cx="79208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3175"/>
            <a:endParaRPr lang="cs-CZ" dirty="0" smtClean="0"/>
          </a:p>
          <a:p>
            <a:pPr marL="358775" indent="3175"/>
            <a:endParaRPr lang="cs-CZ" dirty="0">
              <a:latin typeface="+mn-lt"/>
            </a:endParaRPr>
          </a:p>
          <a:p>
            <a:pPr marL="358775" indent="3175"/>
            <a:r>
              <a:rPr lang="cs-CZ" sz="2800" b="1" i="1" dirty="0" smtClean="0">
                <a:latin typeface="+mn-lt"/>
              </a:rPr>
              <a:t>§ 75- Vydávání rozhodnutí</a:t>
            </a:r>
            <a:endParaRPr lang="cs-CZ" sz="2800" b="1" i="1" dirty="0">
              <a:latin typeface="+mn-lt"/>
            </a:endParaRPr>
          </a:p>
          <a:p>
            <a:pPr marL="358775" indent="3175"/>
            <a:endParaRPr lang="cs-CZ" sz="2800" dirty="0" smtClean="0">
              <a:latin typeface="+mn-lt"/>
            </a:endParaRPr>
          </a:p>
          <a:p>
            <a:pPr marL="358775" indent="3175"/>
            <a:r>
              <a:rPr lang="cs-CZ" sz="2800" dirty="0" smtClean="0">
                <a:latin typeface="+mn-lt"/>
              </a:rPr>
              <a:t>Rozhodnutí </a:t>
            </a:r>
            <a:r>
              <a:rPr lang="cs-CZ" sz="2800" dirty="0">
                <a:latin typeface="+mn-lt"/>
              </a:rPr>
              <a:t>se </a:t>
            </a:r>
            <a:r>
              <a:rPr lang="cs-CZ" sz="2800" dirty="0" smtClean="0">
                <a:latin typeface="+mn-lt"/>
              </a:rPr>
              <a:t>nově vydává i v</a:t>
            </a:r>
            <a:r>
              <a:rPr lang="cs-CZ" sz="2800" dirty="0">
                <a:latin typeface="+mn-lt"/>
              </a:rPr>
              <a:t> případě, kdy dávka nebyla přiznána v požadovaném </a:t>
            </a:r>
            <a:r>
              <a:rPr lang="cs-CZ" sz="2800" dirty="0" smtClean="0">
                <a:latin typeface="+mn-lt"/>
              </a:rPr>
              <a:t>rozsahu.</a:t>
            </a:r>
          </a:p>
          <a:p>
            <a:pPr marL="358775" indent="3175"/>
            <a:endParaRPr lang="cs-CZ" sz="2800" dirty="0"/>
          </a:p>
          <a:p>
            <a:pPr marL="358775" indent="3175"/>
            <a:endParaRPr lang="cs-CZ" dirty="0" smtClean="0"/>
          </a:p>
          <a:p>
            <a:pPr marL="358775" indent="3175"/>
            <a:endParaRPr lang="cs-CZ" dirty="0"/>
          </a:p>
          <a:p>
            <a:pPr marL="358775" indent="3175"/>
            <a:endParaRPr lang="cs-CZ" dirty="0" smtClean="0"/>
          </a:p>
          <a:p>
            <a:pPr marL="358775" indent="3175"/>
            <a:endParaRPr lang="cs-CZ" dirty="0"/>
          </a:p>
          <a:p>
            <a:pPr marL="358775" indent="3175"/>
            <a:endParaRPr lang="cs-CZ" dirty="0" smtClean="0"/>
          </a:p>
          <a:p>
            <a:pPr marL="358775" indent="3175"/>
            <a:endParaRPr lang="cs-CZ" dirty="0"/>
          </a:p>
          <a:p>
            <a:pPr marL="358775" indent="3175"/>
            <a:endParaRPr lang="cs-CZ" dirty="0" smtClean="0"/>
          </a:p>
          <a:p>
            <a:pPr marL="358775" indent="3175"/>
            <a:endParaRPr lang="cs-CZ" dirty="0"/>
          </a:p>
          <a:p>
            <a:pPr marL="358775" indent="3175"/>
            <a:endParaRPr lang="cs-CZ" dirty="0" smtClean="0"/>
          </a:p>
          <a:p>
            <a:pPr marL="358775" indent="317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1893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Doplatek na bydlení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3175"/>
            <a:r>
              <a:rPr lang="cs-CZ" b="1" i="1" dirty="0"/>
              <a:t>§ </a:t>
            </a:r>
            <a:r>
              <a:rPr lang="cs-CZ" b="1" i="1" dirty="0" smtClean="0"/>
              <a:t>33- Nárok na doplatek na bydlení</a:t>
            </a:r>
            <a:endParaRPr lang="cs-CZ" b="1" i="1" dirty="0"/>
          </a:p>
          <a:p>
            <a:pPr marL="358775" indent="3175"/>
            <a:r>
              <a:rPr lang="cs-CZ" dirty="0" smtClean="0"/>
              <a:t>Změna definice </a:t>
            </a:r>
            <a:r>
              <a:rPr lang="cs-CZ" dirty="0"/>
              <a:t>právní formy na: vlastníka bytu, který jej užívá, popř. jiná osoba užívající byt na základě smlouvy, rozhodnutí nebo jiného právního titulu. Právní titul je nutno předložit písemným </a:t>
            </a:r>
            <a:r>
              <a:rPr lang="cs-CZ" dirty="0" smtClean="0"/>
              <a:t>dokladem.</a:t>
            </a:r>
          </a:p>
          <a:p>
            <a:pPr marL="361950" indent="0" algn="just"/>
            <a:r>
              <a:rPr lang="cs-CZ" dirty="0" smtClean="0"/>
              <a:t>Vznik </a:t>
            </a:r>
            <a:r>
              <a:rPr lang="cs-CZ" dirty="0"/>
              <a:t>nároku na DnB je podmíněn vznikem nároku na PnŽ (platí i pro „nestandardní“ formu bydlení). </a:t>
            </a:r>
            <a:endParaRPr lang="cs-CZ" sz="1050" dirty="0"/>
          </a:p>
          <a:p>
            <a:pPr marL="358775" indent="3175"/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1058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	Existují </a:t>
            </a:r>
            <a:r>
              <a:rPr lang="cs-CZ" dirty="0"/>
              <a:t>2 výjimky – </a:t>
            </a:r>
            <a:r>
              <a:rPr lang="cs-CZ" dirty="0" smtClean="0"/>
              <a:t>nezletilé </a:t>
            </a:r>
            <a:r>
              <a:rPr lang="cs-CZ" dirty="0"/>
              <a:t>nezaopatřené dítě v plném přímém zaopatření zařízení pro mládež nebo v náhradní rodinné péči za předpokladu, že na něj přešlo vlastnictví či nájem bytu a nemá dostatečné </a:t>
            </a:r>
            <a:r>
              <a:rPr lang="cs-CZ" dirty="0" smtClean="0"/>
              <a:t>finanční </a:t>
            </a:r>
            <a:r>
              <a:rPr lang="cs-CZ" dirty="0"/>
              <a:t>p</a:t>
            </a:r>
            <a:r>
              <a:rPr lang="cs-CZ" dirty="0" smtClean="0"/>
              <a:t>rostředky k úhradě nákladů tohoto bytu</a:t>
            </a:r>
          </a:p>
          <a:p>
            <a:r>
              <a:rPr lang="cs-CZ" dirty="0"/>
              <a:t>	</a:t>
            </a:r>
            <a:r>
              <a:rPr lang="cs-CZ" dirty="0"/>
              <a:t>S</a:t>
            </a:r>
            <a:r>
              <a:rPr lang="cs-CZ" dirty="0" smtClean="0"/>
              <a:t>ituace</a:t>
            </a:r>
            <a:r>
              <a:rPr lang="cs-CZ" dirty="0"/>
              <a:t>, kdy příspěvek na živobytí nebyl klientovi přiznán z důvodu vysokých příjmů, avšak tyto příjmy nepřesahují hranici 1, 3 násobku částky živobytí osoby a společně posuzovaných osob.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634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	</a:t>
            </a:r>
            <a:r>
              <a:rPr lang="cs-CZ" dirty="0"/>
              <a:t>Nově je </a:t>
            </a:r>
            <a:r>
              <a:rPr lang="cs-CZ" dirty="0" smtClean="0"/>
              <a:t>zavedeno </a:t>
            </a:r>
            <a:r>
              <a:rPr lang="cs-CZ" dirty="0"/>
              <a:t>posuzování přiměřenosti bydlení </a:t>
            </a:r>
            <a:r>
              <a:rPr lang="cs-CZ" dirty="0" smtClean="0"/>
              <a:t>dle §11 a aktivního </a:t>
            </a:r>
            <a:r>
              <a:rPr lang="cs-CZ" dirty="0"/>
              <a:t>přístupu klienta v řešení této otázky, </a:t>
            </a:r>
            <a:r>
              <a:rPr lang="cs-CZ" dirty="0" smtClean="0"/>
              <a:t>a plnění povinnost </a:t>
            </a:r>
            <a:r>
              <a:rPr lang="cs-CZ" dirty="0"/>
              <a:t>klienta požádat o pomoc obec, ve které má trvalý pobyt nebo se skutečně zdržuje. Pokud klient odmítne přiměřené bydlení, nárok na DnB nevznikne.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Toto </a:t>
            </a:r>
            <a:r>
              <a:rPr lang="cs-CZ" dirty="0"/>
              <a:t>nelze aplikovat u osob obývajících byty zvl. </a:t>
            </a:r>
            <a:r>
              <a:rPr lang="cs-CZ" dirty="0" smtClean="0"/>
              <a:t>Určení a </a:t>
            </a:r>
            <a:r>
              <a:rPr lang="cs-CZ" dirty="0"/>
              <a:t>u osob, kterým byl přiznán příspěvek na zvl. </a:t>
            </a:r>
            <a:r>
              <a:rPr lang="cs-CZ" dirty="0" smtClean="0"/>
              <a:t>Pomůcku.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2918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r>
              <a:rPr lang="cs-CZ" sz="2600" b="1" dirty="0"/>
              <a:t>§ </a:t>
            </a:r>
            <a:r>
              <a:rPr lang="cs-CZ" sz="2600" b="1" dirty="0" smtClean="0"/>
              <a:t>33a- Definice bytu, jiného než obytného prostoru a ubytovacího zařízení</a:t>
            </a:r>
            <a:endParaRPr lang="cs-CZ" sz="2600" b="1" dirty="0"/>
          </a:p>
          <a:p>
            <a:pPr marL="358775" indent="3175"/>
            <a:r>
              <a:rPr lang="cs-CZ" sz="2600" i="1" u="sng" dirty="0" smtClean="0"/>
              <a:t>Bytem</a:t>
            </a:r>
            <a:r>
              <a:rPr lang="cs-CZ" sz="2600" dirty="0" smtClean="0"/>
              <a:t> </a:t>
            </a:r>
            <a:r>
              <a:rPr lang="cs-CZ" sz="2600" dirty="0"/>
              <a:t>se rozumí </a:t>
            </a:r>
            <a:endParaRPr lang="cs-CZ" sz="2600" dirty="0" smtClean="0"/>
          </a:p>
          <a:p>
            <a:pPr marL="361950" indent="-361950">
              <a:buFont typeface="+mj-lt"/>
              <a:buAutoNum type="arabicPeriod"/>
            </a:pPr>
            <a:r>
              <a:rPr lang="cs-CZ" sz="2600" dirty="0"/>
              <a:t>S</a:t>
            </a:r>
            <a:r>
              <a:rPr lang="cs-CZ" sz="2600" dirty="0" smtClean="0"/>
              <a:t>oubor </a:t>
            </a:r>
            <a:r>
              <a:rPr lang="cs-CZ" sz="2600" dirty="0"/>
              <a:t>místností nebo samostatná obytná místnost, které svým stavebně technickým uspořádáním a vybavením splňují požadavky na trvalé bydlení a jsou k tomuto účelu užívání určeny podle stavebního zákona nebo jsou zkolaudovány jako byt</a:t>
            </a:r>
            <a:r>
              <a:rPr lang="cs-CZ" sz="2600" i="1" dirty="0"/>
              <a:t>.</a:t>
            </a:r>
            <a:endParaRPr lang="cs-CZ" sz="2600" dirty="0"/>
          </a:p>
          <a:p>
            <a:pPr marL="342900" indent="-342900" algn="just">
              <a:buAutoNum type="arabicPeriod"/>
            </a:pPr>
            <a:endParaRPr lang="cs-CZ" sz="2600" dirty="0"/>
          </a:p>
          <a:p>
            <a:pPr marL="358775" lvl="0" indent="3175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5054015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2"/>
            </a:pPr>
            <a:r>
              <a:rPr lang="cs-CZ" sz="2600" dirty="0" smtClean="0"/>
              <a:t>Soubor </a:t>
            </a:r>
            <a:r>
              <a:rPr lang="cs-CZ" sz="2600" dirty="0"/>
              <a:t>místností, které tvoří stavbu pro individuální či rodinnou rekreaci, nebo samostatná místnost, která tvoří stavbu pro individuální či rodinnou rekreaci, pokud jsou tyto stavby užívány vlastníkem k trvalému bydlení a pokud splňují standardy kvality </a:t>
            </a:r>
            <a:r>
              <a:rPr lang="cs-CZ" sz="2600" dirty="0" smtClean="0"/>
              <a:t>bydlení. </a:t>
            </a:r>
            <a:r>
              <a:rPr lang="cs-CZ" sz="2600" i="1" dirty="0"/>
              <a:t>S</a:t>
            </a:r>
            <a:r>
              <a:rPr lang="cs-CZ" sz="2600" i="1" dirty="0" smtClean="0"/>
              <a:t>tandardy </a:t>
            </a:r>
            <a:r>
              <a:rPr lang="cs-CZ" sz="2600" i="1" dirty="0"/>
              <a:t>jsou mírnější než v případě hodnocení standardů  pro účely hodnocení jiného než obytného prostoru.</a:t>
            </a:r>
          </a:p>
          <a:p>
            <a:pPr marL="447675" indent="-447675" algn="just">
              <a:buAutoNum type="arabicPeriod" startAt="2"/>
            </a:pPr>
            <a:r>
              <a:rPr lang="cs-CZ" sz="2600" dirty="0" smtClean="0"/>
              <a:t>V </a:t>
            </a:r>
            <a:r>
              <a:rPr lang="cs-CZ" sz="2600" dirty="0"/>
              <a:t>případech hodných zvláštního zřetele lze pro účely </a:t>
            </a:r>
            <a:r>
              <a:rPr lang="cs-CZ" sz="2600" dirty="0" smtClean="0"/>
              <a:t>  tohoto </a:t>
            </a:r>
            <a:r>
              <a:rPr lang="cs-CZ" sz="2600" dirty="0"/>
              <a:t>zákona za byt považovat i část bytu, pokud byt splňuje podmínky podle bodu 1.</a:t>
            </a:r>
          </a:p>
          <a:p>
            <a:pPr marL="358775" lvl="0" indent="3175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0596099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3175"/>
            <a:r>
              <a:rPr lang="cs-CZ" i="1" u="sng" dirty="0" smtClean="0"/>
              <a:t>J</a:t>
            </a:r>
            <a:r>
              <a:rPr lang="cs-CZ" i="1" u="sng" dirty="0" smtClean="0"/>
              <a:t>iný </a:t>
            </a:r>
            <a:r>
              <a:rPr lang="cs-CZ" i="1" u="sng" dirty="0" smtClean="0"/>
              <a:t>než </a:t>
            </a:r>
            <a:r>
              <a:rPr lang="cs-CZ" i="1" u="sng" dirty="0" smtClean="0"/>
              <a:t>obytný prostor</a:t>
            </a:r>
          </a:p>
          <a:p>
            <a:pPr marL="358775" indent="3175"/>
            <a:r>
              <a:rPr lang="cs-CZ" dirty="0"/>
              <a:t>Samostatně vymezený uzamykatelný prostor uspokojující potřeby trvalého bydlení </a:t>
            </a:r>
            <a:r>
              <a:rPr lang="cs-CZ" dirty="0" smtClean="0"/>
              <a:t>s neomezeným přístupem k pitné vodě a </a:t>
            </a:r>
            <a:r>
              <a:rPr lang="cs-CZ" dirty="0"/>
              <a:t>zároveň splňující standardy kvality bydlení. Splnění standardů kvality bydlení provádí na žádost ÚP místně příslušný stavební úřad.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5311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Společná ustanovení pro dávky pomoci v hmotné nouzi</a:t>
            </a:r>
            <a:endParaRPr lang="cs-CZ" sz="3200" dirty="0"/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3175"/>
            <a:endParaRPr lang="cs-CZ" dirty="0" smtClean="0"/>
          </a:p>
          <a:p>
            <a:pPr marL="358775" indent="3175"/>
            <a:r>
              <a:rPr lang="cs-CZ" b="1" i="1" dirty="0" smtClean="0"/>
              <a:t>§ </a:t>
            </a:r>
            <a:r>
              <a:rPr lang="cs-CZ" b="1" i="1" dirty="0" smtClean="0"/>
              <a:t>2- Hmotná nouze</a:t>
            </a:r>
            <a:endParaRPr lang="cs-CZ" b="1" i="1" dirty="0"/>
          </a:p>
          <a:p>
            <a:pPr marL="358775" indent="3175"/>
            <a:r>
              <a:rPr lang="cs-CZ" dirty="0" smtClean="0"/>
              <a:t>Neschopnost </a:t>
            </a:r>
            <a:r>
              <a:rPr lang="cs-CZ" dirty="0"/>
              <a:t>zvýšit si příjem vzhledem ke svému věku, zdravotnímu stavu nebo z jiných vážných důvodů vlastním </a:t>
            </a:r>
            <a:r>
              <a:rPr lang="cs-CZ" dirty="0" smtClean="0"/>
              <a:t>přičinění = uplatnění nároků a pohledávek a majetku </a:t>
            </a:r>
            <a:r>
              <a:rPr lang="cs-CZ" dirty="0"/>
              <a:t>se zkoumá u obou opakujících se dávek (dříve jen u příspěvku na živobytí)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6421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340768"/>
            <a:ext cx="8135937" cy="5184576"/>
          </a:xfrm>
        </p:spPr>
        <p:txBody>
          <a:bodyPr/>
          <a:lstStyle/>
          <a:p>
            <a:pPr marL="358775" indent="3175"/>
            <a:r>
              <a:rPr lang="cs-CZ" i="1" u="sng" dirty="0" smtClean="0"/>
              <a:t>Ubytovací zařízení </a:t>
            </a:r>
          </a:p>
          <a:p>
            <a:pPr marL="358775" indent="3175"/>
            <a:r>
              <a:rPr lang="cs-CZ" dirty="0" smtClean="0"/>
              <a:t>Ubytovací </a:t>
            </a:r>
            <a:r>
              <a:rPr lang="cs-CZ" dirty="0"/>
              <a:t>zařízení splňující podmínky uvedené v § 21a zákona o ochraně veřejného zdraví, jestliže je ubytování v těchto zařízeních poskytováno na dobu delší než dva měsíce v období šesti měsíců po sobě jdoucích</a:t>
            </a:r>
            <a:r>
              <a:rPr lang="cs-CZ" dirty="0" smtClean="0"/>
              <a:t>.</a:t>
            </a:r>
          </a:p>
          <a:p>
            <a:pPr marL="358775" indent="3175"/>
            <a:r>
              <a:rPr lang="cs-CZ" dirty="0"/>
              <a:t>Ubytovací zařízení </a:t>
            </a:r>
            <a:r>
              <a:rPr lang="cs-CZ" dirty="0" smtClean="0"/>
              <a:t>musí do března 2015 orgánu </a:t>
            </a:r>
            <a:r>
              <a:rPr lang="cs-CZ" dirty="0"/>
              <a:t>ochrany veřejného zdraví </a:t>
            </a:r>
            <a:r>
              <a:rPr lang="cs-CZ" b="1" dirty="0"/>
              <a:t>doložit provozní </a:t>
            </a:r>
            <a:r>
              <a:rPr lang="cs-CZ" b="1" dirty="0" smtClean="0"/>
              <a:t>řád.</a:t>
            </a:r>
            <a:endParaRPr lang="cs-CZ" dirty="0"/>
          </a:p>
          <a:p>
            <a:pPr algn="just"/>
            <a:r>
              <a:rPr lang="cs-CZ" dirty="0" smtClean="0"/>
              <a:t>	Podmínkou přiznání DnB je souhlas obce </a:t>
            </a:r>
            <a:r>
              <a:rPr lang="cs-CZ" dirty="0"/>
              <a:t>(§33 </a:t>
            </a:r>
            <a:r>
              <a:rPr lang="cs-CZ" dirty="0" smtClean="0"/>
              <a:t>odst.6) </a:t>
            </a:r>
            <a:r>
              <a:rPr lang="cs-CZ" dirty="0"/>
              <a:t>s ubytováním v daném zařízení.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2618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	</a:t>
            </a:r>
            <a:r>
              <a:rPr lang="cs-CZ" i="1" u="sng" dirty="0" smtClean="0"/>
              <a:t>Pobytové sociální služby</a:t>
            </a:r>
          </a:p>
          <a:p>
            <a:pPr lvl="0"/>
            <a:r>
              <a:rPr lang="cs-CZ" dirty="0" smtClean="0"/>
              <a:t>	Doplatek na bydlení lze poskytovat pouze do zařízení sociálních služeb registrovaných dle zákona o sociálních službách, uvedených v zákoně o pomoci v hmotné nouzi.</a:t>
            </a:r>
          </a:p>
          <a:p>
            <a:pPr algn="just"/>
            <a:r>
              <a:rPr lang="cs-CZ" dirty="0"/>
              <a:t>	</a:t>
            </a:r>
            <a:r>
              <a:rPr lang="cs-CZ" dirty="0"/>
              <a:t>Tato forma bydlení je vždy považována za </a:t>
            </a:r>
            <a:r>
              <a:rPr lang="cs-CZ" dirty="0" smtClean="0"/>
              <a:t>případ zvláštního zřetele a nezkoumají se standardy bydlení.</a:t>
            </a:r>
          </a:p>
          <a:p>
            <a:pPr algn="just"/>
            <a:r>
              <a:rPr lang="cs-CZ" dirty="0"/>
              <a:t>	</a:t>
            </a:r>
            <a:r>
              <a:rPr lang="cs-CZ" dirty="0" smtClean="0"/>
              <a:t>Náklady na bydlení se nerozpočítávají.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5107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4713387"/>
          </a:xfrm>
        </p:spPr>
        <p:txBody>
          <a:bodyPr/>
          <a:lstStyle/>
          <a:p>
            <a:pPr algn="just"/>
            <a:endParaRPr lang="cs-CZ" sz="1050" b="1" dirty="0"/>
          </a:p>
          <a:p>
            <a:r>
              <a:rPr lang="cs-CZ" b="1" dirty="0" smtClean="0"/>
              <a:t>	§</a:t>
            </a:r>
            <a:r>
              <a:rPr lang="cs-CZ" b="1" dirty="0"/>
              <a:t>34 ZPHN – odůvodněné náklady na bydlení </a:t>
            </a:r>
            <a:r>
              <a:rPr lang="cs-CZ" b="1" dirty="0" smtClean="0"/>
              <a:t>pro „standardní </a:t>
            </a:r>
            <a:r>
              <a:rPr lang="cs-CZ" b="1" dirty="0"/>
              <a:t>formu“</a:t>
            </a:r>
          </a:p>
          <a:p>
            <a:pPr algn="just"/>
            <a:r>
              <a:rPr lang="cs-CZ" b="1" dirty="0" smtClean="0"/>
              <a:t>	</a:t>
            </a:r>
            <a:r>
              <a:rPr lang="cs-CZ" i="1" u="sng" dirty="0" smtClean="0"/>
              <a:t>Nájemní: </a:t>
            </a:r>
            <a:r>
              <a:rPr lang="cs-CZ" dirty="0"/>
              <a:t>nájem (v místě obvyklý) + služby + energie.</a:t>
            </a:r>
          </a:p>
          <a:p>
            <a:pPr algn="just"/>
            <a:r>
              <a:rPr lang="cs-CZ" b="1" dirty="0" smtClean="0"/>
              <a:t>	</a:t>
            </a:r>
            <a:r>
              <a:rPr lang="cs-CZ" i="1" u="sng" dirty="0" smtClean="0"/>
              <a:t>Vlastnická</a:t>
            </a:r>
            <a:r>
              <a:rPr lang="cs-CZ" i="1" u="sng" dirty="0"/>
              <a:t>:</a:t>
            </a:r>
            <a:r>
              <a:rPr lang="cs-CZ" b="1" dirty="0"/>
              <a:t> </a:t>
            </a:r>
            <a:r>
              <a:rPr lang="cs-CZ" dirty="0"/>
              <a:t>služby + energie. </a:t>
            </a:r>
          </a:p>
          <a:p>
            <a:pPr algn="just"/>
            <a:r>
              <a:rPr lang="cs-CZ" b="1" dirty="0" smtClean="0"/>
              <a:t>	</a:t>
            </a:r>
            <a:r>
              <a:rPr lang="cs-CZ" i="1" u="sng" dirty="0" smtClean="0"/>
              <a:t>Družstevní a </a:t>
            </a:r>
            <a:r>
              <a:rPr lang="cs-CZ" i="1" u="sng" dirty="0"/>
              <a:t>SVJ</a:t>
            </a:r>
            <a:r>
              <a:rPr lang="cs-CZ" dirty="0" smtClean="0"/>
              <a:t>: „</a:t>
            </a:r>
            <a:r>
              <a:rPr lang="cs-CZ" dirty="0"/>
              <a:t>nájem“ (max. do výše srovnatelných nákl. dle SSP) + služby + energie.</a:t>
            </a:r>
          </a:p>
          <a:p>
            <a:pPr algn="just"/>
            <a:r>
              <a:rPr lang="cs-CZ" b="1" dirty="0" smtClean="0"/>
              <a:t>	</a:t>
            </a:r>
            <a:r>
              <a:rPr lang="cs-CZ" i="1" u="sng" dirty="0" smtClean="0"/>
              <a:t>Jiná</a:t>
            </a:r>
            <a:r>
              <a:rPr lang="cs-CZ" i="1" u="sng" dirty="0"/>
              <a:t>:</a:t>
            </a:r>
            <a:r>
              <a:rPr lang="cs-CZ" dirty="0"/>
              <a:t> „nájem“ (v místě obvyklý) + služby + energie. </a:t>
            </a:r>
          </a:p>
          <a:p>
            <a:pPr algn="just"/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82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endParaRPr lang="cs-CZ" dirty="0" smtClean="0"/>
          </a:p>
          <a:p>
            <a:pPr marL="358775" indent="3175"/>
            <a:r>
              <a:rPr lang="cs-CZ" dirty="0"/>
              <a:t>Výjimku tvoří vlastníci rekreačních objektů. Zde OnB tvoří náklady dle §34 písm. a – c), které jsou v místě obvyklé, maximálně však do výše 90% normativů dle SSP pro vlastnickou formu bydlení.</a:t>
            </a:r>
          </a:p>
          <a:p>
            <a:pPr marL="358775" indent="317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3456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340768"/>
            <a:ext cx="8135937" cy="5040559"/>
          </a:xfrm>
        </p:spPr>
        <p:txBody>
          <a:bodyPr/>
          <a:lstStyle/>
          <a:p>
            <a:pPr algn="just"/>
            <a:endParaRPr lang="cs-CZ" sz="1050" b="1" dirty="0"/>
          </a:p>
          <a:p>
            <a:r>
              <a:rPr lang="cs-CZ" b="1" dirty="0" smtClean="0"/>
              <a:t>	§</a:t>
            </a:r>
            <a:r>
              <a:rPr lang="cs-CZ" b="1" dirty="0"/>
              <a:t>34 ZPHN – odůvodněné náklady na bydlení pro „zvláštní zřetel“</a:t>
            </a:r>
          </a:p>
          <a:p>
            <a:pPr algn="just"/>
            <a:r>
              <a:rPr lang="cs-CZ" b="1" dirty="0" smtClean="0"/>
              <a:t>	</a:t>
            </a:r>
            <a:r>
              <a:rPr lang="cs-CZ" i="1" u="sng" dirty="0" smtClean="0"/>
              <a:t>Jiný </a:t>
            </a:r>
            <a:r>
              <a:rPr lang="cs-CZ" i="1" u="sng" dirty="0"/>
              <a:t>než obytný prostor: </a:t>
            </a:r>
            <a:r>
              <a:rPr lang="cs-CZ" dirty="0"/>
              <a:t>„nájem“ (v místě obvyklý) + služby + energie, a to do výše, která je v místě obvyklá, maximálně však do </a:t>
            </a:r>
            <a:r>
              <a:rPr lang="cs-CZ" b="1" dirty="0"/>
              <a:t>90%</a:t>
            </a:r>
            <a:r>
              <a:rPr lang="cs-CZ" dirty="0"/>
              <a:t> normativních nákladů dle SSP </a:t>
            </a:r>
            <a:r>
              <a:rPr lang="cs-CZ" u="sng" dirty="0"/>
              <a:t>(pro nájemní bydlení).</a:t>
            </a:r>
          </a:p>
          <a:p>
            <a:pPr algn="just"/>
            <a:r>
              <a:rPr lang="cs-CZ" b="1" dirty="0" smtClean="0"/>
              <a:t>	</a:t>
            </a:r>
            <a:r>
              <a:rPr lang="cs-CZ" i="1" u="sng" dirty="0" smtClean="0"/>
              <a:t>Ubytovací </a:t>
            </a:r>
            <a:r>
              <a:rPr lang="cs-CZ" i="1" u="sng" dirty="0"/>
              <a:t>zařízení: </a:t>
            </a:r>
            <a:r>
              <a:rPr lang="cs-CZ" b="1" dirty="0"/>
              <a:t>„</a:t>
            </a:r>
            <a:r>
              <a:rPr lang="cs-CZ" dirty="0"/>
              <a:t>nájem“ (v místě obvyklý) + služby + energie, a to do výše, která je v místě obvyklá, maximálně však do </a:t>
            </a:r>
            <a:r>
              <a:rPr lang="cs-CZ" b="1" dirty="0"/>
              <a:t>90%</a:t>
            </a:r>
            <a:r>
              <a:rPr lang="cs-CZ" dirty="0"/>
              <a:t> normativních nákladů dle SSP </a:t>
            </a:r>
            <a:r>
              <a:rPr lang="cs-CZ" u="sng" dirty="0"/>
              <a:t>(pro nájemní bydlení).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5109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4968551"/>
          </a:xfrm>
        </p:spPr>
        <p:txBody>
          <a:bodyPr/>
          <a:lstStyle/>
          <a:p>
            <a:pPr algn="just"/>
            <a:endParaRPr lang="cs-CZ" sz="1050" b="1" dirty="0"/>
          </a:p>
          <a:p>
            <a:pPr algn="just"/>
            <a:r>
              <a:rPr lang="cs-CZ" b="1" dirty="0" smtClean="0"/>
              <a:t>	</a:t>
            </a:r>
            <a:r>
              <a:rPr lang="cs-CZ" i="1" u="sng" dirty="0"/>
              <a:t>Pobytové sociální služby:</a:t>
            </a:r>
            <a:r>
              <a:rPr lang="cs-CZ" dirty="0"/>
              <a:t> nájem (v místě obvyklý) + služby + energie, a to do výše, která je v místě obvyklá, maximálně však do </a:t>
            </a:r>
            <a:r>
              <a:rPr lang="cs-CZ" b="1" dirty="0"/>
              <a:t>100%</a:t>
            </a:r>
            <a:r>
              <a:rPr lang="cs-CZ" dirty="0"/>
              <a:t> normativních nákladů dle SSP </a:t>
            </a:r>
            <a:r>
              <a:rPr lang="cs-CZ" u="sng" dirty="0"/>
              <a:t>(pro nájemní bydlení).</a:t>
            </a:r>
          </a:p>
          <a:p>
            <a:pPr algn="just"/>
            <a:r>
              <a:rPr lang="cs-CZ" b="1" dirty="0" smtClean="0"/>
              <a:t>	</a:t>
            </a:r>
            <a:r>
              <a:rPr lang="cs-CZ" i="1" u="sng" dirty="0" smtClean="0"/>
              <a:t>Nájem/podnájem </a:t>
            </a:r>
            <a:r>
              <a:rPr lang="cs-CZ" i="1" u="sng" dirty="0"/>
              <a:t>či jiné užívání části bytu: </a:t>
            </a:r>
            <a:r>
              <a:rPr lang="cs-CZ" dirty="0"/>
              <a:t>celkové náklady na byt ponížené o případný příspěvek na bydlení a zbylá část nákladů rozpočítána na osoby v souladu s §8 ZPHN.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5413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4968551"/>
          </a:xfrm>
        </p:spPr>
        <p:txBody>
          <a:bodyPr/>
          <a:lstStyle/>
          <a:p>
            <a:r>
              <a:rPr lang="cs-CZ" b="1" dirty="0" smtClean="0"/>
              <a:t>	§</a:t>
            </a:r>
            <a:r>
              <a:rPr lang="cs-CZ" b="1" dirty="0"/>
              <a:t>8 </a:t>
            </a:r>
            <a:r>
              <a:rPr lang="cs-CZ" b="1" dirty="0" smtClean="0"/>
              <a:t>(</a:t>
            </a:r>
            <a:r>
              <a:rPr lang="cs-CZ" b="1" dirty="0"/>
              <a:t>část 2) – rozpočítání </a:t>
            </a:r>
            <a:r>
              <a:rPr lang="cs-CZ" b="1" dirty="0" smtClean="0"/>
              <a:t>odůvodněných nákladů </a:t>
            </a:r>
            <a:r>
              <a:rPr lang="cs-CZ" b="1" dirty="0"/>
              <a:t>dle osob</a:t>
            </a:r>
          </a:p>
          <a:p>
            <a:pPr algn="just"/>
            <a:r>
              <a:rPr lang="cs-CZ" b="1" dirty="0" smtClean="0"/>
              <a:t>	Varianta </a:t>
            </a:r>
            <a:r>
              <a:rPr lang="cs-CZ" b="1" dirty="0"/>
              <a:t>č.1 </a:t>
            </a:r>
            <a:r>
              <a:rPr lang="cs-CZ" dirty="0"/>
              <a:t>– </a:t>
            </a:r>
            <a:r>
              <a:rPr lang="cs-CZ" u="sng" dirty="0"/>
              <a:t>známe náklady na celý byt </a:t>
            </a:r>
            <a:r>
              <a:rPr lang="cs-CZ" dirty="0"/>
              <a:t>(jiný prostor, ubytovnu). Stanovíme výši OnB a z této výše stanovíme poměrem nákladů připadajících na jednotlivé osoby OnB pro okruh SPO. Např. byt užívají 4 osoby. Tři osoby tvoří jeden okruh SPO a žádají o DnB. OnB na celý byt činí 6000,-Kč. Pro okruh SPO budou OnB činit 4500,-Kč (6000/4=1500*3 osoby = 4500,-Kč).</a:t>
            </a:r>
            <a:r>
              <a:rPr lang="cs-CZ" b="1" dirty="0"/>
              <a:t> </a:t>
            </a:r>
          </a:p>
          <a:p>
            <a:pPr algn="just"/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1589010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340768"/>
            <a:ext cx="8135937" cy="5112568"/>
          </a:xfrm>
        </p:spPr>
        <p:txBody>
          <a:bodyPr/>
          <a:lstStyle/>
          <a:p>
            <a:pPr algn="just"/>
            <a:r>
              <a:rPr lang="cs-CZ" b="1" dirty="0" smtClean="0"/>
              <a:t>	Varianta </a:t>
            </a:r>
            <a:r>
              <a:rPr lang="cs-CZ" b="1" dirty="0"/>
              <a:t>č.2 </a:t>
            </a:r>
            <a:r>
              <a:rPr lang="cs-CZ" dirty="0"/>
              <a:t>– </a:t>
            </a:r>
            <a:r>
              <a:rPr lang="cs-CZ" u="sng" dirty="0"/>
              <a:t>neznáme náklady na celý byt </a:t>
            </a:r>
            <a:r>
              <a:rPr lang="cs-CZ" dirty="0"/>
              <a:t>(jiný prostor, ubytovnu), neboť osoby spoluužívající byt nespadají do okruhu SPO a správnímu orgánu nejsou známi jejich náklady na bydlení. Prvotním krokem by mělo být vyzvání klienta případně pronajímatele (SVJ, bytové družstvo) k prokázání výše nákladů na danou byt. jednotku (např. ev. list). Pokud tento způsob nebude průchodný, stanovíme náklady na byt dle nákladů na </a:t>
            </a:r>
            <a:r>
              <a:rPr lang="cs-CZ" b="1" dirty="0"/>
              <a:t>obdobný byt </a:t>
            </a:r>
            <a:r>
              <a:rPr lang="cs-CZ" dirty="0"/>
              <a:t>v dané </a:t>
            </a:r>
            <a:r>
              <a:rPr lang="cs-CZ" b="1" dirty="0"/>
              <a:t>obci. Pozor!! – </a:t>
            </a:r>
            <a:r>
              <a:rPr lang="cs-CZ" dirty="0"/>
              <a:t>ne v místě obvyklé nájemné</a:t>
            </a:r>
            <a:r>
              <a:rPr lang="en-US" dirty="0"/>
              <a:t>;</a:t>
            </a:r>
            <a:r>
              <a:rPr lang="cs-CZ" dirty="0"/>
              <a:t> ne na městské části. Takto stanovené náklady se opět rozpočítají na osoby užívající byt.</a:t>
            </a:r>
          </a:p>
          <a:p>
            <a:pPr algn="just"/>
            <a:endParaRPr lang="cs-CZ" sz="1100" dirty="0"/>
          </a:p>
          <a:p>
            <a:pPr algn="just"/>
            <a:r>
              <a:rPr lang="cs-CZ" b="1" dirty="0"/>
              <a:t>Varianta č.3 </a:t>
            </a:r>
            <a:r>
              <a:rPr lang="cs-CZ" dirty="0"/>
              <a:t>- </a:t>
            </a:r>
            <a:r>
              <a:rPr lang="pl-PL" u="sng" dirty="0"/>
              <a:t>neznáme náklady na celý byt a v dané obci se obdobný byt nenachází. </a:t>
            </a:r>
            <a:r>
              <a:rPr lang="pl-PL" dirty="0"/>
              <a:t>V tomto případě se náklady stanový u </a:t>
            </a:r>
            <a:r>
              <a:rPr lang="pl-PL" b="1" u="sng" dirty="0"/>
              <a:t>bytů</a:t>
            </a:r>
            <a:r>
              <a:rPr lang="pl-PL" dirty="0"/>
              <a:t> dle normativů SSP (nájemce = normativy pro nájemce, vlastník+družstevník  = normativy pro vlastnickou formu bydlení), </a:t>
            </a:r>
            <a:r>
              <a:rPr lang="pl-PL" b="1" u="sng" dirty="0"/>
              <a:t>u jiného než obytného prostoru a ubytovacích zařízení </a:t>
            </a:r>
            <a:r>
              <a:rPr lang="pl-PL" dirty="0"/>
              <a:t>do výše, která </a:t>
            </a:r>
            <a:r>
              <a:rPr lang="pl-PL" u="sng" dirty="0"/>
              <a:t>je v místě obvyklá, maximálně však do výše 90% normativů</a:t>
            </a:r>
            <a:r>
              <a:rPr lang="pl-PL" dirty="0"/>
              <a:t> dle SSP pro </a:t>
            </a:r>
            <a:r>
              <a:rPr lang="pl-PL" b="1" u="sng" dirty="0"/>
              <a:t>nájemní</a:t>
            </a:r>
            <a:r>
              <a:rPr lang="pl-PL" dirty="0"/>
              <a:t> formu bydlení. </a:t>
            </a:r>
          </a:p>
          <a:p>
            <a:pPr algn="just"/>
            <a:r>
              <a:rPr lang="pl-PL" dirty="0"/>
              <a:t>Pro všechny varianty platí: pokud skutečné náklady jsou nižší než výše uvedené „stropní hodnoty” (varianta č.2 a 3), započítáme ve výši skutečných nákladů. </a:t>
            </a:r>
          </a:p>
          <a:p>
            <a:pPr algn="just"/>
            <a:r>
              <a:rPr lang="pl-PL" b="1" dirty="0"/>
              <a:t>Pozor!! </a:t>
            </a:r>
            <a:r>
              <a:rPr lang="pl-PL" dirty="0"/>
              <a:t>- Nutné postupovat systematicky – nelze hned využít variantu č. 3.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1762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340768"/>
            <a:ext cx="8135937" cy="5112568"/>
          </a:xfrm>
        </p:spPr>
        <p:txBody>
          <a:bodyPr/>
          <a:lstStyle/>
          <a:p>
            <a:pPr algn="just"/>
            <a:r>
              <a:rPr lang="cs-CZ" b="1" dirty="0" smtClean="0"/>
              <a:t>	</a:t>
            </a:r>
            <a:r>
              <a:rPr lang="cs-CZ" sz="2600" b="1" dirty="0" smtClean="0"/>
              <a:t>Varianta </a:t>
            </a:r>
            <a:r>
              <a:rPr lang="cs-CZ" sz="2600" b="1" dirty="0"/>
              <a:t>č.3 </a:t>
            </a:r>
            <a:r>
              <a:rPr lang="cs-CZ" sz="2600" dirty="0"/>
              <a:t>- </a:t>
            </a:r>
            <a:r>
              <a:rPr lang="pl-PL" sz="2600" u="sng" dirty="0"/>
              <a:t>neznáme náklady na celý byt a v dané obci se obdobný byt nenachází. </a:t>
            </a:r>
            <a:r>
              <a:rPr lang="pl-PL" sz="2600" dirty="0"/>
              <a:t>V tomto případě se náklady stanový u </a:t>
            </a:r>
            <a:r>
              <a:rPr lang="pl-PL" sz="2600" b="1" u="sng" dirty="0"/>
              <a:t>bytů</a:t>
            </a:r>
            <a:r>
              <a:rPr lang="pl-PL" sz="2600" dirty="0"/>
              <a:t> dle normativů SSP (nájemce = normativy pro nájemce, vlastník+družstevník  = normativy pro vlastnickou formu bydlení), </a:t>
            </a:r>
            <a:r>
              <a:rPr lang="pl-PL" sz="2600" b="1" u="sng" dirty="0"/>
              <a:t>u jiného než obytného prostoru a ubytovacích zařízení </a:t>
            </a:r>
            <a:r>
              <a:rPr lang="pl-PL" sz="2600" dirty="0"/>
              <a:t>do výše, která </a:t>
            </a:r>
            <a:r>
              <a:rPr lang="pl-PL" sz="2600" u="sng" dirty="0"/>
              <a:t>je v místě obvyklá, maximálně však do výše 90% normativů</a:t>
            </a:r>
            <a:r>
              <a:rPr lang="pl-PL" sz="2600" dirty="0"/>
              <a:t> dle SSP pro </a:t>
            </a:r>
            <a:r>
              <a:rPr lang="pl-PL" sz="2600" b="1" u="sng" dirty="0"/>
              <a:t>nájemní</a:t>
            </a:r>
            <a:r>
              <a:rPr lang="pl-PL" sz="2600" dirty="0"/>
              <a:t> formu bydlení. </a:t>
            </a:r>
          </a:p>
          <a:p>
            <a:pPr algn="just"/>
            <a:r>
              <a:rPr lang="pl-PL" sz="2600" dirty="0" smtClean="0"/>
              <a:t>	Pro </a:t>
            </a:r>
            <a:r>
              <a:rPr lang="pl-PL" sz="2600" dirty="0"/>
              <a:t>všechny varianty platí: pokud skutečné náklady jsou nižší než výše uvedené „stropní hodnoty” (varianta č.2 a 3), započítáme ve výši skutečných nákladů.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6806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340768"/>
            <a:ext cx="8135937" cy="5112568"/>
          </a:xfrm>
        </p:spPr>
        <p:txBody>
          <a:bodyPr/>
          <a:lstStyle/>
          <a:p>
            <a:pPr algn="just"/>
            <a:r>
              <a:rPr lang="cs-CZ" b="1" dirty="0" smtClean="0"/>
              <a:t>	</a:t>
            </a:r>
          </a:p>
          <a:p>
            <a:pPr algn="just"/>
            <a:endParaRPr lang="cs-CZ" sz="2600" b="1" dirty="0"/>
          </a:p>
          <a:p>
            <a:pPr algn="just"/>
            <a:endParaRPr lang="cs-CZ" sz="2600" b="1" dirty="0" smtClean="0"/>
          </a:p>
          <a:p>
            <a:pPr algn="just"/>
            <a:r>
              <a:rPr lang="cs-CZ" sz="2600" b="1" dirty="0"/>
              <a:t>	</a:t>
            </a:r>
            <a:r>
              <a:rPr lang="cs-CZ" sz="2600" b="1" dirty="0" smtClean="0"/>
              <a:t>			Děkuji za pozornost</a:t>
            </a:r>
            <a:endParaRPr lang="pl-PL" sz="2600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7958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3175"/>
            <a:r>
              <a:rPr lang="cs-CZ" b="1" i="1" dirty="0"/>
              <a:t>§ </a:t>
            </a:r>
            <a:r>
              <a:rPr lang="cs-CZ" b="1" i="1" dirty="0" smtClean="0"/>
              <a:t>3- Vymezení osob v hmotné nouzi</a:t>
            </a:r>
            <a:endParaRPr lang="cs-CZ" b="1" i="1" dirty="0"/>
          </a:p>
          <a:p>
            <a:pPr marL="358775" indent="3175"/>
            <a:r>
              <a:rPr lang="cs-CZ" dirty="0" smtClean="0"/>
              <a:t>Z </a:t>
            </a:r>
            <a:r>
              <a:rPr lang="cs-CZ" dirty="0"/>
              <a:t>obdobného pracovního vztahu </a:t>
            </a:r>
            <a:r>
              <a:rPr lang="cs-CZ" dirty="0" smtClean="0"/>
              <a:t>musí </a:t>
            </a:r>
            <a:r>
              <a:rPr lang="cs-CZ" dirty="0"/>
              <a:t>vzniknout </a:t>
            </a:r>
            <a:r>
              <a:rPr lang="cs-CZ" dirty="0" smtClean="0"/>
              <a:t>klientovi příjem, jinak není považován za osobu v hmotné nouzi. </a:t>
            </a:r>
          </a:p>
          <a:p>
            <a:pPr marL="358775" indent="3175"/>
            <a:r>
              <a:rPr lang="cs-CZ" dirty="0" smtClean="0"/>
              <a:t>Nově </a:t>
            </a:r>
            <a:r>
              <a:rPr lang="cs-CZ" dirty="0"/>
              <a:t>je za osobu v hmotné nouzi považována i osoba, jíž zaměstnavatel nevyplatil mzdu, plat nebo odměnu za práci v termínu jejich </a:t>
            </a:r>
            <a:r>
              <a:rPr lang="cs-CZ" dirty="0" smtClean="0"/>
              <a:t>splatnosti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8955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700212"/>
            <a:ext cx="8135937" cy="4753123"/>
          </a:xfrm>
        </p:spPr>
        <p:txBody>
          <a:bodyPr/>
          <a:lstStyle/>
          <a:p>
            <a:pPr marL="358775" indent="3175"/>
            <a:r>
              <a:rPr lang="cs-CZ" b="1" i="1" dirty="0"/>
              <a:t>§ </a:t>
            </a:r>
            <a:r>
              <a:rPr lang="cs-CZ" b="1" i="1" dirty="0" smtClean="0"/>
              <a:t>8- Okruh SPO</a:t>
            </a:r>
            <a:endParaRPr lang="cs-CZ" b="1" i="1" dirty="0"/>
          </a:p>
          <a:p>
            <a:pPr marL="361950" indent="0" algn="just"/>
            <a:r>
              <a:rPr lang="cs-CZ" dirty="0" smtClean="0"/>
              <a:t>Pro </a:t>
            </a:r>
            <a:r>
              <a:rPr lang="cs-CZ" dirty="0"/>
              <a:t>stanovení okruhu SPO </a:t>
            </a:r>
            <a:r>
              <a:rPr lang="cs-CZ" dirty="0" smtClean="0"/>
              <a:t>dle zákona o životním a existenčním minimu, jsou zásadními ukazateli vzájemná </a:t>
            </a:r>
            <a:r>
              <a:rPr lang="cs-CZ" dirty="0"/>
              <a:t>vyživovací povinnost </a:t>
            </a:r>
            <a:r>
              <a:rPr lang="cs-CZ" dirty="0" smtClean="0"/>
              <a:t>nebo společné </a:t>
            </a:r>
            <a:r>
              <a:rPr lang="cs-CZ" dirty="0"/>
              <a:t>užívání bytu.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Dle </a:t>
            </a:r>
            <a:r>
              <a:rPr lang="cs-CZ" dirty="0"/>
              <a:t>§8 ZPHN má žadatel možnost vyloučení osoby z okruhu SPO pokud prokáže:</a:t>
            </a:r>
          </a:p>
          <a:p>
            <a:pPr algn="just"/>
            <a:r>
              <a:rPr lang="cs-CZ" dirty="0" smtClean="0"/>
              <a:t>    </a:t>
            </a:r>
            <a:r>
              <a:rPr lang="cs-CZ" dirty="0"/>
              <a:t>a) že společně s ní neužívá byt, jiný než obytný prostor nebo ubytovací zařízení</a:t>
            </a:r>
          </a:p>
          <a:p>
            <a:pPr algn="just"/>
            <a:endParaRPr lang="cs-CZ" dirty="0"/>
          </a:p>
          <a:p>
            <a:pPr marL="358775" indent="317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9265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700212"/>
            <a:ext cx="8135937" cy="4825131"/>
          </a:xfrm>
        </p:spPr>
        <p:txBody>
          <a:bodyPr/>
          <a:lstStyle/>
          <a:p>
            <a:pPr algn="just"/>
            <a:r>
              <a:rPr lang="cs-CZ" dirty="0"/>
              <a:t> </a:t>
            </a:r>
            <a:endParaRPr lang="cs-CZ" dirty="0" smtClean="0"/>
          </a:p>
          <a:p>
            <a:pPr algn="just"/>
            <a:r>
              <a:rPr lang="cs-CZ" dirty="0"/>
              <a:t>	</a:t>
            </a:r>
            <a:r>
              <a:rPr lang="cs-CZ" dirty="0" smtClean="0"/>
              <a:t>b</a:t>
            </a:r>
            <a:r>
              <a:rPr lang="cs-CZ" dirty="0"/>
              <a:t>) že ačkoliv společně s ní užívá byt, jiný než obytný prostor nebo ubytovací </a:t>
            </a:r>
            <a:r>
              <a:rPr lang="cs-CZ" dirty="0" smtClean="0"/>
              <a:t>zařízení, nepodílí </a:t>
            </a:r>
            <a:r>
              <a:rPr lang="cs-CZ" dirty="0"/>
              <a:t>se s touto osobou na úhradě nákladů společných potřeb</a:t>
            </a:r>
            <a:r>
              <a:rPr lang="cs-CZ" b="1" dirty="0"/>
              <a:t>, je-li jinou osobou </a:t>
            </a:r>
            <a:r>
              <a:rPr lang="cs-CZ" dirty="0"/>
              <a:t>podle zákona o životním a existenčním minimu.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r>
              <a:rPr lang="cs-CZ" b="1" i="1" dirty="0"/>
              <a:t>§</a:t>
            </a:r>
            <a:r>
              <a:rPr lang="cs-CZ" b="1" i="1" dirty="0" smtClean="0"/>
              <a:t>9- Započitatelné příjmy</a:t>
            </a:r>
            <a:endParaRPr lang="cs-CZ" b="1" i="1" dirty="0"/>
          </a:p>
          <a:p>
            <a:pPr marL="358775" indent="3175"/>
            <a:r>
              <a:rPr lang="cs-CZ" sz="2600" dirty="0" smtClean="0"/>
              <a:t>Nově se důchody </a:t>
            </a:r>
            <a:r>
              <a:rPr lang="cs-CZ" sz="2600" dirty="0"/>
              <a:t>vyplácené v rámci důchodového pojištění </a:t>
            </a:r>
            <a:r>
              <a:rPr lang="cs-CZ" sz="2600" dirty="0" smtClean="0"/>
              <a:t>započítávají </a:t>
            </a:r>
            <a:r>
              <a:rPr lang="cs-CZ" sz="2600" dirty="0"/>
              <a:t>v 80</a:t>
            </a:r>
            <a:r>
              <a:rPr lang="cs-CZ" sz="2600" dirty="0" smtClean="0"/>
              <a:t>% výši</a:t>
            </a:r>
            <a:endParaRPr lang="cs-CZ" sz="2600" dirty="0"/>
          </a:p>
          <a:p>
            <a:pPr marL="358775" lvl="0" indent="3175"/>
            <a:r>
              <a:rPr lang="cs-CZ" sz="2600" dirty="0" smtClean="0"/>
              <a:t>Do odůvodněných </a:t>
            </a:r>
            <a:r>
              <a:rPr lang="cs-CZ" sz="2600" dirty="0"/>
              <a:t>nákladů na </a:t>
            </a:r>
            <a:r>
              <a:rPr lang="cs-CZ" sz="2600" dirty="0" smtClean="0"/>
              <a:t>bydlení </a:t>
            </a:r>
            <a:r>
              <a:rPr lang="cs-CZ" sz="2600" dirty="0"/>
              <a:t>se pro PnŽ započítávají v případě jiného než obytného prostoru nesplňujícího standardy bydlení nebo ubytovacího zařízení nesplňujícího podmínky zákona o ochraně veřejného </a:t>
            </a:r>
            <a:r>
              <a:rPr lang="cs-CZ" sz="2600" dirty="0" smtClean="0"/>
              <a:t>zdraví </a:t>
            </a:r>
            <a:r>
              <a:rPr lang="cs-CZ" sz="2600" dirty="0"/>
              <a:t>v případech kdy neexistuje alternativa bydlení, náklady až do výše, která je v místě obvyklá, max. 75% normativních nákladů dle </a:t>
            </a:r>
            <a:r>
              <a:rPr lang="cs-CZ" sz="2600" dirty="0" smtClean="0"/>
              <a:t>SSP pro nájemní byty.</a:t>
            </a:r>
            <a:endParaRPr lang="cs-CZ" sz="2600" dirty="0"/>
          </a:p>
          <a:p>
            <a:pPr marL="358775" indent="3175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5655078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r>
              <a:rPr lang="cs-CZ" b="1" i="1" dirty="0"/>
              <a:t>§ </a:t>
            </a:r>
            <a:r>
              <a:rPr lang="cs-CZ" b="1" i="1" dirty="0" smtClean="0"/>
              <a:t>10- Rozhodné období</a:t>
            </a:r>
            <a:endParaRPr lang="cs-CZ" b="1" i="1" dirty="0"/>
          </a:p>
          <a:p>
            <a:pPr marL="358775" indent="3175"/>
            <a:r>
              <a:rPr lang="cs-CZ" sz="2600" dirty="0" smtClean="0"/>
              <a:t>Rozhodným </a:t>
            </a:r>
            <a:r>
              <a:rPr lang="cs-CZ" sz="2600" dirty="0"/>
              <a:t>obdobím, za které se zjišťuje </a:t>
            </a:r>
            <a:r>
              <a:rPr lang="cs-CZ" sz="2600" b="1" dirty="0"/>
              <a:t>příjem</a:t>
            </a:r>
            <a:r>
              <a:rPr lang="cs-CZ" sz="2600" dirty="0"/>
              <a:t>, u </a:t>
            </a:r>
            <a:r>
              <a:rPr lang="cs-CZ" sz="2600" b="1" dirty="0"/>
              <a:t>jednorázových dávek </a:t>
            </a:r>
            <a:r>
              <a:rPr lang="cs-CZ" sz="2600" dirty="0"/>
              <a:t>se stává aktuální kalendářní měsíc</a:t>
            </a:r>
          </a:p>
          <a:p>
            <a:pPr marL="358775" indent="3175"/>
            <a:r>
              <a:rPr lang="cs-CZ" sz="2600" dirty="0" smtClean="0"/>
              <a:t>Rozhodným </a:t>
            </a:r>
            <a:r>
              <a:rPr lang="cs-CZ" sz="2600" dirty="0"/>
              <a:t>obdobím, za které se zjišťuje </a:t>
            </a:r>
            <a:r>
              <a:rPr lang="cs-CZ" sz="2600" b="1" dirty="0"/>
              <a:t>plnění ostatních podmínek u </a:t>
            </a:r>
            <a:r>
              <a:rPr lang="cs-CZ" sz="2600" b="1" dirty="0" smtClean="0"/>
              <a:t>nových žádostí </a:t>
            </a:r>
            <a:r>
              <a:rPr lang="cs-CZ" sz="2600" dirty="0"/>
              <a:t>o jednorázové i opakované dávky se stává aktuální kalendářní měsíc</a:t>
            </a:r>
          </a:p>
          <a:p>
            <a:r>
              <a:rPr lang="cs-CZ" sz="2400" dirty="0" smtClean="0"/>
              <a:t>	</a:t>
            </a:r>
            <a:r>
              <a:rPr lang="cs-CZ" sz="2600" dirty="0" smtClean="0"/>
              <a:t>Rozhodným </a:t>
            </a:r>
            <a:r>
              <a:rPr lang="cs-CZ" sz="2600" dirty="0"/>
              <a:t>obdobím, za které se zjišťuje </a:t>
            </a:r>
            <a:r>
              <a:rPr lang="cs-CZ" sz="2600" b="1" dirty="0"/>
              <a:t>plnění ostatních podmínek u běžících dávek</a:t>
            </a:r>
            <a:r>
              <a:rPr lang="cs-CZ" sz="2600" dirty="0"/>
              <a:t> je kalendářní měsíc předcházející aktuálnímu měsíci</a:t>
            </a:r>
          </a:p>
          <a:p>
            <a:pPr lvl="0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9045081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700212"/>
            <a:ext cx="8135937" cy="4825131"/>
          </a:xfrm>
        </p:spPr>
        <p:txBody>
          <a:bodyPr/>
          <a:lstStyle/>
          <a:p>
            <a:pPr marL="358775" indent="3175"/>
            <a:r>
              <a:rPr lang="cs-CZ" b="1" i="1" dirty="0"/>
              <a:t>§ </a:t>
            </a:r>
            <a:r>
              <a:rPr lang="cs-CZ" b="1" i="1" dirty="0" smtClean="0"/>
              <a:t>11- Zvýšení příjmu vlastním přičiněním</a:t>
            </a:r>
            <a:endParaRPr lang="cs-CZ" b="1" i="1" dirty="0"/>
          </a:p>
          <a:p>
            <a:pPr marL="358775" indent="3175"/>
            <a:r>
              <a:rPr lang="cs-CZ" dirty="0" smtClean="0"/>
              <a:t>Využití </a:t>
            </a:r>
            <a:r>
              <a:rPr lang="cs-CZ" dirty="0"/>
              <a:t>možnosti zvýšit si příjem vlastním přičiněním se nově zkoumá i pro doplatek na bydlení</a:t>
            </a:r>
          </a:p>
          <a:p>
            <a:pPr marL="358775" indent="3175"/>
            <a:r>
              <a:rPr lang="cs-CZ" dirty="0" smtClean="0"/>
              <a:t>V</a:t>
            </a:r>
            <a:r>
              <a:rPr lang="cs-CZ" dirty="0"/>
              <a:t> případě tolerance vlastnictví nemovitosti nebo bytu orgán pomoci v hmotné nouzi posuzuje </a:t>
            </a:r>
            <a:r>
              <a:rPr lang="cs-CZ" dirty="0" smtClean="0"/>
              <a:t>přiměřenost tohoto bydlení a </a:t>
            </a:r>
            <a:r>
              <a:rPr lang="cs-CZ" dirty="0"/>
              <a:t>to zejména v kontextu velikosti, výše nákladů na bydlení, osobních poměrů dotčené osoby a s ní společně posuzovaných </a:t>
            </a:r>
            <a:r>
              <a:rPr lang="cs-CZ" dirty="0" smtClean="0"/>
              <a:t>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3192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358775" indent="3175"/>
            <a:endParaRPr lang="cs-CZ" dirty="0" smtClean="0"/>
          </a:p>
          <a:p>
            <a:pPr marL="358775" indent="3175"/>
            <a:r>
              <a:rPr lang="cs-CZ" b="1" i="1" dirty="0" smtClean="0"/>
              <a:t>§ 24- Částka živobytí</a:t>
            </a:r>
            <a:endParaRPr lang="cs-CZ" b="1" i="1" dirty="0"/>
          </a:p>
          <a:p>
            <a:pPr marL="358775" indent="3175"/>
            <a:r>
              <a:rPr lang="cs-CZ" dirty="0" smtClean="0"/>
              <a:t>Částka živobytí nezaopatřeného dítěte nespadá </a:t>
            </a:r>
            <a:r>
              <a:rPr lang="cs-CZ" dirty="0"/>
              <a:t>při hospitalizaci na </a:t>
            </a:r>
            <a:r>
              <a:rPr lang="cs-CZ" dirty="0" smtClean="0"/>
              <a:t>výši existenčního minima 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7571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B17C2B4EDFE842A2AD7D7ABA13B6D1" ma:contentTypeVersion="" ma:contentTypeDescription="Vytvoří nový dokument" ma:contentTypeScope="" ma:versionID="15d38528b47978b250268f112e007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A778A5-CB68-4252-9863-E06A357EE8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88D905-E89E-4AE8-BCEF-C770286AD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560D741-8998-4F35-AE24-D75AFFF9597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574</TotalTime>
  <Words>673</Words>
  <Application>Microsoft Office PowerPoint</Application>
  <PresentationFormat>Předvádění na obrazovce (4:3)</PresentationFormat>
  <Paragraphs>105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PPT sablona_UP (1)</vt:lpstr>
      <vt:lpstr>Novela zákona o pomoci v hmotné nouzi</vt:lpstr>
      <vt:lpstr>Společná ustanovení pro dávky pomoci v hmotné nouzi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Doplatek na bydlení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MPSV123</cp:lastModifiedBy>
  <cp:revision>7</cp:revision>
  <cp:lastPrinted>2014-04-23T09:31:36Z</cp:lastPrinted>
  <dcterms:created xsi:type="dcterms:W3CDTF">2013-03-26T10:26:50Z</dcterms:created>
  <dcterms:modified xsi:type="dcterms:W3CDTF">2015-02-20T11:02:38Z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0x01010000B17C2B4EDFE842A2AD7D7ABA13B6D1</vt:lpwstr>
  </property>
</Properties>
</file>