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345" r:id="rId4"/>
    <p:sldId id="346" r:id="rId5"/>
    <p:sldId id="339" r:id="rId6"/>
    <p:sldId id="344" r:id="rId7"/>
    <p:sldId id="348" r:id="rId8"/>
    <p:sldId id="347" r:id="rId9"/>
    <p:sldId id="349" r:id="rId10"/>
    <p:sldId id="350" r:id="rId11"/>
    <p:sldId id="351" r:id="rId12"/>
    <p:sldId id="263" r:id="rId13"/>
  </p:sldIdLst>
  <p:sldSz cx="9144000" cy="6858000" type="screen4x3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9DD"/>
    <a:srgbClr val="FFCC99"/>
    <a:srgbClr val="CCFFFF"/>
    <a:srgbClr val="FFCCFF"/>
    <a:srgbClr val="FF99FF"/>
    <a:srgbClr val="FFFF99"/>
    <a:srgbClr val="66FFFF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10" autoAdjust="0"/>
    <p:restoredTop sz="87691" autoAdjust="0"/>
  </p:normalViewPr>
  <p:slideViewPr>
    <p:cSldViewPr>
      <p:cViewPr>
        <p:scale>
          <a:sx n="75" d="100"/>
          <a:sy n="75" d="100"/>
        </p:scale>
        <p:origin x="-870" y="-5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94" y="-108"/>
      </p:cViewPr>
      <p:guideLst>
        <p:guide orient="horz" pos="3125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4813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0" tIns="46085" rIns="92170" bIns="4608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6" y="1"/>
            <a:ext cx="2944813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0" tIns="46085" rIns="92170" bIns="4608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164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0" tIns="46085" rIns="92170" bIns="4608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6" y="9428164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0" tIns="46085" rIns="92170" bIns="4608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F0FAD28-F668-4738-A445-D01FFEE78E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5321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4813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0" tIns="46085" rIns="92170" bIns="4608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6" y="1"/>
            <a:ext cx="2944813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0" tIns="46085" rIns="92170" bIns="4608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4876"/>
            <a:ext cx="543560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0" tIns="46085" rIns="92170" bIns="460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164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0" tIns="46085" rIns="92170" bIns="4608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6" y="9428164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0" tIns="46085" rIns="92170" bIns="4608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7E5825F-5B96-4E6F-A726-0D457B4A500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66017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C5A78D-B80C-4228-93F9-5913A02F0731}" type="slidenum">
              <a:rPr lang="cs-CZ" smtClean="0"/>
              <a:pPr/>
              <a:t>1</a:t>
            </a:fld>
            <a:endParaRPr lang="cs-CZ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B0012F-81C1-4CD1-B553-BC0A6A07CB98}" type="slidenum">
              <a:rPr lang="cs-CZ" smtClean="0"/>
              <a:pPr/>
              <a:t>3</a:t>
            </a:fld>
            <a:endParaRPr lang="cs-CZ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E4F5A8-E3D6-4AED-8024-8A0C38F9913F}" type="slidenum">
              <a:rPr lang="cs-CZ" smtClean="0"/>
              <a:pPr/>
              <a:t>5</a:t>
            </a:fld>
            <a:endParaRPr lang="cs-CZ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73226B-188E-48E9-9BDB-C1454B763E4E}" type="slidenum">
              <a:rPr lang="cs-CZ" smtClean="0"/>
              <a:pPr/>
              <a:t>6</a:t>
            </a:fld>
            <a:endParaRPr lang="cs-CZ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cs-CZ" noProof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6021388"/>
            <a:ext cx="914400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logotyp CZ-PL a symboly EU s texty (plnobarevné s přechodem)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9144000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7396" name="Text Box 4"/>
          <p:cNvSpPr txBox="1">
            <a:spLocks noChangeArrowheads="1"/>
          </p:cNvSpPr>
          <p:nvPr/>
        </p:nvSpPr>
        <p:spPr bwMode="auto">
          <a:xfrm>
            <a:off x="0" y="6021388"/>
            <a:ext cx="9144000" cy="7778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pl-PL" sz="1000">
                <a:solidFill>
                  <a:schemeClr val="bg1"/>
                </a:solidFill>
              </a:rPr>
              <a:t>CRR ČR, Společný technický sekretariát, Olomouc, ul. Jeremenkova 40B, 779 00, www.cz-pl.eu </a:t>
            </a:r>
            <a:br>
              <a:rPr lang="pl-PL" sz="1000">
                <a:solidFill>
                  <a:schemeClr val="bg1"/>
                </a:solidFill>
              </a:rPr>
            </a:br>
            <a:endParaRPr lang="pl-PL" sz="100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pl-PL" sz="1000">
                <a:solidFill>
                  <a:schemeClr val="bg1"/>
                </a:solidFill>
              </a:rPr>
              <a:t>e-mail: jts.olomouc@crr.cz | tel.: +420 587 337 710 | fax: +420 587 337 717</a:t>
            </a:r>
          </a:p>
          <a:p>
            <a:pPr algn="ctr" eaLnBrk="1" hangingPunct="1">
              <a:spcBef>
                <a:spcPct val="50000"/>
              </a:spcBef>
              <a:defRPr/>
            </a:pPr>
            <a:endParaRPr lang="pl-PL" sz="1000">
              <a:solidFill>
                <a:schemeClr val="bg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0" y="6021388"/>
            <a:ext cx="914400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 descr="logotyp CZ-PL a symboly EU s texty (plnobarevné s přechodem)"/>
          <p:cNvPicPr>
            <a:picLocks noChangeAspect="1" noChangeArrowheads="1"/>
          </p:cNvPicPr>
          <p:nvPr userDrawn="1"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9144000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7399" name="Text Box 7"/>
          <p:cNvSpPr txBox="1">
            <a:spLocks noChangeArrowheads="1"/>
          </p:cNvSpPr>
          <p:nvPr userDrawn="1"/>
        </p:nvSpPr>
        <p:spPr bwMode="auto">
          <a:xfrm>
            <a:off x="0" y="6021388"/>
            <a:ext cx="9144000" cy="7778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pl-PL" sz="1000" dirty="0">
                <a:solidFill>
                  <a:schemeClr val="bg1"/>
                </a:solidFill>
              </a:rPr>
              <a:t>CRR ČR, Společný technický sekretariát, Olomouc, ul. Jeremenkova 40B, 779 00, www.cz-pl.eu </a:t>
            </a:r>
            <a:br>
              <a:rPr lang="pl-PL" sz="1000" dirty="0">
                <a:solidFill>
                  <a:schemeClr val="bg1"/>
                </a:solidFill>
              </a:rPr>
            </a:br>
            <a:endParaRPr lang="pl-PL" sz="1000" dirty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pl-PL" sz="1000" dirty="0">
                <a:solidFill>
                  <a:schemeClr val="bg1"/>
                </a:solidFill>
              </a:rPr>
              <a:t>e-mail: jts.olomouc@crr.cz | tel.: +420 587 337 </a:t>
            </a:r>
            <a:r>
              <a:rPr lang="pl-PL" sz="1000" dirty="0" smtClean="0">
                <a:solidFill>
                  <a:schemeClr val="bg1"/>
                </a:solidFill>
              </a:rPr>
              <a:t>716</a:t>
            </a:r>
            <a:endParaRPr lang="pl-PL" sz="10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50000"/>
              </a:spcBef>
              <a:defRPr/>
            </a:pPr>
            <a:endParaRPr lang="pl-PL" sz="10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827088" y="1557338"/>
            <a:ext cx="78486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cs-CZ" sz="2000" b="1">
              <a:solidFill>
                <a:srgbClr val="FF9900"/>
              </a:solidFill>
            </a:endParaRPr>
          </a:p>
          <a:p>
            <a:pPr algn="ctr" eaLnBrk="1" hangingPunct="1"/>
            <a:endParaRPr lang="cs-CZ">
              <a:solidFill>
                <a:schemeClr val="accent2"/>
              </a:solidFill>
            </a:endParaRP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3"/>
            <a:ext cx="8229600" cy="446563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endParaRPr lang="cs-CZ" dirty="0" smtClean="0"/>
          </a:p>
          <a:p>
            <a:pPr eaLnBrk="1" hangingPunct="1">
              <a:buFontTx/>
              <a:buNone/>
            </a:pPr>
            <a:endParaRPr lang="cs-CZ" dirty="0" smtClean="0"/>
          </a:p>
        </p:txBody>
      </p:sp>
      <p:sp>
        <p:nvSpPr>
          <p:cNvPr id="4101" name="Rectangle 22"/>
          <p:cNvSpPr>
            <a:spLocks noChangeArrowheads="1"/>
          </p:cNvSpPr>
          <p:nvPr/>
        </p:nvSpPr>
        <p:spPr bwMode="auto">
          <a:xfrm>
            <a:off x="0" y="1124744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endParaRPr lang="cs-CZ" sz="3200" b="1" dirty="0" smtClean="0"/>
          </a:p>
          <a:p>
            <a:pPr algn="ctr" eaLnBrk="1" hangingPunct="1"/>
            <a:r>
              <a:rPr lang="cs-CZ" sz="3200" b="1" dirty="0" smtClean="0"/>
              <a:t>Praktické </a:t>
            </a:r>
            <a:r>
              <a:rPr lang="cs-CZ" sz="3200" b="1" dirty="0"/>
              <a:t>zkušenosti s přípravou projektů v rámci </a:t>
            </a:r>
            <a:r>
              <a:rPr lang="cs-CZ" sz="3200" b="1" dirty="0" smtClean="0"/>
              <a:t>Operačního programu </a:t>
            </a:r>
            <a:r>
              <a:rPr lang="cs-CZ" sz="3200" b="1" dirty="0"/>
              <a:t>přeshraniční spolupráce ČR – </a:t>
            </a:r>
            <a:r>
              <a:rPr lang="cs-CZ" sz="3200" b="1" dirty="0" smtClean="0"/>
              <a:t>PR, </a:t>
            </a:r>
            <a:r>
              <a:rPr lang="cs-CZ" sz="3200" b="1" dirty="0"/>
              <a:t>doporučení pro </a:t>
            </a:r>
            <a:r>
              <a:rPr lang="cs-CZ" sz="3200" b="1" dirty="0" smtClean="0"/>
              <a:t>žadatele.</a:t>
            </a:r>
          </a:p>
          <a:p>
            <a:pPr algn="ctr" eaLnBrk="1" hangingPunct="1"/>
            <a:endParaRPr lang="cs-CZ" sz="3200" b="1" dirty="0" smtClean="0"/>
          </a:p>
          <a:p>
            <a:pPr algn="ctr" eaLnBrk="1" hangingPunct="1"/>
            <a:r>
              <a:rPr lang="cs-CZ" sz="3200" b="1" dirty="0" err="1" smtClean="0"/>
              <a:t>Interreg</a:t>
            </a:r>
            <a:r>
              <a:rPr lang="cs-CZ" sz="3200" b="1" dirty="0" smtClean="0"/>
              <a:t> V-A Česká republika – Polsko.</a:t>
            </a:r>
            <a:endParaRPr lang="cs-CZ" sz="3200" b="1" dirty="0"/>
          </a:p>
          <a:p>
            <a:pPr algn="ctr" eaLnBrk="1" hangingPunct="1"/>
            <a:endParaRPr lang="cs-CZ" sz="2400" b="1" dirty="0" smtClean="0"/>
          </a:p>
          <a:p>
            <a:pPr algn="ctr" eaLnBrk="1" hangingPunct="1"/>
            <a:endParaRPr lang="cs-CZ" sz="2400" b="1" dirty="0"/>
          </a:p>
          <a:p>
            <a:pPr algn="ctr" eaLnBrk="1" hangingPunct="1"/>
            <a:r>
              <a:rPr lang="cs-CZ" sz="2400" b="1" dirty="0" smtClean="0"/>
              <a:t>OLOMOUC</a:t>
            </a:r>
            <a:endParaRPr lang="cs-CZ" sz="2400" b="1" dirty="0"/>
          </a:p>
          <a:p>
            <a:pPr algn="ctr" eaLnBrk="1" hangingPunct="1"/>
            <a:r>
              <a:rPr lang="cs-CZ" sz="2400" b="1" dirty="0" smtClean="0"/>
              <a:t>3. června 2015</a:t>
            </a:r>
            <a:r>
              <a:rPr lang="cs-CZ" sz="2400" dirty="0" smtClean="0"/>
              <a:t> 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08918"/>
          </a:xfrm>
        </p:spPr>
        <p:txBody>
          <a:bodyPr/>
          <a:lstStyle/>
          <a:p>
            <a:r>
              <a:rPr lang="cs-CZ" sz="2800" b="1" dirty="0" err="1" smtClean="0">
                <a:solidFill>
                  <a:schemeClr val="tx1"/>
                </a:solidFill>
              </a:rPr>
              <a:t>Interreg</a:t>
            </a:r>
            <a:r>
              <a:rPr lang="cs-CZ" sz="2800" b="1" dirty="0" smtClean="0">
                <a:solidFill>
                  <a:schemeClr val="tx1"/>
                </a:solidFill>
              </a:rPr>
              <a:t> </a:t>
            </a:r>
            <a:r>
              <a:rPr lang="cs-CZ" sz="2800" b="1" dirty="0">
                <a:solidFill>
                  <a:schemeClr val="tx1"/>
                </a:solidFill>
              </a:rPr>
              <a:t>V-A Česká republika - Polsko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4349080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>
                <a:solidFill>
                  <a:srgbClr val="2339DD"/>
                </a:solidFill>
              </a:rPr>
              <a:t>Povinné podání </a:t>
            </a:r>
            <a:r>
              <a:rPr lang="cs-CZ" sz="2400" dirty="0" smtClean="0">
                <a:solidFill>
                  <a:srgbClr val="2339DD"/>
                </a:solidFill>
              </a:rPr>
              <a:t>projektového záměru</a:t>
            </a:r>
            <a:endParaRPr lang="cs-CZ" sz="2400" dirty="0">
              <a:solidFill>
                <a:srgbClr val="2339DD"/>
              </a:solidFill>
            </a:endParaRP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Projektový záměr neváže na konzultaci (ta není povinná).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 smtClean="0"/>
              <a:t>Ušetří </a:t>
            </a:r>
            <a:r>
              <a:rPr lang="cs-CZ" sz="2400" dirty="0"/>
              <a:t>žadatelům zbytečnou práci a JS získá přehled o připravovaných žádostech.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Statutární zástupce žadatele obdrží od JS sdělení o shodě či neshodě záměru s cíli </a:t>
            </a:r>
            <a:r>
              <a:rPr lang="cs-CZ" sz="2400" dirty="0" smtClean="0"/>
              <a:t>Programu - do </a:t>
            </a:r>
            <a:r>
              <a:rPr lang="cs-CZ" sz="2400" dirty="0"/>
              <a:t>dvou týdnů od podání bude </a:t>
            </a:r>
            <a:r>
              <a:rPr lang="cs-CZ" sz="2400" dirty="0" smtClean="0"/>
              <a:t>vyhotoveno stanovisko </a:t>
            </a:r>
            <a:r>
              <a:rPr lang="cs-CZ" sz="2400" dirty="0"/>
              <a:t>JS</a:t>
            </a:r>
            <a:r>
              <a:rPr lang="cs-CZ" sz="2400" dirty="0" smtClean="0"/>
              <a:t>.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 smtClean="0"/>
              <a:t>Bez stanoviska JS nebude plná žádost přijata ke kontrole a hodnocení.</a:t>
            </a:r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3116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08918"/>
          </a:xfrm>
        </p:spPr>
        <p:txBody>
          <a:bodyPr/>
          <a:lstStyle/>
          <a:p>
            <a:r>
              <a:rPr lang="cs-CZ" sz="2800" b="1" dirty="0" err="1" smtClean="0">
                <a:solidFill>
                  <a:schemeClr val="tx1"/>
                </a:solidFill>
              </a:rPr>
              <a:t>Interreg</a:t>
            </a:r>
            <a:r>
              <a:rPr lang="cs-CZ" sz="2800" b="1" dirty="0" smtClean="0">
                <a:solidFill>
                  <a:schemeClr val="tx1"/>
                </a:solidFill>
              </a:rPr>
              <a:t> </a:t>
            </a:r>
            <a:r>
              <a:rPr lang="cs-CZ" sz="2800" b="1" dirty="0">
                <a:solidFill>
                  <a:schemeClr val="tx1"/>
                </a:solidFill>
              </a:rPr>
              <a:t>V-A Česká republika - Polsko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smtClean="0">
                <a:solidFill>
                  <a:srgbClr val="2339DD"/>
                </a:solidFill>
              </a:rPr>
              <a:t>Kontrola žádostí</a:t>
            </a:r>
            <a:endParaRPr lang="cs-CZ" sz="2400" dirty="0">
              <a:solidFill>
                <a:srgbClr val="2339DD"/>
              </a:solidFill>
            </a:endParaRP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1800" dirty="0"/>
              <a:t>V první fázi se bude předkládat méně povinných příloh (část </a:t>
            </a:r>
            <a:r>
              <a:rPr lang="cs-CZ" sz="1800" dirty="0" smtClean="0"/>
              <a:t>řešena </a:t>
            </a:r>
            <a:r>
              <a:rPr lang="cs-CZ" sz="1800" dirty="0"/>
              <a:t>formou čestného prohlášení).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1800" dirty="0"/>
              <a:t>Veškeré povinné přílohy budou doplněny až po </a:t>
            </a:r>
            <a:r>
              <a:rPr lang="cs-CZ" sz="1800" dirty="0" smtClean="0"/>
              <a:t>případném </a:t>
            </a:r>
            <a:r>
              <a:rPr lang="cs-CZ" sz="1800" dirty="0"/>
              <a:t>doporučení projektové žádosti k financování ze strany členů Monitorovacího výboru</a:t>
            </a:r>
            <a:r>
              <a:rPr lang="cs-CZ" sz="1800" dirty="0" smtClean="0"/>
              <a:t>.</a:t>
            </a:r>
          </a:p>
          <a:p>
            <a:pPr marL="0" indent="0">
              <a:lnSpc>
                <a:spcPct val="110000"/>
              </a:lnSpc>
              <a:buClr>
                <a:schemeClr val="tx1"/>
              </a:buClr>
              <a:buNone/>
            </a:pPr>
            <a:r>
              <a:rPr lang="cs-CZ" sz="2400" dirty="0" smtClean="0">
                <a:solidFill>
                  <a:srgbClr val="2339DD"/>
                </a:solidFill>
              </a:rPr>
              <a:t>Hodnocení </a:t>
            </a:r>
            <a:r>
              <a:rPr lang="cs-CZ" sz="2400" dirty="0">
                <a:solidFill>
                  <a:srgbClr val="2339DD"/>
                </a:solidFill>
              </a:rPr>
              <a:t>žádostí 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1800" dirty="0"/>
              <a:t>Hodnocení spolupráce – JS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1800" dirty="0"/>
              <a:t>Hodnocení dopadu a kvality projektů – Společný panel </a:t>
            </a:r>
            <a:r>
              <a:rPr lang="cs-CZ" sz="1800" dirty="0" smtClean="0"/>
              <a:t>expertů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1800" dirty="0" smtClean="0"/>
              <a:t>Nová kritéria hodnocení v jednotlivých fázích hodnocení.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41307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908050"/>
            <a:ext cx="8229600" cy="6492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s-CZ" sz="3200" b="1" dirty="0" smtClean="0">
                <a:solidFill>
                  <a:schemeClr val="tx1"/>
                </a:solidFill>
              </a:rPr>
              <a:t>Děkuji za pozornost</a:t>
            </a:r>
          </a:p>
        </p:txBody>
      </p:sp>
      <p:sp>
        <p:nvSpPr>
          <p:cNvPr id="1945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484313"/>
            <a:ext cx="8856662" cy="46418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ctr" eaLnBrk="1" hangingPunct="1">
              <a:spcBef>
                <a:spcPct val="0"/>
              </a:spcBef>
              <a:buFontTx/>
              <a:buNone/>
            </a:pPr>
            <a:endParaRPr lang="cs-CZ" b="1" dirty="0" smtClean="0"/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cs-CZ" b="1" dirty="0" smtClean="0"/>
              <a:t>Arnošt Kořínek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cs-CZ" sz="2400" dirty="0" smtClean="0"/>
              <a:t>Společný technický sekretariát  </a:t>
            </a:r>
            <a:br>
              <a:rPr lang="cs-CZ" sz="2400" dirty="0" smtClean="0"/>
            </a:br>
            <a:r>
              <a:rPr lang="cs-CZ" sz="2400" dirty="0" smtClean="0"/>
              <a:t>ul. </a:t>
            </a:r>
            <a:r>
              <a:rPr lang="cs-CZ" sz="2400" dirty="0" err="1" smtClean="0"/>
              <a:t>Jeremenkova</a:t>
            </a:r>
            <a:r>
              <a:rPr lang="cs-CZ" sz="2400" dirty="0" smtClean="0"/>
              <a:t> 40B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cs-CZ" sz="2400" dirty="0" smtClean="0"/>
              <a:t>779 00 Olomouc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cs-CZ" sz="2400" dirty="0" smtClean="0"/>
              <a:t>Česká republika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cs-CZ" sz="2400" dirty="0" smtClean="0"/>
              <a:t>www.cz-pl.eu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endParaRPr lang="cs-CZ" sz="2400" dirty="0" smtClean="0"/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cs-CZ" sz="2400" dirty="0" smtClean="0"/>
              <a:t>Tel: +420 587 337 716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836711"/>
            <a:ext cx="9144000" cy="6396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s-CZ" sz="2800" b="1" dirty="0" smtClean="0">
                <a:solidFill>
                  <a:schemeClr val="tx1"/>
                </a:solidFill>
              </a:rPr>
              <a:t>Obsah prezentace</a:t>
            </a:r>
            <a:r>
              <a:rPr lang="cs-CZ" sz="3100" b="1" dirty="0" smtClean="0">
                <a:solidFill>
                  <a:srgbClr val="000066"/>
                </a:solidFill>
              </a:rPr>
              <a:t/>
            </a:r>
            <a:br>
              <a:rPr lang="cs-CZ" sz="3100" b="1" dirty="0" smtClean="0">
                <a:solidFill>
                  <a:srgbClr val="000066"/>
                </a:solidFill>
              </a:rPr>
            </a:br>
            <a:endParaRPr lang="cs-CZ" sz="3100" b="1" dirty="0" smtClean="0">
              <a:solidFill>
                <a:srgbClr val="000066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7544" y="2000250"/>
            <a:ext cx="8676456" cy="37274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 eaLnBrk="1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FontTx/>
              <a:buAutoNum type="arabicPeriod"/>
            </a:pPr>
            <a:r>
              <a:rPr lang="cs-CZ" sz="2400" b="1" dirty="0"/>
              <a:t>Zkušenosti z průběhu </a:t>
            </a:r>
            <a:r>
              <a:rPr lang="en-US" sz="2400" b="1" dirty="0" smtClean="0"/>
              <a:t>OPPS </a:t>
            </a:r>
            <a:r>
              <a:rPr lang="cs-CZ" sz="2400" b="1" dirty="0" smtClean="0"/>
              <a:t>ČR-PR 2007-2013.</a:t>
            </a:r>
            <a:endParaRPr lang="en-US" sz="2400" b="1" dirty="0" smtClean="0"/>
          </a:p>
          <a:p>
            <a:pPr marL="609600" indent="-609600" eaLnBrk="1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FontTx/>
              <a:buAutoNum type="arabicPeriod"/>
            </a:pPr>
            <a:r>
              <a:rPr lang="cs-CZ" sz="2400" b="1" dirty="0" err="1" smtClean="0"/>
              <a:t>Interreg</a:t>
            </a:r>
            <a:r>
              <a:rPr lang="cs-CZ" sz="2400" b="1" dirty="0" smtClean="0"/>
              <a:t> </a:t>
            </a:r>
            <a:r>
              <a:rPr lang="cs-CZ" sz="2400" b="1" dirty="0"/>
              <a:t>V-A Česká republika </a:t>
            </a:r>
            <a:r>
              <a:rPr lang="cs-CZ" sz="2400" b="1" dirty="0" smtClean="0"/>
              <a:t>– Polsko.</a:t>
            </a:r>
          </a:p>
          <a:p>
            <a:pPr lvl="1" eaLnBrk="1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</a:pPr>
            <a:r>
              <a:rPr lang="cs-CZ" sz="2000" b="1" dirty="0" smtClean="0"/>
              <a:t>Semináře pro žadatele, konzultace, konzultační dny.</a:t>
            </a:r>
          </a:p>
          <a:p>
            <a:pPr lvl="1" eaLnBrk="1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</a:pPr>
            <a:r>
              <a:rPr lang="cs-CZ" sz="2000" b="1" dirty="0" smtClean="0"/>
              <a:t>Projektový záměr.</a:t>
            </a:r>
          </a:p>
          <a:p>
            <a:pPr lvl="1" eaLnBrk="1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</a:pPr>
            <a:r>
              <a:rPr lang="cs-CZ" sz="2000" b="1" dirty="0" smtClean="0"/>
              <a:t>Kontrola a hodnocení žádostí.</a:t>
            </a:r>
          </a:p>
          <a:p>
            <a:pPr marL="609600" indent="-609600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endParaRPr lang="cs-CZ" sz="26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836712"/>
            <a:ext cx="9144000" cy="5762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s-CZ" sz="2800" b="1" dirty="0" smtClean="0">
                <a:solidFill>
                  <a:schemeClr val="tx1"/>
                </a:solidFill>
              </a:rPr>
              <a:t>Zkušenosti z průběhu OPPS ČR-PR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700808"/>
            <a:ext cx="9144000" cy="422852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55600" indent="-355600" eaLnBrk="1" hangingPunct="1">
              <a:lnSpc>
                <a:spcPct val="110000"/>
              </a:lnSpc>
              <a:spcBef>
                <a:spcPts val="600"/>
              </a:spcBef>
              <a:buClr>
                <a:schemeClr val="tx1"/>
              </a:buClr>
            </a:pPr>
            <a:r>
              <a:rPr lang="cs-CZ" sz="2400" dirty="0" smtClean="0"/>
              <a:t>Byly velmi dobře alokovány prostředky do zvolených oblastí podpory.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600"/>
              </a:spcBef>
              <a:buClr>
                <a:schemeClr val="tx1"/>
              </a:buClr>
            </a:pPr>
            <a:r>
              <a:rPr lang="cs-CZ" sz="2400" dirty="0" smtClean="0"/>
              <a:t>S výjimkou podnikání (oblast podpory 2.1) se dařilo připravit dostatek vhodných projektů.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600"/>
              </a:spcBef>
              <a:buClr>
                <a:schemeClr val="tx1"/>
              </a:buClr>
            </a:pPr>
            <a:r>
              <a:rPr lang="cs-CZ" sz="2400" dirty="0" smtClean="0"/>
              <a:t>Žádosti však naplnily jen 2/3 z možných aktivit Programu.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600"/>
              </a:spcBef>
              <a:buClr>
                <a:schemeClr val="tx1"/>
              </a:buClr>
            </a:pPr>
            <a:r>
              <a:rPr lang="cs-CZ" sz="2400" dirty="0" smtClean="0"/>
              <a:t>Šance uspět zvyšovala včasná příprava a konzultování záměru.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600"/>
              </a:spcBef>
              <a:buClr>
                <a:schemeClr val="tx1"/>
              </a:buClr>
            </a:pPr>
            <a:endParaRPr lang="cs-CZ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80926"/>
          </a:xfrm>
        </p:spPr>
        <p:txBody>
          <a:bodyPr/>
          <a:lstStyle/>
          <a:p>
            <a:r>
              <a:rPr lang="cs-CZ" sz="2800" b="1" dirty="0">
                <a:solidFill>
                  <a:schemeClr val="tx1"/>
                </a:solidFill>
              </a:rPr>
              <a:t>Zkušenosti z průběhu OPPS ČR-PR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137323"/>
          </a:xfrm>
        </p:spPr>
        <p:txBody>
          <a:bodyPr/>
          <a:lstStyle/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Včasné podání žádosti zvýšilo možnost odstranění </a:t>
            </a:r>
            <a:r>
              <a:rPr lang="cs-CZ" sz="2400" dirty="0" smtClean="0"/>
              <a:t>chyb.</a:t>
            </a:r>
            <a:endParaRPr lang="cs-CZ" sz="2400" dirty="0"/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Skutečné partnerství zvyšovalo celkově kvalitu žádosti a </a:t>
            </a:r>
            <a:r>
              <a:rPr lang="cs-CZ" sz="2400" dirty="0" smtClean="0"/>
              <a:t>aktivit.</a:t>
            </a:r>
            <a:endParaRPr lang="cs-CZ" sz="2400" dirty="0"/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Konkrétní a vyvážený přeshraniční dopad zvyšoval </a:t>
            </a:r>
            <a:r>
              <a:rPr lang="cs-CZ" sz="2400" dirty="0" smtClean="0"/>
              <a:t>hodnocení.</a:t>
            </a:r>
            <a:endParaRPr lang="cs-CZ" sz="2400" dirty="0"/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Projekty často nevykázaly přesvědčivé indikátory </a:t>
            </a:r>
            <a:r>
              <a:rPr lang="cs-CZ" sz="2400" dirty="0" smtClean="0"/>
              <a:t>výstupu.</a:t>
            </a:r>
            <a:endParaRPr lang="cs-CZ" sz="2400" dirty="0"/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Výrazné pozitivum: Hodnocení na Společném </a:t>
            </a:r>
            <a:r>
              <a:rPr lang="cs-CZ" sz="2400" dirty="0" smtClean="0"/>
              <a:t>panelu expertů.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547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857232"/>
            <a:ext cx="9144000" cy="5762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s-CZ" sz="2800" b="1" dirty="0">
                <a:solidFill>
                  <a:schemeClr val="tx1"/>
                </a:solidFill>
              </a:rPr>
              <a:t>Zkušenosti z průběhu OPPS ČR-PR</a:t>
            </a:r>
            <a:endParaRPr lang="cs-CZ" sz="2800" b="1" dirty="0" smtClean="0">
              <a:solidFill>
                <a:schemeClr val="accent2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628801"/>
            <a:ext cx="9144000" cy="43719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66700" indent="-266700" eaLnBrk="1" hangingPunct="1">
              <a:spcBef>
                <a:spcPts val="300"/>
              </a:spcBef>
              <a:buFontTx/>
              <a:buNone/>
            </a:pPr>
            <a:r>
              <a:rPr lang="cs-CZ" sz="2400" dirty="0" smtClean="0">
                <a:solidFill>
                  <a:srgbClr val="2339DD"/>
                </a:solidFill>
              </a:rPr>
              <a:t>Co přispělo k úspěchu žádosti?</a:t>
            </a:r>
          </a:p>
          <a:p>
            <a:pPr marL="266700" indent="-266700" eaLnBrk="1" hangingPunct="1">
              <a:spcBef>
                <a:spcPts val="300"/>
              </a:spcBef>
              <a:buFontTx/>
              <a:buNone/>
            </a:pPr>
            <a:endParaRPr lang="cs-CZ" sz="2400" dirty="0" smtClean="0">
              <a:solidFill>
                <a:srgbClr val="2339DD"/>
              </a:solidFill>
            </a:endParaRP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Přirozená spolupráce s partnerem z druhé strany </a:t>
            </a:r>
            <a:r>
              <a:rPr lang="cs-CZ" sz="2400" dirty="0" smtClean="0"/>
              <a:t>hranice.</a:t>
            </a:r>
            <a:endParaRPr lang="cs-CZ" sz="2400" dirty="0"/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Soudržný koncept spolupráce, aktivit a dopadu do </a:t>
            </a:r>
            <a:r>
              <a:rPr lang="cs-CZ" sz="2400" dirty="0" smtClean="0"/>
              <a:t>příhraničí.</a:t>
            </a:r>
            <a:endParaRPr lang="cs-CZ" sz="2400" dirty="0"/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Využití výjimečnosti místa, historie, společných </a:t>
            </a:r>
            <a:r>
              <a:rPr lang="cs-CZ" sz="2400" dirty="0" smtClean="0"/>
              <a:t>tradic.</a:t>
            </a:r>
            <a:endParaRPr lang="cs-CZ" sz="2400" dirty="0"/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Společná myšlenka vedoucí k jasně definovanému </a:t>
            </a:r>
            <a:r>
              <a:rPr lang="cs-CZ" sz="2400" dirty="0" smtClean="0"/>
              <a:t>výstupu - správně identifikovaný společný problém/potřeba, přidaná hodnota oproti národnímu projektu.</a:t>
            </a:r>
            <a:endParaRPr lang="cs-CZ" sz="2400" dirty="0"/>
          </a:p>
          <a:p>
            <a:pPr marL="266700" indent="-266700" eaLnBrk="1" hangingPunct="1">
              <a:spcBef>
                <a:spcPts val="300"/>
              </a:spcBef>
            </a:pPr>
            <a:endParaRPr 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836712"/>
            <a:ext cx="9144000" cy="5762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s-CZ" sz="2800" b="1" dirty="0">
                <a:solidFill>
                  <a:schemeClr val="tx1"/>
                </a:solidFill>
              </a:rPr>
              <a:t>Zkušenosti z průběhu OPPS ČR-PR</a:t>
            </a:r>
            <a:endParaRPr lang="cs-CZ" sz="3000" b="1" dirty="0" smtClean="0">
              <a:solidFill>
                <a:schemeClr val="accent2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571612"/>
            <a:ext cx="9144000" cy="4429156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66700" indent="-266700" eaLnBrk="1" hangingPunct="1"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cs-CZ" sz="2400" dirty="0" smtClean="0">
                <a:solidFill>
                  <a:srgbClr val="2339DD"/>
                </a:solidFill>
              </a:rPr>
              <a:t>Časté příčiny neúspěchu?</a:t>
            </a:r>
          </a:p>
          <a:p>
            <a:pPr marL="266700" indent="-266700" eaLnBrk="1" hangingPunct="1"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cs-CZ" sz="2400" i="1" dirty="0" smtClean="0">
              <a:solidFill>
                <a:srgbClr val="2339DD"/>
              </a:solidFill>
            </a:endParaRP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Chybějící skutečná spolupráce partnerů („umělé“ partnerství</a:t>
            </a:r>
            <a:r>
              <a:rPr lang="cs-CZ" sz="2400" dirty="0" smtClean="0"/>
              <a:t>).</a:t>
            </a:r>
            <a:endParaRPr lang="cs-CZ" sz="2400" dirty="0"/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Využívání OPPS ČR-PR jako druhé volby po </a:t>
            </a:r>
            <a:r>
              <a:rPr lang="cs-CZ" sz="2400" dirty="0" smtClean="0"/>
              <a:t>neúspěchu.</a:t>
            </a:r>
            <a:endParaRPr lang="cs-CZ" sz="2400" dirty="0"/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Snaha obhájit klíčovou investici drobnými měkkými </a:t>
            </a:r>
            <a:r>
              <a:rPr lang="cs-CZ" sz="2400" dirty="0" smtClean="0"/>
              <a:t>aktivitami.</a:t>
            </a:r>
            <a:endParaRPr lang="cs-CZ" sz="2400" dirty="0"/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 smtClean="0"/>
              <a:t>Nízká míra </a:t>
            </a:r>
            <a:r>
              <a:rPr lang="cs-CZ" sz="2400" dirty="0"/>
              <a:t>spolupráce partnerů při přípravě </a:t>
            </a:r>
            <a:r>
              <a:rPr lang="cs-CZ" sz="2400" dirty="0" smtClean="0"/>
              <a:t>žádostí.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 smtClean="0"/>
              <a:t>Pozdní </a:t>
            </a:r>
            <a:r>
              <a:rPr lang="cs-CZ" sz="2400" dirty="0"/>
              <a:t>podání žádosti a tím zkrácení doby na </a:t>
            </a:r>
            <a:r>
              <a:rPr lang="cs-CZ" sz="2400" dirty="0" smtClean="0"/>
              <a:t>doplnění.</a:t>
            </a:r>
            <a:endParaRPr lang="cs-CZ" sz="2400" dirty="0"/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Nedodržování pravidel Programu při realizaci </a:t>
            </a:r>
            <a:r>
              <a:rPr lang="cs-CZ" sz="2400" dirty="0" smtClean="0"/>
              <a:t>projektu.</a:t>
            </a:r>
            <a:endParaRPr lang="cs-CZ" sz="2400" dirty="0"/>
          </a:p>
          <a:p>
            <a:pPr marL="266700" indent="-266700" eaLnBrk="1" hangingPunct="1">
              <a:spcBef>
                <a:spcPts val="300"/>
              </a:spcBef>
            </a:pPr>
            <a:endParaRPr lang="cs-CZ" sz="2400" u="sng" dirty="0" smtClean="0">
              <a:solidFill>
                <a:srgbClr val="2339DD"/>
              </a:solidFill>
            </a:endParaRPr>
          </a:p>
          <a:p>
            <a:pPr marL="266700" indent="-266700" eaLnBrk="1" hangingPunct="1">
              <a:spcBef>
                <a:spcPct val="0"/>
              </a:spcBef>
              <a:buFontTx/>
              <a:buNone/>
            </a:pPr>
            <a:endParaRPr lang="cs-CZ" sz="2400" u="sng" dirty="0" smtClean="0">
              <a:solidFill>
                <a:srgbClr val="2339D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652934"/>
          </a:xfrm>
        </p:spPr>
        <p:txBody>
          <a:bodyPr/>
          <a:lstStyle/>
          <a:p>
            <a:r>
              <a:rPr lang="cs-CZ" sz="2800" b="1" dirty="0" err="1" smtClean="0">
                <a:solidFill>
                  <a:schemeClr val="tx1"/>
                </a:solidFill>
              </a:rPr>
              <a:t>Interreg</a:t>
            </a:r>
            <a:r>
              <a:rPr lang="cs-CZ" sz="2800" b="1" dirty="0" smtClean="0">
                <a:solidFill>
                  <a:schemeClr val="tx1"/>
                </a:solidFill>
              </a:rPr>
              <a:t> V-A Česká republika - Polsko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497363"/>
          </a:xfrm>
        </p:spPr>
        <p:txBody>
          <a:bodyPr/>
          <a:lstStyle/>
          <a:p>
            <a:pPr marL="266700" indent="-266700" eaLnBrk="1" hangingPunct="1">
              <a:spcBef>
                <a:spcPts val="300"/>
              </a:spcBef>
              <a:spcAft>
                <a:spcPts val="0"/>
              </a:spcAft>
              <a:buNone/>
            </a:pPr>
            <a:r>
              <a:rPr lang="cs-CZ" sz="2400" dirty="0">
                <a:solidFill>
                  <a:srgbClr val="2339DD"/>
                </a:solidFill>
              </a:rPr>
              <a:t>Semináře pro </a:t>
            </a:r>
            <a:r>
              <a:rPr lang="cs-CZ" sz="2400" dirty="0" smtClean="0">
                <a:solidFill>
                  <a:srgbClr val="2339DD"/>
                </a:solidFill>
              </a:rPr>
              <a:t>žadatele</a:t>
            </a:r>
          </a:p>
          <a:p>
            <a:pPr marL="266700" indent="-266700" eaLnBrk="1" hangingPunct="1">
              <a:spcBef>
                <a:spcPts val="300"/>
              </a:spcBef>
              <a:spcAft>
                <a:spcPts val="0"/>
              </a:spcAft>
              <a:buNone/>
            </a:pPr>
            <a:endParaRPr lang="cs-CZ" sz="2400" dirty="0" smtClean="0">
              <a:solidFill>
                <a:srgbClr val="2339DD"/>
              </a:solidFill>
            </a:endParaRP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000" dirty="0"/>
              <a:t>Proškolení pracovníci RS budou organizovat a zajišťovat semináře ve svém regionu. 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000" dirty="0" smtClean="0"/>
              <a:t>JS </a:t>
            </a:r>
            <a:r>
              <a:rPr lang="cs-CZ" sz="2000" dirty="0"/>
              <a:t>bude semináře podporovat jak propagací na webových stránkách programu, tak účastí dvou či více manažerů na semináři</a:t>
            </a:r>
            <a:r>
              <a:rPr lang="cs-CZ" sz="2000" dirty="0" smtClean="0"/>
              <a:t>.</a:t>
            </a:r>
            <a:endParaRPr lang="cs-CZ" sz="2000" dirty="0"/>
          </a:p>
          <a:p>
            <a:pPr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000" dirty="0"/>
              <a:t>Odhad realizace </a:t>
            </a:r>
            <a:r>
              <a:rPr lang="cs-CZ" sz="2000" dirty="0" smtClean="0"/>
              <a:t>seminářů: </a:t>
            </a:r>
          </a:p>
          <a:p>
            <a:pPr marL="0" indent="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  <a:buNone/>
            </a:pPr>
            <a:r>
              <a:rPr lang="cs-CZ" sz="2000" dirty="0"/>
              <a:t>	</a:t>
            </a:r>
            <a:r>
              <a:rPr lang="cs-CZ" sz="2000" dirty="0" smtClean="0"/>
              <a:t>- květen 2015 (obsahová stránka Programu).</a:t>
            </a:r>
          </a:p>
          <a:p>
            <a:pPr marL="0" indent="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  <a:buNone/>
            </a:pPr>
            <a:r>
              <a:rPr lang="cs-CZ" sz="2000" dirty="0"/>
              <a:t>	</a:t>
            </a:r>
            <a:r>
              <a:rPr lang="cs-CZ" sz="2000" dirty="0" smtClean="0"/>
              <a:t>- září 2015 (podrobněji – po schválení Programu).</a:t>
            </a:r>
          </a:p>
          <a:p>
            <a:pPr marL="3086100" lvl="7" indent="0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  <a:buNone/>
            </a:pPr>
            <a:r>
              <a:rPr lang="cs-CZ" dirty="0">
                <a:ea typeface="+mn-ea"/>
                <a:cs typeface="+mn-cs"/>
              </a:rPr>
              <a:t>	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endParaRPr lang="cs-CZ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50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80926"/>
          </a:xfrm>
        </p:spPr>
        <p:txBody>
          <a:bodyPr/>
          <a:lstStyle/>
          <a:p>
            <a:r>
              <a:rPr lang="cs-CZ" sz="2800" b="1" dirty="0" err="1" smtClean="0">
                <a:solidFill>
                  <a:schemeClr val="tx1"/>
                </a:solidFill>
              </a:rPr>
              <a:t>Interreg</a:t>
            </a:r>
            <a:r>
              <a:rPr lang="cs-CZ" sz="2800" b="1" dirty="0" smtClean="0">
                <a:solidFill>
                  <a:schemeClr val="tx1"/>
                </a:solidFill>
              </a:rPr>
              <a:t> </a:t>
            </a:r>
            <a:r>
              <a:rPr lang="cs-CZ" sz="2800" b="1" dirty="0">
                <a:solidFill>
                  <a:schemeClr val="tx1"/>
                </a:solidFill>
              </a:rPr>
              <a:t>V-A Česká republika - Polsko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4277072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smtClean="0">
                <a:solidFill>
                  <a:srgbClr val="2339DD"/>
                </a:solidFill>
              </a:rPr>
              <a:t>Konzultace</a:t>
            </a:r>
          </a:p>
          <a:p>
            <a:pPr marL="0" indent="0">
              <a:buNone/>
            </a:pPr>
            <a:endParaRPr lang="cs-CZ" sz="2400" dirty="0">
              <a:solidFill>
                <a:srgbClr val="2339DD"/>
              </a:solidFill>
            </a:endParaRP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Nedochází k zásadním změnám.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Primárně zajišťují RS ve svém území.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Konzultace na JS pouze po dřívějším zaslání tzv. Projektového </a:t>
            </a:r>
            <a:r>
              <a:rPr lang="cs-CZ" sz="2400" dirty="0" smtClean="0"/>
              <a:t>záměru a sjednání termínu konzultace.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 smtClean="0"/>
              <a:t>JS se seznámí se záměrem, bude mít připravené stanovisko, které bude dále diskutováno.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361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436910"/>
          </a:xfrm>
        </p:spPr>
        <p:txBody>
          <a:bodyPr/>
          <a:lstStyle/>
          <a:p>
            <a:r>
              <a:rPr lang="cs-CZ" sz="2800" b="1" dirty="0" err="1" smtClean="0">
                <a:solidFill>
                  <a:schemeClr val="tx1"/>
                </a:solidFill>
              </a:rPr>
              <a:t>Interreg</a:t>
            </a:r>
            <a:r>
              <a:rPr lang="cs-CZ" sz="2800" b="1" dirty="0" smtClean="0">
                <a:solidFill>
                  <a:schemeClr val="tx1"/>
                </a:solidFill>
              </a:rPr>
              <a:t> </a:t>
            </a:r>
            <a:r>
              <a:rPr lang="cs-CZ" sz="2800" b="1" dirty="0">
                <a:solidFill>
                  <a:schemeClr val="tx1"/>
                </a:solidFill>
              </a:rPr>
              <a:t>V-A Česká republika - Polsko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>
                <a:solidFill>
                  <a:srgbClr val="2339DD"/>
                </a:solidFill>
              </a:rPr>
              <a:t>Konzultační </a:t>
            </a:r>
            <a:r>
              <a:rPr lang="cs-CZ" sz="2400" dirty="0" smtClean="0">
                <a:solidFill>
                  <a:srgbClr val="2339DD"/>
                </a:solidFill>
              </a:rPr>
              <a:t>dny</a:t>
            </a:r>
          </a:p>
          <a:p>
            <a:pPr marL="0" indent="0">
              <a:buNone/>
            </a:pPr>
            <a:endParaRPr lang="cs-CZ" sz="2400" dirty="0">
              <a:solidFill>
                <a:srgbClr val="2339DD"/>
              </a:solidFill>
            </a:endParaRP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Budou pořádat JS a RS </a:t>
            </a:r>
            <a:r>
              <a:rPr lang="cs-CZ" sz="2400" dirty="0" smtClean="0"/>
              <a:t>cca 1 měsíc </a:t>
            </a:r>
            <a:r>
              <a:rPr lang="cs-CZ" sz="2400" dirty="0"/>
              <a:t>před termínem podání plných žádostí. </a:t>
            </a:r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/>
              <a:t>Vždy jedno místo na české a polské straně </a:t>
            </a:r>
            <a:r>
              <a:rPr lang="cs-CZ" sz="2400" dirty="0" smtClean="0"/>
              <a:t>- západ/východ.</a:t>
            </a:r>
            <a:endParaRPr lang="cs-CZ" sz="2400" dirty="0"/>
          </a:p>
          <a:p>
            <a:pPr marL="355600" indent="-355600" eaLnBrk="1" hangingPunct="1">
              <a:lnSpc>
                <a:spcPct val="110000"/>
              </a:lnSpc>
              <a:spcBef>
                <a:spcPts val="1200"/>
              </a:spcBef>
              <a:buClr>
                <a:schemeClr val="tx1"/>
              </a:buClr>
            </a:pPr>
            <a:r>
              <a:rPr lang="cs-CZ" sz="2400" dirty="0" smtClean="0"/>
              <a:t>V Olomouci budou probíhat konzultace průběžně.</a:t>
            </a:r>
          </a:p>
          <a:p>
            <a:pPr marL="0" indent="0">
              <a:buNone/>
            </a:pPr>
            <a:endParaRPr lang="cs-CZ" sz="2400" dirty="0" smtClean="0"/>
          </a:p>
          <a:p>
            <a:endParaRPr lang="cs-CZ" sz="24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401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7732</TotalTime>
  <Words>533</Words>
  <Application>Microsoft Office PowerPoint</Application>
  <PresentationFormat>Předvádění na obrazovce (4:3)</PresentationFormat>
  <Paragraphs>92</Paragraphs>
  <Slides>12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Výchozí návrh</vt:lpstr>
      <vt:lpstr>Prezentace aplikace PowerPoint</vt:lpstr>
      <vt:lpstr>Obsah prezentace </vt:lpstr>
      <vt:lpstr>Zkušenosti z průběhu OPPS ČR-PR</vt:lpstr>
      <vt:lpstr>Zkušenosti z průběhu OPPS ČR-PR</vt:lpstr>
      <vt:lpstr>Zkušenosti z průběhu OPPS ČR-PR</vt:lpstr>
      <vt:lpstr>Zkušenosti z průběhu OPPS ČR-PR</vt:lpstr>
      <vt:lpstr>Interreg V-A Česká republika - Polsko</vt:lpstr>
      <vt:lpstr>Interreg V-A Česká republika - Polsko</vt:lpstr>
      <vt:lpstr>Interreg V-A Česká republika - Polsko</vt:lpstr>
      <vt:lpstr>Interreg V-A Česká republika - Polsko</vt:lpstr>
      <vt:lpstr>Interreg V-A Česká republika - Polsko</vt:lpstr>
      <vt:lpstr>Děkuji za pozornost</vt:lpstr>
    </vt:vector>
  </TitlesOfParts>
  <Company>CRR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smitalova</dc:creator>
  <cp:lastModifiedBy>Šafářová Marie</cp:lastModifiedBy>
  <cp:revision>539</cp:revision>
  <dcterms:created xsi:type="dcterms:W3CDTF">2006-07-20T12:05:24Z</dcterms:created>
  <dcterms:modified xsi:type="dcterms:W3CDTF">2015-06-01T08:41:25Z</dcterms:modified>
</cp:coreProperties>
</file>