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7" r:id="rId2"/>
    <p:sldId id="635" r:id="rId3"/>
    <p:sldId id="636" r:id="rId4"/>
    <p:sldId id="643" r:id="rId5"/>
    <p:sldId id="638" r:id="rId6"/>
    <p:sldId id="639" r:id="rId7"/>
    <p:sldId id="650" r:id="rId8"/>
    <p:sldId id="641" r:id="rId9"/>
    <p:sldId id="642" r:id="rId10"/>
    <p:sldId id="646" r:id="rId11"/>
    <p:sldId id="652" r:id="rId12"/>
    <p:sldId id="653" r:id="rId13"/>
    <p:sldId id="657" r:id="rId14"/>
    <p:sldId id="651" r:id="rId15"/>
    <p:sldId id="674" r:id="rId16"/>
    <p:sldId id="678" r:id="rId17"/>
    <p:sldId id="660" r:id="rId18"/>
    <p:sldId id="675" r:id="rId19"/>
    <p:sldId id="692" r:id="rId20"/>
    <p:sldId id="693" r:id="rId21"/>
    <p:sldId id="694" r:id="rId22"/>
    <p:sldId id="695" r:id="rId23"/>
    <p:sldId id="696" r:id="rId24"/>
    <p:sldId id="697" r:id="rId25"/>
    <p:sldId id="698" r:id="rId26"/>
    <p:sldId id="677" r:id="rId27"/>
    <p:sldId id="676" r:id="rId28"/>
    <p:sldId id="679" r:id="rId29"/>
    <p:sldId id="661" r:id="rId30"/>
    <p:sldId id="662" r:id="rId31"/>
    <p:sldId id="663" r:id="rId32"/>
    <p:sldId id="664" r:id="rId33"/>
    <p:sldId id="680" r:id="rId34"/>
    <p:sldId id="681" r:id="rId35"/>
    <p:sldId id="682" r:id="rId36"/>
    <p:sldId id="683" r:id="rId37"/>
    <p:sldId id="684" r:id="rId38"/>
    <p:sldId id="685" r:id="rId39"/>
    <p:sldId id="686" r:id="rId40"/>
    <p:sldId id="687" r:id="rId41"/>
    <p:sldId id="688" r:id="rId42"/>
    <p:sldId id="689" r:id="rId43"/>
    <p:sldId id="690" r:id="rId44"/>
    <p:sldId id="691" r:id="rId45"/>
    <p:sldId id="368" r:id="rId46"/>
  </p:sldIdLst>
  <p:sldSz cx="9144000" cy="6858000" type="screen4x3"/>
  <p:notesSz cx="6769100" cy="9906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rka reich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96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94660"/>
  </p:normalViewPr>
  <p:slideViewPr>
    <p:cSldViewPr>
      <p:cViewPr>
        <p:scale>
          <a:sx n="107" d="100"/>
          <a:sy n="107" d="100"/>
        </p:scale>
        <p:origin x="-1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6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Uchazeči o zaměstnání v letech 2011 - 2014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UoZ!$A$3</c:f>
              <c:strCache>
                <c:ptCount val="1"/>
                <c:pt idx="0">
                  <c:v>2011</c:v>
                </c:pt>
              </c:strCache>
            </c:strRef>
          </c:tx>
          <c:marker>
            <c:symbol val="square"/>
            <c:size val="5"/>
          </c:marker>
          <c:cat>
            <c:strRef>
              <c:f>UoZ!$B$2:$M$2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UoZ!$B$3:$M$3</c:f>
              <c:numCache>
                <c:formatCode>#,##0</c:formatCode>
                <c:ptCount val="12"/>
                <c:pt idx="0">
                  <c:v>571863</c:v>
                </c:pt>
                <c:pt idx="1">
                  <c:v>566896</c:v>
                </c:pt>
                <c:pt idx="2">
                  <c:v>547762</c:v>
                </c:pt>
                <c:pt idx="3">
                  <c:v>513842</c:v>
                </c:pt>
                <c:pt idx="4">
                  <c:v>489956</c:v>
                </c:pt>
                <c:pt idx="5">
                  <c:v>478775</c:v>
                </c:pt>
                <c:pt idx="6">
                  <c:v>485584</c:v>
                </c:pt>
                <c:pt idx="7">
                  <c:v>481535</c:v>
                </c:pt>
                <c:pt idx="8">
                  <c:v>475115</c:v>
                </c:pt>
                <c:pt idx="9">
                  <c:v>470618</c:v>
                </c:pt>
                <c:pt idx="10">
                  <c:v>476404</c:v>
                </c:pt>
                <c:pt idx="11">
                  <c:v>508451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UoZ!$A$4</c:f>
              <c:strCache>
                <c:ptCount val="1"/>
                <c:pt idx="0">
                  <c:v>2012</c:v>
                </c:pt>
              </c:strCache>
            </c:strRef>
          </c:tx>
          <c:marker>
            <c:symbol val="square"/>
            <c:size val="5"/>
          </c:marker>
          <c:cat>
            <c:strRef>
              <c:f>UoZ!$B$2:$M$2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UoZ!$B$4:$M$4</c:f>
              <c:numCache>
                <c:formatCode>#,##0</c:formatCode>
                <c:ptCount val="12"/>
                <c:pt idx="0">
                  <c:v>534089</c:v>
                </c:pt>
                <c:pt idx="1">
                  <c:v>541685</c:v>
                </c:pt>
                <c:pt idx="2">
                  <c:v>525180</c:v>
                </c:pt>
                <c:pt idx="3">
                  <c:v>497322</c:v>
                </c:pt>
                <c:pt idx="4">
                  <c:v>482099</c:v>
                </c:pt>
                <c:pt idx="5">
                  <c:v>474586</c:v>
                </c:pt>
                <c:pt idx="6">
                  <c:v>485597</c:v>
                </c:pt>
                <c:pt idx="7">
                  <c:v>486693</c:v>
                </c:pt>
                <c:pt idx="8">
                  <c:v>493185</c:v>
                </c:pt>
                <c:pt idx="9">
                  <c:v>496762</c:v>
                </c:pt>
                <c:pt idx="10">
                  <c:v>508498</c:v>
                </c:pt>
                <c:pt idx="11">
                  <c:v>545311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UoZ!$A$5</c:f>
              <c:strCache>
                <c:ptCount val="1"/>
                <c:pt idx="0">
                  <c:v>2013</c:v>
                </c:pt>
              </c:strCache>
            </c:strRef>
          </c:tx>
          <c:marker>
            <c:symbol val="square"/>
            <c:size val="5"/>
          </c:marker>
          <c:cat>
            <c:strRef>
              <c:f>UoZ!$B$2:$M$2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UoZ!$B$5:$M$5</c:f>
              <c:numCache>
                <c:formatCode>#,##0</c:formatCode>
                <c:ptCount val="12"/>
                <c:pt idx="0">
                  <c:v>585809</c:v>
                </c:pt>
                <c:pt idx="1">
                  <c:v>593683</c:v>
                </c:pt>
                <c:pt idx="2">
                  <c:v>587768</c:v>
                </c:pt>
                <c:pt idx="3">
                  <c:v>565228</c:v>
                </c:pt>
                <c:pt idx="4">
                  <c:v>547463</c:v>
                </c:pt>
                <c:pt idx="5">
                  <c:v>540473</c:v>
                </c:pt>
                <c:pt idx="6">
                  <c:v>551096</c:v>
                </c:pt>
                <c:pt idx="7">
                  <c:v>551731</c:v>
                </c:pt>
                <c:pt idx="8">
                  <c:v>557058</c:v>
                </c:pt>
                <c:pt idx="9">
                  <c:v>556681</c:v>
                </c:pt>
                <c:pt idx="10">
                  <c:v>565313</c:v>
                </c:pt>
                <c:pt idx="11">
                  <c:v>596833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UoZ!$A$6</c:f>
              <c:strCache>
                <c:ptCount val="1"/>
                <c:pt idx="0">
                  <c:v>2014</c:v>
                </c:pt>
              </c:strCache>
            </c:strRef>
          </c:tx>
          <c:marker>
            <c:symbol val="square"/>
            <c:size val="5"/>
          </c:marker>
          <c:dLbls>
            <c:dLbl>
              <c:idx val="7"/>
              <c:layout>
                <c:manualLayout>
                  <c:x val="-5.3028563475280996E-2"/>
                  <c:y val="2.5485076419369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9219040237114327E-2"/>
                  <c:y val="3.1213681713728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UoZ!$B$2:$M$2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UoZ!$B$6:$M$6</c:f>
              <c:numCache>
                <c:formatCode>#,##0</c:formatCode>
                <c:ptCount val="12"/>
                <c:pt idx="0">
                  <c:v>629274</c:v>
                </c:pt>
                <c:pt idx="1">
                  <c:v>625390</c:v>
                </c:pt>
                <c:pt idx="2">
                  <c:v>608315</c:v>
                </c:pt>
                <c:pt idx="3">
                  <c:v>574908</c:v>
                </c:pt>
                <c:pt idx="4">
                  <c:v>549973</c:v>
                </c:pt>
                <c:pt idx="5">
                  <c:v>537179</c:v>
                </c:pt>
                <c:pt idx="6">
                  <c:v>541364</c:v>
                </c:pt>
                <c:pt idx="7">
                  <c:v>535225</c:v>
                </c:pt>
                <c:pt idx="8">
                  <c:v>529098</c:v>
                </c:pt>
                <c:pt idx="9">
                  <c:v>519638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881344"/>
        <c:axId val="61932288"/>
      </c:lineChart>
      <c:catAx>
        <c:axId val="618813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0" i="0"/>
            </a:pPr>
            <a:endParaRPr lang="cs-CZ"/>
          </a:p>
        </c:txPr>
        <c:crossAx val="61932288"/>
        <c:crosses val="autoZero"/>
        <c:auto val="1"/>
        <c:lblAlgn val="ctr"/>
        <c:lblOffset val="100"/>
        <c:noMultiLvlLbl val="0"/>
      </c:catAx>
      <c:valAx>
        <c:axId val="61932288"/>
        <c:scaling>
          <c:orientation val="minMax"/>
          <c:max val="700000"/>
          <c:min val="300000"/>
        </c:scaling>
        <c:delete val="0"/>
        <c:axPos val="l"/>
        <c:numFmt formatCode="#,##0" sourceLinked="1"/>
        <c:majorTickMark val="none"/>
        <c:minorTickMark val="none"/>
        <c:tickLblPos val="nextTo"/>
        <c:crossAx val="61881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Struktura UoZ dle délky evidence k</a:t>
            </a:r>
            <a:r>
              <a:rPr lang="cs-CZ" baseline="0"/>
              <a:t> 31.10</a:t>
            </a:r>
            <a:r>
              <a:rPr lang="cs-CZ"/>
              <a:t>.2014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'delka evidence'!$T$2</c:f>
              <c:strCache>
                <c:ptCount val="1"/>
                <c:pt idx="0">
                  <c:v>Délka evidence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'delka evidence'!$T$3:$T$7</c:f>
              <c:strCache>
                <c:ptCount val="5"/>
                <c:pt idx="0">
                  <c:v> do 3 měsíců</c:v>
                </c:pt>
                <c:pt idx="1">
                  <c:v> 3 - 6 měsíců</c:v>
                </c:pt>
                <c:pt idx="2">
                  <c:v> 6 - 9 měsíců</c:v>
                </c:pt>
                <c:pt idx="3">
                  <c:v> 9 - 12 měsíců</c:v>
                </c:pt>
                <c:pt idx="4">
                  <c:v> nad 12 měsíců</c:v>
                </c:pt>
              </c:strCache>
            </c:strRef>
          </c:cat>
          <c:val>
            <c:numRef>
              <c:f>'delka evidence'!$U$3:$U$7</c:f>
              <c:numCache>
                <c:formatCode>#,##0</c:formatCode>
                <c:ptCount val="5"/>
                <c:pt idx="0">
                  <c:v>122240</c:v>
                </c:pt>
                <c:pt idx="1">
                  <c:v>70061</c:v>
                </c:pt>
                <c:pt idx="2">
                  <c:v>48027</c:v>
                </c:pt>
                <c:pt idx="3">
                  <c:v>40546</c:v>
                </c:pt>
                <c:pt idx="4">
                  <c:v>238764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Podíl UoZ v evidenci nad 12 měsíců k UoZ </a:t>
            </a:r>
            <a:r>
              <a:rPr lang="cs-CZ" sz="1600"/>
              <a:t>celkem</a:t>
            </a:r>
            <a:r>
              <a:rPr lang="cs-CZ" sz="1600" baseline="0"/>
              <a:t> (v %)</a:t>
            </a:r>
            <a:endParaRPr lang="en-US" sz="16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'nad 12 měsíců'!$A$6</c:f>
              <c:strCache>
                <c:ptCount val="1"/>
                <c:pt idx="0">
                  <c:v>nad 12 měsíců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'nad 12 měsíců'!$B$2:$I$3</c:f>
              <c:multiLvlStrCache>
                <c:ptCount val="8"/>
                <c:lvl>
                  <c:pt idx="0">
                    <c:v>březen</c:v>
                  </c:pt>
                  <c:pt idx="1">
                    <c:v>duben</c:v>
                  </c:pt>
                  <c:pt idx="2">
                    <c:v>květen</c:v>
                  </c:pt>
                  <c:pt idx="3">
                    <c:v>červen</c:v>
                  </c:pt>
                  <c:pt idx="4">
                    <c:v>červenec</c:v>
                  </c:pt>
                  <c:pt idx="5">
                    <c:v>srpen</c:v>
                  </c:pt>
                  <c:pt idx="6">
                    <c:v>září</c:v>
                  </c:pt>
                  <c:pt idx="7">
                    <c:v>říjen</c:v>
                  </c:pt>
                </c:lvl>
                <c:lvl>
                  <c:pt idx="0">
                    <c:v>2014</c:v>
                  </c:pt>
                </c:lvl>
              </c:multiLvlStrCache>
            </c:multiLvlStrRef>
          </c:cat>
          <c:val>
            <c:numRef>
              <c:f>'nad 12 měsíců'!$B$7:$I$7</c:f>
              <c:numCache>
                <c:formatCode>0.0</c:formatCode>
                <c:ptCount val="8"/>
                <c:pt idx="0">
                  <c:v>41.355054535890126</c:v>
                </c:pt>
                <c:pt idx="1">
                  <c:v>43.250920147223553</c:v>
                </c:pt>
                <c:pt idx="2">
                  <c:v>44.816381895111213</c:v>
                </c:pt>
                <c:pt idx="3">
                  <c:v>45.313014842352359</c:v>
                </c:pt>
                <c:pt idx="4">
                  <c:v>44.857064747563562</c:v>
                </c:pt>
                <c:pt idx="5">
                  <c:v>45.268812181792704</c:v>
                </c:pt>
                <c:pt idx="6">
                  <c:v>45.66583128267353</c:v>
                </c:pt>
                <c:pt idx="7">
                  <c:v>45.94814082111008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732672"/>
        <c:axId val="118734208"/>
      </c:barChart>
      <c:catAx>
        <c:axId val="118732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8734208"/>
        <c:crosses val="autoZero"/>
        <c:auto val="1"/>
        <c:lblAlgn val="ctr"/>
        <c:lblOffset val="100"/>
        <c:noMultiLvlLbl val="0"/>
      </c:catAx>
      <c:valAx>
        <c:axId val="11873420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187326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Uchazeči o zaměstnání podpořeni nástroji APZ od počátku roku</a:t>
            </a:r>
            <a:r>
              <a:rPr lang="cs-CZ" baseline="0"/>
              <a:t> </a:t>
            </a:r>
            <a:r>
              <a:rPr lang="cs-CZ"/>
              <a:t>do</a:t>
            </a:r>
            <a:r>
              <a:rPr lang="cs-CZ" baseline="0"/>
              <a:t> </a:t>
            </a:r>
            <a:r>
              <a:rPr lang="cs-CZ"/>
              <a:t>31. října 2014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10136227059984E-2"/>
          <c:y val="0.23132628143059841"/>
          <c:w val="0.97388990922398877"/>
          <c:h val="0.44055944731046548"/>
        </c:manualLayout>
      </c:layout>
      <c:pie3DChart>
        <c:varyColors val="1"/>
        <c:ser>
          <c:idx val="0"/>
          <c:order val="0"/>
          <c:tx>
            <c:v>2014</c:v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'tab_od poc. roku'!$AH$6:$AK$6</c:f>
              <c:strCache>
                <c:ptCount val="4"/>
                <c:pt idx="0">
                  <c:v>VPP</c:v>
                </c:pt>
                <c:pt idx="1">
                  <c:v>SÚPM</c:v>
                </c:pt>
                <c:pt idx="2">
                  <c:v>Rekvalifikace</c:v>
                </c:pt>
                <c:pt idx="3">
                  <c:v>Ostatní (CHPM zřízená, Přípěvek na provoz CHPM, CHPM SVČ, SVČ OZP, Překlenovací příspěvek, Příspěvek na zapracování, Cílené programy, Aktivizační pracovní příležitost)</c:v>
                </c:pt>
              </c:strCache>
            </c:strRef>
          </c:cat>
          <c:val>
            <c:numRef>
              <c:f>'tab_od poc. roku'!$AH$21:$AK$21</c:f>
              <c:numCache>
                <c:formatCode>#,##0</c:formatCode>
                <c:ptCount val="4"/>
                <c:pt idx="0">
                  <c:v>21650</c:v>
                </c:pt>
                <c:pt idx="1">
                  <c:v>26312</c:v>
                </c:pt>
                <c:pt idx="2">
                  <c:v>40184</c:v>
                </c:pt>
                <c:pt idx="3">
                  <c:v>10655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4625947143924859E-2"/>
          <c:y val="0.5790243040965587"/>
          <c:w val="0.86776510529049367"/>
          <c:h val="0.33126185212927273"/>
        </c:manualLayout>
      </c:layout>
      <c:overlay val="0"/>
      <c:txPr>
        <a:bodyPr/>
        <a:lstStyle/>
        <a:p>
          <a:pPr rtl="0">
            <a:defRPr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Nástroje APZ - podpoření</a:t>
            </a:r>
            <a:r>
              <a:rPr lang="cs-CZ" baseline="0"/>
              <a:t> </a:t>
            </a:r>
            <a:r>
              <a:rPr lang="cs-CZ"/>
              <a:t>uchazeči</a:t>
            </a:r>
            <a:r>
              <a:rPr lang="cs-CZ" baseline="0"/>
              <a:t> </a:t>
            </a:r>
          </a:p>
          <a:p>
            <a:pPr>
              <a:defRPr/>
            </a:pPr>
            <a:r>
              <a:rPr lang="cs-CZ" baseline="0"/>
              <a:t>od počátku roku do 31. října</a:t>
            </a:r>
            <a:endParaRPr lang="cs-CZ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2013</c:v>
          </c:tx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'tab_od poc. roku'!$B$7:$B$20</c:f>
              <c:strCache>
                <c:ptCount val="14"/>
                <c:pt idx="0">
                  <c:v>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'tab_od poc. roku'!$M$7:$M$20</c:f>
              <c:numCache>
                <c:formatCode>#,##0</c:formatCode>
                <c:ptCount val="14"/>
                <c:pt idx="0">
                  <c:v>2680</c:v>
                </c:pt>
                <c:pt idx="1">
                  <c:v>6270</c:v>
                </c:pt>
                <c:pt idx="2">
                  <c:v>5213</c:v>
                </c:pt>
                <c:pt idx="3">
                  <c:v>4382</c:v>
                </c:pt>
                <c:pt idx="4">
                  <c:v>2481</c:v>
                </c:pt>
                <c:pt idx="5">
                  <c:v>6667</c:v>
                </c:pt>
                <c:pt idx="6">
                  <c:v>3554</c:v>
                </c:pt>
                <c:pt idx="7">
                  <c:v>2734</c:v>
                </c:pt>
                <c:pt idx="8">
                  <c:v>4043</c:v>
                </c:pt>
                <c:pt idx="9">
                  <c:v>4507</c:v>
                </c:pt>
                <c:pt idx="10">
                  <c:v>8405</c:v>
                </c:pt>
                <c:pt idx="11">
                  <c:v>7054</c:v>
                </c:pt>
                <c:pt idx="12">
                  <c:v>6493</c:v>
                </c:pt>
                <c:pt idx="13">
                  <c:v>11231</c:v>
                </c:pt>
              </c:numCache>
            </c:numRef>
          </c:val>
        </c:ser>
        <c:ser>
          <c:idx val="1"/>
          <c:order val="1"/>
          <c:tx>
            <c:v>2014</c:v>
          </c:tx>
          <c:invertIfNegative val="0"/>
          <c:dLbls>
            <c:dLbl>
              <c:idx val="3"/>
              <c:layout>
                <c:manualLayout>
                  <c:x val="1.6650150048005748E-2"/>
                  <c:y val="8.8607618487688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800133376005109E-2"/>
                  <c:y val="1.47679364146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rgbClr val="C0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'tab_od poc. roku'!$B$7:$B$20</c:f>
              <c:strCache>
                <c:ptCount val="14"/>
                <c:pt idx="0">
                  <c:v>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'tab_od poc. roku'!$Y$7:$Y$20</c:f>
              <c:numCache>
                <c:formatCode>#,##0</c:formatCode>
                <c:ptCount val="14"/>
                <c:pt idx="0">
                  <c:v>7577</c:v>
                </c:pt>
                <c:pt idx="1">
                  <c:v>8908</c:v>
                </c:pt>
                <c:pt idx="2">
                  <c:v>6806</c:v>
                </c:pt>
                <c:pt idx="3">
                  <c:v>4512</c:v>
                </c:pt>
                <c:pt idx="4">
                  <c:v>2884</c:v>
                </c:pt>
                <c:pt idx="5">
                  <c:v>10787</c:v>
                </c:pt>
                <c:pt idx="6">
                  <c:v>4178</c:v>
                </c:pt>
                <c:pt idx="7">
                  <c:v>3607</c:v>
                </c:pt>
                <c:pt idx="8">
                  <c:v>4912</c:v>
                </c:pt>
                <c:pt idx="9">
                  <c:v>5607</c:v>
                </c:pt>
                <c:pt idx="10">
                  <c:v>10123</c:v>
                </c:pt>
                <c:pt idx="11">
                  <c:v>8753</c:v>
                </c:pt>
                <c:pt idx="12">
                  <c:v>7208</c:v>
                </c:pt>
                <c:pt idx="13">
                  <c:v>12939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98176"/>
        <c:axId val="116099712"/>
      </c:barChart>
      <c:catAx>
        <c:axId val="116098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6099712"/>
        <c:crosses val="autoZero"/>
        <c:auto val="1"/>
        <c:lblAlgn val="ctr"/>
        <c:lblOffset val="100"/>
        <c:noMultiLvlLbl val="0"/>
      </c:catAx>
      <c:valAx>
        <c:axId val="11609971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16098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Nástroje</a:t>
            </a:r>
            <a:r>
              <a:rPr lang="cs-CZ" baseline="0"/>
              <a:t> APZ - meziroční nárůst/pokles podpořených uchazečů od počátku roku do 31. října 2014 (v 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nárůst</c:v>
          </c:tx>
          <c:spPr>
            <a:solidFill>
              <a:schemeClr val="accent3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'tab_od poc. roku'!$B$7:$B$21</c:f>
              <c:strCache>
                <c:ptCount val="15"/>
                <c:pt idx="0">
                  <c:v>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Celkem ČR</c:v>
                </c:pt>
              </c:strCache>
            </c:strRef>
          </c:cat>
          <c:val>
            <c:numRef>
              <c:f>'tab_od poc. roku'!$AB$7:$AB$21</c:f>
              <c:numCache>
                <c:formatCode>0.0</c:formatCode>
                <c:ptCount val="15"/>
                <c:pt idx="0">
                  <c:v>182.7238805970149</c:v>
                </c:pt>
                <c:pt idx="1">
                  <c:v>42.07336523125997</c:v>
                </c:pt>
                <c:pt idx="2">
                  <c:v>30.558219835027813</c:v>
                </c:pt>
                <c:pt idx="3">
                  <c:v>2.9666818804199124</c:v>
                </c:pt>
                <c:pt idx="4">
                  <c:v>16.24345022168481</c:v>
                </c:pt>
                <c:pt idx="5">
                  <c:v>61.796910154492281</c:v>
                </c:pt>
                <c:pt idx="6">
                  <c:v>17.557681485649979</c:v>
                </c:pt>
                <c:pt idx="7">
                  <c:v>31.931236283833215</c:v>
                </c:pt>
                <c:pt idx="8">
                  <c:v>21.49394014345782</c:v>
                </c:pt>
                <c:pt idx="9">
                  <c:v>24.406478810738847</c:v>
                </c:pt>
                <c:pt idx="10">
                  <c:v>20.440214158239129</c:v>
                </c:pt>
                <c:pt idx="11">
                  <c:v>24.085625177204435</c:v>
                </c:pt>
                <c:pt idx="12">
                  <c:v>11.011858924996147</c:v>
                </c:pt>
                <c:pt idx="13">
                  <c:v>15.207906686848901</c:v>
                </c:pt>
                <c:pt idx="14">
                  <c:v>30.492379216525336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67424"/>
        <c:axId val="116168960"/>
      </c:barChart>
      <c:catAx>
        <c:axId val="116167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16168960"/>
        <c:crosses val="autoZero"/>
        <c:auto val="1"/>
        <c:lblAlgn val="ctr"/>
        <c:lblOffset val="100"/>
        <c:noMultiLvlLbl val="0"/>
      </c:catAx>
      <c:valAx>
        <c:axId val="11616896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161674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VPP - podíl umístěných uchazečů k</a:t>
            </a:r>
            <a:r>
              <a:rPr lang="cs-CZ" baseline="0"/>
              <a:t> uchazečům o zaměstnání (v %)</a:t>
            </a:r>
          </a:p>
          <a:p>
            <a:pPr>
              <a:defRPr/>
            </a:pPr>
            <a:r>
              <a:rPr lang="cs-CZ" sz="1400" i="1" baseline="0"/>
              <a:t>(k 31. říjnu)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rok 2013</c:v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'graf_VPP+SÚPM+REK'!$B$7:$B$21</c:f>
              <c:strCache>
                <c:ptCount val="15"/>
                <c:pt idx="0">
                  <c:v>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Celkem ČR</c:v>
                </c:pt>
              </c:strCache>
            </c:strRef>
          </c:cat>
          <c:val>
            <c:numRef>
              <c:f>'graf_VPP+SÚPM+REK'!$E$7:$E$21</c:f>
              <c:numCache>
                <c:formatCode>#,##0.0</c:formatCode>
                <c:ptCount val="15"/>
                <c:pt idx="0">
                  <c:v>0.25008373339287704</c:v>
                </c:pt>
                <c:pt idx="1">
                  <c:v>3.2809635581749963</c:v>
                </c:pt>
                <c:pt idx="2">
                  <c:v>3.4148276359440359</c:v>
                </c:pt>
                <c:pt idx="3">
                  <c:v>2.8781738483169299</c:v>
                </c:pt>
                <c:pt idx="4">
                  <c:v>2.7953446351703248</c:v>
                </c:pt>
                <c:pt idx="5">
                  <c:v>3.6409202702281998</c:v>
                </c:pt>
                <c:pt idx="6">
                  <c:v>4.5202765535923666</c:v>
                </c:pt>
                <c:pt idx="7">
                  <c:v>3.8996668626298256</c:v>
                </c:pt>
                <c:pt idx="8">
                  <c:v>5.6319497495968083</c:v>
                </c:pt>
                <c:pt idx="9">
                  <c:v>3.8783767215660632</c:v>
                </c:pt>
                <c:pt idx="10">
                  <c:v>2.3819364714887103</c:v>
                </c:pt>
                <c:pt idx="11">
                  <c:v>4.3230741860878847</c:v>
                </c:pt>
                <c:pt idx="12">
                  <c:v>4.9605157131345692</c:v>
                </c:pt>
                <c:pt idx="13">
                  <c:v>2.4095530858358951</c:v>
                </c:pt>
                <c:pt idx="14">
                  <c:v>3.1899777430880523</c:v>
                </c:pt>
              </c:numCache>
            </c:numRef>
          </c:val>
        </c:ser>
        <c:ser>
          <c:idx val="1"/>
          <c:order val="1"/>
          <c:tx>
            <c:v>rok 2014</c:v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'graf_VPP+SÚPM+REK'!$B$7:$B$21</c:f>
              <c:strCache>
                <c:ptCount val="15"/>
                <c:pt idx="0">
                  <c:v>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Celkem ČR</c:v>
                </c:pt>
              </c:strCache>
            </c:strRef>
          </c:cat>
          <c:val>
            <c:numRef>
              <c:f>'graf_VPP+SÚPM+REK'!$N$7:$N$21</c:f>
              <c:numCache>
                <c:formatCode>#,##0.0</c:formatCode>
                <c:ptCount val="15"/>
                <c:pt idx="0">
                  <c:v>0.20538515358746925</c:v>
                </c:pt>
                <c:pt idx="1">
                  <c:v>4.1563600252776025</c:v>
                </c:pt>
                <c:pt idx="2">
                  <c:v>4.0630515000802188</c:v>
                </c:pt>
                <c:pt idx="3">
                  <c:v>3.6186235968360729</c:v>
                </c:pt>
                <c:pt idx="4">
                  <c:v>4.0637402997452758</c:v>
                </c:pt>
                <c:pt idx="5">
                  <c:v>4.7185844246725983</c:v>
                </c:pt>
                <c:pt idx="6">
                  <c:v>5.3982339379703337</c:v>
                </c:pt>
                <c:pt idx="7">
                  <c:v>3.8290491861602778</c:v>
                </c:pt>
                <c:pt idx="8">
                  <c:v>7.4598260356774286</c:v>
                </c:pt>
                <c:pt idx="9">
                  <c:v>4.3172779496243923</c:v>
                </c:pt>
                <c:pt idx="10">
                  <c:v>2.6699921658912498</c:v>
                </c:pt>
                <c:pt idx="11">
                  <c:v>4.1389504804138948</c:v>
                </c:pt>
                <c:pt idx="12">
                  <c:v>4.2037892286992253</c:v>
                </c:pt>
                <c:pt idx="13">
                  <c:v>2.8192897488136048</c:v>
                </c:pt>
                <c:pt idx="14">
                  <c:v>3.6436904152506164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6466816"/>
        <c:axId val="116468352"/>
        <c:axId val="0"/>
      </c:bar3DChart>
      <c:catAx>
        <c:axId val="116466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6468352"/>
        <c:crosses val="autoZero"/>
        <c:auto val="1"/>
        <c:lblAlgn val="ctr"/>
        <c:lblOffset val="100"/>
        <c:noMultiLvlLbl val="0"/>
      </c:catAx>
      <c:valAx>
        <c:axId val="11646835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1164668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SÚPM - podíl umístěných uchazečů </a:t>
            </a:r>
          </a:p>
          <a:p>
            <a:pPr>
              <a:defRPr/>
            </a:pPr>
            <a:r>
              <a:rPr lang="cs-CZ"/>
              <a:t>k</a:t>
            </a:r>
            <a:r>
              <a:rPr lang="cs-CZ" baseline="0"/>
              <a:t> uchazečům o zaměstnání (v %)</a:t>
            </a:r>
          </a:p>
          <a:p>
            <a:pPr>
              <a:defRPr/>
            </a:pPr>
            <a:r>
              <a:rPr lang="cs-CZ" sz="1400" i="1" baseline="0"/>
              <a:t>(k 31. říjnu)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rok 2013</c:v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'graf_VPP+SÚPM+REK'!$B$7:$B$21</c:f>
              <c:strCache>
                <c:ptCount val="15"/>
                <c:pt idx="0">
                  <c:v>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Celkem ČR</c:v>
                </c:pt>
              </c:strCache>
            </c:strRef>
          </c:cat>
          <c:val>
            <c:numRef>
              <c:f>'graf_VPP+SÚPM+REK'!$G$7:$G$21</c:f>
              <c:numCache>
                <c:formatCode>#,##0.0</c:formatCode>
                <c:ptCount val="15"/>
                <c:pt idx="0">
                  <c:v>0.46444121915820025</c:v>
                </c:pt>
                <c:pt idx="1">
                  <c:v>2.2821114670961333</c:v>
                </c:pt>
                <c:pt idx="2">
                  <c:v>4.4713688158084528</c:v>
                </c:pt>
                <c:pt idx="3">
                  <c:v>2.6424613348771815</c:v>
                </c:pt>
                <c:pt idx="4">
                  <c:v>1.7696763564861562</c:v>
                </c:pt>
                <c:pt idx="5">
                  <c:v>2.6400174340773948</c:v>
                </c:pt>
                <c:pt idx="6">
                  <c:v>2.4784700602433993</c:v>
                </c:pt>
                <c:pt idx="7">
                  <c:v>2.0889672741524592</c:v>
                </c:pt>
                <c:pt idx="8">
                  <c:v>3.6966301672184025</c:v>
                </c:pt>
                <c:pt idx="9">
                  <c:v>2.6727696268748211</c:v>
                </c:pt>
                <c:pt idx="10">
                  <c:v>2.6100267891312665</c:v>
                </c:pt>
                <c:pt idx="11">
                  <c:v>4.8771189671385367</c:v>
                </c:pt>
                <c:pt idx="12">
                  <c:v>3.1941982272361003</c:v>
                </c:pt>
                <c:pt idx="13">
                  <c:v>3.7964057696855047</c:v>
                </c:pt>
                <c:pt idx="14">
                  <c:v>2.8642975061121181</c:v>
                </c:pt>
              </c:numCache>
            </c:numRef>
          </c:val>
        </c:ser>
        <c:ser>
          <c:idx val="1"/>
          <c:order val="1"/>
          <c:tx>
            <c:v>rok 2014</c:v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'graf_VPP+SÚPM+REK'!$B$7:$B$21</c:f>
              <c:strCache>
                <c:ptCount val="15"/>
                <c:pt idx="0">
                  <c:v>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Celkem ČR</c:v>
                </c:pt>
              </c:strCache>
            </c:strRef>
          </c:cat>
          <c:val>
            <c:numRef>
              <c:f>'graf_VPP+SÚPM+REK'!$P$7:$P$21</c:f>
              <c:numCache>
                <c:formatCode>#,##0.0</c:formatCode>
                <c:ptCount val="15"/>
                <c:pt idx="0">
                  <c:v>1.0359536867763559</c:v>
                </c:pt>
                <c:pt idx="1">
                  <c:v>3.8927507447864946</c:v>
                </c:pt>
                <c:pt idx="2">
                  <c:v>7.2798010588801549</c:v>
                </c:pt>
                <c:pt idx="3">
                  <c:v>4.0070098991142897</c:v>
                </c:pt>
                <c:pt idx="4">
                  <c:v>2.7664237900598305</c:v>
                </c:pt>
                <c:pt idx="5">
                  <c:v>4.4736579026292116</c:v>
                </c:pt>
                <c:pt idx="6">
                  <c:v>4.1411109661142289</c:v>
                </c:pt>
                <c:pt idx="7">
                  <c:v>2.6016187850217913</c:v>
                </c:pt>
                <c:pt idx="8">
                  <c:v>3.8281979458450048</c:v>
                </c:pt>
                <c:pt idx="9">
                  <c:v>4.6354396818382684</c:v>
                </c:pt>
                <c:pt idx="10">
                  <c:v>3.5141573536700403</c:v>
                </c:pt>
                <c:pt idx="11">
                  <c:v>6.3480331773014695</c:v>
                </c:pt>
                <c:pt idx="12">
                  <c:v>5.2329175606385681</c:v>
                </c:pt>
                <c:pt idx="13">
                  <c:v>4.8297568652328255</c:v>
                </c:pt>
                <c:pt idx="14">
                  <c:v>4.177523583725594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6753920"/>
        <c:axId val="116755456"/>
        <c:axId val="0"/>
      </c:bar3DChart>
      <c:catAx>
        <c:axId val="116753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6755456"/>
        <c:crosses val="autoZero"/>
        <c:auto val="1"/>
        <c:lblAlgn val="ctr"/>
        <c:lblOffset val="100"/>
        <c:noMultiLvlLbl val="0"/>
      </c:catAx>
      <c:valAx>
        <c:axId val="116755456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1167539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Počet volných míst v letech 2011 - 2014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VM!$A$3</c:f>
              <c:strCache>
                <c:ptCount val="1"/>
                <c:pt idx="0">
                  <c:v>2011</c:v>
                </c:pt>
              </c:strCache>
            </c:strRef>
          </c:tx>
          <c:marker>
            <c:symbol val="square"/>
            <c:size val="5"/>
          </c:marker>
          <c:cat>
            <c:strRef>
              <c:f>VM!$B$2:$M$2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VM!$B$3:$M$3</c:f>
              <c:numCache>
                <c:formatCode>#,##0</c:formatCode>
                <c:ptCount val="12"/>
                <c:pt idx="0">
                  <c:v>31393</c:v>
                </c:pt>
                <c:pt idx="1">
                  <c:v>32164</c:v>
                </c:pt>
                <c:pt idx="2">
                  <c:v>33931</c:v>
                </c:pt>
                <c:pt idx="3">
                  <c:v>36053</c:v>
                </c:pt>
                <c:pt idx="4">
                  <c:v>37649</c:v>
                </c:pt>
                <c:pt idx="5">
                  <c:v>38416</c:v>
                </c:pt>
                <c:pt idx="6">
                  <c:v>38898</c:v>
                </c:pt>
                <c:pt idx="7">
                  <c:v>40758</c:v>
                </c:pt>
                <c:pt idx="8">
                  <c:v>39795</c:v>
                </c:pt>
                <c:pt idx="9">
                  <c:v>38732</c:v>
                </c:pt>
                <c:pt idx="10">
                  <c:v>36832</c:v>
                </c:pt>
                <c:pt idx="11">
                  <c:v>35784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VM!$A$4</c:f>
              <c:strCache>
                <c:ptCount val="1"/>
                <c:pt idx="0">
                  <c:v>2012</c:v>
                </c:pt>
              </c:strCache>
            </c:strRef>
          </c:tx>
          <c:marker>
            <c:symbol val="square"/>
            <c:size val="5"/>
          </c:marker>
          <c:cat>
            <c:strRef>
              <c:f>VM!$B$2:$M$2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VM!$B$4:$M$4</c:f>
              <c:numCache>
                <c:formatCode>#,##0</c:formatCode>
                <c:ptCount val="12"/>
                <c:pt idx="0">
                  <c:v>34471</c:v>
                </c:pt>
                <c:pt idx="1">
                  <c:v>36671</c:v>
                </c:pt>
                <c:pt idx="2">
                  <c:v>39906</c:v>
                </c:pt>
                <c:pt idx="3">
                  <c:v>41707</c:v>
                </c:pt>
                <c:pt idx="4">
                  <c:v>43665</c:v>
                </c:pt>
                <c:pt idx="5">
                  <c:v>42779</c:v>
                </c:pt>
                <c:pt idx="6">
                  <c:v>41093</c:v>
                </c:pt>
                <c:pt idx="7">
                  <c:v>42559</c:v>
                </c:pt>
                <c:pt idx="8">
                  <c:v>40809</c:v>
                </c:pt>
                <c:pt idx="9">
                  <c:v>40729</c:v>
                </c:pt>
                <c:pt idx="10">
                  <c:v>38806</c:v>
                </c:pt>
                <c:pt idx="11">
                  <c:v>34893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VM!$A$5</c:f>
              <c:strCache>
                <c:ptCount val="1"/>
                <c:pt idx="0">
                  <c:v>2013</c:v>
                </c:pt>
              </c:strCache>
            </c:strRef>
          </c:tx>
          <c:marker>
            <c:symbol val="square"/>
            <c:size val="5"/>
          </c:marker>
          <c:cat>
            <c:strRef>
              <c:f>VM!$B$2:$M$2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VM!$B$5:$M$5</c:f>
              <c:numCache>
                <c:formatCode>#,##0</c:formatCode>
                <c:ptCount val="12"/>
                <c:pt idx="0">
                  <c:v>33794</c:v>
                </c:pt>
                <c:pt idx="1">
                  <c:v>34635</c:v>
                </c:pt>
                <c:pt idx="2">
                  <c:v>38863</c:v>
                </c:pt>
                <c:pt idx="3">
                  <c:v>39763</c:v>
                </c:pt>
                <c:pt idx="4">
                  <c:v>42632</c:v>
                </c:pt>
                <c:pt idx="5">
                  <c:v>44032</c:v>
                </c:pt>
                <c:pt idx="6">
                  <c:v>40175</c:v>
                </c:pt>
                <c:pt idx="7">
                  <c:v>40579</c:v>
                </c:pt>
                <c:pt idx="8">
                  <c:v>41422</c:v>
                </c:pt>
                <c:pt idx="9">
                  <c:v>39137</c:v>
                </c:pt>
                <c:pt idx="10">
                  <c:v>37501</c:v>
                </c:pt>
                <c:pt idx="11">
                  <c:v>35178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VM!$A$6</c:f>
              <c:strCache>
                <c:ptCount val="1"/>
                <c:pt idx="0">
                  <c:v>2014</c:v>
                </c:pt>
              </c:strCache>
            </c:strRef>
          </c:tx>
          <c:marker>
            <c:symbol val="square"/>
            <c:size val="5"/>
          </c:marker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VM!$B$2:$M$2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VM!$B$6:$M$6</c:f>
              <c:numCache>
                <c:formatCode>#,##0</c:formatCode>
                <c:ptCount val="12"/>
                <c:pt idx="0">
                  <c:v>36394</c:v>
                </c:pt>
                <c:pt idx="1">
                  <c:v>38301</c:v>
                </c:pt>
                <c:pt idx="2">
                  <c:v>40808</c:v>
                </c:pt>
                <c:pt idx="3">
                  <c:v>44246</c:v>
                </c:pt>
                <c:pt idx="4">
                  <c:v>48023</c:v>
                </c:pt>
                <c:pt idx="5">
                  <c:v>49479</c:v>
                </c:pt>
                <c:pt idx="6">
                  <c:v>51079</c:v>
                </c:pt>
                <c:pt idx="7">
                  <c:v>54724</c:v>
                </c:pt>
                <c:pt idx="8">
                  <c:v>56556</c:v>
                </c:pt>
                <c:pt idx="9">
                  <c:v>58217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7856"/>
        <c:axId val="19659392"/>
      </c:lineChart>
      <c:catAx>
        <c:axId val="19657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9659392"/>
        <c:crosses val="autoZero"/>
        <c:auto val="1"/>
        <c:lblAlgn val="ctr"/>
        <c:lblOffset val="100"/>
        <c:noMultiLvlLbl val="0"/>
      </c:catAx>
      <c:valAx>
        <c:axId val="196593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none"/>
        <c:minorTickMark val="none"/>
        <c:tickLblPos val="nextTo"/>
        <c:crossAx val="19657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Podíl nezaměstnaných osob v letech 2011 - 2014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'podil nezam'!$A$3</c:f>
              <c:strCache>
                <c:ptCount val="1"/>
                <c:pt idx="0">
                  <c:v>2011</c:v>
                </c:pt>
              </c:strCache>
            </c:strRef>
          </c:tx>
          <c:marker>
            <c:symbol val="square"/>
            <c:size val="5"/>
          </c:marker>
          <c:cat>
            <c:strRef>
              <c:f>'podil nezam'!$B$2:$M$2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'podil nezam'!$B$3:$M$3</c:f>
              <c:numCache>
                <c:formatCode>#,##0.0</c:formatCode>
                <c:ptCount val="12"/>
                <c:pt idx="0">
                  <c:v>7.5810087074744263</c:v>
                </c:pt>
                <c:pt idx="1">
                  <c:v>7.4734524559453908</c:v>
                </c:pt>
                <c:pt idx="2">
                  <c:v>7.1863839643038236</c:v>
                </c:pt>
                <c:pt idx="3">
                  <c:v>6.736343695698527</c:v>
                </c:pt>
                <c:pt idx="4">
                  <c:v>6.4060093263916986</c:v>
                </c:pt>
                <c:pt idx="5">
                  <c:v>6.3072957221250805</c:v>
                </c:pt>
                <c:pt idx="6">
                  <c:v>6.443742771890375</c:v>
                </c:pt>
                <c:pt idx="7">
                  <c:v>6.3942288873314155</c:v>
                </c:pt>
                <c:pt idx="8">
                  <c:v>6.2920638899723391</c:v>
                </c:pt>
                <c:pt idx="9">
                  <c:v>6.2125811221236749</c:v>
                </c:pt>
                <c:pt idx="10">
                  <c:v>6.284419523120448</c:v>
                </c:pt>
                <c:pt idx="11">
                  <c:v>6.7694025198106269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'podil nezam'!$A$4</c:f>
              <c:strCache>
                <c:ptCount val="1"/>
                <c:pt idx="0">
                  <c:v>2012</c:v>
                </c:pt>
              </c:strCache>
            </c:strRef>
          </c:tx>
          <c:marker>
            <c:symbol val="square"/>
            <c:size val="5"/>
          </c:marker>
          <c:cat>
            <c:strRef>
              <c:f>'podil nezam'!$B$2:$M$2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'podil nezam'!$B$4:$M$4</c:f>
              <c:numCache>
                <c:formatCode>#,##0.0</c:formatCode>
                <c:ptCount val="12"/>
                <c:pt idx="0">
                  <c:v>7.1323599894546286</c:v>
                </c:pt>
                <c:pt idx="1">
                  <c:v>7.2390182657379079</c:v>
                </c:pt>
                <c:pt idx="2">
                  <c:v>7.0097531403253779</c:v>
                </c:pt>
                <c:pt idx="3">
                  <c:v>6.6369620390368862</c:v>
                </c:pt>
                <c:pt idx="4">
                  <c:v>6.4426869029829694</c:v>
                </c:pt>
                <c:pt idx="5">
                  <c:v>6.3510565595616377</c:v>
                </c:pt>
                <c:pt idx="6">
                  <c:v>6.5155684612848583</c:v>
                </c:pt>
                <c:pt idx="7">
                  <c:v>6.5352496274617646</c:v>
                </c:pt>
                <c:pt idx="8">
                  <c:v>6.6292178615213446</c:v>
                </c:pt>
                <c:pt idx="9">
                  <c:v>6.677011396033528</c:v>
                </c:pt>
                <c:pt idx="10">
                  <c:v>6.8403976623806786</c:v>
                </c:pt>
                <c:pt idx="11">
                  <c:v>7.3665213987597111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'podil nezam'!$A$5</c:f>
              <c:strCache>
                <c:ptCount val="1"/>
                <c:pt idx="0">
                  <c:v>2013</c:v>
                </c:pt>
              </c:strCache>
            </c:strRef>
          </c:tx>
          <c:marker>
            <c:symbol val="square"/>
            <c:size val="5"/>
          </c:marker>
          <c:cat>
            <c:strRef>
              <c:f>'podil nezam'!$B$2:$M$2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'podil nezam'!$B$5:$M$5</c:f>
              <c:numCache>
                <c:formatCode>#,##0.0</c:formatCode>
                <c:ptCount val="12"/>
                <c:pt idx="0">
                  <c:v>7.9656513887521925</c:v>
                </c:pt>
                <c:pt idx="1">
                  <c:v>8.0857485049325319</c:v>
                </c:pt>
                <c:pt idx="2">
                  <c:v>8.0058039375651227</c:v>
                </c:pt>
                <c:pt idx="3">
                  <c:v>7.6996975319213314</c:v>
                </c:pt>
                <c:pt idx="4">
                  <c:v>7.4577839553760974</c:v>
                </c:pt>
                <c:pt idx="5">
                  <c:v>7.3358398034760501</c:v>
                </c:pt>
                <c:pt idx="6">
                  <c:v>7.5036953685273726</c:v>
                </c:pt>
                <c:pt idx="7">
                  <c:v>7.5262750787216923</c:v>
                </c:pt>
                <c:pt idx="8">
                  <c:v>7.5872144880886001</c:v>
                </c:pt>
                <c:pt idx="9">
                  <c:v>7.5732540122190803</c:v>
                </c:pt>
                <c:pt idx="10">
                  <c:v>7.6982586776148967</c:v>
                </c:pt>
                <c:pt idx="11">
                  <c:v>8.1747455957675133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'podil nezam'!$A$6</c:f>
              <c:strCache>
                <c:ptCount val="1"/>
                <c:pt idx="0">
                  <c:v>2014</c:v>
                </c:pt>
              </c:strCache>
            </c:strRef>
          </c:tx>
          <c:marker>
            <c:symbol val="square"/>
            <c:size val="5"/>
          </c:marker>
          <c:dLbls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'podil nezam'!$B$2:$M$2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'podil nezam'!$B$6:$M$6</c:f>
              <c:numCache>
                <c:formatCode>#,##0.0</c:formatCode>
                <c:ptCount val="12"/>
                <c:pt idx="0">
                  <c:v>8.6268450567374302</c:v>
                </c:pt>
                <c:pt idx="1">
                  <c:v>8.5836570264515029</c:v>
                </c:pt>
                <c:pt idx="2">
                  <c:v>8.3358203224656826</c:v>
                </c:pt>
                <c:pt idx="3">
                  <c:v>7.8843460940863848</c:v>
                </c:pt>
                <c:pt idx="4">
                  <c:v>7.5381140001103191</c:v>
                </c:pt>
                <c:pt idx="5">
                  <c:v>7.3720647090670468</c:v>
                </c:pt>
                <c:pt idx="6">
                  <c:v>7.4439923840686877</c:v>
                </c:pt>
                <c:pt idx="7">
                  <c:v>7.3709933304213813</c:v>
                </c:pt>
                <c:pt idx="8">
                  <c:v>7.2563410491334608</c:v>
                </c:pt>
                <c:pt idx="9">
                  <c:v>7.1071210046182847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28352"/>
        <c:axId val="21829888"/>
      </c:lineChart>
      <c:catAx>
        <c:axId val="21828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21829888"/>
        <c:crosses val="autoZero"/>
        <c:auto val="1"/>
        <c:lblAlgn val="ctr"/>
        <c:lblOffset val="100"/>
        <c:noMultiLvlLbl val="0"/>
      </c:catAx>
      <c:valAx>
        <c:axId val="21829888"/>
        <c:scaling>
          <c:orientation val="minMax"/>
          <c:min val="5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1"/>
        <c:majorTickMark val="none"/>
        <c:minorTickMark val="none"/>
        <c:tickLblPos val="nextTo"/>
        <c:crossAx val="218283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Počet uchazečů na 1 volné pracovní místo </a:t>
            </a:r>
          </a:p>
          <a:p>
            <a:pPr>
              <a:defRPr/>
            </a:pPr>
            <a:r>
              <a:rPr lang="cs-CZ"/>
              <a:t>v letech 2011 - 2014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'UoZ na VM'!$A$3</c:f>
              <c:strCache>
                <c:ptCount val="1"/>
                <c:pt idx="0">
                  <c:v>2011</c:v>
                </c:pt>
              </c:strCache>
            </c:strRef>
          </c:tx>
          <c:marker>
            <c:symbol val="square"/>
            <c:size val="5"/>
          </c:marker>
          <c:cat>
            <c:strRef>
              <c:f>'UoZ na VM'!$B$2:$M$2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'UoZ na VM'!$B$3:$M$3</c:f>
              <c:numCache>
                <c:formatCode>#,##0.0</c:formatCode>
                <c:ptCount val="12"/>
                <c:pt idx="0">
                  <c:v>18.216258401554487</c:v>
                </c:pt>
                <c:pt idx="1">
                  <c:v>17.625170998632012</c:v>
                </c:pt>
                <c:pt idx="2">
                  <c:v>16.143408682325898</c:v>
                </c:pt>
                <c:pt idx="3">
                  <c:v>14.252406179790864</c:v>
                </c:pt>
                <c:pt idx="4">
                  <c:v>13.013785226699248</c:v>
                </c:pt>
                <c:pt idx="5">
                  <c:v>12.462906080799668</c:v>
                </c:pt>
                <c:pt idx="6">
                  <c:v>12.483521003650573</c:v>
                </c:pt>
                <c:pt idx="7">
                  <c:v>11.814490406791304</c:v>
                </c:pt>
                <c:pt idx="8">
                  <c:v>11.939062696318633</c:v>
                </c:pt>
                <c:pt idx="9">
                  <c:v>12.150624806361664</c:v>
                </c:pt>
                <c:pt idx="10">
                  <c:v>12.934513466550825</c:v>
                </c:pt>
                <c:pt idx="11">
                  <c:v>14.208892242342946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'UoZ na VM'!$A$4</c:f>
              <c:strCache>
                <c:ptCount val="1"/>
                <c:pt idx="0">
                  <c:v>2012</c:v>
                </c:pt>
              </c:strCache>
            </c:strRef>
          </c:tx>
          <c:marker>
            <c:symbol val="square"/>
            <c:size val="5"/>
          </c:marker>
          <c:cat>
            <c:strRef>
              <c:f>'UoZ na VM'!$B$2:$M$2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'UoZ na VM'!$B$4:$M$4</c:f>
              <c:numCache>
                <c:formatCode>#,##0.0</c:formatCode>
                <c:ptCount val="12"/>
                <c:pt idx="0">
                  <c:v>15.493864407763047</c:v>
                </c:pt>
                <c:pt idx="1">
                  <c:v>14.771481552180196</c:v>
                </c:pt>
                <c:pt idx="2">
                  <c:v>13.160427003458127</c:v>
                </c:pt>
                <c:pt idx="3">
                  <c:v>11.92418538854389</c:v>
                </c:pt>
                <c:pt idx="4">
                  <c:v>11.040856521241269</c:v>
                </c:pt>
                <c:pt idx="5">
                  <c:v>11.09390121321209</c:v>
                </c:pt>
                <c:pt idx="6">
                  <c:v>11.817024797410751</c:v>
                </c:pt>
                <c:pt idx="7">
                  <c:v>11.435724523602529</c:v>
                </c:pt>
                <c:pt idx="8">
                  <c:v>12.085201793721973</c:v>
                </c:pt>
                <c:pt idx="9">
                  <c:v>12.196763976527782</c:v>
                </c:pt>
                <c:pt idx="10">
                  <c:v>13.103592228005979</c:v>
                </c:pt>
                <c:pt idx="11">
                  <c:v>15.628091594302582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'UoZ na VM'!$A$5</c:f>
              <c:strCache>
                <c:ptCount val="1"/>
                <c:pt idx="0">
                  <c:v>2013</c:v>
                </c:pt>
              </c:strCache>
            </c:strRef>
          </c:tx>
          <c:marker>
            <c:symbol val="square"/>
            <c:size val="5"/>
          </c:marker>
          <c:cat>
            <c:strRef>
              <c:f>'UoZ na VM'!$B$2:$M$2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'UoZ na VM'!$B$5:$M$5</c:f>
              <c:numCache>
                <c:formatCode>#,##0.0</c:formatCode>
                <c:ptCount val="12"/>
                <c:pt idx="0">
                  <c:v>17.334704385393856</c:v>
                </c:pt>
                <c:pt idx="1">
                  <c:v>17.141128915836582</c:v>
                </c:pt>
                <c:pt idx="2">
                  <c:v>15.124102616884954</c:v>
                </c:pt>
                <c:pt idx="3">
                  <c:v>14.214923421271031</c:v>
                </c:pt>
                <c:pt idx="4">
                  <c:v>12.841597860761869</c:v>
                </c:pt>
                <c:pt idx="5">
                  <c:v>12.274550327034884</c:v>
                </c:pt>
                <c:pt idx="6">
                  <c:v>13.71738643434972</c:v>
                </c:pt>
                <c:pt idx="7">
                  <c:v>13.596466152443382</c:v>
                </c:pt>
                <c:pt idx="8">
                  <c:v>13.448360774467675</c:v>
                </c:pt>
                <c:pt idx="9">
                  <c:v>14.223905766921328</c:v>
                </c:pt>
                <c:pt idx="10">
                  <c:v>15.074611343697502</c:v>
                </c:pt>
                <c:pt idx="11">
                  <c:v>16.966086758769684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'UoZ na VM'!$A$6</c:f>
              <c:strCache>
                <c:ptCount val="1"/>
                <c:pt idx="0">
                  <c:v>2014</c:v>
                </c:pt>
              </c:strCache>
            </c:strRef>
          </c:tx>
          <c:marker>
            <c:symbol val="square"/>
            <c:size val="5"/>
          </c:marker>
          <c:dLbls>
            <c:dLbl>
              <c:idx val="3"/>
              <c:layout>
                <c:manualLayout>
                  <c:x val="-5.0276257926320553E-2"/>
                  <c:y val="8.88655534678473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'UoZ na VM'!$B$2:$M$2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'UoZ na VM'!$B$6:$M$6</c:f>
              <c:numCache>
                <c:formatCode>#,##0.0</c:formatCode>
                <c:ptCount val="12"/>
                <c:pt idx="0">
                  <c:v>17.290597351211737</c:v>
                </c:pt>
                <c:pt idx="1">
                  <c:v>16.328294300409912</c:v>
                </c:pt>
                <c:pt idx="2">
                  <c:v>14.90675847872966</c:v>
                </c:pt>
                <c:pt idx="3">
                  <c:v>12.993445735207702</c:v>
                </c:pt>
                <c:pt idx="4">
                  <c:v>11.452283280927888</c:v>
                </c:pt>
                <c:pt idx="5">
                  <c:v>10.85670688574951</c:v>
                </c:pt>
                <c:pt idx="6">
                  <c:v>10.598563010239042</c:v>
                </c:pt>
                <c:pt idx="7">
                  <c:v>9.78044368101747</c:v>
                </c:pt>
                <c:pt idx="8">
                  <c:v>9.3552938680246136</c:v>
                </c:pt>
                <c:pt idx="9">
                  <c:v>8.9258807564800655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97088"/>
        <c:axId val="71898624"/>
      </c:lineChart>
      <c:catAx>
        <c:axId val="71897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71898624"/>
        <c:crosses val="autoZero"/>
        <c:auto val="1"/>
        <c:lblAlgn val="ctr"/>
        <c:lblOffset val="100"/>
        <c:noMultiLvlLbl val="0"/>
      </c:catAx>
      <c:valAx>
        <c:axId val="71898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1"/>
        <c:majorTickMark val="none"/>
        <c:minorTickMark val="none"/>
        <c:tickLblPos val="nextTo"/>
        <c:crossAx val="71897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Meziroční porovnání UoZ</a:t>
            </a:r>
            <a:r>
              <a:rPr lang="cs-CZ" baseline="0"/>
              <a:t> a</a:t>
            </a:r>
            <a:r>
              <a:rPr lang="cs-CZ"/>
              <a:t> VPM (v 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'meziroc porov'!$A$10</c:f>
              <c:strCache>
                <c:ptCount val="1"/>
                <c:pt idx="0">
                  <c:v>Uchazeči o zaměstnání (UoZ)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7.0267886635213949E-3"/>
                  <c:y val="4.739813843811284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2.369906923009216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'meziroc porov'!$B$9:$K$9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</c:strCache>
            </c:strRef>
          </c:cat>
          <c:val>
            <c:numRef>
              <c:f>'meziroc porov'!$B$10:$K$10</c:f>
              <c:numCache>
                <c:formatCode>#,##0.0</c:formatCode>
                <c:ptCount val="10"/>
                <c:pt idx="0">
                  <c:v>7.4196538462195036</c:v>
                </c:pt>
                <c:pt idx="1">
                  <c:v>5.3407289748906379</c:v>
                </c:pt>
                <c:pt idx="2">
                  <c:v>3.4957670373344456</c:v>
                </c:pt>
                <c:pt idx="3">
                  <c:v>1.7125832407453174</c:v>
                </c:pt>
                <c:pt idx="4">
                  <c:v>0.45847847251778262</c:v>
                </c:pt>
                <c:pt idx="5">
                  <c:v>-0.60946615279578964</c:v>
                </c:pt>
                <c:pt idx="6">
                  <c:v>-1.7659355175867688</c:v>
                </c:pt>
                <c:pt idx="7">
                  <c:v>-2.9916752910385611</c:v>
                </c:pt>
                <c:pt idx="8">
                  <c:v>-5.0192260051915554</c:v>
                </c:pt>
                <c:pt idx="9">
                  <c:v>-6.6542598004961491</c:v>
                </c:pt>
              </c:numCache>
            </c:numRef>
          </c:val>
        </c:ser>
        <c:ser>
          <c:idx val="1"/>
          <c:order val="1"/>
          <c:tx>
            <c:strRef>
              <c:f>'meziroc porov'!$A$11</c:f>
              <c:strCache>
                <c:ptCount val="1"/>
                <c:pt idx="0">
                  <c:v>Volná místa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'meziroc porov'!$B$9:$K$9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</c:strCache>
            </c:strRef>
          </c:cat>
          <c:val>
            <c:numRef>
              <c:f>'meziroc porov'!$B$11:$K$11</c:f>
              <c:numCache>
                <c:formatCode>#,##0.0</c:formatCode>
                <c:ptCount val="10"/>
                <c:pt idx="0">
                  <c:v>7.693673433153819</c:v>
                </c:pt>
                <c:pt idx="1">
                  <c:v>10.584668687743616</c:v>
                </c:pt>
                <c:pt idx="2">
                  <c:v>5.0047603118647714</c:v>
                </c:pt>
                <c:pt idx="3">
                  <c:v>11.274300228855978</c:v>
                </c:pt>
                <c:pt idx="4">
                  <c:v>12.645430662413219</c:v>
                </c:pt>
                <c:pt idx="5">
                  <c:v>12.370548691860478</c:v>
                </c:pt>
                <c:pt idx="6">
                  <c:v>27.141257000622289</c:v>
                </c:pt>
                <c:pt idx="7">
                  <c:v>34.857931442371665</c:v>
                </c:pt>
                <c:pt idx="8">
                  <c:v>36.536140215344517</c:v>
                </c:pt>
                <c:pt idx="9">
                  <c:v>48.751820527889208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43168"/>
        <c:axId val="19544704"/>
      </c:barChart>
      <c:catAx>
        <c:axId val="19543168"/>
        <c:scaling>
          <c:orientation val="minMax"/>
        </c:scaling>
        <c:delete val="0"/>
        <c:axPos val="b"/>
        <c:majorTickMark val="none"/>
        <c:minorTickMark val="none"/>
        <c:tickLblPos val="low"/>
        <c:crossAx val="19544704"/>
        <c:crosses val="autoZero"/>
        <c:auto val="1"/>
        <c:lblAlgn val="ctr"/>
        <c:lblOffset val="100"/>
        <c:noMultiLvlLbl val="0"/>
      </c:catAx>
      <c:valAx>
        <c:axId val="1954470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195431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Uchazeči</a:t>
            </a:r>
            <a:r>
              <a:rPr lang="cs-CZ" baseline="0"/>
              <a:t> o zaměstnání</a:t>
            </a:r>
            <a:endParaRPr lang="cs-CZ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'kraje_mezirocne %'!$B$3</c:f>
              <c:strCache>
                <c:ptCount val="1"/>
                <c:pt idx="0">
                  <c:v>31.10.2013</c:v>
                </c:pt>
              </c:strCache>
            </c:strRef>
          </c:tx>
          <c:invertIfNegative val="0"/>
          <c:cat>
            <c:strRef>
              <c:f>'kraje_mezirocne %'!$A$4:$A$17</c:f>
              <c:strCache>
                <c:ptCount val="14"/>
                <c:pt idx="0">
                  <c:v>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'kraje_mezirocne %'!$B$4:$B$17</c:f>
              <c:numCache>
                <c:formatCode>#,##0</c:formatCode>
                <c:ptCount val="14"/>
                <c:pt idx="0">
                  <c:v>44785</c:v>
                </c:pt>
                <c:pt idx="1">
                  <c:v>58367</c:v>
                </c:pt>
                <c:pt idx="2">
                  <c:v>27732</c:v>
                </c:pt>
                <c:pt idx="3">
                  <c:v>24182</c:v>
                </c:pt>
                <c:pt idx="4">
                  <c:v>18817</c:v>
                </c:pt>
                <c:pt idx="5">
                  <c:v>64242</c:v>
                </c:pt>
                <c:pt idx="6">
                  <c:v>24733</c:v>
                </c:pt>
                <c:pt idx="7">
                  <c:v>25515</c:v>
                </c:pt>
                <c:pt idx="8">
                  <c:v>23562</c:v>
                </c:pt>
                <c:pt idx="9">
                  <c:v>24469</c:v>
                </c:pt>
                <c:pt idx="10">
                  <c:v>65325</c:v>
                </c:pt>
                <c:pt idx="11">
                  <c:v>39347</c:v>
                </c:pt>
                <c:pt idx="12">
                  <c:v>31025</c:v>
                </c:pt>
                <c:pt idx="13">
                  <c:v>84580</c:v>
                </c:pt>
              </c:numCache>
            </c:numRef>
          </c:val>
        </c:ser>
        <c:ser>
          <c:idx val="1"/>
          <c:order val="1"/>
          <c:tx>
            <c:strRef>
              <c:f>'kraje_mezirocne %'!$C$3</c:f>
              <c:strCache>
                <c:ptCount val="1"/>
                <c:pt idx="0">
                  <c:v>31.10.2014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'kraje_mezirocne %'!$A$4:$A$17</c:f>
              <c:strCache>
                <c:ptCount val="14"/>
                <c:pt idx="0">
                  <c:v>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'kraje_mezirocne %'!$C$4:$C$17</c:f>
              <c:numCache>
                <c:formatCode>#,##0</c:formatCode>
                <c:ptCount val="14"/>
                <c:pt idx="0">
                  <c:v>44307</c:v>
                </c:pt>
                <c:pt idx="1">
                  <c:v>55385</c:v>
                </c:pt>
                <c:pt idx="2">
                  <c:v>24932</c:v>
                </c:pt>
                <c:pt idx="3">
                  <c:v>21113</c:v>
                </c:pt>
                <c:pt idx="4">
                  <c:v>16881</c:v>
                </c:pt>
                <c:pt idx="5">
                  <c:v>60018</c:v>
                </c:pt>
                <c:pt idx="6">
                  <c:v>22989</c:v>
                </c:pt>
                <c:pt idx="7">
                  <c:v>22486</c:v>
                </c:pt>
                <c:pt idx="8">
                  <c:v>20349</c:v>
                </c:pt>
                <c:pt idx="9">
                  <c:v>22630</c:v>
                </c:pt>
                <c:pt idx="10">
                  <c:v>62547</c:v>
                </c:pt>
                <c:pt idx="11">
                  <c:v>36531</c:v>
                </c:pt>
                <c:pt idx="12">
                  <c:v>27499</c:v>
                </c:pt>
                <c:pt idx="13">
                  <c:v>81971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8272"/>
        <c:axId val="21483904"/>
      </c:barChart>
      <c:catAx>
        <c:axId val="21318272"/>
        <c:scaling>
          <c:orientation val="minMax"/>
        </c:scaling>
        <c:delete val="0"/>
        <c:axPos val="b"/>
        <c:majorTickMark val="none"/>
        <c:minorTickMark val="none"/>
        <c:tickLblPos val="low"/>
        <c:crossAx val="21483904"/>
        <c:crosses val="autoZero"/>
        <c:auto val="1"/>
        <c:lblAlgn val="ctr"/>
        <c:lblOffset val="100"/>
        <c:noMultiLvlLbl val="0"/>
      </c:catAx>
      <c:valAx>
        <c:axId val="2148390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21318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Volná pracovní místa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'kraje_mezirocne %'!$E$3</c:f>
              <c:strCache>
                <c:ptCount val="1"/>
                <c:pt idx="0">
                  <c:v>31.10.2013</c:v>
                </c:pt>
              </c:strCache>
            </c:strRef>
          </c:tx>
          <c:invertIfNegative val="0"/>
          <c:cat>
            <c:strRef>
              <c:f>'kraje_mezirocne %'!$A$4:$A$17</c:f>
              <c:strCache>
                <c:ptCount val="14"/>
                <c:pt idx="0">
                  <c:v>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'kraje_mezirocne %'!$E$4:$E$17</c:f>
              <c:numCache>
                <c:formatCode>#,##0</c:formatCode>
                <c:ptCount val="14"/>
                <c:pt idx="0">
                  <c:v>8244</c:v>
                </c:pt>
                <c:pt idx="1">
                  <c:v>3888</c:v>
                </c:pt>
                <c:pt idx="2">
                  <c:v>2720</c:v>
                </c:pt>
                <c:pt idx="3">
                  <c:v>2860</c:v>
                </c:pt>
                <c:pt idx="4">
                  <c:v>1066</c:v>
                </c:pt>
                <c:pt idx="5">
                  <c:v>2580</c:v>
                </c:pt>
                <c:pt idx="6">
                  <c:v>2737</c:v>
                </c:pt>
                <c:pt idx="7">
                  <c:v>1548</c:v>
                </c:pt>
                <c:pt idx="8">
                  <c:v>2442</c:v>
                </c:pt>
                <c:pt idx="9">
                  <c:v>1227</c:v>
                </c:pt>
                <c:pt idx="10">
                  <c:v>2901</c:v>
                </c:pt>
                <c:pt idx="11">
                  <c:v>1428</c:v>
                </c:pt>
                <c:pt idx="12">
                  <c:v>2469</c:v>
                </c:pt>
                <c:pt idx="13">
                  <c:v>3027</c:v>
                </c:pt>
              </c:numCache>
            </c:numRef>
          </c:val>
        </c:ser>
        <c:ser>
          <c:idx val="1"/>
          <c:order val="1"/>
          <c:tx>
            <c:strRef>
              <c:f>'kraje_mezirocne %'!$F$3</c:f>
              <c:strCache>
                <c:ptCount val="1"/>
                <c:pt idx="0">
                  <c:v>31.10.2014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'kraje_mezirocne %'!$A$4:$A$17</c:f>
              <c:strCache>
                <c:ptCount val="14"/>
                <c:pt idx="0">
                  <c:v>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'kraje_mezirocne %'!$F$4:$F$17</c:f>
              <c:numCache>
                <c:formatCode>#,##0</c:formatCode>
                <c:ptCount val="14"/>
                <c:pt idx="0">
                  <c:v>7924</c:v>
                </c:pt>
                <c:pt idx="1">
                  <c:v>7520</c:v>
                </c:pt>
                <c:pt idx="2">
                  <c:v>3843</c:v>
                </c:pt>
                <c:pt idx="3">
                  <c:v>5220</c:v>
                </c:pt>
                <c:pt idx="4">
                  <c:v>1901</c:v>
                </c:pt>
                <c:pt idx="5">
                  <c:v>3248</c:v>
                </c:pt>
                <c:pt idx="6">
                  <c:v>3566</c:v>
                </c:pt>
                <c:pt idx="7">
                  <c:v>2616</c:v>
                </c:pt>
                <c:pt idx="8">
                  <c:v>3973</c:v>
                </c:pt>
                <c:pt idx="9">
                  <c:v>2493</c:v>
                </c:pt>
                <c:pt idx="10">
                  <c:v>4850</c:v>
                </c:pt>
                <c:pt idx="11">
                  <c:v>2916</c:v>
                </c:pt>
                <c:pt idx="12">
                  <c:v>2490</c:v>
                </c:pt>
                <c:pt idx="13">
                  <c:v>5657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02304"/>
        <c:axId val="24122112"/>
      </c:barChart>
      <c:catAx>
        <c:axId val="22002304"/>
        <c:scaling>
          <c:orientation val="minMax"/>
        </c:scaling>
        <c:delete val="0"/>
        <c:axPos val="b"/>
        <c:majorTickMark val="none"/>
        <c:minorTickMark val="none"/>
        <c:tickLblPos val="low"/>
        <c:crossAx val="24122112"/>
        <c:crosses val="autoZero"/>
        <c:auto val="1"/>
        <c:lblAlgn val="ctr"/>
        <c:lblOffset val="100"/>
        <c:noMultiLvlLbl val="0"/>
      </c:catAx>
      <c:valAx>
        <c:axId val="2412211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220023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Věková struktura UoZ k 31.10.</a:t>
            </a:r>
            <a:r>
              <a:rPr lang="en-US"/>
              <a:t>2014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'vek struktura'!$T$2</c:f>
              <c:strCache>
                <c:ptCount val="1"/>
                <c:pt idx="0">
                  <c:v>31.10.2014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'vek struktura'!$S$3:$S$5</c:f>
              <c:strCache>
                <c:ptCount val="3"/>
                <c:pt idx="0">
                  <c:v>do 25 let</c:v>
                </c:pt>
                <c:pt idx="1">
                  <c:v>25-49</c:v>
                </c:pt>
                <c:pt idx="2">
                  <c:v>nad 50 let</c:v>
                </c:pt>
              </c:strCache>
            </c:strRef>
          </c:cat>
          <c:val>
            <c:numRef>
              <c:f>'vek struktura'!$T$3:$T$5</c:f>
              <c:numCache>
                <c:formatCode>#,##0</c:formatCode>
                <c:ptCount val="3"/>
                <c:pt idx="0">
                  <c:v>85400</c:v>
                </c:pt>
                <c:pt idx="1">
                  <c:v>286517</c:v>
                </c:pt>
                <c:pt idx="2">
                  <c:v>147721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 </a:t>
            </a:r>
            <a:r>
              <a:rPr lang="cs-CZ"/>
              <a:t>Vzdělanostní struktura UoZ k 31.10.2014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'vzdel struktura'!$U$2:$V$2</c:f>
              <c:strCache>
                <c:ptCount val="1"/>
                <c:pt idx="0">
                  <c:v>Vzdělanostní struktura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'vzdel struktura'!$U$4:$U$15</c:f>
              <c:strCache>
                <c:ptCount val="12"/>
                <c:pt idx="0">
                  <c:v>bez vzdělání</c:v>
                </c:pt>
                <c:pt idx="1">
                  <c:v>základní vzdělání</c:v>
                </c:pt>
                <c:pt idx="2">
                  <c:v>nižší střední vzdělání</c:v>
                </c:pt>
                <c:pt idx="3">
                  <c:v>nižší střední odborné vzdělání</c:v>
                </c:pt>
                <c:pt idx="4">
                  <c:v>střední odborné vzdělání s výučním listem</c:v>
                </c:pt>
                <c:pt idx="5">
                  <c:v>střední/střední odborné vzdělání bez mat. i výuč.l.</c:v>
                </c:pt>
                <c:pt idx="6">
                  <c:v>ÚSV</c:v>
                </c:pt>
                <c:pt idx="7">
                  <c:v>ÚSO s vyučením i mat.</c:v>
                </c:pt>
                <c:pt idx="8">
                  <c:v>ÚSO s maturitou (bez vyučení)</c:v>
                </c:pt>
                <c:pt idx="9">
                  <c:v> vyšší odborné vzdělání</c:v>
                </c:pt>
                <c:pt idx="10">
                  <c:v> vysokoškolské</c:v>
                </c:pt>
                <c:pt idx="11">
                  <c:v> vědecká výchova</c:v>
                </c:pt>
              </c:strCache>
            </c:strRef>
          </c:cat>
          <c:val>
            <c:numRef>
              <c:f>'vzdel struktura'!$V$4:$V$15</c:f>
              <c:numCache>
                <c:formatCode>#,##0</c:formatCode>
                <c:ptCount val="12"/>
                <c:pt idx="0">
                  <c:v>3179</c:v>
                </c:pt>
                <c:pt idx="1">
                  <c:v>143643</c:v>
                </c:pt>
                <c:pt idx="2">
                  <c:v>379</c:v>
                </c:pt>
                <c:pt idx="3">
                  <c:v>13966</c:v>
                </c:pt>
                <c:pt idx="4">
                  <c:v>189371</c:v>
                </c:pt>
                <c:pt idx="5">
                  <c:v>3500</c:v>
                </c:pt>
                <c:pt idx="6">
                  <c:v>14553</c:v>
                </c:pt>
                <c:pt idx="7">
                  <c:v>23752</c:v>
                </c:pt>
                <c:pt idx="8">
                  <c:v>86692</c:v>
                </c:pt>
                <c:pt idx="9">
                  <c:v>4694</c:v>
                </c:pt>
                <c:pt idx="10">
                  <c:v>35093</c:v>
                </c:pt>
                <c:pt idx="11">
                  <c:v>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171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34346" y="0"/>
            <a:ext cx="2933171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C6D8-74E2-44E0-809A-B930CBDF8500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171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34346" y="9409113"/>
            <a:ext cx="2933171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A9FC1-51B4-44D6-B593-B6D417BA66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40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0B0A4E-F328-49D3-A6E5-E535B8C9BD82}" type="datetimeFigureOut">
              <a:rPr lang="cs-CZ"/>
              <a:pPr>
                <a:defRPr/>
              </a:pPr>
              <a:t>25.11.2014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CD6487-3838-4967-8A4A-DB365AAC24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397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600×1200_UP_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 anchor="b"/>
          <a:lstStyle>
            <a:lvl1pPr algn="ctr">
              <a:defRPr sz="70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76864" cy="576064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345DCF3D-6642-44D0-B960-7012890DBCC0}" type="datetime1">
              <a:rPr lang="cs-CZ" smtClean="0"/>
              <a:t>25.11.2014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C62BFFAA-0C9E-4A22-B0CC-9FE3B7202D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695279"/>
            <a:ext cx="8134672" cy="1470025"/>
          </a:xfrm>
        </p:spPr>
        <p:txBody>
          <a:bodyPr anchor="b"/>
          <a:lstStyle>
            <a:lvl1pPr algn="l">
              <a:defRPr sz="7000" b="0">
                <a:solidFill>
                  <a:srgbClr val="999999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B1F2-1615-40A7-AC35-64B30EF1250B}" type="datetime1">
              <a:rPr lang="cs-CZ" smtClean="0"/>
              <a:t>25.11.2014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01C5-624A-4924-ACCC-81440A3B12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1E0A-3CC8-4ABC-A95B-298F8688F2D3}" type="datetime1">
              <a:rPr lang="cs-CZ" smtClean="0"/>
              <a:t>25.11.2014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B286-01FF-488F-941D-A0D85807B8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1600×1200_UP_-02op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195513" y="188913"/>
            <a:ext cx="66246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4213" y="1700213"/>
            <a:ext cx="8135937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4213" y="6516688"/>
            <a:ext cx="935037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CA0F58-28B9-459F-A0C0-0FDE1FC90A30}" type="datetime1">
              <a:rPr lang="cs-CZ" smtClean="0"/>
              <a:t>25.11.2014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39975" y="6516688"/>
            <a:ext cx="396081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692275" y="6516688"/>
            <a:ext cx="57626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A253A1-5475-4021-A3AB-B7958CAFB0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</p:sldLayoutIdLst>
  <p:transition spd="med">
    <p:wipe dir="r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1E9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ts val="1200"/>
        </a:spcBef>
        <a:spcAft>
          <a:spcPct val="0"/>
        </a:spcAft>
        <a:buClr>
          <a:srgbClr val="001E96"/>
        </a:buClr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rtl="0" eaLnBrk="0" fontAlgn="base" hangingPunct="0">
        <a:spcBef>
          <a:spcPts val="600"/>
        </a:spcBef>
        <a:spcAft>
          <a:spcPct val="0"/>
        </a:spcAft>
        <a:buClr>
          <a:srgbClr val="001E96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358775" algn="l" rtl="0" eaLnBrk="0" fontAlgn="base" hangingPunct="0">
        <a:spcBef>
          <a:spcPts val="600"/>
        </a:spcBef>
        <a:spcAft>
          <a:spcPct val="0"/>
        </a:spcAft>
        <a:buClr>
          <a:srgbClr val="001E96"/>
        </a:buClr>
        <a:buSzPct val="120000"/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358775" algn="l" rtl="0" eaLnBrk="0" fontAlgn="base" hangingPunct="0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358775" algn="l" rtl="0" eaLnBrk="0" fontAlgn="base" hangingPunct="0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pp.eurostat.ec.europa.eu/portal/page/portal/statistics/search_database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jan.karmazin@uradprace.cz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3200" b="1" dirty="0" smtClean="0"/>
              <a:t>Nástroje a opatření aktivní politiky zaměstnanosti</a:t>
            </a: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Olomouc, 25. 11. 2014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200" dirty="0" smtClean="0">
                <a:solidFill>
                  <a:srgbClr val="002060"/>
                </a:solidFill>
              </a:rPr>
              <a:t>Mgr. Jan Karmazín, MPA, ředitel odboru trhu práce GŘ ÚP ČR</a:t>
            </a:r>
            <a:endParaRPr lang="cs-CZ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180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trhu 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0416638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trhu 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109861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trhu 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070713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trhu 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9257159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Evropa a 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	Míra </a:t>
            </a:r>
            <a:r>
              <a:rPr lang="cs-CZ" b="1" dirty="0"/>
              <a:t>nezaměstnanosti</a:t>
            </a:r>
            <a:r>
              <a:rPr lang="cs-CZ" dirty="0"/>
              <a:t> zpracovávaná </a:t>
            </a:r>
            <a:r>
              <a:rPr lang="cs-CZ" b="1" dirty="0"/>
              <a:t>EUROSTATEM </a:t>
            </a:r>
            <a:r>
              <a:rPr lang="cs-CZ" dirty="0"/>
              <a:t>pro mezinárodní srovnání byla</a:t>
            </a:r>
            <a:r>
              <a:rPr lang="cs-CZ" b="1" dirty="0"/>
              <a:t> v září 2014 </a:t>
            </a:r>
            <a:r>
              <a:rPr lang="cs-CZ" dirty="0"/>
              <a:t>v </a:t>
            </a:r>
            <a:r>
              <a:rPr lang="cs-CZ" b="1" dirty="0"/>
              <a:t>ČR 5,6 %, v EU28 9,8 %</a:t>
            </a:r>
            <a:r>
              <a:rPr lang="cs-CZ" dirty="0"/>
              <a:t>.</a:t>
            </a:r>
            <a:r>
              <a:rPr lang="cs-CZ" b="1" dirty="0"/>
              <a:t>  </a:t>
            </a:r>
            <a:r>
              <a:rPr lang="cs-CZ" dirty="0"/>
              <a:t>Nižší než v ČR byla v Německu (4,9 %), v Rakousku a na Maltě (shodně 5,3 %). </a:t>
            </a:r>
          </a:p>
          <a:p>
            <a:r>
              <a:rPr lang="cs-CZ" dirty="0" smtClean="0"/>
              <a:t>	Podrobněji viz.: </a:t>
            </a:r>
            <a:r>
              <a:rPr lang="cs-CZ" u="sng" dirty="0">
                <a:hlinkClick r:id="rId2"/>
              </a:rPr>
              <a:t>http://epp.eurostat.ec.europa.eu/</a:t>
            </a:r>
            <a:r>
              <a:rPr lang="cs-CZ" u="sng" dirty="0" err="1">
                <a:hlinkClick r:id="rId2"/>
              </a:rPr>
              <a:t>portal</a:t>
            </a:r>
            <a:r>
              <a:rPr lang="cs-CZ" u="sng" dirty="0">
                <a:hlinkClick r:id="rId2"/>
              </a:rPr>
              <a:t>/</a:t>
            </a:r>
            <a:r>
              <a:rPr lang="cs-CZ" u="sng" dirty="0" err="1">
                <a:hlinkClick r:id="rId2"/>
              </a:rPr>
              <a:t>page</a:t>
            </a:r>
            <a:r>
              <a:rPr lang="cs-CZ" u="sng" dirty="0">
                <a:hlinkClick r:id="rId2"/>
              </a:rPr>
              <a:t>/</a:t>
            </a:r>
            <a:r>
              <a:rPr lang="cs-CZ" u="sng" dirty="0" err="1">
                <a:hlinkClick r:id="rId2"/>
              </a:rPr>
              <a:t>portal</a:t>
            </a:r>
            <a:r>
              <a:rPr lang="cs-CZ" u="sng" dirty="0">
                <a:hlinkClick r:id="rId2"/>
              </a:rPr>
              <a:t>/</a:t>
            </a:r>
            <a:r>
              <a:rPr lang="cs-CZ" u="sng" dirty="0" err="1">
                <a:hlinkClick r:id="rId2"/>
              </a:rPr>
              <a:t>statistics</a:t>
            </a:r>
            <a:r>
              <a:rPr lang="cs-CZ" u="sng" dirty="0">
                <a:hlinkClick r:id="rId2"/>
              </a:rPr>
              <a:t>/</a:t>
            </a:r>
            <a:r>
              <a:rPr lang="cs-CZ" u="sng" dirty="0" err="1">
                <a:hlinkClick r:id="rId2"/>
              </a:rPr>
              <a:t>search_database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861212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Aktivní politika zaměstnanosti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425" indent="-457200">
              <a:buFont typeface="Arial" pitchFamily="34" charset="0"/>
              <a:buChar char="•"/>
            </a:pPr>
            <a:r>
              <a:rPr lang="cs-CZ" b="1" dirty="0" smtClean="0"/>
              <a:t>Nástroje</a:t>
            </a:r>
            <a:r>
              <a:rPr lang="cs-CZ" b="1" dirty="0"/>
              <a:t>, jimiž je realizována aktivní politika zaměstnanosti, jsou </a:t>
            </a:r>
            <a:r>
              <a:rPr lang="cs-CZ" b="1" dirty="0" smtClean="0"/>
              <a:t>zejména:</a:t>
            </a:r>
          </a:p>
          <a:p>
            <a:pPr marL="1225" indent="0"/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	a</a:t>
            </a:r>
            <a:r>
              <a:rPr lang="cs-CZ" sz="2400" dirty="0"/>
              <a:t>) rekvalifikace,</a:t>
            </a:r>
            <a:br>
              <a:rPr lang="cs-CZ" sz="2400" dirty="0"/>
            </a:br>
            <a:r>
              <a:rPr lang="cs-CZ" sz="2400" dirty="0" smtClean="0"/>
              <a:t>	b) </a:t>
            </a:r>
            <a:r>
              <a:rPr lang="cs-CZ" sz="2400" dirty="0"/>
              <a:t>veřejně prospěšné práce,</a:t>
            </a:r>
            <a:br>
              <a:rPr lang="cs-CZ" sz="2400" dirty="0"/>
            </a:br>
            <a:r>
              <a:rPr lang="cs-CZ" sz="2400" dirty="0" smtClean="0"/>
              <a:t>	c) </a:t>
            </a:r>
            <a:r>
              <a:rPr lang="cs-CZ" sz="2400" dirty="0"/>
              <a:t>společensky účelná pracovní </a:t>
            </a:r>
            <a:r>
              <a:rPr lang="cs-CZ" sz="2400" dirty="0" smtClean="0"/>
              <a:t>místa.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7430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Aktivní politika 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25" indent="0"/>
            <a:r>
              <a:rPr lang="cs-CZ" b="1" dirty="0"/>
              <a:t>Součástí opatření aktivní politiky zaměstnanosti jsou </a:t>
            </a:r>
            <a:r>
              <a:rPr lang="cs-CZ" b="1" dirty="0" smtClean="0"/>
              <a:t>rovněž:</a:t>
            </a:r>
          </a:p>
          <a:p>
            <a:pPr marL="1225" indent="0"/>
            <a:r>
              <a:rPr lang="cs-CZ" sz="2400" dirty="0" smtClean="0"/>
              <a:t>a</a:t>
            </a:r>
            <a:r>
              <a:rPr lang="cs-CZ" sz="2400" dirty="0"/>
              <a:t>) </a:t>
            </a:r>
            <a:r>
              <a:rPr lang="cs-CZ" sz="2400" b="1" dirty="0" smtClean="0"/>
              <a:t>poradenství</a:t>
            </a:r>
            <a:r>
              <a:rPr lang="cs-CZ" sz="2400" dirty="0" smtClean="0"/>
              <a:t> (zjišťování </a:t>
            </a:r>
            <a:r>
              <a:rPr lang="cs-CZ" sz="2400" dirty="0"/>
              <a:t>osobnostních a kvalifikačních </a:t>
            </a:r>
            <a:r>
              <a:rPr lang="cs-CZ" sz="2400" dirty="0" smtClean="0"/>
              <a:t>předpokladů </a:t>
            </a:r>
            <a:r>
              <a:rPr lang="cs-CZ" sz="2400" dirty="0"/>
              <a:t>fyzických osob pro volbu povolání, pro zprostředkování vhodného zaměstnání, pro volbu přípravy k práci osob se zdravotním postižením a při výběru vhodných nástrojů </a:t>
            </a:r>
            <a:r>
              <a:rPr lang="cs-CZ" sz="2400" dirty="0" smtClean="0"/>
              <a:t>APZ),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b) </a:t>
            </a:r>
            <a:r>
              <a:rPr lang="cs-CZ" sz="2400" b="1" dirty="0"/>
              <a:t>podpora zaměstnávání osob se zdravotním </a:t>
            </a:r>
            <a:r>
              <a:rPr lang="cs-CZ" sz="2400" b="1" dirty="0" smtClean="0"/>
              <a:t>postižením</a:t>
            </a:r>
            <a:r>
              <a:rPr lang="cs-CZ" sz="2400" dirty="0" smtClean="0"/>
              <a:t>,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c) </a:t>
            </a:r>
            <a:r>
              <a:rPr lang="cs-CZ" sz="2400" b="1" dirty="0"/>
              <a:t>sdílené zprostředkování </a:t>
            </a:r>
            <a:r>
              <a:rPr lang="cs-CZ" sz="2400" b="1" dirty="0" smtClean="0"/>
              <a:t>zaměstnání </a:t>
            </a:r>
            <a:r>
              <a:rPr lang="cs-CZ" sz="2400" dirty="0" smtClean="0"/>
              <a:t>(§ 119a </a:t>
            </a:r>
            <a:r>
              <a:rPr lang="cs-CZ" sz="2400" dirty="0" err="1" smtClean="0"/>
              <a:t>ZoZ</a:t>
            </a:r>
            <a:r>
              <a:rPr lang="cs-CZ" sz="2400" dirty="0" smtClean="0"/>
              <a:t>),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d) </a:t>
            </a:r>
            <a:r>
              <a:rPr lang="cs-CZ" sz="2400" b="1" dirty="0"/>
              <a:t>cílené programy k řešení zaměstnanosti </a:t>
            </a:r>
            <a:r>
              <a:rPr lang="cs-CZ" sz="2400" dirty="0" smtClean="0"/>
              <a:t>(§120  </a:t>
            </a:r>
            <a:r>
              <a:rPr lang="cs-CZ" sz="2400" dirty="0" err="1" smtClean="0"/>
              <a:t>ZoZ</a:t>
            </a:r>
            <a:r>
              <a:rPr lang="cs-CZ" sz="2400" dirty="0" smtClean="0"/>
              <a:t>).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9572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816042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/>
                </a:solidFill>
              </a:rPr>
              <a:t>	</a:t>
            </a:r>
            <a:r>
              <a:rPr lang="cs-CZ" dirty="0">
                <a:solidFill>
                  <a:prstClr val="black"/>
                </a:solidFill>
              </a:rPr>
              <a:t>	</a:t>
            </a:r>
            <a:r>
              <a:rPr lang="cs-CZ" dirty="0" smtClean="0">
                <a:solidFill>
                  <a:prstClr val="black"/>
                </a:solidFill>
              </a:rPr>
              <a:t>Realizace </a:t>
            </a:r>
            <a:r>
              <a:rPr lang="cs-CZ" dirty="0">
                <a:solidFill>
                  <a:prstClr val="black"/>
                </a:solidFill>
              </a:rPr>
              <a:t>jednotlivých nástrojů a opatření aktivní politiky zaměstnanosti primárně vyplývá ze stanovených koncepčně strategických postupů, vydaných </a:t>
            </a:r>
            <a:r>
              <a:rPr lang="cs-CZ" dirty="0" smtClean="0">
                <a:solidFill>
                  <a:prstClr val="black"/>
                </a:solidFill>
              </a:rPr>
              <a:t>především MPSV</a:t>
            </a:r>
            <a:r>
              <a:rPr lang="cs-CZ" dirty="0">
                <a:solidFill>
                  <a:prstClr val="black"/>
                </a:solidFill>
              </a:rPr>
              <a:t>, za účelem vymezení záměrů státní politiky zaměstnanosti Úřadu práce </a:t>
            </a:r>
            <a:r>
              <a:rPr lang="cs-CZ" dirty="0" smtClean="0">
                <a:solidFill>
                  <a:prstClr val="black"/>
                </a:solidFill>
              </a:rPr>
              <a:t>ČR.</a:t>
            </a:r>
          </a:p>
          <a:p>
            <a:r>
              <a:rPr lang="cs-CZ" dirty="0">
                <a:solidFill>
                  <a:prstClr val="black"/>
                </a:solidFill>
              </a:rPr>
              <a:t>	</a:t>
            </a:r>
            <a:r>
              <a:rPr lang="cs-CZ" dirty="0" smtClean="0">
                <a:solidFill>
                  <a:prstClr val="black"/>
                </a:solidFill>
              </a:rPr>
              <a:t>Strategie zaměstnanosti 2014 – 2020, OP Z, Akční plán vlády na podporu hospodářského růstu a zaměstnanosti, Aktivizační opatření k řešení nepříznivé situace na TP 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410786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Aktivizační opatření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cs-CZ" dirty="0" smtClean="0">
                <a:latin typeface="Arial"/>
                <a:ea typeface="Times New Roman"/>
              </a:rPr>
              <a:t>	</a:t>
            </a:r>
            <a:r>
              <a:rPr lang="cs-CZ" dirty="0" smtClean="0">
                <a:ea typeface="Times New Roman"/>
              </a:rPr>
              <a:t>Přestože </a:t>
            </a:r>
            <a:r>
              <a:rPr lang="cs-CZ" dirty="0">
                <a:ea typeface="Times New Roman"/>
              </a:rPr>
              <a:t>se česká ekonomika postupně vrací k ekonomickému růstu, jde o pozvolný proces, jehož udržitelnost je nejistá. </a:t>
            </a:r>
            <a:endParaRPr lang="cs-CZ" dirty="0" smtClean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a typeface="Times New Roman"/>
              </a:rPr>
              <a:t>	Ve vzájemné </a:t>
            </a:r>
            <a:r>
              <a:rPr lang="cs-CZ" dirty="0">
                <a:ea typeface="Times New Roman"/>
              </a:rPr>
              <a:t>spolupráci se sociálními partnery </a:t>
            </a:r>
            <a:r>
              <a:rPr lang="cs-CZ" dirty="0" smtClean="0">
                <a:ea typeface="Times New Roman"/>
              </a:rPr>
              <a:t>stanoven </a:t>
            </a:r>
            <a:r>
              <a:rPr lang="cs-CZ" dirty="0">
                <a:ea typeface="Times New Roman"/>
              </a:rPr>
              <a:t>okruh konkrétních opatření majících za cíl zvýšení zaměstnanosti. </a:t>
            </a:r>
            <a:endParaRPr lang="cs-CZ" dirty="0" smtClean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cs-CZ" dirty="0">
                <a:ea typeface="Times New Roman"/>
              </a:rPr>
              <a:t>	</a:t>
            </a:r>
            <a:r>
              <a:rPr lang="cs-CZ" dirty="0" smtClean="0">
                <a:ea typeface="Times New Roman"/>
              </a:rPr>
              <a:t>Aktivizační </a:t>
            </a:r>
            <a:r>
              <a:rPr lang="cs-CZ" dirty="0">
                <a:ea typeface="Times New Roman"/>
              </a:rPr>
              <a:t>opatření navazují na koncepční a strategické materiály </a:t>
            </a:r>
            <a:r>
              <a:rPr lang="cs-CZ" dirty="0" smtClean="0">
                <a:ea typeface="Times New Roman"/>
              </a:rPr>
              <a:t>vlády (provázanost </a:t>
            </a:r>
            <a:r>
              <a:rPr lang="cs-CZ" dirty="0">
                <a:ea typeface="Times New Roman"/>
              </a:rPr>
              <a:t>s Akčním plánem vlády na podporu hospodářského růstu a zaměstnanosti v </a:t>
            </a:r>
            <a:r>
              <a:rPr lang="cs-CZ" dirty="0" smtClean="0">
                <a:ea typeface="Times New Roman"/>
              </a:rPr>
              <a:t>ČR).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089086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na trhu práce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2100566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Aktivizační opatření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	K</a:t>
            </a:r>
            <a:r>
              <a:rPr lang="cs-CZ" dirty="0"/>
              <a:t> realizaci 37 opatření a to legislativní i nelegislativní </a:t>
            </a:r>
            <a:r>
              <a:rPr lang="cs-CZ" dirty="0" smtClean="0"/>
              <a:t>povahy</a:t>
            </a:r>
          </a:p>
          <a:p>
            <a:r>
              <a:rPr lang="cs-CZ" dirty="0" smtClean="0"/>
              <a:t>	Časový </a:t>
            </a:r>
            <a:r>
              <a:rPr lang="cs-CZ" dirty="0"/>
              <a:t>horizont Aktivizačních opatření je 2014 – 2017, přičemž jádro jejich realizace leží v letech 2015/2016. Je předpokládáno, že další aktivizační opatření budou vládě předložena na roky 2018-2020.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730939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Aktivizační opatření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	Plnění </a:t>
            </a:r>
            <a:r>
              <a:rPr lang="cs-CZ" dirty="0"/>
              <a:t>realizace Aktivizačních opatření bude pravidelně </a:t>
            </a:r>
            <a:r>
              <a:rPr lang="cs-CZ" dirty="0" smtClean="0"/>
              <a:t>monitorováno v </a:t>
            </a:r>
            <a:r>
              <a:rPr lang="cs-CZ" dirty="0"/>
              <a:t>pravidelných čtvrtletních intervalech.  </a:t>
            </a:r>
          </a:p>
          <a:p>
            <a:r>
              <a:rPr lang="cs-CZ" dirty="0" smtClean="0"/>
              <a:t>	Informace </a:t>
            </a:r>
            <a:r>
              <a:rPr lang="cs-CZ" dirty="0"/>
              <a:t>o realizaci bude následně předkládána poradě ekonomických ministrů, vládě a sociálním partnerům. Součástí informace budou i případná doporučení vládě ve věci dalšího postupu.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291289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Aktivizační opatření </a:t>
            </a:r>
            <a:r>
              <a:rPr lang="cs-CZ" dirty="0" smtClean="0"/>
              <a:t>(příklady)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Aft>
                <a:spcPts val="0"/>
              </a:spcAft>
            </a:pPr>
            <a:r>
              <a:rPr lang="cs-CZ" sz="2400" dirty="0">
                <a:ea typeface="Calibri"/>
              </a:rPr>
              <a:t>Rozšířit územní oblasti, do kterých lze poskytovat investiční pobídky, na regiony s mírou nezaměstnanosti o 25 % vyšší než je průměrná míra nezaměstnanosti v ČR a na území zvýhodněných průmyslových zón schválených vládou.</a:t>
            </a:r>
            <a:endParaRPr lang="cs-CZ" sz="24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2400" b="1" dirty="0">
                <a:ea typeface="Calibri"/>
                <a:cs typeface="Times New Roman"/>
              </a:rPr>
              <a:t> </a:t>
            </a:r>
            <a:r>
              <a:rPr lang="cs-CZ" sz="2400" dirty="0" smtClean="0">
                <a:ea typeface="Calibri"/>
                <a:cs typeface="Times New Roman"/>
              </a:rPr>
              <a:t>(</a:t>
            </a:r>
            <a:r>
              <a:rPr lang="cs-CZ" sz="2400" dirty="0">
                <a:ea typeface="Calibri"/>
                <a:cs typeface="Times New Roman"/>
              </a:rPr>
              <a:t>novelizace § 111 zákona č. 435/2004 Sb., o zaměstnanosti).</a:t>
            </a:r>
            <a:endParaRPr lang="cs-CZ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2400" dirty="0" smtClean="0">
                <a:ea typeface="Calibri"/>
              </a:rPr>
              <a:t>Odstupňovat </a:t>
            </a:r>
            <a:r>
              <a:rPr lang="cs-CZ" sz="2400" dirty="0">
                <a:ea typeface="Calibri"/>
              </a:rPr>
              <a:t>výši hmotné podpory na vytváření </a:t>
            </a:r>
            <a:r>
              <a:rPr lang="cs-CZ" sz="2400" dirty="0" smtClean="0">
                <a:ea typeface="Calibri"/>
              </a:rPr>
              <a:t>nových pracovních </a:t>
            </a:r>
            <a:r>
              <a:rPr lang="cs-CZ" sz="2400" dirty="0">
                <a:ea typeface="Calibri"/>
              </a:rPr>
              <a:t>míst dle výše míry nezaměstnanosti.</a:t>
            </a:r>
            <a:endParaRPr lang="cs-CZ" sz="24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2400" dirty="0">
                <a:ea typeface="Calibri"/>
                <a:cs typeface="Times New Roman"/>
              </a:rPr>
              <a:t> </a:t>
            </a:r>
            <a:r>
              <a:rPr lang="cs-CZ" sz="2400" dirty="0" smtClean="0">
                <a:ea typeface="Calibri"/>
                <a:cs typeface="Times New Roman"/>
              </a:rPr>
              <a:t>(</a:t>
            </a:r>
            <a:r>
              <a:rPr lang="cs-CZ" sz="2400" dirty="0">
                <a:ea typeface="Calibri"/>
                <a:cs typeface="Times New Roman"/>
              </a:rPr>
              <a:t>novelizace nařízení vlády č. 515/2004 Sb.).</a:t>
            </a:r>
            <a:endParaRPr lang="cs-CZ" sz="2400" dirty="0">
              <a:ea typeface="Times New Roman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066808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Aktivizační opatření </a:t>
            </a:r>
            <a:r>
              <a:rPr lang="cs-CZ" dirty="0" smtClean="0"/>
              <a:t>(příklady)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</a:rPr>
              <a:t>Pokračovat </a:t>
            </a:r>
            <a:r>
              <a:rPr lang="cs-CZ" dirty="0">
                <a:ea typeface="Calibri"/>
              </a:rPr>
              <a:t>v podpoře vzniku sociálních </a:t>
            </a:r>
            <a:r>
              <a:rPr lang="cs-CZ" dirty="0" smtClean="0">
                <a:ea typeface="Calibri"/>
              </a:rPr>
              <a:t>firem </a:t>
            </a:r>
            <a:r>
              <a:rPr lang="cs-CZ" dirty="0">
                <a:ea typeface="Calibri"/>
              </a:rPr>
              <a:t>a s tím spojených </a:t>
            </a:r>
            <a:r>
              <a:rPr lang="cs-CZ" dirty="0" smtClean="0">
                <a:ea typeface="Calibri"/>
              </a:rPr>
              <a:t>pracovních příležitostí </a:t>
            </a:r>
            <a:r>
              <a:rPr lang="cs-CZ" dirty="0">
                <a:ea typeface="Calibri"/>
              </a:rPr>
              <a:t>v rámci sociálního </a:t>
            </a:r>
            <a:r>
              <a:rPr lang="cs-CZ" dirty="0" smtClean="0">
                <a:ea typeface="Calibri"/>
              </a:rPr>
              <a:t>podnikání. V</a:t>
            </a:r>
            <a:r>
              <a:rPr lang="cs-CZ" dirty="0">
                <a:ea typeface="Calibri"/>
              </a:rPr>
              <a:t> této souvislosti se počítá </a:t>
            </a:r>
            <a:r>
              <a:rPr lang="cs-CZ" dirty="0" smtClean="0">
                <a:ea typeface="Calibri"/>
              </a:rPr>
              <a:t>například s podporou dlouhodobě nezaměstnaných (déle </a:t>
            </a:r>
            <a:r>
              <a:rPr lang="cs-CZ" dirty="0">
                <a:ea typeface="Calibri"/>
              </a:rPr>
              <a:t>než 12 měsíců v evidenci</a:t>
            </a:r>
            <a:r>
              <a:rPr lang="cs-CZ" dirty="0" smtClean="0">
                <a:ea typeface="Calibri"/>
              </a:rPr>
              <a:t>).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</a:pPr>
            <a:r>
              <a:rPr lang="cs-CZ" dirty="0"/>
              <a:t>Zavést možnost přiznání podpory při rekvalifikaci uchazečům o zaměstnání - účastníkům zvolené rekvalifikace (§ 109a </a:t>
            </a:r>
            <a:r>
              <a:rPr lang="cs-CZ" dirty="0" err="1"/>
              <a:t>ZoZ</a:t>
            </a:r>
            <a:r>
              <a:rPr lang="cs-CZ" dirty="0"/>
              <a:t>).</a:t>
            </a:r>
            <a:endParaRPr lang="cs-CZ" b="1" dirty="0"/>
          </a:p>
          <a:p>
            <a:pPr marL="0" lvl="0" indent="0">
              <a:lnSpc>
                <a:spcPct val="115000"/>
              </a:lnSpc>
              <a:spcAft>
                <a:spcPts val="0"/>
              </a:spcAft>
            </a:pPr>
            <a:endParaRPr lang="cs-CZ" sz="3200" b="1" dirty="0">
              <a:effectLst/>
              <a:latin typeface="Arial"/>
              <a:ea typeface="Times New Roman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251215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dirty="0" smtClean="0">
                <a:ea typeface="Calibri"/>
                <a:cs typeface="Times New Roman"/>
              </a:rPr>
              <a:t>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ea typeface="Calibri"/>
                <a:cs typeface="Times New Roman"/>
              </a:rPr>
              <a:t>	</a:t>
            </a:r>
            <a:r>
              <a:rPr lang="cs-CZ" dirty="0" smtClean="0">
                <a:ea typeface="Calibri"/>
                <a:cs typeface="Times New Roman"/>
              </a:rPr>
              <a:t>Vzhledem </a:t>
            </a:r>
            <a:r>
              <a:rPr lang="cs-CZ" dirty="0">
                <a:ea typeface="Calibri"/>
                <a:cs typeface="Times New Roman"/>
              </a:rPr>
              <a:t>ke komplexnosti problematiky trhu práce je při provádění některých opatření nutná rovněž </a:t>
            </a:r>
            <a:r>
              <a:rPr lang="cs-CZ" b="1" dirty="0">
                <a:ea typeface="Calibri"/>
                <a:cs typeface="Times New Roman"/>
              </a:rPr>
              <a:t>kooperace a přijetí spoluodpovědnosti za podporu zaměstnanosti dalšími resorty</a:t>
            </a:r>
            <a:r>
              <a:rPr lang="cs-CZ" dirty="0">
                <a:ea typeface="Calibri"/>
                <a:cs typeface="Times New Roman"/>
              </a:rPr>
              <a:t>. Mají-li být opatření na trhu práce skutečně efektivní a v následujících letech má dojít ke zlepšení situace na trhu práce, je kooperace jednotlivých resortů naprosto zásadní.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874273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lokální 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prstClr val="black"/>
                </a:solidFill>
                <a:cs typeface="Arial" panose="020B0604020202020204" pitchFamily="34" charset="0"/>
              </a:rPr>
              <a:t>Rozvoj lokální zaměstnanosti přidává hodnotu celostátní a regionální </a:t>
            </a:r>
            <a:r>
              <a:rPr lang="cs-CZ" dirty="0" smtClean="0">
                <a:solidFill>
                  <a:prstClr val="black"/>
                </a:solidFill>
                <a:cs typeface="Arial" panose="020B0604020202020204" pitchFamily="34" charset="0"/>
              </a:rPr>
              <a:t>politice!</a:t>
            </a:r>
            <a:endParaRPr lang="cs-CZ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225" lvl="0" indent="0"/>
            <a:r>
              <a:rPr lang="cs-CZ" dirty="0" smtClean="0">
                <a:solidFill>
                  <a:prstClr val="black"/>
                </a:solidFill>
                <a:cs typeface="Arial" panose="020B0604020202020204" pitchFamily="34" charset="0"/>
              </a:rPr>
              <a:t>	- Mobilizuje </a:t>
            </a:r>
            <a:r>
              <a:rPr lang="cs-CZ" dirty="0">
                <a:solidFill>
                  <a:prstClr val="black"/>
                </a:solidFill>
                <a:cs typeface="Arial" panose="020B0604020202020204" pitchFamily="34" charset="0"/>
              </a:rPr>
              <a:t>místní hráče</a:t>
            </a:r>
          </a:p>
          <a:p>
            <a:pPr marL="1225" lvl="0" indent="0"/>
            <a:r>
              <a:rPr lang="cs-CZ" dirty="0" smtClean="0">
                <a:solidFill>
                  <a:prstClr val="black"/>
                </a:solidFill>
                <a:cs typeface="Arial" panose="020B0604020202020204" pitchFamily="34" charset="0"/>
              </a:rPr>
              <a:t>	- Respektuje </a:t>
            </a:r>
            <a:r>
              <a:rPr lang="cs-CZ" dirty="0">
                <a:solidFill>
                  <a:prstClr val="black"/>
                </a:solidFill>
                <a:cs typeface="Arial" panose="020B0604020202020204" pitchFamily="34" charset="0"/>
              </a:rPr>
              <a:t>potřeby regionu i specifika místní </a:t>
            </a:r>
            <a:r>
              <a:rPr lang="cs-CZ" dirty="0" smtClean="0">
                <a:solidFill>
                  <a:prstClr val="black"/>
                </a:solidFill>
                <a:cs typeface="Arial" panose="020B0604020202020204" pitchFamily="34" charset="0"/>
              </a:rPr>
              <a:t>		pracovní </a:t>
            </a:r>
            <a:r>
              <a:rPr lang="cs-CZ" dirty="0">
                <a:solidFill>
                  <a:prstClr val="black"/>
                </a:solidFill>
                <a:cs typeface="Arial" panose="020B0604020202020204" pitchFamily="34" charset="0"/>
              </a:rPr>
              <a:t>síly</a:t>
            </a:r>
          </a:p>
          <a:p>
            <a:pPr marL="1225" lvl="0" indent="0"/>
            <a:r>
              <a:rPr lang="cs-CZ" dirty="0" smtClean="0">
                <a:solidFill>
                  <a:prstClr val="black"/>
                </a:solidFill>
                <a:cs typeface="Arial" panose="020B0604020202020204" pitchFamily="34" charset="0"/>
              </a:rPr>
              <a:t>	- Přizpůsobuje </a:t>
            </a:r>
            <a:r>
              <a:rPr lang="cs-CZ" dirty="0">
                <a:solidFill>
                  <a:prstClr val="black"/>
                </a:solidFill>
                <a:cs typeface="Arial" panose="020B0604020202020204" pitchFamily="34" charset="0"/>
              </a:rPr>
              <a:t>jednotlivé akce tak, aby lépe </a:t>
            </a:r>
            <a:r>
              <a:rPr lang="cs-CZ" dirty="0" smtClean="0">
                <a:solidFill>
                  <a:prstClr val="black"/>
                </a:solidFill>
                <a:cs typeface="Arial" panose="020B0604020202020204" pitchFamily="34" charset="0"/>
              </a:rPr>
              <a:t>			odpovídaly </a:t>
            </a:r>
            <a:r>
              <a:rPr lang="cs-CZ" dirty="0">
                <a:solidFill>
                  <a:prstClr val="black"/>
                </a:solidFill>
                <a:cs typeface="Arial" panose="020B0604020202020204" pitchFamily="34" charset="0"/>
              </a:rPr>
              <a:t>potřebám zaměstnanosti v </a:t>
            </a:r>
            <a:r>
              <a:rPr lang="cs-CZ" dirty="0" smtClean="0">
                <a:solidFill>
                  <a:prstClr val="black"/>
                </a:solidFill>
                <a:cs typeface="Arial" panose="020B0604020202020204" pitchFamily="34" charset="0"/>
              </a:rPr>
              <a:t>		daném místě </a:t>
            </a:r>
            <a:r>
              <a:rPr lang="cs-CZ" dirty="0">
                <a:solidFill>
                  <a:prstClr val="black"/>
                </a:solidFill>
                <a:cs typeface="Arial" panose="020B0604020202020204" pitchFamily="34" charset="0"/>
              </a:rPr>
              <a:t>i jeho možnostem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067101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/>
            <a:r>
              <a:rPr lang="cs-CZ" dirty="0" smtClean="0">
                <a:solidFill>
                  <a:prstClr val="black"/>
                </a:solidFill>
              </a:rPr>
              <a:t>	ÚP </a:t>
            </a:r>
            <a:r>
              <a:rPr lang="cs-CZ" dirty="0">
                <a:solidFill>
                  <a:prstClr val="black"/>
                </a:solidFill>
              </a:rPr>
              <a:t>ČR musí odpovědně zvažovat vhodnost použití jednotlivých nástrojů </a:t>
            </a:r>
            <a:r>
              <a:rPr lang="cs-CZ" dirty="0" smtClean="0">
                <a:solidFill>
                  <a:prstClr val="black"/>
                </a:solidFill>
              </a:rPr>
              <a:t>APZ (situace </a:t>
            </a:r>
            <a:r>
              <a:rPr lang="cs-CZ" dirty="0">
                <a:solidFill>
                  <a:prstClr val="black"/>
                </a:solidFill>
              </a:rPr>
              <a:t>regionálních trhů </a:t>
            </a:r>
            <a:r>
              <a:rPr lang="cs-CZ" dirty="0" smtClean="0">
                <a:solidFill>
                  <a:prstClr val="black"/>
                </a:solidFill>
              </a:rPr>
              <a:t>práce, skladba </a:t>
            </a:r>
            <a:r>
              <a:rPr lang="cs-CZ" dirty="0">
                <a:solidFill>
                  <a:prstClr val="black"/>
                </a:solidFill>
              </a:rPr>
              <a:t>uchazečů a zájemců o zaměstnání registrovaných v jeho </a:t>
            </a:r>
            <a:r>
              <a:rPr lang="cs-CZ" dirty="0" smtClean="0">
                <a:solidFill>
                  <a:prstClr val="black"/>
                </a:solidFill>
              </a:rPr>
              <a:t>evidenci)</a:t>
            </a:r>
          </a:p>
          <a:p>
            <a:pPr lvl="0" eaLnBrk="1" hangingPunct="1"/>
            <a:r>
              <a:rPr lang="cs-CZ" dirty="0">
                <a:solidFill>
                  <a:prstClr val="black"/>
                </a:solidFill>
              </a:rPr>
              <a:t>	</a:t>
            </a:r>
            <a:r>
              <a:rPr lang="cs-CZ" dirty="0" smtClean="0">
                <a:solidFill>
                  <a:prstClr val="black"/>
                </a:solidFill>
              </a:rPr>
              <a:t>3E (efektivita, účelnost, hospodárnost) 4E (+ etika)</a:t>
            </a:r>
          </a:p>
          <a:p>
            <a:pPr lvl="0" eaLnBrk="1" hangingPunct="1"/>
            <a:r>
              <a:rPr lang="cs-CZ" dirty="0" smtClean="0">
                <a:solidFill>
                  <a:prstClr val="black"/>
                </a:solidFill>
              </a:rPr>
              <a:t>	Primárním posláním ÚP ČR je zprostředkování vhodného zaměstnání uchazečům a zájemcům o zaměstnání.</a:t>
            </a:r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079042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Zákon č. 435/2004 Sb., o zaměstnanosti, ve znění pozdějších předpisů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Arial"/>
                <a:ea typeface="Times New Roman"/>
                <a:cs typeface="Times New Roman"/>
              </a:rPr>
              <a:t>§ 33 </a:t>
            </a:r>
            <a:endParaRPr lang="cs-CZ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Arial"/>
                <a:ea typeface="Times New Roman"/>
                <a:cs typeface="Times New Roman"/>
              </a:rPr>
              <a:t> </a:t>
            </a:r>
            <a:r>
              <a:rPr lang="cs-CZ" sz="2400" b="1" dirty="0" smtClean="0">
                <a:latin typeface="Arial"/>
                <a:ea typeface="Times New Roman"/>
                <a:cs typeface="Times New Roman"/>
              </a:rPr>
              <a:t>Zvýšená </a:t>
            </a:r>
            <a:r>
              <a:rPr lang="cs-CZ" sz="2400" b="1" dirty="0">
                <a:latin typeface="Arial"/>
                <a:ea typeface="Times New Roman"/>
                <a:cs typeface="Times New Roman"/>
              </a:rPr>
              <a:t>péče při zprostředkování zaměstnání </a:t>
            </a:r>
            <a:endParaRPr lang="cs-CZ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b="1" dirty="0">
                <a:latin typeface="Arial"/>
                <a:ea typeface="Times New Roman"/>
                <a:cs typeface="Times New Roman"/>
              </a:rPr>
              <a:t> </a:t>
            </a:r>
            <a:r>
              <a:rPr lang="cs-CZ" sz="2400" dirty="0">
                <a:latin typeface="Arial"/>
                <a:ea typeface="Times New Roman"/>
                <a:cs typeface="Times New Roman"/>
              </a:rPr>
              <a:t>	(1) Při zprostředkování zaměstnání se věnuje zvýšená péče uchazečům o zaměstnání, kteří ji pro svůj zdravotní stav, věk, péči o dítě nebo z jiných vážných důvodů potřebují. </a:t>
            </a:r>
            <a:endParaRPr lang="cs-CZ" sz="2400" dirty="0" smtClean="0">
              <a:latin typeface="Arial"/>
              <a:ea typeface="Times New Roman"/>
              <a:cs typeface="Times New Roman"/>
            </a:endParaRPr>
          </a:p>
          <a:p>
            <a:pPr marL="1225" indent="0"/>
            <a:r>
              <a:rPr lang="cs-CZ" dirty="0" smtClean="0"/>
              <a:t>(Dlouhodobě nezaměstnaní, absolventi </a:t>
            </a:r>
            <a:r>
              <a:rPr lang="cs-CZ" dirty="0"/>
              <a:t>bez praxe, mladí do 25 let a osoby nad 55 let, péče o dítě (děti), OZP, po VTOS apod</a:t>
            </a:r>
            <a:r>
              <a:rPr lang="cs-CZ" dirty="0" smtClean="0"/>
              <a:t>.)</a:t>
            </a:r>
            <a:endParaRPr lang="cs-CZ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cs-CZ" dirty="0">
              <a:ea typeface="Times New Roman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803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Financování APZ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Nástroje APZ, konkrétně SÚPM a VPP jsou přednostně financovány z prostředků ESF …</a:t>
            </a:r>
          </a:p>
          <a:p>
            <a:r>
              <a:rPr lang="cs-CZ" dirty="0" smtClean="0"/>
              <a:t>Tlak na velkou administrativní přesnost a 3E!</a:t>
            </a:r>
          </a:p>
          <a:p>
            <a:r>
              <a:rPr lang="cs-CZ" dirty="0" smtClean="0"/>
              <a:t>Náročné monitorovací zprávy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716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6688926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trhu 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327205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691008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0434504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SÚPM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661338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Zdroje (MMR)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	</a:t>
            </a:r>
          </a:p>
          <a:p>
            <a:endParaRPr lang="cs-CZ" dirty="0"/>
          </a:p>
          <a:p>
            <a:r>
              <a:rPr lang="cs-CZ" dirty="0" smtClean="0"/>
              <a:t>Dohoda o partnerství ČR s EK (schváleno 7/2014)</a:t>
            </a:r>
          </a:p>
          <a:p>
            <a:r>
              <a:rPr lang="cs-CZ" dirty="0" smtClean="0"/>
              <a:t>	23,9 mld. EUR pro rozvoj krajů, měst, obcí, podniků, škol, venkova a obyvatel v ČR na období 2014 - 2020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886326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Dohoda o partnerství ČR s EK</a:t>
            </a:r>
            <a:br>
              <a:rPr lang="cs-CZ" dirty="0" smtClean="0"/>
            </a:br>
            <a:r>
              <a:rPr lang="cs-CZ" dirty="0" smtClean="0"/>
              <a:t>(Zdroj MMR)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Tematické cíle EU 2020:			      mld. EUR:</a:t>
            </a:r>
          </a:p>
          <a:p>
            <a:r>
              <a:rPr lang="cs-CZ" sz="1600" dirty="0" smtClean="0"/>
              <a:t>Doprava							6,2</a:t>
            </a:r>
          </a:p>
          <a:p>
            <a:r>
              <a:rPr lang="cs-CZ" sz="1600" dirty="0" smtClean="0"/>
              <a:t>Životní prostředí a účinné využívaní zdrojů				2,7</a:t>
            </a:r>
          </a:p>
          <a:p>
            <a:r>
              <a:rPr lang="cs-CZ" sz="1600" dirty="0" smtClean="0"/>
              <a:t>Začleňování a boj s chudobou					2,7</a:t>
            </a:r>
          </a:p>
          <a:p>
            <a:r>
              <a:rPr lang="cs-CZ" sz="1600" dirty="0" smtClean="0"/>
              <a:t>Výzkum, technologie a inovace					2,5</a:t>
            </a:r>
          </a:p>
          <a:p>
            <a:r>
              <a:rPr lang="cs-CZ" sz="1600" dirty="0" smtClean="0"/>
              <a:t>Nízkouhlíkové hospodářství					2,2</a:t>
            </a:r>
          </a:p>
          <a:p>
            <a:r>
              <a:rPr lang="cs-CZ" sz="1600" dirty="0" smtClean="0"/>
              <a:t>Konkurenceschopnost MSP					1,4</a:t>
            </a:r>
          </a:p>
          <a:p>
            <a:r>
              <a:rPr lang="cs-CZ" sz="1600" dirty="0" smtClean="0"/>
              <a:t>Podpora zaměstnanosti					1,4</a:t>
            </a:r>
          </a:p>
          <a:p>
            <a:r>
              <a:rPr lang="cs-CZ" sz="1600" dirty="0" smtClean="0"/>
              <a:t>Změna klimatu						1,4</a:t>
            </a:r>
          </a:p>
          <a:p>
            <a:r>
              <a:rPr lang="cs-CZ" sz="1600" dirty="0" smtClean="0"/>
              <a:t>Vzdělávání							1,3</a:t>
            </a:r>
          </a:p>
          <a:p>
            <a:r>
              <a:rPr lang="cs-CZ" sz="1600" dirty="0" smtClean="0"/>
              <a:t>ICT								1,0</a:t>
            </a:r>
          </a:p>
          <a:p>
            <a:r>
              <a:rPr lang="cs-CZ" sz="1600" dirty="0" smtClean="0"/>
              <a:t>Veřejná zpráva						0,2	</a:t>
            </a:r>
            <a:r>
              <a:rPr lang="cs-CZ" b="1" dirty="0" smtClean="0"/>
              <a:t>																			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45784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Operační programy 2014 – 2020</a:t>
            </a:r>
            <a:br>
              <a:rPr lang="cs-CZ" sz="3600" dirty="0" smtClean="0"/>
            </a:br>
            <a:r>
              <a:rPr lang="cs-CZ" sz="3600" dirty="0" smtClean="0"/>
              <a:t>(zdroj MMR)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OP Podnikání a inovace pro konkurenceschopnost		4,3 </a:t>
            </a:r>
            <a:r>
              <a:rPr lang="cs-CZ" sz="2000" dirty="0" err="1" smtClean="0"/>
              <a:t>mld</a:t>
            </a:r>
            <a:r>
              <a:rPr lang="cs-CZ" sz="2000" dirty="0" smtClean="0"/>
              <a:t> EUR</a:t>
            </a:r>
          </a:p>
          <a:p>
            <a:r>
              <a:rPr lang="cs-CZ" sz="2000" dirty="0" smtClean="0"/>
              <a:t>OP Výzkum, vývoj a vzdělávání				2,8</a:t>
            </a:r>
          </a:p>
          <a:p>
            <a:r>
              <a:rPr lang="cs-CZ" sz="2000" dirty="0" smtClean="0"/>
              <a:t>OP Životní prostředí					2,6</a:t>
            </a:r>
          </a:p>
          <a:p>
            <a:r>
              <a:rPr lang="cs-CZ" sz="2000" dirty="0" smtClean="0"/>
              <a:t>OP Doprava						4,7</a:t>
            </a:r>
          </a:p>
          <a:p>
            <a:r>
              <a:rPr lang="cs-CZ" sz="2000" dirty="0" smtClean="0"/>
              <a:t>Integrovaný regionální OP (IROP)				4,6</a:t>
            </a:r>
          </a:p>
          <a:p>
            <a:r>
              <a:rPr lang="cs-CZ" sz="2000" dirty="0" smtClean="0"/>
              <a:t>OP Technická pomoc					224 mil EUR</a:t>
            </a:r>
          </a:p>
          <a:p>
            <a:r>
              <a:rPr lang="cs-CZ" sz="2000" dirty="0" smtClean="0"/>
              <a:t>OP Zaměstnanost						2,1 </a:t>
            </a:r>
            <a:r>
              <a:rPr lang="cs-CZ" sz="2000" dirty="0" err="1" smtClean="0"/>
              <a:t>mld</a:t>
            </a:r>
            <a:r>
              <a:rPr lang="cs-CZ" sz="2000" dirty="0" smtClean="0"/>
              <a:t> EUR</a:t>
            </a:r>
          </a:p>
          <a:p>
            <a:r>
              <a:rPr lang="cs-CZ" sz="2000" dirty="0" smtClean="0"/>
              <a:t>OP Praha – pól růstu ČR					202 mil EUR</a:t>
            </a:r>
          </a:p>
          <a:p>
            <a:r>
              <a:rPr lang="cs-CZ" sz="2000" dirty="0" smtClean="0"/>
              <a:t>Program rozvoje venkova					2,2 </a:t>
            </a:r>
            <a:r>
              <a:rPr lang="cs-CZ" sz="2000" dirty="0" err="1" smtClean="0"/>
              <a:t>mld</a:t>
            </a:r>
            <a:r>
              <a:rPr lang="cs-CZ" sz="2000" dirty="0" smtClean="0"/>
              <a:t> EUR</a:t>
            </a:r>
          </a:p>
          <a:p>
            <a:r>
              <a:rPr lang="cs-CZ" sz="2000" dirty="0" smtClean="0"/>
              <a:t>Operační program Rybářství				31   mil EUR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817066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Integrovaný regionální operační program (IROP)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4,63 mld. EUR (z EFRR)</a:t>
            </a:r>
          </a:p>
          <a:p>
            <a:r>
              <a:rPr lang="cs-CZ" dirty="0" smtClean="0"/>
              <a:t>Pro všechny regiony NUTS II (kromě Prahy)</a:t>
            </a:r>
          </a:p>
          <a:p>
            <a:r>
              <a:rPr lang="cs-CZ" dirty="0" smtClean="0"/>
              <a:t>4 prioritní osy + osa pro technickou pomoc</a:t>
            </a:r>
          </a:p>
          <a:p>
            <a:r>
              <a:rPr lang="cs-CZ" dirty="0" smtClean="0"/>
              <a:t>Řídící orgán MMR</a:t>
            </a:r>
          </a:p>
          <a:p>
            <a:r>
              <a:rPr lang="cs-CZ" dirty="0" smtClean="0"/>
              <a:t>Zprostředkující subjekty – Regionální rady a Centrum pro regionální rozvoj ČR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67256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Prioritní osy IROP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5575" indent="-514350">
              <a:buAutoNum type="arabicPeriod"/>
            </a:pPr>
            <a:endParaRPr lang="cs-CZ" dirty="0" smtClean="0"/>
          </a:p>
          <a:p>
            <a:pPr marL="515575" indent="-514350">
              <a:buAutoNum type="arabicPeriod"/>
            </a:pPr>
            <a:r>
              <a:rPr lang="cs-CZ" dirty="0" smtClean="0"/>
              <a:t>Konkurenceschopné, dostupné a bezpečné regiony</a:t>
            </a:r>
          </a:p>
          <a:p>
            <a:pPr marL="515575" indent="-514350">
              <a:buAutoNum type="arabicPeriod"/>
            </a:pPr>
            <a:r>
              <a:rPr lang="cs-CZ" dirty="0" smtClean="0"/>
              <a:t>Zkvalitnění veřejných služeb a podmínek života pro obyvatele regionů</a:t>
            </a:r>
          </a:p>
          <a:p>
            <a:pPr marL="515575" indent="-514350">
              <a:buAutoNum type="arabicPeriod"/>
            </a:pPr>
            <a:r>
              <a:rPr lang="cs-CZ" dirty="0" smtClean="0"/>
              <a:t>Dobrá správa území a zefektivnění veřejných institucí</a:t>
            </a:r>
          </a:p>
          <a:p>
            <a:pPr marL="515575" indent="-514350">
              <a:buAutoNum type="arabicPeriod"/>
            </a:pPr>
            <a:r>
              <a:rPr lang="cs-CZ" dirty="0" smtClean="0"/>
              <a:t>Komunitně vedený místní rozvoj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582027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PO č. 1: Konkurenceschopné, dostupné a bezpečné regiony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Silnice</a:t>
            </a:r>
            <a:r>
              <a:rPr lang="cs-CZ" dirty="0" smtClean="0"/>
              <a:t> (rekonstrukce a modernizace, popř. výstavba vybraných silnic II. a výjimečně III. tříd, + obchvaty, (viz. příloha IROP), komunikace ve městech, …).  </a:t>
            </a:r>
          </a:p>
          <a:p>
            <a:r>
              <a:rPr lang="cs-CZ" b="1" dirty="0" smtClean="0"/>
              <a:t>Udržitelná doprava </a:t>
            </a:r>
            <a:r>
              <a:rPr lang="cs-CZ" dirty="0" smtClean="0"/>
              <a:t>(podpora veřejné dopravy a </a:t>
            </a:r>
            <a:r>
              <a:rPr lang="cs-CZ" dirty="0" err="1" smtClean="0"/>
              <a:t>multimodality</a:t>
            </a:r>
            <a:r>
              <a:rPr lang="cs-CZ" dirty="0" smtClean="0"/>
              <a:t>, moderní technologie v dopravě, zmírnění negativních dopadů v dopravě, bezpečnost dopravy, rozvoj </a:t>
            </a:r>
            <a:r>
              <a:rPr lang="cs-CZ" dirty="0" err="1" smtClean="0"/>
              <a:t>cyklodopravy</a:t>
            </a:r>
            <a:r>
              <a:rPr lang="cs-CZ" dirty="0" smtClean="0"/>
              <a:t>, rozvoj zelené infrastruktury,…).</a:t>
            </a:r>
          </a:p>
          <a:p>
            <a:r>
              <a:rPr lang="cs-CZ" b="1" dirty="0" smtClean="0"/>
              <a:t>Integrovaný záchranný systém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01089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PO č. 2: Zkvalitnění veřejných služeb a podmínek života pro obyvatele regionů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Sociální inkluze </a:t>
            </a:r>
            <a:r>
              <a:rPr lang="cs-CZ" dirty="0" smtClean="0"/>
              <a:t>(sociální služby, sociální bydlení, infrastruktura komunitních center, sociální podnikání, …)</a:t>
            </a:r>
          </a:p>
          <a:p>
            <a:r>
              <a:rPr lang="cs-CZ" b="1" dirty="0" smtClean="0"/>
              <a:t>Zdravotnictví </a:t>
            </a:r>
            <a:r>
              <a:rPr lang="cs-CZ" dirty="0" smtClean="0"/>
              <a:t>(přístroje, stavební úpravy, návazná péče, transformace psychiatrické péče, …) </a:t>
            </a:r>
            <a:endParaRPr lang="cs-CZ" b="1" dirty="0" smtClean="0"/>
          </a:p>
          <a:p>
            <a:r>
              <a:rPr lang="cs-CZ" b="1" dirty="0" smtClean="0"/>
              <a:t>Vzdělávání </a:t>
            </a:r>
            <a:r>
              <a:rPr lang="cs-CZ" dirty="0" smtClean="0"/>
              <a:t>(rozšíření kapacit školek, odborných učeben, </a:t>
            </a:r>
            <a:r>
              <a:rPr lang="cs-CZ" dirty="0" err="1" smtClean="0"/>
              <a:t>lab</a:t>
            </a:r>
            <a:r>
              <a:rPr lang="cs-CZ" dirty="0" smtClean="0"/>
              <a:t>., dílen, …)</a:t>
            </a:r>
          </a:p>
          <a:p>
            <a:r>
              <a:rPr lang="cs-CZ" b="1" dirty="0" smtClean="0"/>
              <a:t>Snižování spotřeby energií </a:t>
            </a:r>
            <a:r>
              <a:rPr lang="cs-CZ" dirty="0" smtClean="0"/>
              <a:t>(bytové domy, zateplení, výměna rozvodů tepla a vody, systémy měření, …)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328517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trhu 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748422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PO č. 3: Dobrá správa území a zefektivnění veřejných institucí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Kulturní a přírodní dědictví </a:t>
            </a:r>
            <a:r>
              <a:rPr lang="cs-CZ" dirty="0" smtClean="0"/>
              <a:t>(Revitalizace vybraných nemovitých památek, podpora vybraných muzeí)</a:t>
            </a:r>
          </a:p>
          <a:p>
            <a:r>
              <a:rPr lang="cs-CZ" b="1" dirty="0" err="1" smtClean="0"/>
              <a:t>eGovernment</a:t>
            </a:r>
            <a:r>
              <a:rPr lang="cs-CZ" b="1" dirty="0" smtClean="0"/>
              <a:t> </a:t>
            </a:r>
            <a:r>
              <a:rPr lang="cs-CZ" dirty="0" smtClean="0"/>
              <a:t>(Rozšíření, propojení, konsolidace datového fondu, kybernetická bezpečnost, …)</a:t>
            </a:r>
          </a:p>
          <a:p>
            <a:r>
              <a:rPr lang="cs-CZ" b="1" dirty="0" smtClean="0"/>
              <a:t>Územně plánovací dokumentace </a:t>
            </a:r>
            <a:r>
              <a:rPr lang="cs-CZ" dirty="0" smtClean="0"/>
              <a:t>(Pořízení územních plánů, regulačních plánů, územních studií, …)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473951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č. 4: Komunitně vedený místní rozvoj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Podpora aktivit identifikovaných ve strategiích komunitně vedeného místního rozvoje. </a:t>
            </a:r>
          </a:p>
          <a:p>
            <a:r>
              <a:rPr lang="cs-CZ" dirty="0" smtClean="0"/>
              <a:t>Tematická podpora musí být ve shodě s podporovanými aktivitami os 1 až 3 IROP</a:t>
            </a:r>
          </a:p>
          <a:p>
            <a:r>
              <a:rPr lang="cs-CZ" dirty="0" smtClean="0"/>
              <a:t>Projekty budou doporučovat MAS</a:t>
            </a:r>
          </a:p>
          <a:p>
            <a:r>
              <a:rPr lang="cs-CZ" dirty="0" smtClean="0"/>
              <a:t>Režie a animace MAS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786481"/>
      </p:ext>
    </p:extLst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zdroje a formy podnikání (MPO)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Rozpočet EU </a:t>
            </a:r>
            <a:r>
              <a:rPr lang="cs-CZ" dirty="0" smtClean="0"/>
              <a:t>(Komunitární programy – </a:t>
            </a:r>
            <a:r>
              <a:rPr lang="cs-CZ" dirty="0" err="1" smtClean="0"/>
              <a:t>Cosme</a:t>
            </a:r>
            <a:r>
              <a:rPr lang="cs-CZ" dirty="0" smtClean="0"/>
              <a:t>/H2020)</a:t>
            </a:r>
          </a:p>
          <a:p>
            <a:r>
              <a:rPr lang="cs-CZ" b="1" dirty="0" smtClean="0"/>
              <a:t>Strukturální fondy EU </a:t>
            </a:r>
            <a:r>
              <a:rPr lang="cs-CZ" dirty="0" smtClean="0"/>
              <a:t>(OP PI, OP PIK)  </a:t>
            </a:r>
          </a:p>
          <a:p>
            <a:r>
              <a:rPr lang="cs-CZ" b="1" dirty="0" smtClean="0"/>
              <a:t>Státní rozpočet </a:t>
            </a:r>
            <a:r>
              <a:rPr lang="cs-CZ" dirty="0" smtClean="0"/>
              <a:t>(Národní programy)</a:t>
            </a:r>
            <a:endParaRPr lang="cs-CZ" dirty="0"/>
          </a:p>
          <a:p>
            <a:r>
              <a:rPr lang="cs-CZ" b="1" dirty="0" smtClean="0"/>
              <a:t>Program Švýcarsko - české spolupráce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025316"/>
      </p:ext>
    </p:extLst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624637" cy="1368425"/>
          </a:xfrm>
        </p:spPr>
        <p:txBody>
          <a:bodyPr/>
          <a:lstStyle/>
          <a:p>
            <a:r>
              <a:rPr lang="cs-CZ" dirty="0" smtClean="0"/>
              <a:t>Formy podpory podniků a podnikání (MPO)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Dotace </a:t>
            </a:r>
            <a:r>
              <a:rPr lang="cs-CZ" dirty="0" smtClean="0"/>
              <a:t>(nevratné příspěvky)</a:t>
            </a:r>
          </a:p>
          <a:p>
            <a:r>
              <a:rPr lang="cs-CZ" b="1" dirty="0" smtClean="0"/>
              <a:t>Finanční nástroje</a:t>
            </a:r>
            <a:r>
              <a:rPr lang="cs-CZ" dirty="0" smtClean="0"/>
              <a:t> (revolvingový princip) – úvěry, záruky (za úroky), rizikový kapitál</a:t>
            </a:r>
          </a:p>
          <a:p>
            <a:r>
              <a:rPr lang="cs-CZ" b="1" dirty="0" smtClean="0"/>
              <a:t>Nepřímá podpora </a:t>
            </a:r>
            <a:r>
              <a:rPr lang="cs-CZ" dirty="0" smtClean="0"/>
              <a:t>– daňové úlevy, služby, poradenství, informační podpora, infrastruktura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512108"/>
      </p:ext>
    </p:extLst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Instituce zapojené do programů podpory podnikání (MPO)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MPO</a:t>
            </a:r>
          </a:p>
          <a:p>
            <a:r>
              <a:rPr lang="cs-CZ" sz="2400" b="1" dirty="0" smtClean="0"/>
              <a:t>CZECHINVEST</a:t>
            </a:r>
            <a:r>
              <a:rPr lang="cs-CZ" sz="2400" dirty="0" smtClean="0"/>
              <a:t> (Agentura pro podporu podnikání a </a:t>
            </a:r>
            <a:r>
              <a:rPr lang="cs-CZ" sz="2400" dirty="0" err="1" smtClean="0"/>
              <a:t>inv</a:t>
            </a:r>
            <a:r>
              <a:rPr lang="cs-CZ" sz="2400" dirty="0" smtClean="0"/>
              <a:t>.)</a:t>
            </a:r>
          </a:p>
          <a:p>
            <a:r>
              <a:rPr lang="cs-CZ" sz="2400" b="1" dirty="0" err="1" smtClean="0"/>
              <a:t>CzechTrade</a:t>
            </a:r>
            <a:r>
              <a:rPr lang="cs-CZ" sz="2400" dirty="0" smtClean="0"/>
              <a:t> (Agentura pro podporu exportu)</a:t>
            </a:r>
          </a:p>
          <a:p>
            <a:r>
              <a:rPr lang="cs-CZ" sz="2400" b="1" dirty="0" smtClean="0"/>
              <a:t>ČMZRB</a:t>
            </a:r>
            <a:r>
              <a:rPr lang="cs-CZ" sz="2400" dirty="0" smtClean="0"/>
              <a:t> (Českomoravská záruční a rozvojová banka)</a:t>
            </a:r>
          </a:p>
          <a:p>
            <a:r>
              <a:rPr lang="cs-CZ" sz="2400" b="1" dirty="0" smtClean="0"/>
              <a:t>ČEB</a:t>
            </a:r>
            <a:r>
              <a:rPr lang="cs-CZ" sz="2400" dirty="0" smtClean="0"/>
              <a:t> (Česká exportní banka)</a:t>
            </a:r>
          </a:p>
          <a:p>
            <a:r>
              <a:rPr lang="cs-CZ" sz="2400" b="1" dirty="0" smtClean="0"/>
              <a:t>EGAP</a:t>
            </a:r>
            <a:r>
              <a:rPr lang="cs-CZ" sz="2400" dirty="0" smtClean="0"/>
              <a:t> (Exportní garanční a pojišťovací společnost)</a:t>
            </a:r>
          </a:p>
          <a:p>
            <a:r>
              <a:rPr lang="cs-CZ" sz="2400" b="1" dirty="0" err="1" smtClean="0"/>
              <a:t>Enterprise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europe</a:t>
            </a:r>
            <a:r>
              <a:rPr lang="cs-CZ" sz="2400" b="1" dirty="0" smtClean="0"/>
              <a:t> network </a:t>
            </a:r>
            <a:r>
              <a:rPr lang="cs-CZ" sz="2400" dirty="0" smtClean="0"/>
              <a:t>(Evropská síť pro podporu podnikání)</a:t>
            </a:r>
          </a:p>
          <a:p>
            <a:r>
              <a:rPr lang="cs-CZ" sz="2400" b="1" dirty="0" smtClean="0"/>
              <a:t>Asociace malých a středních podniků a živnostníků ČR         </a:t>
            </a:r>
            <a:r>
              <a:rPr lang="cs-CZ" sz="2400" dirty="0" smtClean="0"/>
              <a:t>atd.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906553"/>
      </p:ext>
    </p:extLst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algn="ctr"/>
            <a:r>
              <a:rPr lang="cs-CZ" b="1" dirty="0" smtClean="0"/>
              <a:t>Děkuji za pozornost</a:t>
            </a:r>
          </a:p>
          <a:p>
            <a:pPr algn="ctr"/>
            <a:r>
              <a:rPr lang="cs-CZ" b="1" dirty="0" smtClean="0">
                <a:hlinkClick r:id="rId2"/>
              </a:rPr>
              <a:t>jan.karmazin@uradprace.cz</a:t>
            </a:r>
            <a:endParaRPr lang="cs-CZ" b="1" dirty="0" smtClean="0"/>
          </a:p>
          <a:p>
            <a:pPr algn="ctr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8234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trhu 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680438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trhu 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206967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trhu 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43" y="1700213"/>
            <a:ext cx="6259876" cy="44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35073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trhu 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8035187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trhu 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B286-01FF-488F-941D-A0D85807B839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2187228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PPT sablona_UP (1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sablona_UP (1)</Template>
  <TotalTime>6855</TotalTime>
  <Words>934</Words>
  <Application>Microsoft Office PowerPoint</Application>
  <PresentationFormat>Předvádění na obrazovce (4:3)</PresentationFormat>
  <Paragraphs>221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PPT sablona_UP (1)</vt:lpstr>
      <vt:lpstr>          Nástroje a opatření aktivní politiky zaměstnanosti Olomouc, 25. 11. 2014 Mgr. Jan Karmazín, MPA, ředitel odboru trhu práce GŘ ÚP ČR</vt:lpstr>
      <vt:lpstr>Situace na trhu práce</vt:lpstr>
      <vt:lpstr>Situace na trhu práce</vt:lpstr>
      <vt:lpstr>Situace na trhu práce</vt:lpstr>
      <vt:lpstr>Situace na trhu práce</vt:lpstr>
      <vt:lpstr>Situace na trhu práce</vt:lpstr>
      <vt:lpstr>Situace na trhu práce</vt:lpstr>
      <vt:lpstr>Situace na trhu práce</vt:lpstr>
      <vt:lpstr>Situace na trhu práce</vt:lpstr>
      <vt:lpstr>Situace na trhu práce</vt:lpstr>
      <vt:lpstr>Situace na trhu práce</vt:lpstr>
      <vt:lpstr>Situace na trhu práce</vt:lpstr>
      <vt:lpstr>Situace na trhu práce</vt:lpstr>
      <vt:lpstr>Evropa a my</vt:lpstr>
      <vt:lpstr>Aktivní politika zaměstnanosti </vt:lpstr>
      <vt:lpstr>Aktivní politika zaměstnanosti</vt:lpstr>
      <vt:lpstr>Prezentace aplikace PowerPoint</vt:lpstr>
      <vt:lpstr>APZ</vt:lpstr>
      <vt:lpstr>Aktivizační opatření </vt:lpstr>
      <vt:lpstr>Aktivizační opatření </vt:lpstr>
      <vt:lpstr>Aktivizační opatření </vt:lpstr>
      <vt:lpstr>Aktivizační opatření (příklady)</vt:lpstr>
      <vt:lpstr>Aktivizační opatření (příklady)</vt:lpstr>
      <vt:lpstr>Spolupráce</vt:lpstr>
      <vt:lpstr>Rozvoj lokální zaměstnanosti</vt:lpstr>
      <vt:lpstr>APZ</vt:lpstr>
      <vt:lpstr>Zákon č. 435/2004 Sb., o zaměstnanosti, ve znění pozdějších předpisů</vt:lpstr>
      <vt:lpstr>Financování APZ</vt:lpstr>
      <vt:lpstr>APZ</vt:lpstr>
      <vt:lpstr>APZ</vt:lpstr>
      <vt:lpstr>Prezentace aplikace PowerPoint</vt:lpstr>
      <vt:lpstr>SÚPM</vt:lpstr>
      <vt:lpstr>EU Zdroje (MMR)</vt:lpstr>
      <vt:lpstr>Dohoda o partnerství ČR s EK (Zdroj MMR)</vt:lpstr>
      <vt:lpstr>Operační programy 2014 – 2020 (zdroj MMR)</vt:lpstr>
      <vt:lpstr>Integrovaný regionální operační program (IROP)</vt:lpstr>
      <vt:lpstr>Prioritní osy IROP</vt:lpstr>
      <vt:lpstr>PO č. 1: Konkurenceschopné, dostupné a bezpečné regiony</vt:lpstr>
      <vt:lpstr>PO č. 2: Zkvalitnění veřejných služeb a podmínek života pro obyvatele regionů </vt:lpstr>
      <vt:lpstr>PO č. 3: Dobrá správa území a zefektivnění veřejných institucí</vt:lpstr>
      <vt:lpstr>PO č. 4: Komunitně vedený místní rozvoj</vt:lpstr>
      <vt:lpstr>Veřejné zdroje a formy podnikání (MPO)</vt:lpstr>
      <vt:lpstr>Formy podpory podniků a podnikání (MPO)</vt:lpstr>
      <vt:lpstr>Instituce zapojené do programů podpory podnikání (MPO)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jirka reichl</dc:creator>
  <cp:lastModifiedBy>Novotný Bořivoj Ing. (OL)</cp:lastModifiedBy>
  <cp:revision>373</cp:revision>
  <cp:lastPrinted>2014-11-19T05:52:41Z</cp:lastPrinted>
  <dcterms:created xsi:type="dcterms:W3CDTF">2013-03-26T10:26:50Z</dcterms:created>
  <dcterms:modified xsi:type="dcterms:W3CDTF">2014-11-25T11:10:50Z</dcterms:modified>
</cp:coreProperties>
</file>