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notesMasterIdLst>
    <p:notesMasterId r:id="rId21"/>
  </p:notesMasterIdLst>
  <p:handoutMasterIdLst>
    <p:handoutMasterId r:id="rId22"/>
  </p:handoutMasterIdLst>
  <p:sldIdLst>
    <p:sldId id="279" r:id="rId3"/>
    <p:sldId id="304" r:id="rId4"/>
    <p:sldId id="310" r:id="rId5"/>
    <p:sldId id="256" r:id="rId6"/>
    <p:sldId id="278" r:id="rId7"/>
    <p:sldId id="294" r:id="rId8"/>
    <p:sldId id="293" r:id="rId9"/>
    <p:sldId id="312" r:id="rId10"/>
    <p:sldId id="313" r:id="rId11"/>
    <p:sldId id="315" r:id="rId12"/>
    <p:sldId id="311" r:id="rId13"/>
    <p:sldId id="296" r:id="rId14"/>
    <p:sldId id="298" r:id="rId15"/>
    <p:sldId id="297" r:id="rId16"/>
    <p:sldId id="308" r:id="rId17"/>
    <p:sldId id="299" r:id="rId18"/>
    <p:sldId id="302" r:id="rId19"/>
    <p:sldId id="309" r:id="rId20"/>
  </p:sldIdLst>
  <p:sldSz cx="9144000" cy="6858000" type="screen4x3"/>
  <p:notesSz cx="666273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66"/>
    <a:srgbClr val="FFFF00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75828" autoAdjust="0"/>
  </p:normalViewPr>
  <p:slideViewPr>
    <p:cSldViewPr>
      <p:cViewPr>
        <p:scale>
          <a:sx n="74" d="100"/>
          <a:sy n="74" d="100"/>
        </p:scale>
        <p:origin x="-96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2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9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defTabSz="914775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270" y="0"/>
            <a:ext cx="28879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defTabSz="914775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2"/>
            <a:ext cx="28879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defTabSz="914775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270" y="9428242"/>
            <a:ext cx="2887913" cy="49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defTabSz="914775">
              <a:defRPr sz="1200"/>
            </a:lvl1pPr>
          </a:lstStyle>
          <a:p>
            <a:pPr>
              <a:defRPr/>
            </a:pPr>
            <a:fld id="{EDAA77F2-134C-4EA0-A6F1-7B4AE6DC1E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194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6809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3270" y="0"/>
            <a:ext cx="2887913" cy="496809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pPr>
              <a:defRPr/>
            </a:pPr>
            <a:fld id="{982F5342-47D5-46BB-9583-530E934748DD}" type="datetimeFigureOut">
              <a:rPr lang="cs-CZ"/>
              <a:pPr>
                <a:defRPr/>
              </a:pPr>
              <a:t>22.9.2014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5963" y="4715710"/>
            <a:ext cx="5330813" cy="4466511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887913" cy="496809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3270" y="9428242"/>
            <a:ext cx="2887913" cy="496809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pPr>
              <a:defRPr/>
            </a:pPr>
            <a:fld id="{06CB929A-9599-4383-B80B-514B938F94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245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B929A-9599-4383-B80B-514B938F948C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505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B929A-9599-4383-B80B-514B938F948C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684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B929A-9599-4383-B80B-514B938F948C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62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0" indent="-28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24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93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62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31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00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70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39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4519E4-36D9-4512-847F-FC0F9D40FD14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0" indent="-28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24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93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62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31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00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70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39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EDBCDC-0670-4AC2-981F-F3FDAA3FA108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u="sng" dirty="0" smtClean="0"/>
              <a:t>KHK:</a:t>
            </a:r>
            <a:endParaRPr lang="cs-CZ" altLang="cs-CZ" dirty="0" smtClean="0"/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Olomoucký kraj dlouhodobě spolupracuje s Krajskou hospodářskou komorou Olomouckého kraje (dále jen KHK OK). Vzájemná spolupráce a finanční podpora činnosti je realizována na základě Rámcové smlouvy o spolupráci ze dne 28. 2. 2002.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Krajská hospodářská komora Olomouckého kraje (KHK OK) realizovala v roce 2012 pilotní projekt s názvem </a:t>
            </a:r>
            <a:r>
              <a:rPr lang="cs-CZ" altLang="cs-CZ" dirty="0" err="1" smtClean="0"/>
              <a:t>BusinessPoint</a:t>
            </a:r>
            <a:r>
              <a:rPr lang="cs-CZ" altLang="cs-CZ" dirty="0" smtClean="0"/>
              <a:t>, jehož účelem bylo zřízení a zajištění chodu informačních, poradenských a konzultačních míst pro podnikatele ve všech okresních městech Olomouckého kraje. Tato místa přijímala a bezplatně vyřizovala dotazy zejména malých a středních podnikatelů z Olomouckého kraje.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Aktivity projektu </a:t>
            </a:r>
            <a:r>
              <a:rPr lang="cs-CZ" altLang="cs-CZ" dirty="0" err="1" smtClean="0"/>
              <a:t>BusinessPoint</a:t>
            </a:r>
            <a:r>
              <a:rPr lang="cs-CZ" altLang="cs-CZ" dirty="0" smtClean="0"/>
              <a:t> směřovaly do tří základních oblastí: podpora exportu a mezinárodní spolupráce, podpora inovací výrobků a technologií, informační podpora malých a středních podnikatelů nebo začínajících podnikatelů.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V období od konce června do konce prosince 2012, kdy projekt běžel, bylo na všech kontaktních místech zodpovězeno celkem 367 dotazů a bylo uspořádáno celkem 18 vzdělávacích seminářů.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="1" dirty="0" smtClean="0"/>
              <a:t> </a:t>
            </a:r>
            <a:endParaRPr lang="cs-CZ" altLang="cs-CZ" dirty="0" smtClean="0"/>
          </a:p>
          <a:p>
            <a:pPr eaLnBrk="1" hangingPunct="1">
              <a:spcBef>
                <a:spcPct val="0"/>
              </a:spcBef>
            </a:pPr>
            <a:r>
              <a:rPr lang="cs-CZ" altLang="cs-CZ" u="sng" smtClean="0"/>
              <a:t>VŠ </a:t>
            </a:r>
            <a:r>
              <a:rPr lang="cs-CZ" altLang="cs-CZ" u="sng" dirty="0" smtClean="0"/>
              <a:t>a SŠ:</a:t>
            </a:r>
            <a:endParaRPr lang="cs-CZ" altLang="cs-CZ" dirty="0" smtClean="0"/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b="1" dirty="0" smtClean="0"/>
              <a:t>Univerzita Palackého v Olomouci </a:t>
            </a:r>
            <a:r>
              <a:rPr lang="cs-CZ" altLang="cs-CZ" dirty="0" smtClean="0"/>
              <a:t>(dále UP), zejména její Vědeckotechnický park, Podnikatelský inkubátor a projekty v oblasti inovací (BIOMEDREG, Regionální centrum pokročilých technologií a materiálů, Centrum regionu Haná pro biotechnologický a zemědělský výzkum) jsou Olomouckým krajem pravidelně prezentovány na veletrzích investičních příležitostí a odborných konferencích. Pomáhají tak šířit povědomí o Olomouckém kraji coby centru inovací.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V roce 2013 poskytl Olomoucký kraj Vědeckotechnickému parku Univerzity Palackého částku 95 tis. Kč na pořádání </a:t>
            </a:r>
            <a:r>
              <a:rPr lang="cs-CZ" altLang="cs-CZ" dirty="0" err="1" smtClean="0"/>
              <a:t>čtvrtéhoročníku</a:t>
            </a:r>
            <a:r>
              <a:rPr lang="cs-CZ" altLang="cs-CZ" dirty="0" smtClean="0"/>
              <a:t> soutěže Podnikavá hlava, jejímž smyslem je najít a odměnit podnikatelské záměry mladých lidí .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 </a:t>
            </a:r>
            <a:r>
              <a:rPr lang="cs-CZ" altLang="cs-CZ" u="sng" dirty="0" smtClean="0"/>
              <a:t>Veletrhy:</a:t>
            </a:r>
            <a:endParaRPr lang="cs-CZ" altLang="cs-CZ" dirty="0" smtClean="0"/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Olomoucký kraj se v rámci podpory podnikání pravidelně účastní veletrhů investičních příležitostí. Koncem dubna to je mezinárodní veletrh investičních příležitosti, podnikání a rozvoje v regionech </a:t>
            </a:r>
            <a:r>
              <a:rPr lang="cs-CZ" altLang="cs-CZ" b="1" dirty="0" err="1" smtClean="0"/>
              <a:t>Urbis</a:t>
            </a:r>
            <a:r>
              <a:rPr lang="cs-CZ" altLang="cs-CZ" b="1" dirty="0" smtClean="0"/>
              <a:t> Invest v Brně</a:t>
            </a:r>
            <a:r>
              <a:rPr lang="cs-CZ" altLang="cs-CZ" dirty="0" smtClean="0"/>
              <a:t> a začátkem listopadu krajská přehlídka investičních příležitostí </a:t>
            </a:r>
            <a:r>
              <a:rPr lang="cs-CZ" altLang="cs-CZ" b="1" dirty="0" err="1" smtClean="0"/>
              <a:t>RegionInvest</a:t>
            </a:r>
            <a:r>
              <a:rPr lang="cs-CZ" altLang="cs-CZ" b="1" dirty="0" smtClean="0"/>
              <a:t> v Olomouci</a:t>
            </a:r>
            <a:r>
              <a:rPr lang="cs-CZ" altLang="cs-CZ" dirty="0" smtClean="0"/>
              <a:t>. Olomoucký kraj na těchto veletrzích mimo jiné představuje vizualizace aktuálně probíhajících investičních projektů, či plánovaných developerských počinů na území celého kraje. Tradičními spoluvystavovateli jsou města Olomouc, Přerov, Prostějov, Litovel, Šternberk a Zábřeh. Olomoucký kraj však každoročně oslovuje všechny obce s rozšířenou působností s nabídkou spoluúčasti za zvýhodněných podmínek a nabízí volné vstupenky starostům všech obcí a měst v Kraji.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u="sng" dirty="0" smtClean="0"/>
              <a:t>Soutěže pro podnikatele:</a:t>
            </a:r>
            <a:endParaRPr lang="cs-CZ" altLang="cs-CZ" dirty="0" smtClean="0"/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V Olomouckém kraji jsou vyhlašována regionální kola soutěží: </a:t>
            </a:r>
            <a:r>
              <a:rPr lang="cs-CZ" altLang="cs-CZ" b="1" dirty="0" smtClean="0"/>
              <a:t>Podnikatel roku, Firma roku a Živnostník roku</a:t>
            </a:r>
            <a:r>
              <a:rPr lang="cs-CZ" altLang="cs-CZ" dirty="0" smtClean="0"/>
              <a:t>. Od roku 2010 Olomoucký kraj ve spolupráci s Vědeckotechnickým parkem Univerzity Palackého v Olomouci (dále jen VTP UP) vyhlašuje soutěž o nejlepší podnikatelský záměr s názvem </a:t>
            </a:r>
            <a:r>
              <a:rPr lang="cs-CZ" altLang="cs-CZ" b="1" dirty="0" smtClean="0"/>
              <a:t>Podnikavá hlava</a:t>
            </a:r>
            <a:r>
              <a:rPr lang="cs-CZ" altLang="cs-CZ" dirty="0" smtClean="0"/>
              <a:t>. Všechny výše jmenované soutěže se konají pod záštitou hejtmana, případně resortního náměstka.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0" indent="-28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24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93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62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31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00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70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39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9224A6-CEF7-4DB6-8052-938724A9C8EF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4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858" indent="-283407" defTabSz="9147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3627" indent="-226725" defTabSz="9147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7078" indent="-226725" defTabSz="9147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0529" indent="-226725" defTabSz="9147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3980" indent="-226725" defTabSz="91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7431" indent="-226725" defTabSz="91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0882" indent="-226725" defTabSz="91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4333" indent="-226725" defTabSz="914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2F2CD0-3590-4B1D-A17B-80B4D6DFEB80}" type="slidenum">
              <a:rPr lang="cs-CZ" altLang="cs-CZ" smtClean="0">
                <a:solidFill>
                  <a:srgbClr val="000000"/>
                </a:solidFill>
              </a:rPr>
              <a:pPr eaLnBrk="1" hangingPunct="1"/>
              <a:t>15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6902" eaLnBrk="1" hangingPunct="1">
              <a:spcBef>
                <a:spcPct val="0"/>
              </a:spcBef>
            </a:pPr>
            <a:r>
              <a:rPr lang="cs-CZ" altLang="cs-CZ" b="1" dirty="0">
                <a:solidFill>
                  <a:srgbClr val="000099"/>
                </a:solidFill>
              </a:rPr>
              <a:t>Nad rámec uvedených činností byla v roce 2010 v rámci odboru strategického rozvoje kraje vytvořena samostatná agenda „koordinátora pro oblast zaměstnanosti“</a:t>
            </a:r>
          </a:p>
          <a:p>
            <a:pPr marL="0" lvl="1" defTabSz="906902" eaLnBrk="1" hangingPunct="1">
              <a:spcBef>
                <a:spcPct val="0"/>
              </a:spcBef>
            </a:pPr>
            <a:endParaRPr lang="cs-CZ" altLang="cs-CZ" sz="1600" b="1" dirty="0">
              <a:solidFill>
                <a:srgbClr val="000099"/>
              </a:solidFill>
            </a:endParaRPr>
          </a:p>
          <a:p>
            <a:pPr marL="0" lvl="1" defTabSz="906902" eaLnBrk="1" hangingPunct="1">
              <a:spcBef>
                <a:spcPct val="0"/>
              </a:spcBef>
            </a:pPr>
            <a:r>
              <a:rPr lang="cs-CZ" altLang="cs-CZ" sz="1600" b="1" dirty="0">
                <a:solidFill>
                  <a:srgbClr val="000099"/>
                </a:solidFill>
              </a:rPr>
              <a:t>Spolupráce se Sdružením měst a obcí Jesenicka při požadavcích na zvýhodnění nezaměstnaností postižených regionů 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  <a:p>
            <a:pPr algn="just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2000" b="1" dirty="0" smtClean="0">
                <a:solidFill>
                  <a:srgbClr val="000099"/>
                </a:solidFill>
              </a:rPr>
              <a:t>Od začátku roku 2010 bylo v Jeseníku realizováno celkem 8 jednání za účasti všech důležitých partnerů </a:t>
            </a:r>
          </a:p>
          <a:p>
            <a:pPr marL="0" indent="0" algn="just" eaLnBrk="1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cs-CZ" sz="2000" b="1" dirty="0" smtClean="0">
              <a:solidFill>
                <a:srgbClr val="000099"/>
              </a:solidFill>
            </a:endParaRPr>
          </a:p>
          <a:p>
            <a:pPr lvl="1" algn="just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rgbClr val="000099"/>
                </a:solidFill>
              </a:rPr>
              <a:t>Únor 2010, Květen 2010, Září 2010, Únor 2011, Červen 2011, Prosinec 2011, Květen 2012 (poslední jednání se uskutečnilo dne 26. 2. 2014)</a:t>
            </a:r>
          </a:p>
          <a:p>
            <a:pPr lvl="1" algn="just" eaLnBrk="1" hangingPunct="1">
              <a:lnSpc>
                <a:spcPct val="90000"/>
              </a:lnSpc>
              <a:spcAft>
                <a:spcPts val="0"/>
              </a:spcAft>
              <a:defRPr/>
            </a:pPr>
            <a:endParaRPr lang="cs-CZ" sz="1600" b="1" dirty="0" smtClean="0">
              <a:solidFill>
                <a:srgbClr val="000099"/>
              </a:solidFill>
            </a:endParaRPr>
          </a:p>
          <a:p>
            <a:pPr lvl="1" algn="just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rgbClr val="000099"/>
                </a:solidFill>
              </a:rPr>
              <a:t>Krajská úroveň: Olomoucký kraj, </a:t>
            </a:r>
            <a:r>
              <a:rPr lang="cs-CZ" sz="1600" b="1" dirty="0" err="1" smtClean="0">
                <a:solidFill>
                  <a:srgbClr val="000099"/>
                </a:solidFill>
              </a:rPr>
              <a:t>CzechInvest</a:t>
            </a:r>
            <a:r>
              <a:rPr lang="cs-CZ" sz="1600" b="1" dirty="0" smtClean="0">
                <a:solidFill>
                  <a:srgbClr val="000099"/>
                </a:solidFill>
              </a:rPr>
              <a:t>, Regionální rada odborových svazů ČMKOS, Úřad práce ČR – </a:t>
            </a:r>
            <a:r>
              <a:rPr lang="cs-CZ" sz="1600" b="1" dirty="0" err="1" smtClean="0">
                <a:solidFill>
                  <a:srgbClr val="000099"/>
                </a:solidFill>
              </a:rPr>
              <a:t>KrP</a:t>
            </a:r>
            <a:r>
              <a:rPr lang="cs-CZ" sz="1600" b="1" dirty="0" smtClean="0">
                <a:solidFill>
                  <a:srgbClr val="000099"/>
                </a:solidFill>
              </a:rPr>
              <a:t> v Olomouci, Krajská hospodářská komora Olomouckého kraje, Univerzita Palackého v Olomouci</a:t>
            </a:r>
          </a:p>
          <a:p>
            <a:pPr lvl="1" algn="just" eaLnBrk="1" hangingPunct="1">
              <a:lnSpc>
                <a:spcPct val="90000"/>
              </a:lnSpc>
              <a:spcAft>
                <a:spcPts val="0"/>
              </a:spcAft>
              <a:defRPr/>
            </a:pPr>
            <a:endParaRPr lang="cs-CZ" sz="1600" b="1" dirty="0" smtClean="0">
              <a:solidFill>
                <a:srgbClr val="000099"/>
              </a:solidFill>
            </a:endParaRPr>
          </a:p>
          <a:p>
            <a:pPr lvl="1" algn="just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sz="1600" b="1" dirty="0" smtClean="0">
                <a:solidFill>
                  <a:srgbClr val="000099"/>
                </a:solidFill>
              </a:rPr>
              <a:t>Místní úroveň: Zástupci samospráv z regionu Jesenicka, Sdružení měst a obcí Jesenicka, Okresní hospodářská komora Jeseník, Okresní agrární komora Jeseník, MAS Jesenicko, zástupci mikroregionů (</a:t>
            </a:r>
            <a:r>
              <a:rPr lang="cs-CZ" sz="1600" b="1" dirty="0" err="1" smtClean="0">
                <a:solidFill>
                  <a:srgbClr val="000099"/>
                </a:solidFill>
              </a:rPr>
              <a:t>Javornicko</a:t>
            </a:r>
            <a:r>
              <a:rPr lang="cs-CZ" sz="1600" b="1" dirty="0" smtClean="0">
                <a:solidFill>
                  <a:srgbClr val="000099"/>
                </a:solidFill>
              </a:rPr>
              <a:t>, </a:t>
            </a:r>
            <a:r>
              <a:rPr lang="cs-CZ" sz="1600" b="1" dirty="0" err="1" smtClean="0">
                <a:solidFill>
                  <a:srgbClr val="000099"/>
                </a:solidFill>
              </a:rPr>
              <a:t>Jesnicko</a:t>
            </a:r>
            <a:r>
              <a:rPr lang="cs-CZ" sz="1600" b="1" dirty="0" smtClean="0">
                <a:solidFill>
                  <a:srgbClr val="000099"/>
                </a:solidFill>
              </a:rPr>
              <a:t>, </a:t>
            </a:r>
            <a:r>
              <a:rPr lang="cs-CZ" sz="1600" b="1" dirty="0" err="1" smtClean="0">
                <a:solidFill>
                  <a:srgbClr val="000099"/>
                </a:solidFill>
              </a:rPr>
              <a:t>Zlatohorsko</a:t>
            </a:r>
            <a:r>
              <a:rPr lang="cs-CZ" sz="1600" b="1" dirty="0" smtClean="0">
                <a:solidFill>
                  <a:srgbClr val="000099"/>
                </a:solidFill>
              </a:rPr>
              <a:t>, </a:t>
            </a:r>
            <a:r>
              <a:rPr lang="cs-CZ" sz="1600" b="1" dirty="0" err="1" smtClean="0">
                <a:solidFill>
                  <a:srgbClr val="000099"/>
                </a:solidFill>
              </a:rPr>
              <a:t>Žulovsko</a:t>
            </a:r>
            <a:r>
              <a:rPr lang="cs-CZ" sz="1600" b="1" dirty="0" smtClean="0">
                <a:solidFill>
                  <a:srgbClr val="000099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00" indent="-2857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924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93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262" indent="-22858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431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600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770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939" indent="-22858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5AD84E-41E1-4FD9-AE4E-BE7B62B98102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2000" b="1">
                <a:solidFill>
                  <a:srgbClr val="000099"/>
                </a:solidFill>
              </a:rPr>
              <a:t>ŠANCE 2013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1600">
                <a:solidFill>
                  <a:srgbClr val="000099"/>
                </a:solidFill>
              </a:rPr>
              <a:t>Zahraniční odborné stáže pro absolventy VŠ v Olomouckém kraji – navazuje na již realizované projekty Šance 2011 a Šance 2012 díky kterým bylo realizováno celkově 45 zahraničních odborných stáží. 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2000" b="1">
                <a:solidFill>
                  <a:srgbClr val="000099"/>
                </a:solidFill>
              </a:rPr>
              <a:t>Místní partnerství zaměstnanosti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1600">
                <a:solidFill>
                  <a:srgbClr val="000099"/>
                </a:solidFill>
              </a:rPr>
              <a:t>Projekt Místní partnerství zaměstnanosti v Olomouckém kraji – realizace místních kulatých stolů v regionu a přenos know-how v oblasti strategického plánování. Hlavním cílem je vznik Společného akčního plánu zaměstnanosti pro Olomoucký kraj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2000" b="1">
                <a:solidFill>
                  <a:srgbClr val="000099"/>
                </a:solidFill>
              </a:rPr>
              <a:t>Centrum sociálně orientovaných inovací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1600">
                <a:solidFill>
                  <a:srgbClr val="000099"/>
                </a:solidFill>
              </a:rPr>
              <a:t>Využívání inovací ve venkovských regionech a hledání forem podpory zaměstnávání osob ohrožených na trhu práce – realizátorem je Centrum pro komunitní práci Moravskoslezského kraje. V rámci projektu byla </a:t>
            </a:r>
            <a:r>
              <a:rPr lang="cs-CZ" altLang="cs-CZ" smtClean="0"/>
              <a:t>vytvořena dvě „Centra sociálně orientovaných inovací“ (CSI) – jedno v Šumperku a druhé v Lipníku nad Bečvou, kde probíhají školení cílové skupiny.</a:t>
            </a:r>
            <a:endParaRPr lang="cs-CZ" altLang="cs-CZ" sz="160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2000" b="1">
                <a:solidFill>
                  <a:srgbClr val="000099"/>
                </a:solidFill>
              </a:rPr>
              <a:t>EDU2WORK 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1600">
                <a:solidFill>
                  <a:srgbClr val="000099"/>
                </a:solidFill>
              </a:rPr>
              <a:t>„Spolupráce škol a veřejných institucí v česko-polském pohraničí v oblasti vzdělávání k vyšší uplatnitelnosti na trhu práce“ – jednou z aktivit projektu je analýza přeshraničního trhu práce v území Jesenicka a Bruntálska s částí věnovanou návrhům opatření</a:t>
            </a:r>
            <a:endParaRPr lang="cs-CZ" altLang="cs-CZ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0" indent="-28573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24" indent="-2285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93" indent="-2285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62" indent="-2285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31" indent="-228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00" indent="-228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770" indent="-228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39" indent="-2285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9D1E37-FCE2-4F58-82FD-113D5162DE93}" type="slidenum">
              <a:rPr lang="cs-CZ" altLang="cs-CZ" smtClean="0"/>
              <a:pPr eaLnBrk="1" hangingPunct="1"/>
              <a:t>17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B929A-9599-4383-B80B-514B938F948C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961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B929A-9599-4383-B80B-514B938F948C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310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B929A-9599-4383-B80B-514B938F948C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59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B929A-9599-4383-B80B-514B938F948C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49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§"/>
              <a:defRPr/>
            </a:pPr>
            <a:r>
              <a:rPr lang="cs-CZ" sz="3200" b="1" dirty="0" smtClean="0">
                <a:solidFill>
                  <a:srgbClr val="000099"/>
                </a:solidFill>
                <a:cs typeface="+mn-cs"/>
              </a:rPr>
              <a:t>Průměrné měsíční výdělky</a:t>
            </a:r>
            <a:r>
              <a:rPr lang="en-US" sz="3200" b="1" dirty="0" smtClean="0">
                <a:solidFill>
                  <a:srgbClr val="000099"/>
                </a:solidFill>
                <a:cs typeface="+mn-cs"/>
              </a:rPr>
              <a:t>: </a:t>
            </a:r>
          </a:p>
          <a:p>
            <a:pPr lvl="5">
              <a:defRPr/>
            </a:pPr>
            <a:r>
              <a:rPr lang="cs-CZ" sz="2800" b="1" dirty="0" smtClean="0">
                <a:solidFill>
                  <a:srgbClr val="FF0000"/>
                </a:solidFill>
                <a:cs typeface="+mn-cs"/>
              </a:rPr>
              <a:t>Olomoucký kraj: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22,267 CZK (EUR 810, USD 1,113), </a:t>
            </a:r>
            <a:r>
              <a:rPr lang="cs-CZ" sz="2800" b="1" dirty="0" smtClean="0">
                <a:solidFill>
                  <a:srgbClr val="FF0000"/>
                </a:solidFill>
                <a:cs typeface="+mn-cs"/>
              </a:rPr>
              <a:t>12. pozice v rámci ČR</a:t>
            </a:r>
            <a:endParaRPr lang="en-US" sz="2800" b="1" dirty="0" smtClean="0">
              <a:solidFill>
                <a:srgbClr val="FF0000"/>
              </a:solidFill>
              <a:cs typeface="+mn-cs"/>
            </a:endParaRPr>
          </a:p>
          <a:p>
            <a:pPr lvl="5">
              <a:defRPr/>
            </a:pPr>
            <a:r>
              <a:rPr lang="cs-CZ" sz="2000" b="1" dirty="0" smtClean="0">
                <a:solidFill>
                  <a:srgbClr val="000099"/>
                </a:solidFill>
                <a:cs typeface="+mn-cs"/>
              </a:rPr>
              <a:t>ČR:</a:t>
            </a:r>
            <a:r>
              <a:rPr lang="cs-CZ" sz="2000" b="1" baseline="0" dirty="0" smtClean="0">
                <a:solidFill>
                  <a:srgbClr val="000099"/>
                </a:solidFill>
                <a:cs typeface="+mn-cs"/>
              </a:rPr>
              <a:t> </a:t>
            </a:r>
            <a:r>
              <a:rPr lang="en-US" sz="2000" b="1" dirty="0" smtClean="0">
                <a:solidFill>
                  <a:srgbClr val="000099"/>
                </a:solidFill>
                <a:cs typeface="+mn-cs"/>
              </a:rPr>
              <a:t>(25,128 CZK in CR, EUR 913, USD 1,256)</a:t>
            </a:r>
            <a:endParaRPr lang="en-US" sz="3200" b="1" dirty="0" smtClean="0">
              <a:solidFill>
                <a:srgbClr val="000099"/>
              </a:solidFill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B929A-9599-4383-B80B-514B938F948C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438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B929A-9599-4383-B80B-514B938F948C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318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B929A-9599-4383-B80B-514B938F948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684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B929A-9599-4383-B80B-514B938F948C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684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CB929A-9599-4383-B80B-514B938F948C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684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8C0C3-FD55-4035-B5AF-07E19C275F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4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08FFB-D506-47FC-BE52-99AAE08119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65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33876-1750-49C8-AB84-A0A3300440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342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1269A-EB49-47CB-A834-F7A9091254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90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754F6-B384-4484-B387-7B85176064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221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82245-C066-49A4-906E-8BAC69315D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368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DE4DC-5C2F-433B-BDB9-36D5F336A6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20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4409D-4413-4211-89BA-FE3A1A4839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564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FAE91-AD24-40B5-8A6B-CAE7B11D54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018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DAB8C-9908-4169-BDAF-04EDEB3FD0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169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D8AA5-B423-4BA4-A2E0-765F80CD63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095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A6E4E-2C61-4E67-ACAA-2F43F216E2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906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CBBA-EC48-405D-8B3D-E7BE7CCF65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481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8AB3A-ED71-4702-82ED-DF39F4DB00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062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C8C06-835C-456A-AA55-F3A62DBD94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82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F011C-A92A-4BD6-8C86-F222F5BF7D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9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B78F4-5893-408A-94D0-CFA51198E3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87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60C16-8E57-4C70-9E0C-2A3F4AE4D0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01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71B1D-C05B-4232-870C-739D5CE005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41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BCD0F-F6E5-4EF4-A355-C5B68DD455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16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FF9F9-C653-4F9D-B601-88C1B65D76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1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49F5A-9D55-4031-9933-90901C491B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79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873EE1-E637-46AD-8012-46C70C6CE4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7ABC511-6954-47F2-88BC-FFB6752261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730" y="3733800"/>
            <a:ext cx="398834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150" y="990600"/>
            <a:ext cx="8763000" cy="3200400"/>
          </a:xfrm>
        </p:spPr>
        <p:txBody>
          <a:bodyPr/>
          <a:lstStyle/>
          <a:p>
            <a:pPr eaLnBrk="1" hangingPunct="1"/>
            <a:r>
              <a:rPr lang="cs-CZ" altLang="cs-CZ" sz="3000" b="1" dirty="0" smtClean="0">
                <a:solidFill>
                  <a:srgbClr val="000099"/>
                </a:solidFill>
                <a:latin typeface="Georgia" pitchFamily="18" charset="0"/>
              </a:rPr>
              <a:t>Podpora podnikání a zaměstnanosti v Olomouckém kraji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1350" y="6400800"/>
            <a:ext cx="7848600" cy="457200"/>
          </a:xfrm>
        </p:spPr>
        <p:txBody>
          <a:bodyPr/>
          <a:lstStyle/>
          <a:p>
            <a:pPr eaLnBrk="1" hangingPunct="1"/>
            <a:r>
              <a:rPr lang="cs-CZ" altLang="cs-CZ" sz="2000" b="1" i="1" dirty="0" smtClean="0">
                <a:solidFill>
                  <a:srgbClr val="003366"/>
                </a:solidFill>
                <a:latin typeface="Georgia" pitchFamily="18" charset="0"/>
              </a:rPr>
              <a:t>23. září 2014, Olomouc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10600" cy="1066800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rgbClr val="000099"/>
                </a:solidFill>
                <a:latin typeface="Georgia" pitchFamily="18" charset="0"/>
              </a:rPr>
              <a:t>Nezaměstnanost</a:t>
            </a:r>
            <a:endParaRPr lang="cs-CZ" altLang="cs-CZ" sz="3600" b="1" dirty="0" smtClean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467600" y="652952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MPSV</a:t>
            </a:r>
            <a:endParaRPr lang="cs-CZ" dirty="0"/>
          </a:p>
        </p:txBody>
      </p:sp>
      <p:pic>
        <p:nvPicPr>
          <p:cNvPr id="5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93" y="1170972"/>
            <a:ext cx="4094584" cy="55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682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2657" y="204492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 sz="4400" b="1" dirty="0">
              <a:solidFill>
                <a:srgbClr val="003366"/>
              </a:solidFill>
              <a:latin typeface="Georgia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66800" y="2491391"/>
            <a:ext cx="7239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cs-CZ" altLang="cs-CZ" sz="4500" b="1" dirty="0" smtClean="0">
                <a:solidFill>
                  <a:srgbClr val="000099"/>
                </a:solidFill>
              </a:rPr>
              <a:t>Podpora podnikání </a:t>
            </a:r>
          </a:p>
          <a:p>
            <a:pPr algn="ctr" eaLnBrk="1" hangingPunct="1">
              <a:lnSpc>
                <a:spcPct val="90000"/>
              </a:lnSpc>
            </a:pPr>
            <a:r>
              <a:rPr lang="cs-CZ" altLang="cs-CZ" sz="4500" b="1" dirty="0" smtClean="0">
                <a:solidFill>
                  <a:srgbClr val="000099"/>
                </a:solidFill>
              </a:rPr>
              <a:t>a zaměstnanosti</a:t>
            </a:r>
          </a:p>
        </p:txBody>
      </p:sp>
    </p:spTree>
    <p:extLst>
      <p:ext uri="{BB962C8B-B14F-4D97-AF65-F5344CB8AC3E}">
        <p14:creationId xmlns:p14="http://schemas.microsoft.com/office/powerpoint/2010/main" val="2423075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cs-CZ" b="1" dirty="0">
                <a:solidFill>
                  <a:srgbClr val="000099"/>
                </a:solidFill>
                <a:latin typeface="Georgia" pitchFamily="18" charset="0"/>
              </a:rPr>
              <a:t>Možnosti krajské samosprávy</a:t>
            </a:r>
            <a:endParaRPr lang="cs-CZ" altLang="cs-CZ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58200" cy="48307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0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>
                <a:solidFill>
                  <a:srgbClr val="000099"/>
                </a:solidFill>
              </a:rPr>
              <a:t>Krajská samospráva může ovlivnit vývoj nezaměstnanosti pouze zprostředkovaně a v omezené míře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1600" b="1" dirty="0" smtClean="0">
              <a:solidFill>
                <a:srgbClr val="000099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600" b="1" dirty="0" smtClean="0">
                <a:solidFill>
                  <a:srgbClr val="000099"/>
                </a:solidFill>
              </a:rPr>
              <a:t>Zajištění dopravní obslužnosti v hůře dostupných oblastech kraje, rozvoj dopravní infrastruktury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600" b="1" dirty="0" smtClean="0">
                <a:solidFill>
                  <a:srgbClr val="000099"/>
                </a:solidFill>
              </a:rPr>
              <a:t>Podpora cestovního ruchu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600" b="1" dirty="0" smtClean="0">
                <a:solidFill>
                  <a:srgbClr val="000099"/>
                </a:solidFill>
              </a:rPr>
              <a:t>Nastavení vzdělávacího systému - Optimalizace středoškolského vzdělávání a spolupráce s VŠ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600" b="1" dirty="0" smtClean="0">
                <a:solidFill>
                  <a:srgbClr val="000099"/>
                </a:solidFill>
              </a:rPr>
              <a:t>Územní plánování kraje (Zásady územního rozvoje a územní studie-např. podnikatelských ploch, rozvoje cestovního ruchu, větrných elektráren, štěrkopísků atd.)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b="1" dirty="0" smtClean="0">
                <a:solidFill>
                  <a:srgbClr val="000099"/>
                </a:solidFill>
              </a:rPr>
              <a:t>Spolupráce s ministerstvy a Asociací krajů ČR na nastavení podmínek dotací EU a ČR a hodnocení žádostí z Olomouckého kraje</a:t>
            </a:r>
          </a:p>
          <a:p>
            <a:pPr lvl="1" eaLnBrk="1" hangingPunct="1">
              <a:lnSpc>
                <a:spcPct val="80000"/>
              </a:lnSpc>
            </a:pPr>
            <a:endParaRPr lang="cs-CZ" altLang="cs-CZ" sz="16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4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cs-CZ" b="1" dirty="0">
                <a:solidFill>
                  <a:srgbClr val="000099"/>
                </a:solidFill>
                <a:latin typeface="Georgia" pitchFamily="18" charset="0"/>
              </a:rPr>
              <a:t>Možnosti krajské samosprávy</a:t>
            </a:r>
            <a:endParaRPr lang="cs-CZ" altLang="cs-CZ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8307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000" b="1" dirty="0" smtClean="0">
              <a:solidFill>
                <a:srgbClr val="0000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 smtClean="0">
                <a:solidFill>
                  <a:srgbClr val="000099"/>
                </a:solidFill>
              </a:rPr>
              <a:t>Příspěvky z rozpočtu Olomouckého kraje (pro rok 2014)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600" b="1" dirty="0" smtClean="0">
                <a:solidFill>
                  <a:srgbClr val="000099"/>
                </a:solidFill>
              </a:rPr>
              <a:t>Projekty do 25 tis Kč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600" b="1" dirty="0" smtClean="0">
                <a:solidFill>
                  <a:srgbClr val="000099"/>
                </a:solidFill>
              </a:rPr>
              <a:t>Významné projekty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600" b="1" dirty="0" smtClean="0">
                <a:solidFill>
                  <a:srgbClr val="000099"/>
                </a:solidFill>
              </a:rPr>
              <a:t>Program obnovy venkova</a:t>
            </a:r>
          </a:p>
          <a:p>
            <a:pPr lvl="2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200" b="1" dirty="0" smtClean="0">
                <a:solidFill>
                  <a:srgbClr val="000099"/>
                </a:solidFill>
              </a:rPr>
              <a:t>POV 2014 – hledisko míry nezaměstnanosti zařazeno mezi hodnotící kritéria programu</a:t>
            </a:r>
          </a:p>
          <a:p>
            <a:pPr lvl="2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200" b="1" dirty="0" smtClean="0">
                <a:solidFill>
                  <a:srgbClr val="000099"/>
                </a:solidFill>
              </a:rPr>
              <a:t>Míra nezaměstnanosti v POÚ dosahuje 110,1 – 130 % průměru Olomouckého kraje: 5 bodů</a:t>
            </a:r>
          </a:p>
          <a:p>
            <a:pPr lvl="2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200" b="1" dirty="0" smtClean="0">
                <a:solidFill>
                  <a:srgbClr val="000099"/>
                </a:solidFill>
              </a:rPr>
              <a:t>Míra nezaměstnanosti v POÚ dosahuje více než 130 % průměru Olomouckého kraje: 10 bodů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600" b="1" dirty="0" smtClean="0">
                <a:solidFill>
                  <a:srgbClr val="000099"/>
                </a:solidFill>
              </a:rPr>
              <a:t>Finanční podpora pro Místní akční skupiny (MAS)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600" b="1" dirty="0" smtClean="0">
                <a:solidFill>
                  <a:srgbClr val="000099"/>
                </a:solidFill>
              </a:rPr>
              <a:t>Příspěvky na hospodaření v lesích na území Olomouckého kraje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600" b="1" dirty="0" smtClean="0">
                <a:solidFill>
                  <a:srgbClr val="000099"/>
                </a:solidFill>
              </a:rPr>
              <a:t>Vodohospodářský fond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b="1" dirty="0" smtClean="0">
                <a:solidFill>
                  <a:srgbClr val="000099"/>
                </a:solidFill>
              </a:rPr>
              <a:t>Ostatní: sociální oblast, kultura a památková péče, dobrovolní hasiči, 		           prevence, zahraniční vztahy, výstavba a opravy cyklostezek atd.</a:t>
            </a:r>
          </a:p>
        </p:txBody>
      </p:sp>
    </p:spTree>
    <p:extLst>
      <p:ext uri="{BB962C8B-B14F-4D97-AF65-F5344CB8AC3E}">
        <p14:creationId xmlns:p14="http://schemas.microsoft.com/office/powerpoint/2010/main" val="7179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cs-CZ" b="1" kern="1200" dirty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  <a:t>Podpora</a:t>
            </a:r>
            <a:r>
              <a:rPr lang="pl-PL" altLang="cs-CZ" sz="2800" b="1" dirty="0" smtClean="0">
                <a:solidFill>
                  <a:srgbClr val="000099"/>
                </a:solidFill>
              </a:rPr>
              <a:t> </a:t>
            </a:r>
            <a:r>
              <a:rPr lang="pl-PL" altLang="cs-CZ" b="1" kern="1200" dirty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  <a:t>podnikání</a:t>
            </a:r>
            <a:endParaRPr lang="cs-CZ" altLang="cs-CZ" b="1" kern="1200" dirty="0">
              <a:solidFill>
                <a:srgbClr val="000099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839200" cy="48307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cs-CZ" altLang="cs-CZ" sz="2000" b="1" dirty="0" smtClean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altLang="cs-CZ" sz="2000" b="1" dirty="0" smtClean="0">
                <a:solidFill>
                  <a:srgbClr val="000099"/>
                </a:solidFill>
              </a:rPr>
              <a:t>Vytváření podmínek pro rozvoj podnikatelských aktivit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1600" b="1" dirty="0" smtClean="0">
              <a:solidFill>
                <a:srgbClr val="000099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600" b="1" dirty="0" smtClean="0">
                <a:solidFill>
                  <a:srgbClr val="000099"/>
                </a:solidFill>
              </a:rPr>
              <a:t>Prezentace kraje  na veletrzích investičních příležitostí a odborných konferencích doma i v zahraničí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600" b="1" dirty="0" smtClean="0">
                <a:solidFill>
                  <a:srgbClr val="000099"/>
                </a:solidFill>
              </a:rPr>
              <a:t>Podpora regionálního exportu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600" b="1" dirty="0" smtClean="0">
                <a:solidFill>
                  <a:srgbClr val="000099"/>
                </a:solidFill>
              </a:rPr>
              <a:t>Podpora obchodní spolupráce s partnerskými regiony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600" b="1" dirty="0" smtClean="0">
                <a:solidFill>
                  <a:srgbClr val="000099"/>
                </a:solidFill>
              </a:rPr>
              <a:t>Pořádání kulatých stolů pro podnikatele a podnikatelských misí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600" b="1" dirty="0" smtClean="0">
                <a:solidFill>
                  <a:srgbClr val="000099"/>
                </a:solidFill>
              </a:rPr>
              <a:t>Databáze </a:t>
            </a:r>
            <a:r>
              <a:rPr lang="cs-CZ" altLang="cs-CZ" sz="1600" b="1" dirty="0" err="1" smtClean="0">
                <a:solidFill>
                  <a:srgbClr val="000099"/>
                </a:solidFill>
              </a:rPr>
              <a:t>brownfieldů</a:t>
            </a:r>
            <a:r>
              <a:rPr lang="cs-CZ" altLang="cs-CZ" sz="1600" b="1" dirty="0" smtClean="0">
                <a:solidFill>
                  <a:srgbClr val="000099"/>
                </a:solidFill>
              </a:rPr>
              <a:t> (provozována </a:t>
            </a:r>
            <a:r>
              <a:rPr lang="cs-CZ" altLang="cs-CZ" sz="1600" b="1" dirty="0" err="1" smtClean="0">
                <a:solidFill>
                  <a:srgbClr val="000099"/>
                </a:solidFill>
              </a:rPr>
              <a:t>CzechInvestem</a:t>
            </a:r>
            <a:r>
              <a:rPr lang="cs-CZ" altLang="cs-CZ" sz="1600" b="1" dirty="0" smtClean="0">
                <a:solidFill>
                  <a:srgbClr val="000099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600" b="1" dirty="0" smtClean="0">
                <a:solidFill>
                  <a:srgbClr val="000099"/>
                </a:solidFill>
              </a:rPr>
              <a:t>Spolupráce s VŠ a VV institucemi z Olomouckého kraje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600" b="1" dirty="0" smtClean="0">
                <a:solidFill>
                  <a:srgbClr val="000099"/>
                </a:solidFill>
              </a:rPr>
              <a:t>Inovační vouchery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600" b="1" dirty="0" smtClean="0">
                <a:solidFill>
                  <a:srgbClr val="000099"/>
                </a:solidFill>
              </a:rPr>
              <a:t>Organizace soutěží pro podnikatele (Firma roku, Živnostník roku, Podnikatel roku, Město pro business, Podnikavá hlava)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600" b="1" dirty="0" smtClean="0">
                <a:solidFill>
                  <a:srgbClr val="000099"/>
                </a:solidFill>
              </a:rPr>
              <a:t>Implementace Regionální inovační strategie OK, příprava RIS3 strategie (viz dále)</a:t>
            </a:r>
          </a:p>
          <a:p>
            <a:pPr algn="just" eaLnBrk="1" hangingPunct="1">
              <a:lnSpc>
                <a:spcPct val="90000"/>
              </a:lnSpc>
            </a:pPr>
            <a:endParaRPr lang="cs-CZ" altLang="cs-CZ" sz="20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08745" y="1713382"/>
            <a:ext cx="8953500" cy="40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3366"/>
              </a:buClr>
              <a:buFont typeface="Wingdings" pitchFamily="2" charset="2"/>
              <a:buChar char="§"/>
            </a:pPr>
            <a:r>
              <a:rPr lang="cs-CZ" altLang="cs-CZ" sz="3200" b="1" dirty="0">
                <a:solidFill>
                  <a:srgbClr val="000099"/>
                </a:solidFill>
              </a:rPr>
              <a:t> </a:t>
            </a:r>
            <a:r>
              <a:rPr lang="cs-CZ" altLang="cs-CZ" sz="2800" b="1" dirty="0">
                <a:solidFill>
                  <a:srgbClr val="000099"/>
                </a:solidFill>
              </a:rPr>
              <a:t>Krajská hospodářská komora Olomouckého kraje</a:t>
            </a:r>
            <a:endParaRPr lang="cs-CZ" altLang="cs-CZ" sz="2400" b="1" dirty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altLang="cs-CZ" sz="900" b="1" dirty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2800" b="1" dirty="0">
                <a:solidFill>
                  <a:srgbClr val="000099"/>
                </a:solidFill>
              </a:rPr>
              <a:t> Regionální kancelář </a:t>
            </a:r>
            <a:r>
              <a:rPr lang="cs-CZ" altLang="cs-CZ" sz="2800" b="1" dirty="0" err="1">
                <a:solidFill>
                  <a:srgbClr val="000099"/>
                </a:solidFill>
              </a:rPr>
              <a:t>CzechInvestu</a:t>
            </a:r>
            <a:r>
              <a:rPr lang="cs-CZ" altLang="cs-CZ" sz="2800" b="1" dirty="0">
                <a:solidFill>
                  <a:srgbClr val="000099"/>
                </a:solidFill>
              </a:rPr>
              <a:t> pro OK</a:t>
            </a:r>
            <a:endParaRPr lang="cs-CZ" altLang="cs-CZ" sz="2400" b="1" dirty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altLang="cs-CZ" sz="900" b="1" dirty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2800" b="1" dirty="0">
                <a:solidFill>
                  <a:srgbClr val="000099"/>
                </a:solidFill>
              </a:rPr>
              <a:t> Asociace malých a středních podniků 		          a živnostníků ČR</a:t>
            </a:r>
          </a:p>
          <a:p>
            <a:pPr eaLnBrk="1" hangingPunct="1">
              <a:buFont typeface="Wingdings" pitchFamily="2" charset="2"/>
              <a:buChar char="§"/>
            </a:pPr>
            <a:endParaRPr lang="pl-PL" altLang="cs-CZ" sz="900" b="1" dirty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pl-PL" altLang="cs-CZ" sz="2800" b="1" dirty="0">
                <a:solidFill>
                  <a:srgbClr val="000099"/>
                </a:solidFill>
              </a:rPr>
              <a:t> Svaz podnikatelů ve stavebnictví v ČR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cs-CZ" altLang="cs-CZ" sz="2800" b="1" dirty="0">
                <a:solidFill>
                  <a:srgbClr val="000099"/>
                </a:solidFill>
              </a:rPr>
              <a:t> Svaz průmyslu a dopravy ČR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l-PL" altLang="cs-CZ" sz="2800" b="1" dirty="0">
                <a:solidFill>
                  <a:srgbClr val="000099"/>
                </a:solidFill>
              </a:rPr>
              <a:t> Svaz obchodu a cestovního ruchu </a:t>
            </a:r>
            <a:endParaRPr lang="cs-CZ" altLang="cs-CZ" sz="2800" b="1" dirty="0">
              <a:solidFill>
                <a:srgbClr val="000099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endParaRPr lang="cs-CZ" altLang="cs-CZ" sz="3200" b="1" dirty="0">
              <a:solidFill>
                <a:srgbClr val="000000"/>
              </a:solidFill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701278" y="0"/>
            <a:ext cx="7789069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4400" b="1" dirty="0" smtClean="0">
                <a:solidFill>
                  <a:srgbClr val="000099"/>
                </a:solidFill>
                <a:latin typeface="Georgia" pitchFamily="18" charset="0"/>
              </a:rPr>
              <a:t>Spolupracujeme</a:t>
            </a:r>
            <a:endParaRPr lang="cs-CZ" altLang="cs-CZ" sz="44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6148" name="obrázek 2" descr="SOCR_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05488"/>
            <a:ext cx="22336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5795963"/>
            <a:ext cx="17954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95963"/>
            <a:ext cx="2497138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Q:\Komory\KHK OK\loga\logo KHKOK modrý nápis CZ1 ti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05488"/>
            <a:ext cx="2133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4495800"/>
            <a:ext cx="1246187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2955925"/>
            <a:ext cx="12604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813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cs-CZ" b="1" dirty="0">
                <a:solidFill>
                  <a:srgbClr val="000099"/>
                </a:solidFill>
                <a:latin typeface="Georgia" pitchFamily="18" charset="0"/>
              </a:rPr>
              <a:t>Podpora zaměstnanosti</a:t>
            </a:r>
            <a:endParaRPr lang="cs-CZ" altLang="cs-CZ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830763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000" b="1" dirty="0" smtClean="0">
                <a:solidFill>
                  <a:srgbClr val="000099"/>
                </a:solidFill>
              </a:rPr>
              <a:t>Realizace akcí zaměřených na propagaci nástrojů v oblasti trhu práce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000" b="1" dirty="0" smtClean="0">
                <a:solidFill>
                  <a:srgbClr val="000099"/>
                </a:solidFill>
              </a:rPr>
              <a:t>Participace na projektech zaměřených na trh práce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000" b="1" dirty="0">
                <a:solidFill>
                  <a:srgbClr val="000099"/>
                </a:solidFill>
              </a:rPr>
              <a:t>Realizace seminářů na podporu sociálního podnikání</a:t>
            </a:r>
          </a:p>
          <a:p>
            <a:pPr lvl="2" algn="just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1600" b="1" dirty="0" smtClean="0">
                <a:solidFill>
                  <a:srgbClr val="000099"/>
                </a:solidFill>
              </a:rPr>
              <a:t>Možnosti </a:t>
            </a:r>
            <a:r>
              <a:rPr lang="cs-CZ" sz="1600" b="1" dirty="0">
                <a:solidFill>
                  <a:srgbClr val="000099"/>
                </a:solidFill>
              </a:rPr>
              <a:t>čerpání dotačních prostředků z dotačních titulů</a:t>
            </a:r>
          </a:p>
          <a:p>
            <a:pPr lvl="2" algn="just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1600" b="1" dirty="0" smtClean="0">
                <a:solidFill>
                  <a:srgbClr val="000099"/>
                </a:solidFill>
              </a:rPr>
              <a:t>Příklady </a:t>
            </a:r>
            <a:r>
              <a:rPr lang="cs-CZ" sz="1600" b="1" dirty="0">
                <a:solidFill>
                  <a:srgbClr val="000099"/>
                </a:solidFill>
              </a:rPr>
              <a:t>připravovaných a realizovaných aktivit v oblasti sociálního podnikání v Olomouckém kraji (ERGONES, TREND, VS RYCHLEBY, SENZA, GRANITES)</a:t>
            </a:r>
          </a:p>
          <a:p>
            <a:pPr marL="914400" lvl="2" indent="0" algn="just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r>
              <a:rPr lang="cs-CZ" sz="1600" b="1" dirty="0">
                <a:solidFill>
                  <a:srgbClr val="FF0000"/>
                </a:solidFill>
              </a:rPr>
              <a:t>Další běh seminářů se uskuteční v září </a:t>
            </a:r>
            <a:r>
              <a:rPr lang="cs-CZ" sz="1600" b="1" dirty="0" smtClean="0">
                <a:solidFill>
                  <a:srgbClr val="FF0000"/>
                </a:solidFill>
              </a:rPr>
              <a:t>2014</a:t>
            </a:r>
          </a:p>
          <a:p>
            <a:pPr lvl="0" algn="just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000" b="1" dirty="0" smtClean="0">
                <a:solidFill>
                  <a:srgbClr val="000099"/>
                </a:solidFill>
              </a:rPr>
              <a:t>Kulaté stoly na Jesenicku a v dalších postižených oblastech OK</a:t>
            </a:r>
            <a:endParaRPr lang="cs-CZ" sz="2000" b="1" dirty="0">
              <a:solidFill>
                <a:srgbClr val="000099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cs-CZ" sz="1600" b="1" dirty="0">
                <a:solidFill>
                  <a:srgbClr val="000099"/>
                </a:solidFill>
              </a:rPr>
              <a:t>Od začátku roku 2010 bylo v Jeseníku realizováno celkem 8 jednání za účasti všech důležitých partnerů </a:t>
            </a:r>
          </a:p>
          <a:p>
            <a:pPr lvl="2" eaLnBrk="1" hangingPunct="1">
              <a:lnSpc>
                <a:spcPct val="80000"/>
              </a:lnSpc>
            </a:pPr>
            <a:endParaRPr lang="cs-CZ" altLang="cs-CZ" sz="1200" b="1" dirty="0" smtClean="0">
              <a:solidFill>
                <a:srgbClr val="000099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cs-CZ" altLang="cs-CZ" sz="1600" b="1" dirty="0" smtClean="0">
              <a:solidFill>
                <a:srgbClr val="000099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cs-CZ" altLang="cs-CZ" sz="1600" b="1" dirty="0" smtClean="0">
              <a:solidFill>
                <a:srgbClr val="000099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cs-CZ" altLang="cs-CZ" sz="1600" b="1" dirty="0" smtClean="0">
              <a:solidFill>
                <a:srgbClr val="000099"/>
              </a:solidFill>
            </a:endParaRPr>
          </a:p>
        </p:txBody>
      </p:sp>
      <p:pic>
        <p:nvPicPr>
          <p:cNvPr id="4" name="Obrázek 1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" y="5313608"/>
            <a:ext cx="33940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2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86" y="5334000"/>
            <a:ext cx="27066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73" y="5313608"/>
            <a:ext cx="297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000099"/>
                </a:solidFill>
                <a:latin typeface="Georgia" pitchFamily="18" charset="0"/>
              </a:rPr>
              <a:t>Partnerství OK v projektech</a:t>
            </a:r>
            <a:endParaRPr lang="cs-CZ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00175"/>
            <a:ext cx="8153400" cy="47545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000" b="1" dirty="0" smtClean="0">
                <a:solidFill>
                  <a:srgbClr val="000099"/>
                </a:solidFill>
              </a:rPr>
              <a:t>ŠANCE 2013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1600" b="1" dirty="0">
                <a:solidFill>
                  <a:srgbClr val="000099"/>
                </a:solidFill>
              </a:rPr>
              <a:t>Zahraniční odborné stáže pro absolventy VŠ v Olomouckém kraji – navazuje na již realizované projekty Šance 2011 a Šance 2012 díky kterým bylo realizováno celkově 45 zahraničních odborných stáží. </a:t>
            </a:r>
            <a:endParaRPr lang="cs-CZ" sz="1600" b="1" dirty="0" smtClean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000" b="1" dirty="0" smtClean="0">
                <a:solidFill>
                  <a:srgbClr val="000099"/>
                </a:solidFill>
              </a:rPr>
              <a:t>Místní partnerství zaměstnanosti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1600" b="1" dirty="0">
                <a:solidFill>
                  <a:srgbClr val="000099"/>
                </a:solidFill>
              </a:rPr>
              <a:t>Projekt Místní partnerství zaměstnanosti v Olomouckém kraji – realizace místních kulatých stolů v regionu a přenos know-how v oblasti strategického plánování. Hlavním cílem je vznik Společného akčního plánu zaměstnanosti pro Olomoucký kraj</a:t>
            </a: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000" b="1" dirty="0" smtClean="0">
                <a:solidFill>
                  <a:srgbClr val="000099"/>
                </a:solidFill>
              </a:rPr>
              <a:t>Centrum sociálně orientovaných inovací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1600" b="1" dirty="0">
                <a:solidFill>
                  <a:srgbClr val="000099"/>
                </a:solidFill>
              </a:rPr>
              <a:t>V</a:t>
            </a:r>
            <a:r>
              <a:rPr lang="cs-CZ" sz="1600" b="1" dirty="0" smtClean="0">
                <a:solidFill>
                  <a:srgbClr val="000099"/>
                </a:solidFill>
              </a:rPr>
              <a:t>yužívání </a:t>
            </a:r>
            <a:r>
              <a:rPr lang="cs-CZ" sz="1600" b="1" dirty="0">
                <a:solidFill>
                  <a:srgbClr val="000099"/>
                </a:solidFill>
              </a:rPr>
              <a:t>inovací ve venkovských regionech a hledání forem podpory zaměstnávání </a:t>
            </a:r>
            <a:r>
              <a:rPr lang="cs-CZ" sz="1600" b="1" dirty="0" smtClean="0">
                <a:solidFill>
                  <a:srgbClr val="000099"/>
                </a:solidFill>
              </a:rPr>
              <a:t>osob ohrožených na trhu práce</a:t>
            </a:r>
            <a:endParaRPr lang="cs-CZ" sz="1600" b="1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2000" b="1" dirty="0" smtClean="0">
                <a:solidFill>
                  <a:srgbClr val="000099"/>
                </a:solidFill>
              </a:rPr>
              <a:t>EDU2WORK 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cs-CZ" sz="1600" b="1" dirty="0" smtClean="0">
                <a:solidFill>
                  <a:srgbClr val="000099"/>
                </a:solidFill>
              </a:rPr>
              <a:t>„Spolupráce </a:t>
            </a:r>
            <a:r>
              <a:rPr lang="cs-CZ" sz="1600" b="1" dirty="0">
                <a:solidFill>
                  <a:srgbClr val="000099"/>
                </a:solidFill>
              </a:rPr>
              <a:t>škol a veřejných institucí v česko-polském pohraničí v oblasti vzdělávání k vyšší uplatnitelnosti na trhu </a:t>
            </a:r>
            <a:r>
              <a:rPr lang="cs-CZ" sz="1600" b="1" dirty="0" smtClean="0">
                <a:solidFill>
                  <a:srgbClr val="000099"/>
                </a:solidFill>
              </a:rPr>
              <a:t>práce“ </a:t>
            </a:r>
            <a:endParaRPr lang="cs-CZ" sz="1600" b="1" dirty="0">
              <a:solidFill>
                <a:srgbClr val="000099"/>
              </a:solidFill>
            </a:endParaRP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cs-CZ" sz="1600" b="1" dirty="0" smtClean="0">
              <a:solidFill>
                <a:srgbClr val="000099"/>
              </a:solidFill>
            </a:endParaRPr>
          </a:p>
          <a:p>
            <a:pPr marL="457200" lvl="1" indent="0" algn="just" eaLnBrk="1" hangingPunct="1">
              <a:lnSpc>
                <a:spcPct val="90000"/>
              </a:lnSpc>
              <a:spcAft>
                <a:spcPts val="600"/>
              </a:spcAft>
              <a:buFontTx/>
              <a:buNone/>
              <a:defRPr/>
            </a:pPr>
            <a:endParaRPr lang="cs-CZ" sz="1600" b="1" dirty="0">
              <a:solidFill>
                <a:srgbClr val="FF0000"/>
              </a:solidFill>
            </a:endParaRPr>
          </a:p>
          <a:p>
            <a:pPr eaLnBrk="1" hangingPunct="1">
              <a:spcAft>
                <a:spcPts val="600"/>
              </a:spcAft>
              <a:buFontTx/>
              <a:buNone/>
              <a:defRPr/>
            </a:pPr>
            <a:endParaRPr lang="cs-CZ" sz="1400" b="1" dirty="0"/>
          </a:p>
          <a:p>
            <a:pPr algn="ctr" eaLnBrk="1" hangingPunct="1">
              <a:buFontTx/>
              <a:buNone/>
              <a:defRPr/>
            </a:pPr>
            <a:endParaRPr lang="cs-CZ" sz="1200" b="1" u="sng" dirty="0"/>
          </a:p>
          <a:p>
            <a:pPr eaLnBrk="1" hangingPunct="1">
              <a:spcAft>
                <a:spcPts val="600"/>
              </a:spcAft>
              <a:buFontTx/>
              <a:buNone/>
              <a:defRPr/>
            </a:pPr>
            <a:endParaRPr lang="cs-CZ" sz="1400" b="1" dirty="0" smtClean="0"/>
          </a:p>
          <a:p>
            <a:pPr algn="ctr" eaLnBrk="1" hangingPunct="1">
              <a:buFontTx/>
              <a:buNone/>
              <a:defRPr/>
            </a:pPr>
            <a:endParaRPr lang="cs-CZ" sz="1200" b="1" u="sng" dirty="0" smtClean="0"/>
          </a:p>
        </p:txBody>
      </p:sp>
      <p:pic>
        <p:nvPicPr>
          <p:cNvPr id="9220" name="Picture 5" descr="q:\Obr\OPLZ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2590800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7" descr="data:image/jpeg;base64,/9j/4AAQSkZJRgABAQAAAQABAAD/2wCEAAkGBhIQEBQUEhAUFBQWFBcWGBYVFBcWFhYWFxcYGBgXFRgZHCYfFxonGhYVHy8hJicpLCwsFx4xNTAqNSkrLCkBCQoKDgwOGg8PGi8kHyUwLC4qLywtLi0vLCwsMCovLCwsLSsuMikvLC8yLywwKSwqLCosLCw0LCwsLCwsKSwsLP/AABEIAKIBOAMBIgACEQEDEQH/xAAcAAEAAgIDAQAAAAAAAAAAAAAABgcEBQEDCAL/xABLEAACAQMCAwUCBw0ECQUAAAABAgMABBESIQUGMQcTIkFRYXEUIzI1UoGRFRdCZXN0gqGksbKz4yU0csIkM0NUYpOi0dNFhJTB8P/EABoBAQADAQEBAAAAAAAAAAAAAAABAgMEBQb/xAAxEQACAgECBAQEBgIDAAAAAAAAAQIRAxIhBBMxQRRRYfAiM3GRMlKBobHxI9EFNOH/2gAMAwEAAhEDEQA/ALvpTNM0ApTNM0ApTNM0ApTNM0ApTNM0ApSlAKUpQClKUApSsabiUKHS8san0Z1B+wmpSsGTSsVOLQEgCeIknAAkUkk9ABnesrNGmhYpStfzBfNBaTypjVHE7rnplVJGfrqrdbloxcpKK7mwr4mlCqWPQAn7KoDlOW8ueIxPG7tL3od3OSoXPjL42C6dQxtnoMVftxFrRlzjUCPtrFZHODcVv2O/juB8HOMJSTvd12I0/G5S2Q2B9HAwKktrKWRWIwSAcema1EPB0hOuaRcA+eFXPlknr7q2H3Zt/wDeIv8AmJ/3rzv+L4fi4ap8Q3v26/r6GHE5MTpQKh5o43Jc3Dl2OlXZUTOygHGw6ZOMk1MuzPjEsqyxyOXCBCmrcgHUCM+mw61jt2cxTyu8d4DGXJIVQ5XO+NQfHn6VMODcDitI9ES4HUsflMfVjjet8ODLHK5z/s8LBgyrK5y/s2FKZrW8W5ktbQf6RcRxegZhqPuUeI9fSvSSbdI9JtLqbKlV7d9pct0xi4TavcN5zSKUiT6jj/qK+41OOFpKsKCd1eXSNbINKlvPSPSrzxygvi/9KxmpdDKpSlZlxSlKAUpSgFKUoDyTmmaUr62keDYzXOaKpJAAJJOABuST0AHmakPKktivfC9Q5KlUI15BOQcgKdJGB4uo1dDvjn4nNycbmouVdoq39i8I6nV19TQwws5wqliAWwBk6VBLHbyABJPsrrzUi5Z5wawklZIVZJP9mzEqu/rjJOnK59u4PSueWeI2vwqSW/UuCGYHdvGTjBUDDbNnfAGke6ufJxGbHzJPFcUk4005SfdV2r6/SzRQi6Wrfv5IjmaZrLv40aSVoEbuVbYklsKTpUsxAxqPrjrisSu6ElNXVendej9TFqmM1Ouxk/2ov5GX/LUFqc9jPzov5GX/AC1lxKXKl9DTD8xF+0pSvmT2RSlKAUpSgNHzLy9LeaFW9lt4hnvFhADyZ2HxmcqOu2CDmtJF2OcMAAaKRz9JpnyffpIH2CpvStY5ZxVRdfQo4RbtorXiXYZaOD3E0sTZJGrTIo36YwGwP8WffUI4rwLi3BzqWWURDpJDIzRYznxL+BuejLjfzr0DXzLEGBVgGUgggjIIOxBB6it4cZNbS+JeplLh4v8ADsyleXe2u4jbTeIJk+mgVJF+rZX93h99WjwvmuyvYGkSaNowPGJMKVGNxIr9BjPXY77mq95/7Iwoe4sVOBlntwM+ZJMPu+h7NvIVUxFdvh8PErVj28/6OfnZMLqW5bvGe1m2swYeGW0ZHm+kpFnf5KAAv7yR9dQDivPd/cn4y7lx9FG7tfL8FMZ6edaEVaPJXY60oEt/qRCAVhU4ds7/ABh/AGPwR4vXHnty8HCxtr/Zm8mbPLqVxZcOmuX0xRSSv1IRS53PU46b+Zrc2vZvxKTOLGQYx8vRH19NbDPTyr0PwzhENrGI4IkjQeSjGfaT1Y+071mYrkl/yMr+CKo3jwi7s86Dsr4p/uZ/5sH/AJK2nD+Q+OqfAZYtIwM3YG2MYXS5xt7qvelZy4/I+qX2LrhYruyrbTs14pMF+FcWkC5yVSWWQ9PIsVAO5Hnj21uOG9jfD4m1OJZzjfvHwpPrhApz9ZqdUrnfE5H0dfTY1WGC7fc6bSyjhQJFGsaL0VFCqPcBtXdSlc5qKUpQClKUApSlAKUpQHkmlKV9ceCbTlzirWs4mWLvAgJKkeHB2UscHSA5Q523AGRmvjj/ABk3c7SlQmrHhGMDbfGFGcsWO+TvuT1rYcs80C1jljNskxlGkEqhZQQcgZQ68t3Z0nw5TpvUfY779fdj9XlXn48Wrip5Z46aSUZXepdenan7o2lKsain+hxSlK9AxJJwPmx4bWS1SASNKSFbCllJGF0roJYhiSMk9cDHWo3W55W46bKbvu5EuFOxA2J2DaipKdT0xnYdKwOKXgmmkkVBGrOSqKFARc+FQFAGwwM43xmvPwYuVxGTTjpSpuV9ZeVdtjactUFb6dvQxanPYz86L+Rl/wAtQapz2M/Oi/kZf8tdPE/Kl9CMPzEX7SlK+YPZFKUoBSlKAUpSgFKUoBVfc8dk8V4TNbFYZzksMYjkJOctgZVsn5QBz5jzqwaVpjySxvVFlZwU1TKS5D7O7yHicTXNtpjiLOWJUoTpYJpIJ1HXpbHljfG2btFKVfNmlmlqkVx41jVIUpSsDQUpSgFKUoBSlKAUpSgFKUoBSlKAUpSgPJNKUr648E2fLnFltblJXiEqrk6CF64JQgsDpIcKcjfY1nXNlLxOeaW2tSqBS5VUAAIALKCigO5YkjPiINR6tnwXmKezLdywGvTqyobUFz4d+gOd8YJwN68/ieGlqefAlzKpW3VXfRd/Xr2NoTVaJ/hNd3ZyRg5GcjG4x1yPLGD9lZnCeCTXT6IYyxwSTg6RhS3ibGBkKceprY8o8wxWbu0tuswZNIUquQGID+JgSBo1DGDnPlvWHw7mCW2meW3IRmBUEIvhXUGwF+SPkgHY9T76nJl4lvJDHBJpLS29m316b7CMYbOT+qNnw3mNbW1mtpbNTI4I1PGishAzH3isuZMOS3i6bYz5Rmuy4nLuzt1ZixxsMk52HkN6662wcNDE5TS3lvLd9fTyKzm5Uuy6Cpz2M/Oi/kZf8tQapz2M/Oi/kZf8tW4n5UvoTh+Yi/aUpXzB7IpSlAKUpQClVzzg9p91lF6Ze6+BKVEZuP8AWd+4yRBv8nPXb9VbIc0pbNDa2NpJcA2xuQDIUKwliQSZgWZicjB3BIHu25TpNd/t9zPmK3ZNKVX3JvNfdWnDkKM/wua5UMW3QCaRgTsdWxAxnyrdcT56jt0vGeJiLWWOLAIJkaVEZcZGF3fG/p9VJYZKWn31olZE1ZJ6VEZOd5kM8b8Om7+NYmSOJu9EokOPC6phQv4RIwP3/UnNdw0d6gte7uLZFbBmDKVkRmDq2jBxpbw43K4qvLkNaJZSq6l4w72fDHu4XJe4s+7eO4wZHeMnvJQE6eZTz1ddq2t12gFRcSJatJbW0vdSyiRQ2VKiQxxkeILqH4QzVnhl2I5iJhSonxTnox3PweC0e4cwJOpV1Re7bVqLFx4MYXr1LgbVuuXONpe2sVwgIWRc4PVSCVYe3DAjPniqSxyiraLKSbpGypURk56dJU72xligkuvgqyyNpYuQdL90VzoJGxz/ANqxuI9pDxtdCOwllFozCVxIqqFABDDIySfHlQDgLnz2ssM32I5kSb0qJcT52PeGG2tXuGFr8IfDqmhGHhXoSZCN9O3l18nZU5bhFsWYsfjdySSfjpB1NHiajqfvqFNOVIlhcetc1WvBuXY+Li+nuCWl+ESwQsWbFuseNBjAIxuQT649pzJuX7yS3lisJm76RLXvTPuNQEpjUFSSdWMZOd8VMsaXR7rqQp2SSlVzxnj5uxwedVaMS3wymrOysVwSMZHhz0867OCc13gn4k00QaO38RTvh8Tohd9Efxfj1FRk7Y671PIlV++tDmKywqVH7fm0Olg3dEfDTgDUPi/iml328XyceXWtY/aSqm6LWsoitGlSSXUukujhI0TplnJ6fg5Gc5qixTfb30Jc4omdKiHKnaJHfXBgEaqwi70MkyypjIDKSFUqw1DbB8/ZmX1WcJQdSJjJSVoUpSqlio/vCfjD9m/q0+8J+MP2b+rVuUrr8bn/ADfwYeHx+RUf3hPxh+zf1afeE/GH7N/Vq3KU8bn/ADfwPD4/IqP7wn4w/Zv6tPvCfjD9m/q1blKeNz/m/geHx+RUf3hPxh+zf1afeE/GH7N/Vq3KU8bn/N/A8Pj8io/vCfjD9m/q1veTOyv7nXQn+F97hGTT3Oj5WN894fT0qf0qsuLzSVN7foTHBCLtIUpSuY2FKUoBSlKAiXGLW8i4kLm3tVnU2ghIM6w4bvmfO6nO2PLzrEubDiIvUvY7WLU9r8Hkha4HxTCUsr94E8a9DgDO5HtqcUrVZa7LyM3D1K3g5QvYbThzCNJLi0uJneMyKqusruSQ+MA/JP6R22xX03Jd9cWt+szRpcTzxTxlW8AKKhCZAyAunRnGfDmrGpV3xEuu3t2RykQjjMXFbyyePuBbyjuiSlyPjsMe8RSozFkBTnPmR7Tj8q8pXEX3Q1W8dutxEiRRrL3gXCzKQ79ScuCWPrt0xU/pVec9LiktyeWrtlfHgF9NZ8Oikt0je0u7YtiZWDQwppMnlg/8O9dc/LV/HFfWkMUbR3c7uJ2lA0JOAJQ0eMkgDAx6k+QzYtKnny8kRykRmz4BLHdzPgFGsYYFbIBLxmXPhzsMMv2128gcHltOHQQTKFkQPqAIYDMjsNxsdiKkNKo8jap+n7F1FJ2VIOQ79pYWlgWSSO8SR7tros8kQkLYEROlABvgewAdakUfK1wE4yNC5u+87nxr4tUTqM/R3I61OaVeXESl7/UosSRAG5evrW4M1rDFKZrOKBxJLo7qWNQobp4kx5Dc4O42zvuQODy2fDoIJlCyJ3mQGDAapXYbjY7MKkNKrLK5Kn7olQSdkGtOD3/DZrj4JDHdW88jTKrzd00MjfKByDqU7dPo+XmvOH8UF1HcJDbtK9n8HkIkKxwyGYvrCkFnUAjbzwfZmc0qec+rS/2OWvMry15OultuExlF1WtyZJvGuy62OR9I4I2FZK8tXa3PEUESGC+Vvju9AMWYXQAxYy3iYDYjbep1Sp58t/fexy17+xXXBeXuJd5w0TQxRw2WVIWbWz5idO8I6DHhUDr4mPTpsX5Mknsb+2kIjNxdzyxtkEaWkWSMtjoCVGR1xU0pSWeTd+/MLGiOcsTX40x3drGuiPBnSZW7xlIA+LCgrkZPXy6DOBI6UrKT1O6oulSoUpSqkilYN7x22gbTLcwxtgHTJKiNg5wcMQcbH7KzIpVdQysGVgCCCCCCMggjqMVNPqRaPqlKVBIpSlAKUpQClKUApSlAKUpQClKUApWLfcWggx308cWrOO8kVM4641EZ6j7a7ba6SVA8bq6HoyMGU742I2O4NTTqyLO2lKVBIpSlAKUrDvuM28BAmuIoiRkCSREJA8wGIzUpN9BdGZSviGZXUMjBlYAhlIIIO4II2Ix5191AFKUoBSsO+4zbwECa4iiJGQJJEQkeo1EZrvtbtJUDxuroc4ZGDKcHBwQcHcEfVU06si0dtKE1roOZLR86Lu3bSpc6ZozhV3ZjhtlA6noKJN9BZsaVh2PGreckQ3EUpAyRHIjkD1IUnArMo011JuxSlKgClKUApWBecftYW0S3UEbYB0vKiNg9DhiDSrKEn2I1LzKX7bPnMfm0f8UlXFyp/cLT82h/lLVOdtnzmPzaP+KSrj5U/uFp+bQ/ylrv4j/r4zlxfNmbWsW44rBG2l54kbrhpFU49xOai3atzK9lY/FPplmcRqwOGVcFnZfbgac+WsGqo5ak4P3D/dAzNcMzYZNXgUjYjDYZs5bxA+W3rli4VzhrfT0Vmk82mWlHohHBAIIIO4I3BHqD50klCgliAAMkk4AA6knyFUZ2Q8wtDxAWwlLQzawF8tSgsrhc+AkKc+/fOBjq534zLxLiwtTIVhW5W3RfIHWI2cj8JtWTv5YHvt4N8xwvarv0K+IWnVXoXhbcUhkOmOaNzjOEdWOPXAPTcVlVTfaX2fW9hax3ForoyOqP4ichgcSEk5VtQA2wPF0FSvs/5lkvuFyNMS0kQkiZzjx4QMrH26WAPqRnzrKeBctZIu10LxyvVpktycBq6I+JRM5RZY2cZyodSwx1yoORivNvJVpPPcrBbyGNp07t3HVYsq8hGCD0j6Z36edd/OHL54TeiOKYsypHKsmNDBjn0JxhlJ9xFdPgVr0a9+2xj4l6dWnY9J1iT8XgjYq88SsOqtIqke8E5rR8y3V1PwwNYqxmmSMqQyIyK4DM2WYBTpyAQSQSMeohHKHZN8TcvxGAh8YjAkBIwpJfMbEE5wN/Q7b1ywxQcXKcq9O5vKbuootuKZXUMrBlIyCCCCPUEbGvomqR7DuJSC8eHWe6aBnKZ8IZWTDAeR8R99ajtcH9rT/4Yv5SVuuDvK8d9rMnxFQ10egZrtEKhnVSxwoZgCx9FB6ncdPWuLm8jiGZJFQE4y7BRn0yfPY1T3LnJ/Eb+7t+IT6FQSRSKHYg90jqVWNADpXSMjOM9T1yY3JJJxviwVpDpllKpn/ZwLqbCjGAQgJ6bk75yaR4RNtauit+gedpdOvQmHbncLJFZsjKylpsMpBBwIxsRsdwamXZf802v+Bv5r1UnaTyr9zZIoY5Xa3cNIiuwJV9lk6ADcCPfG/1VO+F8fax5ajmT/WBCqZGQHeZlBI88ZJx7K1yY7wQjF3b2/cpCX+WTl5Fg3PEYosd5LGmemt1XPuyd+tdkE6uoZGDKejKQQfcRsapPsw5Uh4pJczXheYrpGGdsszhiXZgdRIC7b+furDmvH4Fxh0hZu4DrmPOQ8LhWxjPygCQGO/hHqaxfCLU4Rl8S9DTnulJrZl+UoK67m4EaM7HCqpYn0CjJO3sFcJ0nxdX8cWO8kRM9NbKufdk71TvbjKrz2jKwZTC5BBBBGsbgjrUb4NZycc4oBM5HeszuRvojUZ0JnyHhQemc4O9O0Ll37n3Qt1kd4QgkiDkEqHJDDYD8JD/APs59jBw6xZopy3q6ODLlc8b22L05MP9m2f5rD/LWs+44tBG2l54kb0aRVP2E5qKgXR4BAtmrGdrS3VSrKpUFE1MGZlAIXVg5znFRfknsl19+3E4G1HAQd6Cd8lpNUbnLZx19vXNcKxweqUpVv07nRrkqjFFswzq6hkYMp6FSCD7iNjX3VFdi3EpEv8AuQ57uSJyyfg6lwQwHQN1GfQmr1qnEYXhnpstiycyNledtfBu9sVmA8UEgJ/wSYRv+ruz9VYvYdxrXby2zHeJ9a7/AIEnUAexwT+n9thcX4ctxBLC3yZI2Q/pAjP/AN1QvZxxFrHiyJJ4dTtbSDf5ROkfZIq9fbXVh/y8PKHdboxyfBlUvPYt3tK418F4bOwOGkHcp0+VJsce5dZ+qoJ2Scrd/aXshOnvo2tUbBOkMnjbGRkZZPP8EjauO3HjWuaC2U5CKZXAP4T7ID6EKGP6Y9lTU8FFnwGWHABWym1+2RomZz038RP6qhf48CXeT/ZB/Hlb7JHRyF2dHhkssnwkS94gXAi0Yw2c51tmprmqX7Cf71c/kV/jqOc6XjQcbnlUAtHcrIuRkak0MM+u4q0uGllzSjKW6XWiI5lDGmkeg7nicMZ0yTRocZwzqpx64J6bGsmqB525BmtbZLy4uO9mlkUSqV3DOrN8vJ1Y046Aem1Tzsy44ycEeSQlhb99jzOiNdYXc+0gdNsCsMnDqONTjK96NY5W5aWqJ5c3scQBkkRATgF2Cgn0GTvS2vY5QTHIjgHBKMGAPocGqJ5K4ceN8Sdr1mkVUeRhqYDdgFRfFlEBbIA+iBXZfcv3XDOLM1lb3HdLIhUokro0bBGaNmA8S9QRk9OuRmtHwkU3By+Kr9CvPbWqtibc59lZ4jdmf4WIsoi6e51/JGM57wfupUC7ZB/ar/kov3Gld2HFleOLWStvJHLknjU3cf3O/ts+cx+bR/xSVcfKp/0C1/Nof5S1Gudey8cSuROboxYjWPT3Wv5JY5zrH0vTyrQfeEX/AH8//HH/AJK45TxZMUYOVNejOhRyQySkld+psu3CwL2UUgye6mGcdArqVyf0go/SrG7FOMRSW72zBe8jYuurBLRv1059GznH0h61JOUuz6Oytp7eRxcRzNlg0YUY0hcY1HPTOait12JPHN3lpfNFg5XUra09MOjDPnvgfXURnieN4XLvs6DjPWsiX1RaSwINwqg+wCqBhl7jmLLr/wCoNsSBgSSkA59zhv8AtVpctcm3cM4muuJS3BVSqx+IR7rpyQWOTj2e3Jro547MIuIOJo5O5nxhm06lkwMLqAIIYYA1Dy28hiuDJDFJxbtNVZbJGU0mlumdfbNcBeFlTnLzRKPeCX3+pD+qtN2OWxHDrx/FhnYAH5PhiG6j1yxBP/CPSsrifZlfXpjF7xQSRx9AsIB9CeoBYjbUc1N+GcvxW1qLaEaUCFc9SSwOWY7amJOTUPJCGHlp227YUJSya2uxTfYeP7Rb81f+OKvjtq+dP/bxfvkqwOSOy8cMuDMLoy5iaPSYgnyihznWfodMedcc6dlo4ldd+boxfFqmnug/ySxznWPpenlXR4jH4nXe1GXKnytNb2fHMXNr8O4PavEAZZIoY0LAkL8SGLY88AbA+vsxUU5Z4TdcTt5ru74pOkK61KrIUBCrqbVuERPFjGk/VVicd5Hiu7CO1kcgxKgSUKMqyJo1ac7gjOVz59ehqI8M7Gp1UxS8Sf4Ox1NFEGUM23UFtPkN8Hp9Yzx5MSg96lfWr29C84TcltaojXYl85n82k/iirB7XvnWf/BF/JWrM5K7Lxw25M/woy5jaPT3Wj5RU5zrP0emPOsfm7slHELqS4N2Y9YUae6DY0oF66xnpnpWy4nH4hzvaqM3hnylGt7J3Zj4qP8AwL+4V577N3EXF7bvDoxI6HVthjG6BT6HUQPea9DxQ6VVc5wAPsGKrrmnseW5uGmgnWLWSzoyFhrOMlMEYyckj1O1cvC5YR1Rk6tG2aEnpcexo+3WZTcWygjUsTkjzAZl059+lvsrI4hEW5UiwM4KMfYPhDDP6xWwm7FxLGveXrtNkl5GQvkYAVF1OCAMHqTnPl0qZ8G5YSCxWzciVAjI2VwHVmYkFcnHysda1lnhGEIxd6WVWOTlJtVaIH2Dn4u79dcX7nqJdqvxvGJVTJbEUeADnUUXYDz+UKnNt2VXFncNJYcQ7lWBGJI9ZwfI76Xx5EjI/WcrlrsoWC5+FXVwbmbUXA0YXWSfG2SSx3yOmD64GLrNjjlllT6rZFeXNwUKJ3aw6EVc50qFz64GM/qrH41Cz20yqMs0MigepKEAfbWbSvLvezso8+9j1wqcUj1HGuORF9rFdQH2Kaze2ydW4kgBBKW8asPQl5Gwf0WU/WKknH+xUSXBltbkQqx1aGQnQ2c/FsGBAzk48vL2c3PYkJVQtfOZfEZJGj1mRiRjq+QABjfJ3PuHseIwvKsurtVUcHKyaHCjYcQ5qbh3AbOSNQZHgt40zuqs0OrUR54Cnb1xUX5S4bd8Vjmurvik8cKMVYRuVyFUO+wwiKFf6J89tt7D4lyPFccNjspHJ7qONUkAAIeNNIfTnzGcjPQkZ86iHDOxudMxvxJxbscvHCHXX06gtp6eZB6VzY8mNQe9SvrV7ehrKE9S2tURTsb+dU/JS/wir/qA8n9lQ4ddC4F0ZMIy6e6C/KGM51n91T6s+MyxyZNUXtRpw8HCFSFUJ2vcG+DcR71MqJ1EoOekinD49NwrfpfUL7qM888kJxSKNTKYmjcsHCa9iMMuNQ64U/o1XhcqxZLfTuTnhrhS6lTcsF+L8bSWQbaxM4GSFSIDSo9moIv1+vW6OcPm68/NZ/5TVqOROz1OFmVu+MrSBRkpo0quTgDUc5J/UKkfF+H/AAi3mh1ae9iePVjOnWpXOMjOM9KtxGWM8i0/hVUVxY3GDvqyoewn+9XP5Ff460vMVsJeYWQ5Ae9iU464Zowce3erQ5F7OBwuWSQXJl7xAmDHoxhs5zrOaxbvsqEnEvhvwoj49Ju77oH5BU6dWvz09ceddPiMfOnO9mtjLlS5cY13Ortv+bk/OU/glrWdn/DzccvXUQBJc3AUDAy2hSo3/wCICprztykOJ2ywmXusSLJqCa/kqy4xqH0vXyrnkvlUcNtu4Eve/GM+rRo+UFGMaj9H1rmWWKwKKe92auDeS+1FM9lXH1tOIr3jBY5UMTFjhQThkLeniUDfpqr0JVc819jcVzK0tvKIGY5ZCmqMkncqAQVzvtuM+lcWXZtxABI5OMy9wuPAmsEgY8OS/wAnAxg5A9K04iWLM1NSp91uVxKeNaashHbH86v+Si/caVYPOPZUOI3RuDdGPKqunug3yRjOdY/dSu3DxeGOOMW968mc2TBklNtIn1K4xXNeEemKUxXHSgOaUzSgFKUoBSlKAUpSgFKUoBSlKAUpSgFKUoBSlKAUpSgFKUoBSlKAUpSgFKUoBSlKAUpSgFKUoBSlKAUpSgFKUoBShpQClKUApSlAKUpQClKUApSlAKUpQClKUApSlAKUpQClKUApSlAKUpQClKUApSlAKUpQClKUApSlAKUpQClKUApSlAK4pSgOaUpQCvlzSlAfVKUoBSlKAUpSgFKUoBSlKAUpSgFKUoBSlKAUpSgFKUoBSlKAUpSgFKUoBSlKA//Z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9222" name="Picture 9" descr="http://www.yalova.edu.tr/Files/Import/ucgen3/userfiles/LdV-logo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365250"/>
            <a:ext cx="685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5" descr="q:\Obr\OPLZ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3957638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Obrázek 1" descr="Výřez obrazovk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5013325"/>
            <a:ext cx="12906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769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G_09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1600200"/>
            <a:ext cx="35020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cs-CZ" altLang="cs-CZ" sz="2400" b="1" i="1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b="1" i="1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b="1" i="1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b="1" i="1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b="1" i="1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b="1" i="1" dirty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i="1" dirty="0" smtClean="0">
                <a:solidFill>
                  <a:srgbClr val="000099"/>
                </a:solidFill>
              </a:rPr>
              <a:t>             Děkuji za pozornost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800" b="1" i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8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2657" y="204492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4400" b="1" dirty="0" smtClean="0">
                <a:solidFill>
                  <a:srgbClr val="000099"/>
                </a:solidFill>
                <a:latin typeface="Georgia" pitchFamily="18" charset="0"/>
              </a:rPr>
              <a:t>Struktura prezentace</a:t>
            </a:r>
            <a:endParaRPr lang="cs-CZ" altLang="cs-CZ" sz="44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27845" y="2743200"/>
            <a:ext cx="80772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cs-CZ" altLang="cs-CZ" sz="3500" b="1" dirty="0" smtClean="0">
                <a:solidFill>
                  <a:srgbClr val="000099"/>
                </a:solidFill>
              </a:rPr>
              <a:t>Olomoucký kraj v číslech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cs-CZ" altLang="cs-CZ" sz="3500" b="1" dirty="0" smtClean="0">
                <a:solidFill>
                  <a:srgbClr val="000099"/>
                </a:solidFill>
              </a:rPr>
              <a:t>Podpora podnikání a zaměstnanosti</a:t>
            </a:r>
          </a:p>
        </p:txBody>
      </p:sp>
    </p:spTree>
    <p:extLst>
      <p:ext uri="{BB962C8B-B14F-4D97-AF65-F5344CB8AC3E}">
        <p14:creationId xmlns:p14="http://schemas.microsoft.com/office/powerpoint/2010/main" val="2181342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2657" y="204492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 altLang="cs-CZ" sz="4400" b="1" dirty="0">
              <a:solidFill>
                <a:srgbClr val="003366"/>
              </a:solidFill>
              <a:latin typeface="Georgia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962082" y="2667000"/>
            <a:ext cx="72390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cs-CZ" altLang="cs-CZ" sz="4500" b="1" dirty="0" smtClean="0">
                <a:solidFill>
                  <a:srgbClr val="000099"/>
                </a:solidFill>
              </a:rPr>
              <a:t>Olomoucký kraj v číslech</a:t>
            </a:r>
          </a:p>
        </p:txBody>
      </p:sp>
    </p:spTree>
    <p:extLst>
      <p:ext uri="{BB962C8B-B14F-4D97-AF65-F5344CB8AC3E}">
        <p14:creationId xmlns:p14="http://schemas.microsoft.com/office/powerpoint/2010/main" val="2001910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apa_evr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609600"/>
            <a:ext cx="5237162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49238" y="1349375"/>
            <a:ext cx="7391400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lang="cs-CZ" sz="3200" b="1" dirty="0">
                <a:solidFill>
                  <a:srgbClr val="000099"/>
                </a:solidFill>
              </a:rPr>
              <a:t> Rozloha: </a:t>
            </a:r>
            <a:r>
              <a:rPr lang="cs-CZ" sz="2800" b="1" dirty="0">
                <a:solidFill>
                  <a:srgbClr val="FF0000"/>
                </a:solidFill>
              </a:rPr>
              <a:t>5 267 km²</a:t>
            </a:r>
          </a:p>
          <a:p>
            <a:pPr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lang="cs-CZ" sz="3200" b="1" dirty="0">
                <a:solidFill>
                  <a:srgbClr val="000099"/>
                </a:solidFill>
              </a:rPr>
              <a:t> Počet obyvatel: </a:t>
            </a:r>
            <a:r>
              <a:rPr lang="cs-CZ" sz="2800" b="1" dirty="0" smtClean="0">
                <a:solidFill>
                  <a:srgbClr val="FF0000"/>
                </a:solidFill>
              </a:rPr>
              <a:t>636 356 </a:t>
            </a:r>
            <a:endParaRPr lang="cs-CZ" sz="2800" b="1" dirty="0">
              <a:solidFill>
                <a:srgbClr val="FF0000"/>
              </a:solidFill>
            </a:endParaRPr>
          </a:p>
          <a:p>
            <a:pPr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lang="cs-CZ" sz="3200" b="1" dirty="0">
                <a:solidFill>
                  <a:srgbClr val="000099"/>
                </a:solidFill>
              </a:rPr>
              <a:t> Hustota osídlení: </a:t>
            </a:r>
            <a:r>
              <a:rPr lang="cs-CZ" sz="2800" b="1" dirty="0">
                <a:solidFill>
                  <a:srgbClr val="FF0000"/>
                </a:solidFill>
              </a:rPr>
              <a:t>121 </a:t>
            </a:r>
            <a:r>
              <a:rPr lang="cs-CZ" b="1" dirty="0">
                <a:solidFill>
                  <a:srgbClr val="FF0000"/>
                </a:solidFill>
              </a:rPr>
              <a:t>obyvatel / km</a:t>
            </a:r>
            <a:r>
              <a:rPr lang="cs-CZ" b="1" baseline="30000" dirty="0">
                <a:solidFill>
                  <a:srgbClr val="FF0000"/>
                </a:solidFill>
              </a:rPr>
              <a:t>2</a:t>
            </a:r>
          </a:p>
          <a:p>
            <a:pPr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lang="cs-CZ" sz="3200" b="1" dirty="0">
                <a:solidFill>
                  <a:srgbClr val="000099"/>
                </a:solidFill>
              </a:rPr>
              <a:t> Počet obcí: </a:t>
            </a:r>
            <a:r>
              <a:rPr lang="cs-CZ" sz="2800" b="1" dirty="0">
                <a:solidFill>
                  <a:srgbClr val="FF0000"/>
                </a:solidFill>
              </a:rPr>
              <a:t>399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</a:p>
          <a:p>
            <a:pPr lvl="1">
              <a:defRPr/>
            </a:pPr>
            <a:r>
              <a:rPr lang="cs-CZ" sz="2400" b="1" dirty="0">
                <a:solidFill>
                  <a:srgbClr val="000099"/>
                </a:solidFill>
              </a:rPr>
              <a:t>z toho měst: </a:t>
            </a:r>
            <a:r>
              <a:rPr lang="cs-CZ" sz="2400" b="1" dirty="0">
                <a:solidFill>
                  <a:srgbClr val="FF0000"/>
                </a:solidFill>
              </a:rPr>
              <a:t>30</a:t>
            </a:r>
          </a:p>
          <a:p>
            <a:pPr lvl="1">
              <a:defRPr/>
            </a:pPr>
            <a:r>
              <a:rPr lang="cs-CZ" sz="2400" b="1" dirty="0">
                <a:solidFill>
                  <a:srgbClr val="000099"/>
                </a:solidFill>
              </a:rPr>
              <a:t>městysů: </a:t>
            </a:r>
            <a:r>
              <a:rPr lang="cs-CZ" sz="2400" b="1" dirty="0">
                <a:solidFill>
                  <a:srgbClr val="FF0000"/>
                </a:solidFill>
              </a:rPr>
              <a:t>12</a:t>
            </a:r>
          </a:p>
          <a:p>
            <a:pPr lvl="1">
              <a:defRPr/>
            </a:pPr>
            <a:r>
              <a:rPr lang="cs-CZ" sz="2400" b="1" dirty="0">
                <a:solidFill>
                  <a:srgbClr val="000099"/>
                </a:solidFill>
              </a:rPr>
              <a:t>obcí s rozšířenou působností: </a:t>
            </a:r>
            <a:r>
              <a:rPr lang="cs-CZ" sz="2400" b="1" dirty="0">
                <a:solidFill>
                  <a:srgbClr val="FF0000"/>
                </a:solidFill>
              </a:rPr>
              <a:t>13</a:t>
            </a:r>
          </a:p>
          <a:p>
            <a:pPr lvl="1">
              <a:defRPr/>
            </a:pPr>
            <a:r>
              <a:rPr lang="cs-CZ" sz="2400" b="1" dirty="0">
                <a:solidFill>
                  <a:srgbClr val="000099"/>
                </a:solidFill>
              </a:rPr>
              <a:t>obcí s pověřeným úřadem</a:t>
            </a:r>
            <a:r>
              <a:rPr lang="cs-CZ" sz="2400" b="1" dirty="0">
                <a:solidFill>
                  <a:srgbClr val="003366"/>
                </a:solidFill>
              </a:rPr>
              <a:t>: </a:t>
            </a:r>
            <a:r>
              <a:rPr lang="cs-CZ" sz="2400" b="1" dirty="0">
                <a:solidFill>
                  <a:srgbClr val="FF0000"/>
                </a:solidFill>
              </a:rPr>
              <a:t>20</a:t>
            </a:r>
          </a:p>
          <a:p>
            <a:pPr lvl="1">
              <a:defRPr/>
            </a:pPr>
            <a:r>
              <a:rPr lang="cs-CZ" sz="2400" b="1" dirty="0" smtClean="0">
                <a:solidFill>
                  <a:srgbClr val="000099"/>
                </a:solidFill>
              </a:rPr>
              <a:t>místních </a:t>
            </a:r>
            <a:r>
              <a:rPr lang="cs-CZ" sz="2400" b="1" dirty="0">
                <a:solidFill>
                  <a:srgbClr val="000099"/>
                </a:solidFill>
              </a:rPr>
              <a:t>akčních skupin: </a:t>
            </a:r>
            <a:r>
              <a:rPr lang="cs-CZ" sz="2400" b="1" dirty="0" smtClean="0">
                <a:solidFill>
                  <a:srgbClr val="FF0000"/>
                </a:solidFill>
              </a:rPr>
              <a:t>16</a:t>
            </a:r>
            <a:endParaRPr lang="cs-CZ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cs-CZ" sz="2800" b="1" dirty="0">
                <a:solidFill>
                  <a:srgbClr val="000099"/>
                </a:solidFill>
              </a:rPr>
              <a:t>Krajské město: </a:t>
            </a:r>
          </a:p>
          <a:p>
            <a:pPr>
              <a:defRPr/>
            </a:pPr>
            <a:r>
              <a:rPr lang="cs-CZ" sz="2400" b="1" dirty="0">
                <a:solidFill>
                  <a:srgbClr val="000099"/>
                </a:solidFill>
              </a:rPr>
              <a:t> </a:t>
            </a:r>
            <a:r>
              <a:rPr lang="cs-CZ" sz="2400" b="1" dirty="0" smtClean="0">
                <a:solidFill>
                  <a:srgbClr val="000099"/>
                </a:solidFill>
              </a:rPr>
              <a:t>   </a:t>
            </a:r>
            <a:r>
              <a:rPr lang="cs-CZ" sz="2400" b="1" dirty="0" smtClean="0">
                <a:solidFill>
                  <a:srgbClr val="FF0000"/>
                </a:solidFill>
              </a:rPr>
              <a:t>Olomouc </a:t>
            </a:r>
            <a:r>
              <a:rPr lang="cs-CZ" sz="2400" b="1" dirty="0">
                <a:solidFill>
                  <a:srgbClr val="FF0000"/>
                </a:solidFill>
              </a:rPr>
              <a:t>(cca 100 tis. obyvatel)</a:t>
            </a:r>
          </a:p>
          <a:p>
            <a:pPr>
              <a:defRPr/>
            </a:pPr>
            <a:endParaRPr lang="cs-CZ" sz="2400" b="1" i="1" dirty="0">
              <a:solidFill>
                <a:srgbClr val="000099"/>
              </a:solidFill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0" y="2063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4400" b="1" dirty="0">
                <a:solidFill>
                  <a:srgbClr val="000099"/>
                </a:solidFill>
                <a:latin typeface="Georgia" pitchFamily="18" charset="0"/>
              </a:rPr>
              <a:t>Olomoucký kraj v číslech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04800" y="1752600"/>
            <a:ext cx="883920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lang="cs-CZ" sz="3200" b="1" dirty="0">
                <a:solidFill>
                  <a:srgbClr val="000099"/>
                </a:solidFill>
              </a:rPr>
              <a:t> Průměrná mzda: </a:t>
            </a:r>
            <a:r>
              <a:rPr lang="cs-CZ" sz="2800" b="1" dirty="0">
                <a:solidFill>
                  <a:srgbClr val="FF0000"/>
                </a:solidFill>
              </a:rPr>
              <a:t>22 </a:t>
            </a:r>
            <a:r>
              <a:rPr lang="cs-CZ" sz="2800" b="1" dirty="0" smtClean="0">
                <a:solidFill>
                  <a:srgbClr val="FF0000"/>
                </a:solidFill>
              </a:rPr>
              <a:t>267 </a:t>
            </a:r>
            <a:r>
              <a:rPr lang="cs-CZ" sz="2800" b="1" dirty="0">
                <a:solidFill>
                  <a:srgbClr val="FF0000"/>
                </a:solidFill>
              </a:rPr>
              <a:t>Kč 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pPr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cs-CZ" sz="2800" b="1" dirty="0" smtClean="0">
              <a:solidFill>
                <a:srgbClr val="FF0000"/>
              </a:solidFill>
            </a:endParaRPr>
          </a:p>
          <a:p>
            <a:pPr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lang="cs-CZ" sz="3200" b="1" dirty="0" smtClean="0">
                <a:solidFill>
                  <a:srgbClr val="003366"/>
                </a:solidFill>
              </a:rPr>
              <a:t> </a:t>
            </a:r>
            <a:r>
              <a:rPr lang="cs-CZ" sz="3200" b="1" dirty="0" smtClean="0">
                <a:solidFill>
                  <a:srgbClr val="000099"/>
                </a:solidFill>
              </a:rPr>
              <a:t>Podíl nezaměstnaných osob: </a:t>
            </a:r>
            <a:r>
              <a:rPr lang="cs-CZ" sz="2800" b="1" dirty="0" smtClean="0">
                <a:solidFill>
                  <a:srgbClr val="FF0000"/>
                </a:solidFill>
              </a:rPr>
              <a:t>8,8 </a:t>
            </a:r>
            <a:r>
              <a:rPr lang="cs-CZ" sz="2800" b="1" dirty="0">
                <a:solidFill>
                  <a:srgbClr val="FF0000"/>
                </a:solidFill>
              </a:rPr>
              <a:t>% </a:t>
            </a:r>
          </a:p>
          <a:p>
            <a:pPr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cs-CZ" sz="3200" b="1" dirty="0" smtClean="0">
              <a:solidFill>
                <a:srgbClr val="000099"/>
              </a:solidFill>
            </a:endParaRPr>
          </a:p>
          <a:p>
            <a:pPr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lang="cs-CZ" sz="3200" b="1" dirty="0" smtClean="0">
                <a:solidFill>
                  <a:srgbClr val="000099"/>
                </a:solidFill>
              </a:rPr>
              <a:t> Hrubý domácí produkt</a:t>
            </a:r>
            <a:r>
              <a:rPr lang="cs-CZ" sz="3200" b="1" dirty="0" smtClean="0">
                <a:solidFill>
                  <a:srgbClr val="003366"/>
                </a:solidFill>
              </a:rPr>
              <a:t>: </a:t>
            </a:r>
            <a:r>
              <a:rPr lang="cs-CZ" sz="3200" b="1" dirty="0" smtClean="0">
                <a:solidFill>
                  <a:srgbClr val="FF0000"/>
                </a:solidFill>
              </a:rPr>
              <a:t>63 % EU, 79 % ČR</a:t>
            </a:r>
          </a:p>
          <a:p>
            <a:pPr>
              <a:buClr>
                <a:srgbClr val="003366"/>
              </a:buClr>
              <a:buFont typeface="Wingdings" pitchFamily="2" charset="2"/>
              <a:buChar char="§"/>
              <a:defRPr/>
            </a:pPr>
            <a:endParaRPr lang="cs-CZ" sz="3200" b="1" dirty="0" smtClean="0">
              <a:solidFill>
                <a:srgbClr val="003366"/>
              </a:solidFill>
            </a:endParaRPr>
          </a:p>
          <a:p>
            <a:pPr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lang="cs-CZ" sz="3200" b="1" dirty="0" smtClean="0">
                <a:solidFill>
                  <a:srgbClr val="000099"/>
                </a:solidFill>
              </a:rPr>
              <a:t> Počet </a:t>
            </a:r>
            <a:r>
              <a:rPr lang="cs-CZ" sz="3200" b="1" dirty="0">
                <a:solidFill>
                  <a:srgbClr val="000099"/>
                </a:solidFill>
              </a:rPr>
              <a:t>podniků: </a:t>
            </a:r>
          </a:p>
          <a:p>
            <a:pPr lvl="2">
              <a:defRPr/>
            </a:pPr>
            <a:r>
              <a:rPr lang="cs-CZ" sz="3200" b="1" dirty="0">
                <a:solidFill>
                  <a:srgbClr val="FF0000"/>
                </a:solidFill>
              </a:rPr>
              <a:t>MSP 		</a:t>
            </a:r>
            <a:r>
              <a:rPr lang="cs-CZ" sz="3200" b="1" dirty="0" smtClean="0">
                <a:solidFill>
                  <a:srgbClr val="FF0000"/>
                </a:solidFill>
              </a:rPr>
              <a:t>	137 027</a:t>
            </a:r>
            <a:endParaRPr lang="cs-CZ" sz="3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rgbClr val="FF0000"/>
                </a:solidFill>
              </a:rPr>
              <a:t>	Velké podniky  	92</a:t>
            </a:r>
            <a:endParaRPr lang="cs-CZ" b="1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defRPr/>
            </a:pPr>
            <a:endParaRPr lang="cs-CZ" sz="1200" b="1" dirty="0">
              <a:solidFill>
                <a:srgbClr val="000099"/>
              </a:solidFill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1524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4400" b="1" dirty="0">
                <a:solidFill>
                  <a:srgbClr val="000099"/>
                </a:solidFill>
                <a:latin typeface="Georgia" pitchFamily="18" charset="0"/>
              </a:rPr>
              <a:t>Ekonomické informace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715000" y="6477000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ČSÚ, Data k 31. 12.2013</a:t>
            </a:r>
            <a:endParaRPr lang="cs-CZ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57200" y="1524000"/>
            <a:ext cx="883920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lang="cs-CZ" sz="3200" b="1" dirty="0" smtClean="0">
                <a:solidFill>
                  <a:srgbClr val="000099"/>
                </a:solidFill>
              </a:rPr>
              <a:t>Stěžejní průmyslová </a:t>
            </a:r>
            <a:r>
              <a:rPr lang="cs-CZ" sz="3200" b="1" dirty="0">
                <a:solidFill>
                  <a:srgbClr val="000099"/>
                </a:solidFill>
              </a:rPr>
              <a:t>odvětví: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cs-CZ" sz="2800" b="1" dirty="0">
                <a:solidFill>
                  <a:srgbClr val="FF0000"/>
                </a:solidFill>
              </a:rPr>
              <a:t>elektrotechnický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cs-CZ" sz="2800" b="1" dirty="0">
                <a:solidFill>
                  <a:srgbClr val="FF0000"/>
                </a:solidFill>
              </a:rPr>
              <a:t>strojírenský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cs-CZ" sz="2800" b="1" dirty="0">
                <a:solidFill>
                  <a:srgbClr val="FF0000"/>
                </a:solidFill>
              </a:rPr>
              <a:t>optika a </a:t>
            </a:r>
            <a:r>
              <a:rPr lang="cs-CZ" sz="2800" b="1" dirty="0" smtClean="0">
                <a:solidFill>
                  <a:srgbClr val="FF0000"/>
                </a:solidFill>
              </a:rPr>
              <a:t>jemná mechanika</a:t>
            </a:r>
          </a:p>
          <a:p>
            <a:pPr marL="457200" indent="-457200">
              <a:buClr>
                <a:srgbClr val="003366"/>
              </a:buClr>
              <a:buFont typeface="Wingdings" panose="05000000000000000000" pitchFamily="2" charset="2"/>
              <a:buChar char="§"/>
              <a:defRPr/>
            </a:pPr>
            <a:endParaRPr lang="cs-CZ" sz="800" b="1" dirty="0" smtClean="0">
              <a:solidFill>
                <a:srgbClr val="003366"/>
              </a:solidFill>
            </a:endParaRPr>
          </a:p>
          <a:p>
            <a:pPr marL="457200" indent="-457200">
              <a:buClr>
                <a:srgbClr val="003366"/>
              </a:buClr>
              <a:buFont typeface="Wingdings" panose="05000000000000000000" pitchFamily="2" charset="2"/>
              <a:buChar char="§"/>
              <a:defRPr/>
            </a:pPr>
            <a:r>
              <a:rPr lang="cs-CZ" sz="2800" b="1" dirty="0" smtClean="0">
                <a:solidFill>
                  <a:srgbClr val="000099"/>
                </a:solidFill>
              </a:rPr>
              <a:t>Klíčové obory průmyslu s největším inovačním potenciálem v kraji: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cs-CZ" sz="2800" b="1" dirty="0" smtClean="0">
                <a:solidFill>
                  <a:srgbClr val="FF0000"/>
                </a:solidFill>
              </a:rPr>
              <a:t>biotechnologie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cs-CZ" sz="2800" b="1" dirty="0" smtClean="0">
                <a:solidFill>
                  <a:srgbClr val="FF0000"/>
                </a:solidFill>
              </a:rPr>
              <a:t>nanotechnologie</a:t>
            </a:r>
          </a:p>
          <a:p>
            <a:pPr marL="457200" indent="-457200">
              <a:buClr>
                <a:srgbClr val="003366"/>
              </a:buClr>
              <a:buFont typeface="Wingdings" panose="05000000000000000000" pitchFamily="2" charset="2"/>
              <a:buChar char="§"/>
              <a:defRPr/>
            </a:pPr>
            <a:endParaRPr lang="cs-CZ" sz="800" b="1" dirty="0" smtClean="0">
              <a:solidFill>
                <a:srgbClr val="003366"/>
              </a:solidFill>
            </a:endParaRPr>
          </a:p>
          <a:p>
            <a:pPr marL="457200" indent="-457200">
              <a:buClr>
                <a:srgbClr val="003366"/>
              </a:buClr>
              <a:buFont typeface="Wingdings" panose="05000000000000000000" pitchFamily="2" charset="2"/>
              <a:buChar char="§"/>
              <a:defRPr/>
            </a:pPr>
            <a:r>
              <a:rPr lang="cs-CZ" sz="2800" b="1" dirty="0" smtClean="0">
                <a:solidFill>
                  <a:srgbClr val="000099"/>
                </a:solidFill>
              </a:rPr>
              <a:t>Další tradiční odvětví:</a:t>
            </a:r>
            <a:endParaRPr lang="cs-CZ" sz="2800" b="1" dirty="0">
              <a:solidFill>
                <a:srgbClr val="000099"/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cs-CZ" sz="2400" b="1" dirty="0">
                <a:solidFill>
                  <a:srgbClr val="FF0000"/>
                </a:solidFill>
              </a:rPr>
              <a:t>potravinářský, textilní a oděvní, stavební, služby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2657" y="204492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4400" b="1" dirty="0" smtClean="0">
                <a:solidFill>
                  <a:srgbClr val="000099"/>
                </a:solidFill>
                <a:latin typeface="Georgia" pitchFamily="18" charset="0"/>
              </a:rPr>
              <a:t>Průmysl</a:t>
            </a:r>
            <a:endParaRPr lang="cs-CZ" altLang="cs-CZ" sz="44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81200"/>
            <a:ext cx="1731515" cy="129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654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"/>
          <p:cNvGrpSpPr>
            <a:grpSpLocks/>
          </p:cNvGrpSpPr>
          <p:nvPr/>
        </p:nvGrpSpPr>
        <p:grpSpPr bwMode="auto">
          <a:xfrm>
            <a:off x="2465587" y="3548184"/>
            <a:ext cx="5486400" cy="3048000"/>
            <a:chOff x="436" y="1274"/>
            <a:chExt cx="3582" cy="2546"/>
          </a:xfrm>
          <a:effectLst>
            <a:outerShdw dist="63500" dir="2700000" algn="ctr" rotWithShape="0">
              <a:schemeClr val="bg2"/>
            </a:outerShdw>
          </a:effectLst>
        </p:grpSpPr>
        <p:pic>
          <p:nvPicPr>
            <p:cNvPr id="5125" name="Picture 5" descr="Hot triang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1274"/>
              <a:ext cx="3582" cy="2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>
              <a:off x="890" y="1791"/>
              <a:ext cx="2494" cy="1406"/>
            </a:xfrm>
            <a:prstGeom prst="flowChartExtract">
              <a:avLst/>
            </a:prstGeom>
            <a:solidFill>
              <a:srgbClr val="FFCC99">
                <a:alpha val="2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799" y="2336"/>
              <a:ext cx="682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333399"/>
                </a:buClr>
                <a:buSzPct val="80000"/>
                <a:buFont typeface="Wingdings" pitchFamily="2" charset="2"/>
                <a:buNone/>
                <a:defRPr/>
              </a:pPr>
              <a:r>
                <a:rPr lang="cs-CZ" sz="2000" b="1">
                  <a:solidFill>
                    <a:srgbClr val="FF3300"/>
                  </a:solidFill>
                  <a:latin typeface="Arial Narrow" pitchFamily="34" charset="0"/>
                </a:rPr>
                <a:t>20,3 km</a:t>
              </a: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2795" y="2381"/>
              <a:ext cx="682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333399"/>
                </a:buClr>
                <a:buSzPct val="80000"/>
                <a:buFont typeface="Wingdings" pitchFamily="2" charset="2"/>
                <a:buNone/>
                <a:defRPr/>
              </a:pPr>
              <a:r>
                <a:rPr lang="cs-CZ" sz="2000" b="1">
                  <a:solidFill>
                    <a:srgbClr val="FF3300"/>
                  </a:solidFill>
                  <a:latin typeface="Arial Narrow" pitchFamily="34" charset="0"/>
                </a:rPr>
                <a:t>25 km</a:t>
              </a:r>
            </a:p>
          </p:txBody>
        </p:sp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1797" y="3198"/>
              <a:ext cx="771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>
                      <a:alpha val="89803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333399"/>
                </a:buClr>
                <a:buSzPct val="80000"/>
                <a:buFont typeface="Wingdings" pitchFamily="2" charset="2"/>
                <a:buNone/>
                <a:defRPr/>
              </a:pPr>
              <a:r>
                <a:rPr lang="cs-CZ" sz="2000" b="1">
                  <a:solidFill>
                    <a:srgbClr val="FF3300"/>
                  </a:solidFill>
                  <a:latin typeface="Arial Narrow" pitchFamily="34" charset="0"/>
                </a:rPr>
                <a:t>27,7 km</a:t>
              </a:r>
            </a:p>
          </p:txBody>
        </p:sp>
      </p:grp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10600" cy="1066800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rgbClr val="000099"/>
                </a:solidFill>
                <a:latin typeface="Georgia" pitchFamily="18" charset="0"/>
              </a:rPr>
              <a:t>Podnikatelský trojúhelník</a:t>
            </a:r>
            <a:endParaRPr lang="cs-CZ" altLang="cs-CZ" sz="3600" b="1" dirty="0" smtClean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97"/>
            <a:ext cx="7696200" cy="1281137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800" b="1" dirty="0" smtClean="0">
                <a:solidFill>
                  <a:srgbClr val="000099"/>
                </a:solidFill>
              </a:rPr>
              <a:t>Počet obyvatel v této oblasti: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cca  30</a:t>
            </a:r>
            <a:r>
              <a:rPr lang="en-US" sz="2400" b="1" dirty="0" smtClean="0">
                <a:solidFill>
                  <a:srgbClr val="FF0000"/>
                </a:solidFill>
              </a:rPr>
              <a:t>0</a:t>
            </a:r>
            <a:r>
              <a:rPr lang="cs-CZ" sz="2400" b="1" dirty="0" smtClean="0">
                <a:solidFill>
                  <a:srgbClr val="FF0000"/>
                </a:solidFill>
              </a:rPr>
              <a:t> tisíc</a:t>
            </a: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800" b="1" dirty="0" smtClean="0">
                <a:solidFill>
                  <a:srgbClr val="000099"/>
                </a:solidFill>
              </a:rPr>
              <a:t>Vzdálenost pro dojíždění: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méně než </a:t>
            </a:r>
            <a:r>
              <a:rPr lang="en-US" sz="2400" b="1" dirty="0" smtClean="0">
                <a:solidFill>
                  <a:srgbClr val="FF0000"/>
                </a:solidFill>
              </a:rPr>
              <a:t>30 km</a:t>
            </a:r>
          </a:p>
        </p:txBody>
      </p:sp>
      <p:sp>
        <p:nvSpPr>
          <p:cNvPr id="2" name="Obdélník 1"/>
          <p:cNvSpPr/>
          <p:nvPr/>
        </p:nvSpPr>
        <p:spPr>
          <a:xfrm>
            <a:off x="457200" y="1295400"/>
            <a:ext cx="6058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600" b="1" dirty="0" smtClean="0">
                <a:solidFill>
                  <a:srgbClr val="FF0000"/>
                </a:solidFill>
                <a:latin typeface="+mj-lt"/>
              </a:rPr>
              <a:t>Olomouc-Prostějov-Přerov</a:t>
            </a:r>
            <a:endParaRPr lang="cs-CZ" sz="3600" dirty="0">
              <a:latin typeface="+mj-lt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43547"/>
            <a:ext cx="2077046" cy="124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10600" cy="1066800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rgbClr val="000099"/>
                </a:solidFill>
                <a:latin typeface="Georgia" pitchFamily="18" charset="0"/>
              </a:rPr>
              <a:t>Nezaměstnanost</a:t>
            </a:r>
            <a:endParaRPr lang="cs-CZ" altLang="cs-CZ" sz="3600" b="1" dirty="0" smtClean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222"/>
            <a:ext cx="9144000" cy="5667778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7467600" y="652952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MPSV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309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10600" cy="1066800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rgbClr val="000099"/>
                </a:solidFill>
                <a:latin typeface="Georgia" pitchFamily="18" charset="0"/>
              </a:rPr>
              <a:t>Nezaměstnanost</a:t>
            </a:r>
            <a:endParaRPr lang="cs-CZ" altLang="cs-CZ" sz="3600" b="1" dirty="0" smtClean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31890"/>
            <a:ext cx="8443720" cy="51816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467600" y="652952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MPSV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6434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1090</Words>
  <Application>Microsoft Office PowerPoint</Application>
  <PresentationFormat>Předvádění na obrazovce (4:3)</PresentationFormat>
  <Paragraphs>190</Paragraphs>
  <Slides>18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Výchozí návrh</vt:lpstr>
      <vt:lpstr>7_Výchozí návrh</vt:lpstr>
      <vt:lpstr>Podpora podnikání a zaměstnanosti v Olomouckém kraji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Podnikatelský trojúhelník</vt:lpstr>
      <vt:lpstr>Nezaměstnanost</vt:lpstr>
      <vt:lpstr>Nezaměstnanost</vt:lpstr>
      <vt:lpstr>Nezaměstnanost</vt:lpstr>
      <vt:lpstr>Prezentace aplikace PowerPoint</vt:lpstr>
      <vt:lpstr>Možnosti krajské samosprávy</vt:lpstr>
      <vt:lpstr>Možnosti krajské samosprávy</vt:lpstr>
      <vt:lpstr>Podpora podnikání</vt:lpstr>
      <vt:lpstr>Prezentace aplikace PowerPoint</vt:lpstr>
      <vt:lpstr>Podpora zaměstnanosti</vt:lpstr>
      <vt:lpstr>Partnerství OK v projektech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Jana</dc:creator>
  <cp:lastModifiedBy>Večeř Ondřej</cp:lastModifiedBy>
  <cp:revision>75</cp:revision>
  <cp:lastPrinted>2014-09-22T11:53:06Z</cp:lastPrinted>
  <dcterms:created xsi:type="dcterms:W3CDTF">2008-01-15T11:19:01Z</dcterms:created>
  <dcterms:modified xsi:type="dcterms:W3CDTF">2014-09-22T12:53:36Z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Status">
    <vt:lpwstr/>
  </property>
</Properties>
</file>