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  <p:sldMasterId id="2147483744" r:id="rId4"/>
    <p:sldMasterId id="2147483756" r:id="rId5"/>
    <p:sldMasterId id="2147483768" r:id="rId6"/>
    <p:sldMasterId id="2147483816" r:id="rId7"/>
    <p:sldMasterId id="2147483828" r:id="rId8"/>
  </p:sldMasterIdLst>
  <p:notesMasterIdLst>
    <p:notesMasterId r:id="rId44"/>
  </p:notesMasterIdLst>
  <p:sldIdLst>
    <p:sldId id="333" r:id="rId9"/>
    <p:sldId id="357" r:id="rId10"/>
    <p:sldId id="273" r:id="rId11"/>
    <p:sldId id="342" r:id="rId12"/>
    <p:sldId id="343" r:id="rId13"/>
    <p:sldId id="344" r:id="rId14"/>
    <p:sldId id="448" r:id="rId15"/>
    <p:sldId id="398" r:id="rId16"/>
    <p:sldId id="397" r:id="rId17"/>
    <p:sldId id="347" r:id="rId18"/>
    <p:sldId id="348" r:id="rId19"/>
    <p:sldId id="409" r:id="rId20"/>
    <p:sldId id="280" r:id="rId21"/>
    <p:sldId id="340" r:id="rId22"/>
    <p:sldId id="391" r:id="rId23"/>
    <p:sldId id="314" r:id="rId24"/>
    <p:sldId id="395" r:id="rId25"/>
    <p:sldId id="313" r:id="rId26"/>
    <p:sldId id="296" r:id="rId27"/>
    <p:sldId id="274" r:id="rId28"/>
    <p:sldId id="338" r:id="rId29"/>
    <p:sldId id="394" r:id="rId30"/>
    <p:sldId id="339" r:id="rId31"/>
    <p:sldId id="412" r:id="rId32"/>
    <p:sldId id="413" r:id="rId33"/>
    <p:sldId id="351" r:id="rId34"/>
    <p:sldId id="416" r:id="rId35"/>
    <p:sldId id="417" r:id="rId36"/>
    <p:sldId id="447" r:id="rId37"/>
    <p:sldId id="334" r:id="rId38"/>
    <p:sldId id="335" r:id="rId39"/>
    <p:sldId id="445" r:id="rId40"/>
    <p:sldId id="444" r:id="rId41"/>
    <p:sldId id="299" r:id="rId42"/>
    <p:sldId id="300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F3F201E-AA3D-4889-AE9C-2792DA495CEF}">
          <p14:sldIdLst>
            <p14:sldId id="333"/>
            <p14:sldId id="357"/>
            <p14:sldId id="273"/>
            <p14:sldId id="342"/>
            <p14:sldId id="343"/>
            <p14:sldId id="344"/>
            <p14:sldId id="448"/>
            <p14:sldId id="398"/>
            <p14:sldId id="397"/>
            <p14:sldId id="347"/>
            <p14:sldId id="348"/>
            <p14:sldId id="409"/>
            <p14:sldId id="280"/>
            <p14:sldId id="340"/>
            <p14:sldId id="391"/>
            <p14:sldId id="314"/>
            <p14:sldId id="395"/>
            <p14:sldId id="313"/>
            <p14:sldId id="296"/>
            <p14:sldId id="274"/>
            <p14:sldId id="338"/>
            <p14:sldId id="394"/>
            <p14:sldId id="339"/>
            <p14:sldId id="412"/>
            <p14:sldId id="413"/>
            <p14:sldId id="351"/>
            <p14:sldId id="416"/>
            <p14:sldId id="417"/>
            <p14:sldId id="447"/>
            <p14:sldId id="334"/>
            <p14:sldId id="335"/>
            <p14:sldId id="445"/>
            <p14:sldId id="444"/>
            <p14:sldId id="299"/>
            <p14:sldId id="300"/>
          </p14:sldIdLst>
        </p14:section>
        <p14:section name="Oddíl bez názvu" id="{F9ED2C71-E1B2-4F53-B020-5D34EC93EC1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430" autoAdjust="0"/>
  </p:normalViewPr>
  <p:slideViewPr>
    <p:cSldViewPr>
      <p:cViewPr>
        <p:scale>
          <a:sx n="80" d="100"/>
          <a:sy n="80" d="100"/>
        </p:scale>
        <p:origin x="-216" y="13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9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6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1FFD3-5530-45A2-BBB5-1EC6AFA848F9}" type="datetimeFigureOut">
              <a:rPr lang="cs-CZ" smtClean="0"/>
              <a:t>21.9.2014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3ED1A-B389-4C67-999C-43F415AB01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807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ED1A-B389-4C67-999C-43F415AB017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452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ED1A-B389-4C67-999C-43F415AB017D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037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ED1A-B389-4C67-999C-43F415AB017D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3899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ED1A-B389-4C67-999C-43F415AB017D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294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21.9.2014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41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21.9.2014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43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21.9.2014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42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31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94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579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56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21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43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64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3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21.9.2014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558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20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5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94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142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68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224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017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12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5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21.9.2014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469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0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899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696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415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736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85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832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421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745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05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21.9.2014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247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7852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170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401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12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724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6890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697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312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78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92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21.9.2014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7771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923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334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002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699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4845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992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44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936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795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6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21.9.2014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8101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478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835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060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66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71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784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450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591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255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48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21.9.2014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5641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620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882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6198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198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331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219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637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645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3198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8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21.9.2014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8921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968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242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902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921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0169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5599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0453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095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6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21.9.2014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02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/>
              <a:t>21.9.2014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1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3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9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4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77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5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5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21.9.2014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0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e-socialni-podnikani.cz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e-socialni-podnikani.cz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e-socialni-podnikani.cz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27127"/>
            <a:ext cx="3526160" cy="147002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Sociální podnikání v ČR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sz="2200" dirty="0" smtClean="0">
                <a:solidFill>
                  <a:schemeClr val="bg1"/>
                </a:solidFill>
              </a:rPr>
              <a:t>23.9.2014</a:t>
            </a:r>
            <a:r>
              <a:rPr lang="cs-CZ" sz="3600" dirty="0" smtClean="0">
                <a:solidFill>
                  <a:schemeClr val="bg1"/>
                </a:solidFill>
              </a:rPr>
              <a:t/>
            </a:r>
            <a:br>
              <a:rPr lang="cs-CZ" sz="3600" dirty="0" smtClean="0">
                <a:solidFill>
                  <a:schemeClr val="bg1"/>
                </a:solidFill>
              </a:rPr>
            </a:br>
            <a:r>
              <a:rPr lang="cs-CZ" sz="3600" dirty="0" smtClean="0">
                <a:solidFill>
                  <a:schemeClr val="bg1"/>
                </a:solidFill>
              </a:rPr>
              <a:t>Olomouc</a:t>
            </a:r>
            <a:br>
              <a:rPr lang="cs-CZ" sz="3600" dirty="0" smtClean="0">
                <a:solidFill>
                  <a:schemeClr val="bg1"/>
                </a:solidFill>
              </a:rPr>
            </a:br>
            <a:r>
              <a:rPr lang="cs-CZ" sz="3600" dirty="0" smtClean="0">
                <a:solidFill>
                  <a:schemeClr val="bg1"/>
                </a:solidFill>
              </a:rPr>
              <a:t/>
            </a:r>
            <a:br>
              <a:rPr lang="cs-CZ" sz="3600" dirty="0" smtClean="0">
                <a:solidFill>
                  <a:schemeClr val="bg1"/>
                </a:solidFill>
              </a:rPr>
            </a:br>
            <a:r>
              <a:rPr lang="cs-CZ" sz="3100" dirty="0" smtClean="0">
                <a:solidFill>
                  <a:schemeClr val="bg1"/>
                </a:solidFill>
              </a:rPr>
              <a:t>Mgr. Šárka </a:t>
            </a:r>
            <a:r>
              <a:rPr lang="cs-CZ" sz="3100" dirty="0" err="1" smtClean="0">
                <a:solidFill>
                  <a:schemeClr val="bg1"/>
                </a:solidFill>
              </a:rPr>
              <a:t>Dořičáková</a:t>
            </a:r>
            <a:endParaRPr lang="cs-CZ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0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sociální podnik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400" dirty="0" smtClean="0"/>
              <a:t>Subjekt sociálního podnikání, právnická, nebo fyzická osoba, která splňuje principy sociálního podniku a má příslušné živnostenské oprávnění (TESSEA).</a:t>
            </a:r>
          </a:p>
          <a:p>
            <a:pPr marL="0" indent="0" algn="just">
              <a:buNone/>
            </a:pPr>
            <a:endParaRPr lang="cs-CZ" sz="2400" dirty="0" smtClean="0"/>
          </a:p>
          <a:p>
            <a:pPr algn="just"/>
            <a:r>
              <a:rPr lang="cs-CZ" sz="2400" dirty="0" smtClean="0"/>
              <a:t>chce dělat věci jinak a lépe</a:t>
            </a:r>
          </a:p>
          <a:p>
            <a:pPr algn="just"/>
            <a:r>
              <a:rPr lang="cs-CZ" sz="2400" dirty="0"/>
              <a:t>u</a:t>
            </a:r>
            <a:r>
              <a:rPr lang="cs-CZ" sz="2400" dirty="0" smtClean="0"/>
              <a:t>mí podnikat, je to základ finančních zdrojů</a:t>
            </a:r>
          </a:p>
          <a:p>
            <a:pPr algn="just"/>
            <a:r>
              <a:rPr lang="cs-CZ" sz="2400" dirty="0"/>
              <a:t>v</a:t>
            </a:r>
            <a:r>
              <a:rPr lang="cs-CZ" sz="2400" dirty="0" smtClean="0"/>
              <a:t>ětšinu z případného zisku vrací zpět do podniku</a:t>
            </a:r>
          </a:p>
          <a:p>
            <a:pPr algn="just"/>
            <a:r>
              <a:rPr lang="cs-CZ" sz="2400" dirty="0"/>
              <a:t>r</a:t>
            </a:r>
            <a:r>
              <a:rPr lang="cs-CZ" sz="2400" dirty="0" smtClean="0"/>
              <a:t>espektuje individuální potřeby zaměstnanců</a:t>
            </a:r>
          </a:p>
          <a:p>
            <a:pPr algn="just"/>
            <a:r>
              <a:rPr lang="cs-CZ" sz="2400" dirty="0"/>
              <a:t>z</a:t>
            </a:r>
            <a:r>
              <a:rPr lang="cs-CZ" sz="2400" dirty="0" smtClean="0"/>
              <a:t>pravidla zaměstnává osoby znevýhodněné je nezávislý, spolupracuje s místní komunitou, chová se partnersky</a:t>
            </a:r>
          </a:p>
          <a:p>
            <a:pPr marL="0" indent="0" algn="just">
              <a:buNone/>
            </a:pPr>
            <a:endParaRPr lang="cs-CZ" sz="24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5645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není sociální podnik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</a:t>
            </a:r>
            <a:r>
              <a:rPr lang="cs-CZ" sz="2400" dirty="0" smtClean="0"/>
              <a:t>ociálním podnikem není každý zaměstnavatel, který se tak označí</a:t>
            </a:r>
          </a:p>
          <a:p>
            <a:r>
              <a:rPr lang="cs-CZ" sz="2400" dirty="0"/>
              <a:t>n</a:t>
            </a:r>
            <a:r>
              <a:rPr lang="cs-CZ" sz="2400" dirty="0" smtClean="0"/>
              <a:t>ení to každý společenský odpovědný podnik, ten bývá založen za účelem zisku</a:t>
            </a:r>
          </a:p>
          <a:p>
            <a:r>
              <a:rPr lang="cs-CZ" sz="2400" dirty="0"/>
              <a:t>n</a:t>
            </a:r>
            <a:r>
              <a:rPr lang="cs-CZ" sz="2400" dirty="0" smtClean="0"/>
              <a:t>ení to sociálně terapeutické pracoviště, jde o službu a ne o zaměstnání</a:t>
            </a:r>
          </a:p>
          <a:p>
            <a:r>
              <a:rPr lang="cs-CZ" sz="2400" dirty="0"/>
              <a:t>i</a:t>
            </a:r>
            <a:r>
              <a:rPr lang="cs-CZ" sz="2400" dirty="0" smtClean="0"/>
              <a:t>ntegračním SP nemusí být automaticky každý, kdo zaměstnává nad 50% OZP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52384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6" y="908720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C000"/>
                </a:solidFill>
              </a:rPr>
              <a:t>Legislativa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20486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sociální podnik není zatím v legislativě ukotven</a:t>
            </a:r>
          </a:p>
          <a:p>
            <a:pPr>
              <a:defRPr/>
            </a:pP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P3 zpracovalo legislativní analýzu a návrhy, projednáno s MPSV</a:t>
            </a:r>
          </a:p>
          <a:p>
            <a:pPr>
              <a:defRPr/>
            </a:pP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návrh na zapracování integračních sociálních podniků do zákona o zaměstnanosti</a:t>
            </a:r>
          </a:p>
          <a:p>
            <a:pPr>
              <a:defRPr/>
            </a:pP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široký konzultační proces s TESSEA a Klubem sociálních podnikatelů</a:t>
            </a:r>
          </a:p>
          <a:p>
            <a:pPr>
              <a:defRPr/>
            </a:pP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návrh byl konzultován s experty z MPSV a z Generálního ředitelství ÚP</a:t>
            </a:r>
          </a:p>
          <a:p>
            <a:pPr>
              <a:defRPr/>
            </a:pP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Ministerstvo pro lidská práva, rovné příležitosti a legislativu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ve spolupráci s MPSV, MPO (registrace SP)</a:t>
            </a:r>
          </a:p>
          <a:p>
            <a:pPr marL="0" indent="0" algn="just">
              <a:buNone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0608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99135"/>
            <a:ext cx="3526160" cy="1470025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Jakou zvolit právní formu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1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6" y="90872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Jakou zvolit </a:t>
            </a:r>
            <a:r>
              <a:rPr lang="cs-CZ" sz="3600" dirty="0"/>
              <a:t>právní </a:t>
            </a:r>
            <a:r>
              <a:rPr lang="cs-CZ" sz="3600" dirty="0" smtClean="0"/>
              <a:t>formu? </a:t>
            </a:r>
            <a:endParaRPr lang="cs-CZ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864" y="2204864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jednotlivec – fyzická </a:t>
            </a:r>
            <a:r>
              <a:rPr lang="cs-CZ" sz="2400" dirty="0" smtClean="0"/>
              <a:t>osoba (OSVČ)</a:t>
            </a:r>
          </a:p>
          <a:p>
            <a:r>
              <a:rPr lang="cs-CZ" sz="2400" dirty="0"/>
              <a:t>v</a:t>
            </a:r>
            <a:r>
              <a:rPr lang="cs-CZ" sz="2400" dirty="0" smtClean="0"/>
              <a:t>eřejná obchodní společnost</a:t>
            </a:r>
          </a:p>
          <a:p>
            <a:r>
              <a:rPr lang="cs-CZ" sz="2400" dirty="0"/>
              <a:t>k</a:t>
            </a:r>
            <a:r>
              <a:rPr lang="cs-CZ" sz="2400" dirty="0" smtClean="0"/>
              <a:t>omanditní společnost</a:t>
            </a:r>
            <a:endParaRPr lang="cs-CZ" sz="2400" dirty="0"/>
          </a:p>
          <a:p>
            <a:r>
              <a:rPr lang="cs-CZ" sz="2400" dirty="0"/>
              <a:t>společnost s ručením </a:t>
            </a:r>
            <a:r>
              <a:rPr lang="cs-CZ" sz="2400" dirty="0" smtClean="0"/>
              <a:t>omezeným</a:t>
            </a:r>
          </a:p>
          <a:p>
            <a:r>
              <a:rPr lang="cs-CZ" sz="2400" dirty="0"/>
              <a:t>a</a:t>
            </a:r>
            <a:r>
              <a:rPr lang="cs-CZ" sz="2400" dirty="0" smtClean="0"/>
              <a:t>kciová společnost</a:t>
            </a:r>
            <a:endParaRPr lang="cs-CZ" sz="2400" dirty="0"/>
          </a:p>
          <a:p>
            <a:r>
              <a:rPr lang="cs-CZ" sz="2400" dirty="0"/>
              <a:t>družstvo </a:t>
            </a:r>
            <a:endParaRPr lang="cs-CZ" sz="2400" dirty="0" smtClean="0"/>
          </a:p>
          <a:p>
            <a:r>
              <a:rPr lang="cs-CZ" sz="2400" dirty="0"/>
              <a:t>s</a:t>
            </a:r>
            <a:r>
              <a:rPr lang="cs-CZ" sz="2400" dirty="0" smtClean="0"/>
              <a:t>ociální družstvo 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550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83568" y="3429000"/>
            <a:ext cx="36724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dirty="0" smtClean="0">
                <a:solidFill>
                  <a:schemeClr val="bg1"/>
                </a:solidFill>
              </a:rPr>
              <a:t>Sociální ekonomika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2881968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6" y="989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TESSEA- </a:t>
            </a:r>
            <a:r>
              <a:rPr lang="cs-CZ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tematická </a:t>
            </a: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síť pro sociální ekonomiku</a:t>
            </a:r>
            <a:b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cs-CZ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2626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</a:t>
            </a:r>
            <a:r>
              <a:rPr lang="cs-CZ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ázorová platforma, která prosazuje: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oncept sociální ekonomiky a sociálního podnikání v ČR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družuje a zastupuje zájmy svých členů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emá právní subjektivitu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yužívá dobrovolné iniciativy, projekty, nástroje členů</a:t>
            </a:r>
          </a:p>
          <a:p>
            <a:pPr marL="0" indent="0">
              <a:buNone/>
            </a:pP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" t="13535" r="6637" b="65253"/>
          <a:stretch/>
        </p:blipFill>
        <p:spPr>
          <a:xfrm>
            <a:off x="2195736" y="4797152"/>
            <a:ext cx="4211781" cy="145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7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6" y="989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TESSEA- tematická síť pro sociální ekonomiku</a:t>
            </a:r>
            <a:b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cs-CZ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2626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lang="cs-CZ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oslání: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rosazování konceptu sociální ekonomiky a sociálního podnikání v ČR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světa, vzdělávání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inancování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ýměna zkušeností na národní i mezinárodní úrovni a prosazování do koncepcí a strategií politik</a:t>
            </a:r>
          </a:p>
          <a:p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" t="13535" r="6637" b="65253"/>
          <a:stretch/>
        </p:blipFill>
        <p:spPr>
          <a:xfrm>
            <a:off x="2195736" y="4797152"/>
            <a:ext cx="4211781" cy="145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0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6" y="989856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 dělá TESSEA</a:t>
            </a:r>
            <a:endParaRPr lang="cs-CZ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/>
          </a:bodyPr>
          <a:lstStyle/>
          <a:p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vznikl Klub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sociálních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podnikatelů – setkání</a:t>
            </a: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 x měsíčně dny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otevřených dveří pro členy TESSEA</a:t>
            </a:r>
          </a:p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14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osvětových seminářů v regionech o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sociálním podnikání a společensky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odpovědném zadávání veřejných zakázek</a:t>
            </a:r>
          </a:p>
          <a:p>
            <a:pPr marL="0" indent="0">
              <a:buNone/>
            </a:pP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" t="13535" r="6637" b="65253"/>
          <a:stretch/>
        </p:blipFill>
        <p:spPr>
          <a:xfrm>
            <a:off x="2195736" y="4797152"/>
            <a:ext cx="4211781" cy="145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0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99135"/>
            <a:ext cx="3526160" cy="1470025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 Podnikání jinak – P3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3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podnikat sociálně?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sz="3100" dirty="0"/>
              <a:t>v</a:t>
            </a:r>
            <a:r>
              <a:rPr lang="cs-CZ" sz="3100" dirty="0" smtClean="0"/>
              <a:t>ztah k práci je deformován – hledají se cesty smysluplnosti pracovní činnosti pro pracovníky i společnost</a:t>
            </a:r>
          </a:p>
          <a:p>
            <a:pPr algn="just"/>
            <a:r>
              <a:rPr lang="cs-CZ" sz="3100" dirty="0"/>
              <a:t>r</a:t>
            </a:r>
            <a:r>
              <a:rPr lang="cs-CZ" sz="3100" dirty="0" smtClean="0"/>
              <a:t>ostoucí nezaměstnanost přináší sociální problémy</a:t>
            </a:r>
          </a:p>
          <a:p>
            <a:pPr algn="just"/>
            <a:r>
              <a:rPr lang="cs-CZ" sz="3100" dirty="0" smtClean="0"/>
              <a:t>SP se snaží o zapojení lidí do práce a tím snížení finanční závislosti na společnosti, vytváření nabídky služeb a zboží</a:t>
            </a:r>
          </a:p>
          <a:p>
            <a:pPr algn="just"/>
            <a:r>
              <a:rPr lang="cs-CZ" sz="3100" dirty="0"/>
              <a:t>v</a:t>
            </a:r>
            <a:r>
              <a:rPr lang="cs-CZ" sz="3100" dirty="0" smtClean="0"/>
              <a:t>yužití místních zdrojů </a:t>
            </a:r>
            <a:endParaRPr lang="cs-CZ" sz="3100" dirty="0"/>
          </a:p>
          <a:p>
            <a:pPr algn="just"/>
            <a:r>
              <a:rPr lang="cs-CZ" sz="3100" dirty="0" smtClean="0"/>
              <a:t>šetří životní prostředí</a:t>
            </a:r>
          </a:p>
          <a:p>
            <a:pPr algn="just"/>
            <a:r>
              <a:rPr lang="cs-CZ" sz="3100" dirty="0"/>
              <a:t>s</a:t>
            </a:r>
            <a:r>
              <a:rPr lang="cs-CZ" sz="3100" dirty="0" smtClean="0"/>
              <a:t>nižování dotačních zdrojů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5242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 dělá P3</a:t>
            </a:r>
            <a:endParaRPr lang="cs-CZ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04864"/>
            <a:ext cx="8219256" cy="4497363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vede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koordinuje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činnost Tematické sítě pro sociální ekonomiku TESSEA</a:t>
            </a:r>
          </a:p>
          <a:p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organizuje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semináře na zakládání sociálních podniků</a:t>
            </a:r>
          </a:p>
          <a:p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poskytuje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poradenství a konzultace v oblasti sociálního </a:t>
            </a: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podnikání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realizuje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projekty na podporu a propagaci sociálního podnikání</a:t>
            </a:r>
          </a:p>
          <a:p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polupracuje s MPSV</a:t>
            </a:r>
          </a:p>
          <a:p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polupracuje s ČSOB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4888" y="989856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Propagační kampaň</a:t>
            </a:r>
            <a:endParaRPr lang="cs-CZ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864" y="2431429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web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www.ceske-socialni-podnikani.cz</a:t>
            </a:r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propagace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sociálního podnikání prostřednictvím videí a rozhovorů</a:t>
            </a:r>
          </a:p>
          <a:p>
            <a:pPr algn="just"/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dokumentární filmy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sociálním podnikání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 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ČR, Rakousku, Belgii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16 medailonků o soc. podnikatelích</a:t>
            </a:r>
          </a:p>
          <a:p>
            <a:pPr algn="just"/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přenos dobré praxe z Rakouska a Belgie</a:t>
            </a:r>
          </a:p>
          <a:p>
            <a:pPr algn="just"/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publikace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Příklady dobré praxe</a:t>
            </a:r>
          </a:p>
          <a:p>
            <a:pPr algn="just"/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manuál Jak založit sociální podnik</a:t>
            </a:r>
          </a:p>
        </p:txBody>
      </p:sp>
    </p:spTree>
    <p:extLst>
      <p:ext uri="{BB962C8B-B14F-4D97-AF65-F5344CB8AC3E}">
        <p14:creationId xmlns:p14="http://schemas.microsoft.com/office/powerpoint/2010/main" val="292285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6" y="989856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Adresář </a:t>
            </a: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sociálních </a:t>
            </a:r>
            <a:r>
              <a:rPr lang="cs-CZ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podniků</a:t>
            </a:r>
            <a:endParaRPr lang="cs-CZ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26266"/>
            <a:ext cx="8229600" cy="4525963"/>
          </a:xfrm>
        </p:spPr>
        <p:txBody>
          <a:bodyPr>
            <a:normAutofit/>
          </a:bodyPr>
          <a:lstStyle/>
          <a:p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seznam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www.ceske-socialni-podnikani.cz</a:t>
            </a:r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údaje z telefonického průzkumu + hlásí se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sami</a:t>
            </a: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nyní 202 podniků (olomoucký kraj 17)</a:t>
            </a: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třídění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podle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oborů, krajů, společenské prospěšnosti a cílových skupin 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seznamu jsou ti co se vnímají jako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sociální podniky</a:t>
            </a:r>
          </a:p>
          <a:p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4888" y="989856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Síť ambasadorů</a:t>
            </a:r>
            <a:endParaRPr lang="cs-CZ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864" y="2431429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 ambasadorů v celé ČR</a:t>
            </a:r>
          </a:p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od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ledna 2013 představují sociální podnikání v regionech České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republiky</a:t>
            </a: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seznamují krajské a městské úřady, neziskové organizace, sociální podniky, vysoké školy, ale i ostatní podniky, které láká začít podnikat touto netradiční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formou</a:t>
            </a:r>
          </a:p>
          <a:p>
            <a:pPr algn="just"/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rganizují panelové diskuze, konference </a:t>
            </a:r>
          </a:p>
          <a:p>
            <a:pPr algn="just"/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43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99135"/>
            <a:ext cx="3526160" cy="1470025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Než začneme podnikat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9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6" y="90872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Jakou zvolit </a:t>
            </a:r>
            <a:r>
              <a:rPr lang="cs-CZ" sz="3600" dirty="0"/>
              <a:t>právní </a:t>
            </a:r>
            <a:r>
              <a:rPr lang="cs-CZ" sz="3600" dirty="0" smtClean="0"/>
              <a:t>formu? </a:t>
            </a:r>
            <a:endParaRPr lang="cs-CZ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864" y="2204864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jednotlivec – fyzická </a:t>
            </a:r>
            <a:r>
              <a:rPr lang="cs-CZ" sz="2400" dirty="0" smtClean="0"/>
              <a:t>osoba (OSVČ)</a:t>
            </a:r>
          </a:p>
          <a:p>
            <a:r>
              <a:rPr lang="cs-CZ" sz="2400" dirty="0"/>
              <a:t>v</a:t>
            </a:r>
            <a:r>
              <a:rPr lang="cs-CZ" sz="2400" dirty="0" smtClean="0"/>
              <a:t>eřejná obchodní společnost</a:t>
            </a:r>
          </a:p>
          <a:p>
            <a:r>
              <a:rPr lang="cs-CZ" sz="2400" dirty="0"/>
              <a:t>k</a:t>
            </a:r>
            <a:r>
              <a:rPr lang="cs-CZ" sz="2400" dirty="0" smtClean="0"/>
              <a:t>omanditní společnost</a:t>
            </a:r>
            <a:endParaRPr lang="cs-CZ" sz="2400" dirty="0"/>
          </a:p>
          <a:p>
            <a:r>
              <a:rPr lang="cs-CZ" sz="2400" dirty="0"/>
              <a:t>společnost s ručením </a:t>
            </a:r>
            <a:r>
              <a:rPr lang="cs-CZ" sz="2400" dirty="0" smtClean="0"/>
              <a:t>omezeným</a:t>
            </a:r>
          </a:p>
          <a:p>
            <a:r>
              <a:rPr lang="cs-CZ" sz="2400" dirty="0"/>
              <a:t>a</a:t>
            </a:r>
            <a:r>
              <a:rPr lang="cs-CZ" sz="2400" dirty="0" smtClean="0"/>
              <a:t>kciová společnost</a:t>
            </a:r>
            <a:endParaRPr lang="cs-CZ" sz="2400" dirty="0"/>
          </a:p>
          <a:p>
            <a:r>
              <a:rPr lang="cs-CZ" sz="2400" dirty="0"/>
              <a:t>družstvo </a:t>
            </a:r>
            <a:endParaRPr lang="cs-CZ" sz="2400" dirty="0" smtClean="0"/>
          </a:p>
          <a:p>
            <a:r>
              <a:rPr lang="cs-CZ" sz="2400" dirty="0"/>
              <a:t>s</a:t>
            </a:r>
            <a:r>
              <a:rPr lang="cs-CZ" sz="2400" dirty="0" smtClean="0"/>
              <a:t>ociální družstvo 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3183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Zkušenost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z</a:t>
            </a:r>
            <a:r>
              <a:rPr lang="cs-CZ" sz="2400" dirty="0" smtClean="0"/>
              <a:t>aložení sociálního podniku je dlouhodobý proces, potřebuje zdravou organizaci, správné lidi, peníze, velkou zásobu energie</a:t>
            </a:r>
          </a:p>
          <a:p>
            <a:endParaRPr lang="cs-CZ" sz="2400" dirty="0"/>
          </a:p>
          <a:p>
            <a:r>
              <a:rPr lang="cs-CZ" sz="2400" dirty="0" smtClean="0"/>
              <a:t>podmínkou pro získání grantů je dobře zpracovaný podnikatelský plán</a:t>
            </a:r>
          </a:p>
          <a:p>
            <a:endParaRPr lang="cs-CZ" sz="2400" dirty="0"/>
          </a:p>
          <a:p>
            <a:r>
              <a:rPr lang="cs-CZ" sz="2400" dirty="0"/>
              <a:t>n</a:t>
            </a:r>
            <a:r>
              <a:rPr lang="cs-CZ" sz="2400" dirty="0" smtClean="0"/>
              <a:t>a začátku si nejprve položte základní otázky: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PROČ, CO, KDY, KDE, JAK?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16113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Nejčastější chyby sociálních podnikatelů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olba </a:t>
            </a:r>
            <a:r>
              <a:rPr lang="cs-CZ" dirty="0"/>
              <a:t>společníků v podnikání </a:t>
            </a:r>
            <a:endParaRPr lang="cs-CZ" dirty="0" smtClean="0"/>
          </a:p>
          <a:p>
            <a:r>
              <a:rPr lang="cs-CZ" dirty="0"/>
              <a:t>ú</a:t>
            </a:r>
            <a:r>
              <a:rPr lang="cs-CZ" dirty="0" smtClean="0"/>
              <a:t>zký </a:t>
            </a:r>
            <a:r>
              <a:rPr lang="cs-CZ" dirty="0"/>
              <a:t>okruh zákazníků </a:t>
            </a:r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ývoj </a:t>
            </a:r>
            <a:r>
              <a:rPr lang="cs-CZ" dirty="0"/>
              <a:t>produktů, o které není zájem </a:t>
            </a:r>
            <a:endParaRPr lang="cs-CZ" dirty="0" smtClean="0"/>
          </a:p>
          <a:p>
            <a:r>
              <a:rPr lang="cs-CZ" dirty="0"/>
              <a:t>n</a:t>
            </a:r>
            <a:r>
              <a:rPr lang="cs-CZ" dirty="0" smtClean="0"/>
              <a:t>epřiměřená </a:t>
            </a:r>
            <a:r>
              <a:rPr lang="cs-CZ" dirty="0"/>
              <a:t>cena </a:t>
            </a:r>
            <a:endParaRPr lang="cs-CZ" dirty="0" smtClean="0"/>
          </a:p>
          <a:p>
            <a:r>
              <a:rPr lang="cs-CZ" dirty="0"/>
              <a:t>n</a:t>
            </a:r>
            <a:r>
              <a:rPr lang="cs-CZ" dirty="0" smtClean="0"/>
              <a:t>edostatečný </a:t>
            </a:r>
            <a:r>
              <a:rPr lang="cs-CZ" dirty="0"/>
              <a:t>počáteční kapitál </a:t>
            </a:r>
            <a:endParaRPr lang="cs-CZ" dirty="0" smtClean="0"/>
          </a:p>
          <a:p>
            <a:r>
              <a:rPr lang="cs-CZ" dirty="0"/>
              <a:t>o</a:t>
            </a:r>
            <a:r>
              <a:rPr lang="cs-CZ" dirty="0" smtClean="0"/>
              <a:t>dpovědnost </a:t>
            </a:r>
            <a:r>
              <a:rPr lang="cs-CZ" dirty="0"/>
              <a:t>a kompetence </a:t>
            </a:r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lánování </a:t>
            </a:r>
            <a:r>
              <a:rPr lang="cs-CZ" dirty="0"/>
              <a:t>cílů 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2180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k sociálnímu podnikání </a:t>
            </a:r>
            <a:r>
              <a:rPr lang="cs-CZ" dirty="0" smtClean="0"/>
              <a:t>se hlásí 197 podniků</a:t>
            </a:r>
          </a:p>
          <a:p>
            <a:r>
              <a:rPr lang="cs-CZ" dirty="0"/>
              <a:t>80% zaměstnává </a:t>
            </a:r>
            <a:r>
              <a:rPr lang="cs-CZ" dirty="0" smtClean="0"/>
              <a:t>OZP, </a:t>
            </a:r>
            <a:r>
              <a:rPr lang="cs-CZ" dirty="0"/>
              <a:t>21% dlouhodobě nezaměstnané, 14% Romy, 11% mladé </a:t>
            </a:r>
            <a:r>
              <a:rPr lang="cs-CZ" dirty="0" smtClean="0"/>
              <a:t>znevýhodněné</a:t>
            </a:r>
          </a:p>
          <a:p>
            <a:r>
              <a:rPr lang="cs-CZ" dirty="0"/>
              <a:t>p</a:t>
            </a:r>
            <a:r>
              <a:rPr lang="cs-CZ" dirty="0" smtClean="0"/>
              <a:t>rávní </a:t>
            </a:r>
            <a:r>
              <a:rPr lang="cs-CZ" dirty="0"/>
              <a:t>formy: 45% s.r.o., 24% o.p.s., 16% o</a:t>
            </a:r>
            <a:r>
              <a:rPr lang="cs-CZ" dirty="0" smtClean="0"/>
              <a:t>. s</a:t>
            </a:r>
            <a:r>
              <a:rPr lang="cs-CZ" dirty="0"/>
              <a:t>., 8% OSVČ, 5% družstva, 1% </a:t>
            </a:r>
            <a:r>
              <a:rPr lang="cs-CZ" dirty="0" smtClean="0"/>
              <a:t>a. s</a:t>
            </a:r>
          </a:p>
          <a:p>
            <a:r>
              <a:rPr lang="cs-CZ" dirty="0"/>
              <a:t>o</a:t>
            </a:r>
            <a:r>
              <a:rPr lang="cs-CZ" dirty="0" smtClean="0"/>
              <a:t>blast </a:t>
            </a:r>
            <a:r>
              <a:rPr lang="cs-CZ" dirty="0"/>
              <a:t>podnikání: 24% restaurace a kavárny, 22% údržba zeleně a úklid, 21% výroba a prodej </a:t>
            </a:r>
            <a:r>
              <a:rPr lang="cs-CZ" dirty="0" smtClean="0"/>
              <a:t>potravin</a:t>
            </a:r>
          </a:p>
          <a:p>
            <a:r>
              <a:rPr lang="cs-CZ" dirty="0"/>
              <a:t>g</a:t>
            </a:r>
            <a:r>
              <a:rPr lang="cs-CZ" dirty="0" smtClean="0"/>
              <a:t>eografické </a:t>
            </a:r>
            <a:r>
              <a:rPr lang="cs-CZ" dirty="0"/>
              <a:t>rozdělení: 22% Praha, 12% Moravskoslezský kraj, 11% Ústecký kraj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4964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27127"/>
            <a:ext cx="3526160" cy="147002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Podpora pro sociální podniky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7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Sociální podnikání - koncept </a:t>
            </a: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trojího </a:t>
            </a:r>
            <a:r>
              <a:rPr lang="cs-CZ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prospěchu</a:t>
            </a:r>
            <a:endParaRPr lang="cs-CZ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204864"/>
            <a:ext cx="3370369" cy="3276000"/>
          </a:xfrm>
        </p:spPr>
      </p:pic>
    </p:spTree>
    <p:extLst>
      <p:ext uri="{BB962C8B-B14F-4D97-AF65-F5344CB8AC3E}">
        <p14:creationId xmlns:p14="http://schemas.microsoft.com/office/powerpoint/2010/main" val="414087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6" y="989856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/>
              <a:t>P</a:t>
            </a:r>
            <a:r>
              <a:rPr lang="cs-CZ" sz="3600" dirty="0" smtClean="0"/>
              <a:t>oradenství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Nadace Via - Akcelerátor Akademie </a:t>
            </a:r>
            <a:r>
              <a:rPr lang="cs-CZ" sz="2400" dirty="0" smtClean="0"/>
              <a:t>soc. podnikání - NNO</a:t>
            </a:r>
            <a:endParaRPr lang="cs-CZ" sz="2400" dirty="0"/>
          </a:p>
          <a:p>
            <a:r>
              <a:rPr lang="cs-CZ" sz="2400" dirty="0" smtClean="0"/>
              <a:t>Svaz českých a moravských výrobních družstev – družstva</a:t>
            </a:r>
          </a:p>
          <a:p>
            <a:r>
              <a:rPr lang="cs-CZ" sz="2400" dirty="0"/>
              <a:t>Fokus Praha </a:t>
            </a:r>
            <a:r>
              <a:rPr lang="cs-CZ" sz="2400" dirty="0" smtClean="0"/>
              <a:t>– pro sociální firmy</a:t>
            </a:r>
          </a:p>
          <a:p>
            <a:r>
              <a:rPr lang="cs-CZ" sz="2400" dirty="0" smtClean="0"/>
              <a:t>P3 </a:t>
            </a:r>
            <a:r>
              <a:rPr lang="cs-CZ" sz="2400" dirty="0"/>
              <a:t>– </a:t>
            </a:r>
            <a:r>
              <a:rPr lang="cs-CZ" sz="2400" dirty="0" err="1"/>
              <a:t>People</a:t>
            </a:r>
            <a:r>
              <a:rPr lang="cs-CZ" sz="2400" dirty="0"/>
              <a:t>, Planet, </a:t>
            </a:r>
            <a:r>
              <a:rPr lang="cs-CZ" sz="2400" dirty="0" smtClean="0"/>
              <a:t>Profit</a:t>
            </a:r>
          </a:p>
          <a:p>
            <a:r>
              <a:rPr lang="cs-CZ" sz="2400" dirty="0" smtClean="0"/>
              <a:t>MPSV – síť </a:t>
            </a:r>
            <a:r>
              <a:rPr lang="cs-CZ" sz="2400" dirty="0" smtClean="0"/>
              <a:t>konzultantů a koučů, stáže </a:t>
            </a:r>
            <a:r>
              <a:rPr lang="cs-CZ" sz="2400" dirty="0" smtClean="0"/>
              <a:t>v sociálních podnicích</a:t>
            </a:r>
          </a:p>
          <a:p>
            <a:r>
              <a:rPr lang="cs-CZ" sz="2400" dirty="0" smtClean="0"/>
              <a:t>Asistenční centrum pro podporu podnikání žen ve Zlíně </a:t>
            </a:r>
          </a:p>
          <a:p>
            <a:r>
              <a:rPr lang="cs-CZ" sz="2400" dirty="0" smtClean="0"/>
              <a:t>AERV – Vsetín, podnikatelský inkubátor</a:t>
            </a:r>
          </a:p>
          <a:p>
            <a:r>
              <a:rPr lang="cs-CZ" sz="2400" dirty="0" smtClean="0"/>
              <a:t>Centrum sociálně orientovaných inovací Šumperk</a:t>
            </a:r>
          </a:p>
          <a:p>
            <a:r>
              <a:rPr lang="cs-CZ" sz="2400" dirty="0" smtClean="0"/>
              <a:t>Fond dalšího vzdělávání</a:t>
            </a:r>
            <a:endParaRPr lang="cs-CZ" sz="2400" dirty="0"/>
          </a:p>
          <a:p>
            <a:pPr marL="0" indent="0">
              <a:buNone/>
            </a:pP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6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6" y="989856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Finance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Vlastní zdroje </a:t>
            </a:r>
            <a:r>
              <a:rPr lang="cs-CZ" sz="2400" dirty="0" smtClean="0"/>
              <a:t>– vytvoření finanční rezervy </a:t>
            </a:r>
          </a:p>
          <a:p>
            <a:r>
              <a:rPr lang="cs-CZ" sz="2400" b="1" dirty="0" smtClean="0"/>
              <a:t>Půjčky a úvěry </a:t>
            </a:r>
            <a:r>
              <a:rPr lang="cs-CZ" sz="2400" dirty="0" smtClean="0"/>
              <a:t>- Nadace </a:t>
            </a:r>
            <a:r>
              <a:rPr lang="cs-CZ" sz="2400" dirty="0"/>
              <a:t>České spořitelny – pilotní půjčkový projekt pro rozjezd sociálního </a:t>
            </a:r>
            <a:r>
              <a:rPr lang="cs-CZ" sz="2400" dirty="0" smtClean="0"/>
              <a:t>podnikání</a:t>
            </a:r>
          </a:p>
          <a:p>
            <a:r>
              <a:rPr lang="cs-CZ" sz="2400" b="1" dirty="0" smtClean="0"/>
              <a:t>Příspěvky ze zákona o zaměstnanosti </a:t>
            </a:r>
            <a:r>
              <a:rPr lang="cs-CZ" sz="2400" dirty="0" smtClean="0"/>
              <a:t>- ÚP</a:t>
            </a:r>
            <a:endParaRPr lang="cs-CZ" sz="2400" b="1" dirty="0" smtClean="0"/>
          </a:p>
          <a:p>
            <a:r>
              <a:rPr lang="cs-CZ" sz="2400" b="1" dirty="0" smtClean="0"/>
              <a:t>Jiné zdroje </a:t>
            </a:r>
            <a:r>
              <a:rPr lang="cs-CZ" sz="2400" dirty="0" smtClean="0"/>
              <a:t>– firmy (konzultace, vybavení), obce (nájmy), známí, studenti (dobrovolnictví)</a:t>
            </a:r>
          </a:p>
          <a:p>
            <a:r>
              <a:rPr lang="cs-CZ" sz="2400" b="1" dirty="0" smtClean="0"/>
              <a:t>Granty 2014 – 2020</a:t>
            </a:r>
          </a:p>
          <a:p>
            <a:pPr marL="0" indent="0">
              <a:buNone/>
            </a:pPr>
            <a:r>
              <a:rPr lang="cs-CZ" sz="2400" dirty="0" smtClean="0"/>
              <a:t>     příprava výzev v novém programovém období 2. pol. 2014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vyhlášené výzev v novém programovém období 1. pol. 2015</a:t>
            </a:r>
            <a:endParaRPr lang="cs-CZ" sz="2400" dirty="0"/>
          </a:p>
          <a:p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87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99135"/>
            <a:ext cx="3526160" cy="147002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  </a:t>
            </a:r>
            <a:r>
              <a:rPr lang="cs-CZ" dirty="0">
                <a:solidFill>
                  <a:schemeClr val="bg1"/>
                </a:solidFill>
              </a:rPr>
              <a:t>R</a:t>
            </a:r>
            <a:r>
              <a:rPr lang="cs-CZ" dirty="0" smtClean="0">
                <a:solidFill>
                  <a:schemeClr val="bg1"/>
                </a:solidFill>
              </a:rPr>
              <a:t>ozpoznávací znaky sociálního podniku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9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Sociální podnikání</a:t>
            </a:r>
            <a:endParaRPr lang="cs-CZ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360637"/>
            <a:ext cx="8219256" cy="4497363"/>
          </a:xfrm>
        </p:spPr>
        <p:txBody>
          <a:bodyPr>
            <a:normAutofit/>
          </a:bodyPr>
          <a:lstStyle/>
          <a:p>
            <a:r>
              <a:rPr lang="cs-CZ" sz="2400" dirty="0"/>
              <a:t>s</a:t>
            </a:r>
            <a:r>
              <a:rPr lang="cs-CZ" sz="2400" dirty="0" smtClean="0"/>
              <a:t>tandardy </a:t>
            </a:r>
            <a:r>
              <a:rPr lang="cs-CZ" sz="2400" dirty="0"/>
              <a:t>s</a:t>
            </a:r>
            <a:r>
              <a:rPr lang="cs-CZ" sz="2400" dirty="0" smtClean="0"/>
              <a:t>ociálního podnikání – Fokus</a:t>
            </a:r>
          </a:p>
          <a:p>
            <a:endParaRPr lang="cs-CZ" sz="2400" dirty="0" smtClean="0"/>
          </a:p>
          <a:p>
            <a:r>
              <a:rPr lang="cs-CZ" sz="2400" dirty="0"/>
              <a:t>p</a:t>
            </a:r>
            <a:r>
              <a:rPr lang="cs-CZ" sz="2400" dirty="0" smtClean="0"/>
              <a:t>rincipy sociálního podnikání – TESSEA</a:t>
            </a:r>
          </a:p>
          <a:p>
            <a:endParaRPr lang="cs-CZ" sz="2400" dirty="0" smtClean="0"/>
          </a:p>
          <a:p>
            <a:r>
              <a:rPr lang="cs-CZ" sz="2400" dirty="0"/>
              <a:t>i</a:t>
            </a:r>
            <a:r>
              <a:rPr lang="cs-CZ" sz="2400" dirty="0" smtClean="0"/>
              <a:t>ndikátory rozpoznávací znaky – P3</a:t>
            </a:r>
            <a:r>
              <a:rPr lang="cs-CZ" sz="2400" dirty="0"/>
              <a:t> 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457200" indent="-457200">
              <a:buAutoNum type="alphaLcParenR"/>
            </a:pPr>
            <a:r>
              <a:rPr lang="cs-CZ" sz="2000" dirty="0" smtClean="0"/>
              <a:t>povinné </a:t>
            </a:r>
            <a:r>
              <a:rPr lang="cs-CZ" sz="2000" dirty="0"/>
              <a:t>principy a </a:t>
            </a:r>
            <a:r>
              <a:rPr lang="cs-CZ" sz="2000" dirty="0" smtClean="0"/>
              <a:t>indikátory </a:t>
            </a:r>
            <a:r>
              <a:rPr lang="cs-CZ" sz="2000" dirty="0"/>
              <a:t>(celkem 10, SP musí splnit všech </a:t>
            </a:r>
            <a:r>
              <a:rPr lang="cs-CZ" sz="2000" dirty="0" smtClean="0"/>
              <a:t>10)</a:t>
            </a:r>
          </a:p>
          <a:p>
            <a:pPr marL="457200" indent="-457200">
              <a:buAutoNum type="alphaLcParenR"/>
            </a:pPr>
            <a:r>
              <a:rPr lang="cs-CZ" sz="2000" dirty="0" smtClean="0"/>
              <a:t>nepovinné </a:t>
            </a:r>
            <a:r>
              <a:rPr lang="cs-CZ" sz="2000" dirty="0"/>
              <a:t>principy a indikátory (celkem 6, SP musí splnit alespoň </a:t>
            </a:r>
            <a:r>
              <a:rPr lang="cs-CZ" sz="2000" dirty="0" smtClean="0"/>
              <a:t>3)</a:t>
            </a:r>
          </a:p>
          <a:p>
            <a:pPr marL="457200" indent="-457200">
              <a:buAutoNum type="alphaLcParenR"/>
            </a:pPr>
            <a:r>
              <a:rPr lang="cs-CZ" sz="2000" dirty="0" smtClean="0"/>
              <a:t>doplňkové </a:t>
            </a:r>
            <a:r>
              <a:rPr lang="cs-CZ" sz="2000" dirty="0"/>
              <a:t>indikátory (celkem 23, SP musí splnit alespoň 6)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11321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4888" y="989856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Přihlaste </a:t>
            </a: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 on-line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864" y="2431429"/>
            <a:ext cx="8229600" cy="4525963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 TESSEA </a:t>
            </a:r>
          </a:p>
          <a:p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 seznamu sociálních podniků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</a:t>
            </a:r>
            <a:endParaRPr lang="pl-PL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endParaRPr lang="pl-PL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www.ceske-socialni-podnikani.cz</a:t>
            </a:r>
            <a:endParaRPr lang="pl-PL" sz="4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endParaRPr lang="cs-CZ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30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4400" y="4374232"/>
            <a:ext cx="8229600" cy="85496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Děkuji </a:t>
            </a:r>
            <a:r>
              <a:rPr lang="cs-CZ" dirty="0">
                <a:solidFill>
                  <a:schemeClr val="bg1"/>
                </a:solidFill>
              </a:rPr>
              <a:t>za </a:t>
            </a:r>
            <a:r>
              <a:rPr lang="cs-CZ" dirty="0" smtClean="0">
                <a:solidFill>
                  <a:schemeClr val="bg1"/>
                </a:solidFill>
              </a:rPr>
              <a:t>pozornost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sz="2700" dirty="0" smtClean="0">
                <a:solidFill>
                  <a:schemeClr val="bg1"/>
                </a:solidFill>
              </a:rPr>
              <a:t>Mgr. Šárka </a:t>
            </a:r>
            <a:r>
              <a:rPr lang="cs-CZ" sz="2700" dirty="0" err="1" smtClean="0">
                <a:solidFill>
                  <a:schemeClr val="bg1"/>
                </a:solidFill>
              </a:rPr>
              <a:t>Dořičáková</a:t>
            </a:r>
            <a:r>
              <a:rPr lang="cs-CZ" dirty="0">
                <a:solidFill>
                  <a:schemeClr val="bg1"/>
                </a:solidFill>
              </a:rPr>
              <a:t/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sz="2700" dirty="0" smtClean="0">
                <a:solidFill>
                  <a:schemeClr val="bg1"/>
                </a:solidFill>
              </a:rPr>
              <a:t>Tel: 608 178 857</a:t>
            </a:r>
            <a:r>
              <a:rPr lang="cs-CZ" dirty="0">
                <a:solidFill>
                  <a:schemeClr val="bg1"/>
                </a:solidFill>
              </a:rPr>
              <a:t/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sz="2400" dirty="0" smtClean="0">
                <a:solidFill>
                  <a:schemeClr val="bg1"/>
                </a:solidFill>
              </a:rPr>
              <a:t>P3 </a:t>
            </a:r>
            <a:r>
              <a:rPr lang="cs-CZ" sz="2400" dirty="0">
                <a:solidFill>
                  <a:schemeClr val="bg1"/>
                </a:solidFill>
              </a:rPr>
              <a:t>- </a:t>
            </a:r>
            <a:r>
              <a:rPr lang="cs-CZ" sz="2400" dirty="0" err="1">
                <a:solidFill>
                  <a:schemeClr val="bg1"/>
                </a:solidFill>
              </a:rPr>
              <a:t>People</a:t>
            </a:r>
            <a:r>
              <a:rPr lang="cs-CZ" sz="2400" dirty="0">
                <a:solidFill>
                  <a:schemeClr val="bg1"/>
                </a:solidFill>
              </a:rPr>
              <a:t>, Planet, Profit, o.p.s.</a:t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Malátova </a:t>
            </a:r>
            <a:r>
              <a:rPr lang="cs-CZ" sz="2400" dirty="0" smtClean="0">
                <a:solidFill>
                  <a:schemeClr val="bg1"/>
                </a:solidFill>
              </a:rPr>
              <a:t>16, Praha </a:t>
            </a:r>
            <a:r>
              <a:rPr lang="cs-CZ" sz="2400" dirty="0">
                <a:solidFill>
                  <a:schemeClr val="bg1"/>
                </a:solidFill>
              </a:rPr>
              <a:t>5 - Smíchov</a:t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/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www.p-p-p.cz nebo </a:t>
            </a:r>
            <a:r>
              <a:rPr lang="cs-CZ" sz="2400" dirty="0" smtClean="0">
                <a:solidFill>
                  <a:schemeClr val="bg1"/>
                </a:solidFill>
              </a:rPr>
              <a:t>www.ceske-socialni-podnikani.cz</a:t>
            </a:r>
            <a:r>
              <a:rPr lang="cs-CZ" sz="2400" dirty="0">
                <a:solidFill>
                  <a:schemeClr val="bg1"/>
                </a:solidFill>
              </a:rPr>
              <a:t/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 smtClean="0">
                <a:solidFill>
                  <a:schemeClr val="bg1"/>
                </a:solidFill>
              </a:rPr>
              <a:t/>
            </a:r>
            <a:br>
              <a:rPr lang="cs-CZ" sz="2400" dirty="0" smtClean="0">
                <a:solidFill>
                  <a:schemeClr val="bg1"/>
                </a:solidFill>
              </a:rPr>
            </a:b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8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Principy sociálního podniku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Sociální prospěch </a:t>
            </a:r>
            <a:endParaRPr lang="cs-CZ" dirty="0"/>
          </a:p>
          <a:p>
            <a:r>
              <a:rPr lang="cs-CZ" sz="2400" dirty="0"/>
              <a:t>p</a:t>
            </a:r>
            <a:r>
              <a:rPr lang="cs-CZ" sz="2400" dirty="0" smtClean="0"/>
              <a:t>rovozování aktivity prospívající společnosti, či specifické skupině lidí</a:t>
            </a:r>
          </a:p>
          <a:p>
            <a:r>
              <a:rPr lang="cs-CZ" sz="2400" dirty="0"/>
              <a:t>d</a:t>
            </a:r>
            <a:r>
              <a:rPr lang="cs-CZ" sz="2400" dirty="0" smtClean="0"/>
              <a:t>emokratické rozhodování</a:t>
            </a:r>
          </a:p>
          <a:p>
            <a:r>
              <a:rPr lang="cs-CZ" sz="2400" dirty="0"/>
              <a:t>z</a:t>
            </a:r>
            <a:r>
              <a:rPr lang="cs-CZ" sz="2400" dirty="0" smtClean="0"/>
              <a:t>aložen z iniciativy občanů</a:t>
            </a:r>
          </a:p>
          <a:p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99189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Principy sociálního podniku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Ekonomický prospěch </a:t>
            </a:r>
          </a:p>
          <a:p>
            <a:r>
              <a:rPr lang="cs-CZ" sz="2400" dirty="0"/>
              <a:t>z</a:t>
            </a:r>
            <a:r>
              <a:rPr lang="cs-CZ" sz="2400" dirty="0" smtClean="0"/>
              <a:t>isk je použit pro </a:t>
            </a:r>
            <a:r>
              <a:rPr lang="cs-CZ" sz="2400" dirty="0"/>
              <a:t>rozvoj SP, nebo naplnění veřejně prospěšných </a:t>
            </a:r>
            <a:r>
              <a:rPr lang="cs-CZ" sz="2400" dirty="0" smtClean="0"/>
              <a:t>cílů</a:t>
            </a:r>
          </a:p>
          <a:p>
            <a:r>
              <a:rPr lang="cs-CZ" sz="2400" dirty="0"/>
              <a:t>v</a:t>
            </a:r>
            <a:r>
              <a:rPr lang="cs-CZ" sz="2400" dirty="0" smtClean="0"/>
              <a:t>ykonávání soustavné ekonomické aktivity</a:t>
            </a:r>
          </a:p>
          <a:p>
            <a:r>
              <a:rPr lang="cs-CZ" sz="2400" dirty="0"/>
              <a:t>n</a:t>
            </a:r>
            <a:r>
              <a:rPr lang="cs-CZ" sz="2400" dirty="0" smtClean="0"/>
              <a:t>esení ekonomických rizik</a:t>
            </a:r>
          </a:p>
          <a:p>
            <a:r>
              <a:rPr lang="cs-CZ" sz="2400" dirty="0"/>
              <a:t>n</a:t>
            </a:r>
            <a:r>
              <a:rPr lang="cs-CZ" sz="2400" dirty="0" smtClean="0"/>
              <a:t>ezávislost na veřejných a soukromých institucích</a:t>
            </a:r>
          </a:p>
          <a:p>
            <a:r>
              <a:rPr lang="cs-CZ" sz="2400" dirty="0"/>
              <a:t>m</a:t>
            </a:r>
            <a:r>
              <a:rPr lang="cs-CZ" sz="2400" dirty="0" smtClean="0"/>
              <a:t>inimální podíl placené práce</a:t>
            </a:r>
          </a:p>
          <a:p>
            <a:r>
              <a:rPr lang="cs-CZ" sz="2400" dirty="0"/>
              <a:t>m</a:t>
            </a:r>
            <a:r>
              <a:rPr lang="cs-CZ" sz="2400" dirty="0" smtClean="0"/>
              <a:t>ožnost vícezdrojového financování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510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Principy sociálního podniku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/>
              <a:t>Enviromentální</a:t>
            </a:r>
            <a:r>
              <a:rPr lang="cs-CZ" b="1" dirty="0"/>
              <a:t> prospěch a místní prospěch </a:t>
            </a:r>
            <a:endParaRPr lang="cs-CZ" b="1" dirty="0" smtClean="0"/>
          </a:p>
          <a:p>
            <a:r>
              <a:rPr lang="cs-CZ" sz="2400" dirty="0"/>
              <a:t>v</a:t>
            </a:r>
            <a:r>
              <a:rPr lang="cs-CZ" sz="2400" dirty="0" smtClean="0"/>
              <a:t>yužívání </a:t>
            </a:r>
            <a:r>
              <a:rPr lang="cs-CZ" sz="2400" dirty="0"/>
              <a:t>místních  </a:t>
            </a:r>
            <a:r>
              <a:rPr lang="cs-CZ" sz="2400" dirty="0" err="1"/>
              <a:t>enviromentálních</a:t>
            </a:r>
            <a:r>
              <a:rPr lang="cs-CZ" sz="2400" dirty="0"/>
              <a:t> aspektů, zohledňování </a:t>
            </a:r>
            <a:endParaRPr lang="cs-CZ" sz="2400" dirty="0" smtClean="0"/>
          </a:p>
          <a:p>
            <a:r>
              <a:rPr lang="cs-CZ" sz="2400" dirty="0"/>
              <a:t>z</a:t>
            </a:r>
            <a:r>
              <a:rPr lang="cs-CZ" sz="2400" dirty="0" smtClean="0"/>
              <a:t>apojení důležitých aktérů do činnosti SP</a:t>
            </a:r>
          </a:p>
          <a:p>
            <a:r>
              <a:rPr lang="cs-CZ" sz="2400" dirty="0"/>
              <a:t>z</a:t>
            </a:r>
            <a:r>
              <a:rPr lang="cs-CZ" sz="2400" dirty="0" smtClean="0"/>
              <a:t>odpovědnost na místní úrovni</a:t>
            </a:r>
          </a:p>
          <a:p>
            <a:r>
              <a:rPr lang="cs-CZ" sz="2400" dirty="0"/>
              <a:t>i</a:t>
            </a:r>
            <a:r>
              <a:rPr lang="cs-CZ" sz="2400" dirty="0" smtClean="0"/>
              <a:t>novativní přístup a řešení</a:t>
            </a:r>
          </a:p>
          <a:p>
            <a:r>
              <a:rPr lang="cs-CZ" sz="2400" dirty="0"/>
              <a:t>z</a:t>
            </a:r>
            <a:r>
              <a:rPr lang="cs-CZ" sz="2400" dirty="0" smtClean="0"/>
              <a:t>ohledňování </a:t>
            </a:r>
            <a:r>
              <a:rPr lang="cs-CZ" sz="2400" dirty="0" err="1" smtClean="0"/>
              <a:t>enviromentálních</a:t>
            </a:r>
            <a:r>
              <a:rPr lang="cs-CZ" sz="2400" dirty="0" smtClean="0"/>
              <a:t> aspektů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855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Přínosy podnikání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společenské:</a:t>
            </a:r>
          </a:p>
          <a:p>
            <a:r>
              <a:rPr lang="cs-CZ" dirty="0" smtClean="0"/>
              <a:t>zvyšování kvality života</a:t>
            </a:r>
          </a:p>
          <a:p>
            <a:r>
              <a:rPr lang="cs-CZ" dirty="0" smtClean="0"/>
              <a:t>posilování kompetencí</a:t>
            </a:r>
          </a:p>
          <a:p>
            <a:r>
              <a:rPr lang="cs-CZ" dirty="0" smtClean="0"/>
              <a:t>prevence sociálně patologických jevů</a:t>
            </a:r>
          </a:p>
          <a:p>
            <a:pPr marL="0" indent="0">
              <a:buNone/>
            </a:pPr>
            <a:r>
              <a:rPr lang="cs-CZ" b="1" dirty="0" smtClean="0"/>
              <a:t>ekonomické:</a:t>
            </a:r>
          </a:p>
          <a:p>
            <a:r>
              <a:rPr lang="cs-CZ" dirty="0" smtClean="0"/>
              <a:t>snižování výdajů</a:t>
            </a:r>
          </a:p>
          <a:p>
            <a:r>
              <a:rPr lang="cs-CZ" dirty="0" smtClean="0"/>
              <a:t>snižování nezaměstnanosti</a:t>
            </a:r>
          </a:p>
          <a:p>
            <a:r>
              <a:rPr lang="cs-CZ" dirty="0" smtClean="0"/>
              <a:t>efektivní využívaní zdrojů a informací (aut, kanceláří)</a:t>
            </a:r>
          </a:p>
          <a:p>
            <a:pPr marL="0" indent="0">
              <a:buNone/>
            </a:pPr>
            <a:r>
              <a:rPr lang="cs-CZ" b="1" dirty="0" err="1"/>
              <a:t>e</a:t>
            </a:r>
            <a:r>
              <a:rPr lang="cs-CZ" b="1" dirty="0" err="1" smtClean="0"/>
              <a:t>nviromentální</a:t>
            </a:r>
            <a:endParaRPr lang="cs-CZ" b="1" dirty="0" smtClean="0"/>
          </a:p>
          <a:p>
            <a:r>
              <a:rPr lang="cs-CZ" dirty="0"/>
              <a:t>š</a:t>
            </a:r>
            <a:r>
              <a:rPr lang="cs-CZ" dirty="0" smtClean="0"/>
              <a:t>etrné využívání zdrojů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3413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3" y="0"/>
            <a:ext cx="9144000" cy="6858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83568" y="3244334"/>
            <a:ext cx="3672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</a:rPr>
              <a:t>Co je sociální </a:t>
            </a:r>
            <a:r>
              <a:rPr lang="cs-CZ" sz="4000" dirty="0" smtClean="0">
                <a:solidFill>
                  <a:schemeClr val="bg1"/>
                </a:solidFill>
              </a:rPr>
              <a:t>podnikání </a:t>
            </a:r>
          </a:p>
          <a:p>
            <a:pPr algn="ctr"/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565558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podnikání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cs-CZ" dirty="0" smtClean="0"/>
              <a:t>Je činnost firem a komerčních společností, které vedle tvorby zisku usilují o dosažení sociálních cílů.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 algn="just">
              <a:buNone/>
            </a:pPr>
            <a:r>
              <a:rPr lang="cs-CZ" b="1" dirty="0" smtClean="0"/>
              <a:t>Definice sociálního podnikání:</a:t>
            </a:r>
          </a:p>
          <a:p>
            <a:pPr algn="just"/>
            <a:r>
              <a:rPr lang="cs-CZ" dirty="0"/>
              <a:t>j</a:t>
            </a:r>
            <a:r>
              <a:rPr lang="cs-CZ" dirty="0" smtClean="0"/>
              <a:t>sou to podnikatelské aktivity prospívající společnosti a životnímu prostředí</a:t>
            </a:r>
          </a:p>
          <a:p>
            <a:pPr algn="just"/>
            <a:r>
              <a:rPr lang="cs-CZ" dirty="0"/>
              <a:t>h</a:t>
            </a:r>
            <a:r>
              <a:rPr lang="cs-CZ" dirty="0" smtClean="0"/>
              <a:t>raje důležitou roli v místním rozvoji a často vytváří pracovní příležitosti pro osoby se zdravotním nebo společenským znevýhodněním</a:t>
            </a:r>
          </a:p>
          <a:p>
            <a:pPr algn="just"/>
            <a:r>
              <a:rPr lang="cs-CZ" dirty="0"/>
              <a:t>z</a:t>
            </a:r>
            <a:r>
              <a:rPr lang="cs-CZ" dirty="0" smtClean="0"/>
              <a:t>isk je z větší části použit pro rozvoj sociálního podniku</a:t>
            </a:r>
          </a:p>
          <a:p>
            <a:pPr algn="just"/>
            <a:r>
              <a:rPr lang="cs-CZ" dirty="0"/>
              <a:t>p</a:t>
            </a:r>
            <a:r>
              <a:rPr lang="cs-CZ" dirty="0" smtClean="0"/>
              <a:t>ro SP je stejně důležité dosahování zisku i zvýšení veřejného prospěchu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127326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P3_log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ezentace_P3_log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Prezentace_P3_log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Prezentace_P3_log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Prezentace_P3_log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Prezentace_P3_loga</Template>
  <TotalTime>3843</TotalTime>
  <Words>1046</Words>
  <Application>Microsoft Office PowerPoint</Application>
  <PresentationFormat>Předvádění na obrazovce (4:3)</PresentationFormat>
  <Paragraphs>208</Paragraphs>
  <Slides>35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8</vt:i4>
      </vt:variant>
      <vt:variant>
        <vt:lpstr>Nadpisy snímků</vt:lpstr>
      </vt:variant>
      <vt:variant>
        <vt:i4>35</vt:i4>
      </vt:variant>
    </vt:vector>
  </HeadingPairs>
  <TitlesOfParts>
    <vt:vector size="43" baseType="lpstr">
      <vt:lpstr>Prezentace_P3_loga</vt:lpstr>
      <vt:lpstr>1_Prezentace_P3_bez_log</vt:lpstr>
      <vt:lpstr>1_Prezentace_P3_loga</vt:lpstr>
      <vt:lpstr>5_Prezentace_P3_bez_log</vt:lpstr>
      <vt:lpstr>3_Prezentace_P3_loga</vt:lpstr>
      <vt:lpstr>6_Prezentace_P3_bez_log</vt:lpstr>
      <vt:lpstr>7_Prezentace_P3_loga</vt:lpstr>
      <vt:lpstr>2_Prezentace_P3_loga</vt:lpstr>
      <vt:lpstr>Sociální podnikání v ČR 23.9.2014 Olomouc  Mgr. Šárka Dořičáková</vt:lpstr>
      <vt:lpstr>Proč podnikat sociálně?</vt:lpstr>
      <vt:lpstr>Sociální podnikání - koncept trojího prospěchu</vt:lpstr>
      <vt:lpstr>Principy sociálního podniku</vt:lpstr>
      <vt:lpstr>Principy sociálního podniku</vt:lpstr>
      <vt:lpstr>Principy sociálního podniku</vt:lpstr>
      <vt:lpstr>Přínosy podnikání</vt:lpstr>
      <vt:lpstr>Prezentace aplikace PowerPoint</vt:lpstr>
      <vt:lpstr>Sociální podnikání v ČR</vt:lpstr>
      <vt:lpstr>Co je sociální podnik</vt:lpstr>
      <vt:lpstr>Co není sociální podnik</vt:lpstr>
      <vt:lpstr>Legislativa</vt:lpstr>
      <vt:lpstr>Jakou zvolit právní formu</vt:lpstr>
      <vt:lpstr>Jakou zvolit právní formu? </vt:lpstr>
      <vt:lpstr>Prezentace aplikace PowerPoint</vt:lpstr>
      <vt:lpstr>TESSEA- tematická síť pro sociální ekonomiku </vt:lpstr>
      <vt:lpstr>TESSEA- tematická síť pro sociální ekonomiku </vt:lpstr>
      <vt:lpstr>Co dělá TESSEA</vt:lpstr>
      <vt:lpstr> Podnikání jinak – P3</vt:lpstr>
      <vt:lpstr>Co dělá P3</vt:lpstr>
      <vt:lpstr>Propagační kampaň</vt:lpstr>
      <vt:lpstr>Adresář sociálních podniků</vt:lpstr>
      <vt:lpstr>Síť ambasadorů</vt:lpstr>
      <vt:lpstr>Než začneme podnikat</vt:lpstr>
      <vt:lpstr>Jakou zvolit právní formu? </vt:lpstr>
      <vt:lpstr>Zkušenost</vt:lpstr>
      <vt:lpstr>Nejčastější chyby sociálních podnikatelů</vt:lpstr>
      <vt:lpstr>Statistiky</vt:lpstr>
      <vt:lpstr>Podpora pro sociální podniky</vt:lpstr>
      <vt:lpstr>Poradenství</vt:lpstr>
      <vt:lpstr>Finance</vt:lpstr>
      <vt:lpstr>  Rozpoznávací znaky sociálního podniku</vt:lpstr>
      <vt:lpstr>Sociální podnikání</vt:lpstr>
      <vt:lpstr>Přihlaste se on-line</vt:lpstr>
      <vt:lpstr>Děkuji za pozornost Mgr. Šárka Dořičáková Tel: 608 178 857 P3 - People, Planet, Profit, o.p.s. Malátova 16, Praha 5 - Smíchov  www.p-p-p.cz nebo www.ceske-socialni-podnikani.cz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ppp</dc:creator>
  <cp:lastModifiedBy>ASUS</cp:lastModifiedBy>
  <cp:revision>232</cp:revision>
  <dcterms:created xsi:type="dcterms:W3CDTF">2012-09-07T07:07:40Z</dcterms:created>
  <dcterms:modified xsi:type="dcterms:W3CDTF">2014-09-21T15:41:58Z</dcterms:modified>
</cp:coreProperties>
</file>