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8" r:id="rId3"/>
    <p:sldId id="270" r:id="rId4"/>
    <p:sldId id="259" r:id="rId5"/>
    <p:sldId id="272" r:id="rId6"/>
    <p:sldId id="260" r:id="rId7"/>
    <p:sldId id="267" r:id="rId8"/>
    <p:sldId id="279" r:id="rId9"/>
    <p:sldId id="273" r:id="rId10"/>
    <p:sldId id="261" r:id="rId11"/>
    <p:sldId id="274" r:id="rId12"/>
    <p:sldId id="262" r:id="rId13"/>
    <p:sldId id="264" r:id="rId14"/>
    <p:sldId id="263" r:id="rId15"/>
    <p:sldId id="280" r:id="rId16"/>
    <p:sldId id="275" r:id="rId17"/>
    <p:sldId id="281" r:id="rId18"/>
    <p:sldId id="282" r:id="rId19"/>
    <p:sldId id="277" r:id="rId20"/>
  </p:sldIdLst>
  <p:sldSz cx="9144000" cy="6858000" type="screen4x3"/>
  <p:notesSz cx="6735763" cy="98663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872" y="-90"/>
      </p:cViewPr>
      <p:guideLst>
        <p:guide orient="horz" pos="3108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375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1285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375" y="9371285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5014D61-C593-4E96-80D8-84B2F2F53D3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77863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4626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45C1A3E9-99B8-4F0A-B7B9-407EBC5FA5E0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262" y="4686223"/>
            <a:ext cx="5389240" cy="4440077"/>
          </a:xfrm>
          <a:prstGeom prst="rect">
            <a:avLst/>
          </a:prstGeom>
        </p:spPr>
        <p:txBody>
          <a:bodyPr vert="horz" lIns="90763" tIns="45382" rIns="90763" bIns="45382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0868"/>
            <a:ext cx="2919565" cy="49386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4626" y="9370868"/>
            <a:ext cx="2919565" cy="49386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A171EF63-EF2D-4050-8759-EB2759CA34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26960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3EA4D-8D8E-4086-8A4F-112E5B9EAA3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07B67-C2D2-4291-9D7D-C5963D1370F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38925" y="1557338"/>
            <a:ext cx="2058988" cy="45688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557338"/>
            <a:ext cx="6029325" cy="45688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FCA49-446F-46B3-B9EB-74B7616BD01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268E2-0B00-4975-876C-F49DC72720D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69CD60-91D5-445D-B694-A1CD3321B4E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420938"/>
            <a:ext cx="4038600" cy="3705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420938"/>
            <a:ext cx="4038600" cy="3705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C2229D-28D8-4FC6-BAF3-F78B8637813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C4647-BAC4-4C58-9C21-B8B4EA66C9C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AF923-2977-4D71-9239-2260E8469CF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A002B1-248F-4233-AC42-F3115A50A82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FE719-45C7-4DC2-866D-BDC50ABD2C5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04696-2F0E-4AFD-ACF1-1ED27982B0E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5573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20938"/>
            <a:ext cx="8229600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11620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92275" y="6197600"/>
            <a:ext cx="590391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cs-CZ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7625" y="6245225"/>
            <a:ext cx="101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9A7B1EC-EB9C-4276-A778-020159A550D0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ester.danihelkova@upol.cz" TargetMode="External"/><Relationship Id="rId2" Type="http://schemas.openxmlformats.org/officeDocument/2006/relationships/hyperlink" Target="mailto:ester.danihelkova@caritas-vos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1800" b="1" dirty="0" smtClean="0"/>
              <a:t>Historie sociálního podnikání v ČR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1800" dirty="0" smtClean="0"/>
          </a:p>
          <a:p>
            <a:pPr>
              <a:lnSpc>
                <a:spcPct val="90000"/>
              </a:lnSpc>
            </a:pPr>
            <a:r>
              <a:rPr lang="cs-CZ" sz="1800" dirty="0" smtClean="0"/>
              <a:t>Co pod pojmem rozumíme?    PODNIKÁNI    ….   SOCIÁLNÍ </a:t>
            </a:r>
          </a:p>
          <a:p>
            <a:pPr>
              <a:lnSpc>
                <a:spcPct val="90000"/>
              </a:lnSpc>
            </a:pPr>
            <a:r>
              <a:rPr lang="cs-CZ" sz="1800" dirty="0" smtClean="0"/>
              <a:t>Je to novinka 21.století?</a:t>
            </a:r>
          </a:p>
          <a:p>
            <a:pPr>
              <a:lnSpc>
                <a:spcPct val="90000"/>
              </a:lnSpc>
            </a:pPr>
            <a:r>
              <a:rPr lang="cs-CZ" sz="1800" dirty="0" smtClean="0"/>
              <a:t>Kde a kdy sociální podnikání vzniklo?</a:t>
            </a:r>
          </a:p>
          <a:p>
            <a:pPr>
              <a:lnSpc>
                <a:spcPct val="90000"/>
              </a:lnSpc>
            </a:pPr>
            <a:r>
              <a:rPr lang="cs-CZ" sz="1800" dirty="0" smtClean="0"/>
              <a:t>Podmínky pro vznik SP uprostřed Evropy – Česká republika</a:t>
            </a:r>
          </a:p>
          <a:p>
            <a:pPr>
              <a:lnSpc>
                <a:spcPct val="90000"/>
              </a:lnSpc>
            </a:pPr>
            <a:r>
              <a:rPr lang="cs-CZ" sz="1800" dirty="0" smtClean="0"/>
              <a:t>Novodobá historie SP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b="1" dirty="0" smtClean="0">
                <a:solidFill>
                  <a:schemeClr val="bg2"/>
                </a:solidFill>
              </a:rPr>
              <a:t/>
            </a:r>
            <a:br>
              <a:rPr lang="cs-CZ" sz="2000" b="1" dirty="0" smtClean="0">
                <a:solidFill>
                  <a:schemeClr val="bg2"/>
                </a:solidFill>
              </a:rPr>
            </a:br>
            <a:r>
              <a:rPr lang="cs-CZ" sz="2000" b="1" dirty="0" smtClean="0">
                <a:solidFill>
                  <a:schemeClr val="tx1"/>
                </a:solidFill>
              </a:rPr>
              <a:t>Sociální podnikání nový fenomén?</a:t>
            </a:r>
            <a:br>
              <a:rPr lang="cs-CZ" sz="2000" b="1" dirty="0" smtClean="0">
                <a:solidFill>
                  <a:schemeClr val="tx1"/>
                </a:solidFill>
              </a:rPr>
            </a:br>
            <a:r>
              <a:rPr lang="cs-CZ" sz="2000" b="1" dirty="0">
                <a:solidFill>
                  <a:schemeClr val="bg2"/>
                </a:solidFill>
              </a:rPr>
              <a:t/>
            </a:r>
            <a:br>
              <a:rPr lang="cs-CZ" sz="2000" b="1" dirty="0">
                <a:solidFill>
                  <a:schemeClr val="bg2"/>
                </a:solidFill>
              </a:rPr>
            </a:br>
            <a:endParaRPr lang="cs-CZ" sz="2000" b="1" dirty="0">
              <a:solidFill>
                <a:schemeClr val="bg2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68E2-0B00-4975-876C-F49DC72720DC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Spolková hnutí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Vznik nadací</a:t>
            </a:r>
          </a:p>
          <a:p>
            <a:r>
              <a:rPr lang="cs-CZ" dirty="0" smtClean="0"/>
              <a:t>Vznik svépomocných či vzájemných spolků</a:t>
            </a:r>
          </a:p>
          <a:p>
            <a:r>
              <a:rPr lang="cs-CZ" dirty="0" smtClean="0"/>
              <a:t>Tovaryšské cechy</a:t>
            </a:r>
          </a:p>
          <a:p>
            <a:r>
              <a:rPr lang="cs-CZ" dirty="0" smtClean="0"/>
              <a:t>Podpůrné spolky dělníků (na počátku 19. století s postupující industrializací)</a:t>
            </a:r>
          </a:p>
          <a:p>
            <a:r>
              <a:rPr lang="cs-CZ" dirty="0" err="1" smtClean="0"/>
              <a:t>Baráčnické</a:t>
            </a:r>
            <a:r>
              <a:rPr lang="cs-CZ" dirty="0" smtClean="0"/>
              <a:t> spolky v Čechách (na konci 19.stol.)</a:t>
            </a:r>
          </a:p>
          <a:p>
            <a:r>
              <a:rPr lang="cs-CZ" dirty="0" smtClean="0"/>
              <a:t>Hornická bratrstva (podpora členů při pracovní neschopnosti)</a:t>
            </a:r>
          </a:p>
          <a:p>
            <a:r>
              <a:rPr lang="cs-CZ" dirty="0" smtClean="0"/>
              <a:t>Ochranné instituce – sociální pojišťovny (na konci 19.stol)</a:t>
            </a:r>
          </a:p>
          <a:p>
            <a:r>
              <a:rPr lang="cs-CZ" dirty="0" smtClean="0"/>
              <a:t>Nemocenské a bratrské pokladny, úrazové pojišťovny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68E2-0B00-4975-876C-F49DC72720DC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Družstva, spolky, nadace v Čechách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První družstva vznikají ve 40.letech 19.stol.  (výrobní, spotřební, zemědělská, úvěrová)</a:t>
            </a:r>
          </a:p>
          <a:p>
            <a:r>
              <a:rPr lang="cs-CZ" dirty="0" smtClean="0"/>
              <a:t>Prvním družstvem  Pražský potravní a spořitelní spolek  (v r.1847)</a:t>
            </a:r>
          </a:p>
          <a:p>
            <a:r>
              <a:rPr lang="cs-CZ" dirty="0" smtClean="0"/>
              <a:t>První podnikatelský spolek pražského dělnictva OUL (v r. 1868)</a:t>
            </a:r>
          </a:p>
          <a:p>
            <a:r>
              <a:rPr lang="cs-CZ" b="1" dirty="0" smtClean="0"/>
              <a:t>V roce 1873 </a:t>
            </a:r>
            <a:r>
              <a:rPr lang="cs-CZ" dirty="0" smtClean="0"/>
              <a:t>existovalo na území Čech, Moravy a Slezska </a:t>
            </a:r>
            <a:r>
              <a:rPr lang="cs-CZ" b="1" dirty="0" smtClean="0"/>
              <a:t>784 družstev</a:t>
            </a:r>
          </a:p>
          <a:p>
            <a:r>
              <a:rPr lang="cs-CZ" dirty="0" smtClean="0"/>
              <a:t>Legislativní podpora – zákon č. 253/1852 o spolcích, 1859 živnostenský řád.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sz="1600" dirty="0" smtClean="0"/>
              <a:t>Filantropové a mecenáši – Josef Hlávka – Nadání Josefa, Marie a Zdeňky Hlávkových</a:t>
            </a:r>
          </a:p>
          <a:p>
            <a:pPr marL="0" indent="0">
              <a:buNone/>
            </a:pPr>
            <a:r>
              <a:rPr lang="cs-CZ" sz="1600" dirty="0" smtClean="0"/>
              <a:t>                                           Alois Oliva, Anna Náprstková, Vojtěch </a:t>
            </a:r>
            <a:r>
              <a:rPr lang="cs-CZ" sz="1600" dirty="0" err="1" smtClean="0"/>
              <a:t>Lanna</a:t>
            </a:r>
            <a:endParaRPr lang="cs-CZ" sz="1600" dirty="0" smtClean="0"/>
          </a:p>
          <a:p>
            <a:pPr marL="0" indent="0">
              <a:buNone/>
            </a:pPr>
            <a:endParaRPr lang="cs-CZ" sz="16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68E2-0B00-4975-876C-F49DC72720DC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2417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Novodobá historie sociálního podnikání </a:t>
            </a:r>
            <a:r>
              <a:rPr lang="cs-CZ" b="1" dirty="0" smtClean="0"/>
              <a:t>90.léta 20.stol.</a:t>
            </a:r>
            <a:endParaRPr lang="cs-CZ" b="1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Dva myšlenkové proudy v </a:t>
            </a:r>
            <a:r>
              <a:rPr lang="cs-CZ" b="1" dirty="0" smtClean="0"/>
              <a:t>USA</a:t>
            </a:r>
            <a:r>
              <a:rPr lang="cs-CZ" dirty="0" smtClean="0"/>
              <a:t> – inspirace pro ČR: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zajištění finančních zdrojů vlastním příjmem (získávání příjmů na    dobročinné účely pomocí komerčních aktivit)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orientace na prosazování sociálních inovací (aktivity komerčních firem, které se věnují sociálně prospěšným činnostem</a:t>
            </a:r>
            <a:r>
              <a:rPr lang="cs-CZ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endParaRPr lang="cs-CZ" dirty="0" smtClean="0"/>
          </a:p>
          <a:p>
            <a:pPr marL="457200" indent="-457200">
              <a:buNone/>
            </a:pPr>
            <a:r>
              <a:rPr lang="cs-CZ" b="1" dirty="0" smtClean="0"/>
              <a:t>Britské příklady </a:t>
            </a:r>
            <a:r>
              <a:rPr lang="cs-CZ" dirty="0" smtClean="0"/>
              <a:t>dobré praxe, Studie infrastruktury sociální ekonomiky Velké Británie, Standardy sociálních firem ve VB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68E2-0B00-4975-876C-F49DC72720DC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Kontext vzniku sociálních podniků </a:t>
            </a:r>
            <a:r>
              <a:rPr lang="cs-CZ" b="1" dirty="0" smtClean="0"/>
              <a:t>v ČR </a:t>
            </a:r>
            <a:r>
              <a:rPr lang="cs-CZ" dirty="0" smtClean="0"/>
              <a:t>a celé Evropě</a:t>
            </a:r>
            <a:endParaRPr lang="cs-CZ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Krize sociálního státu ve 2.pol. minulého století (decentralizace, privatizace, redukce služeb poskytovaných státem)</a:t>
            </a:r>
          </a:p>
          <a:p>
            <a:r>
              <a:rPr lang="cs-CZ" dirty="0" smtClean="0"/>
              <a:t>Rostoucí nezaměstnanost</a:t>
            </a:r>
          </a:p>
          <a:p>
            <a:r>
              <a:rPr lang="cs-CZ" dirty="0" smtClean="0"/>
              <a:t>Potřeba nových sociálních služeb</a:t>
            </a:r>
          </a:p>
          <a:p>
            <a:r>
              <a:rPr lang="cs-CZ" dirty="0" smtClean="0"/>
              <a:t>Nové sociální podniky nabízející řešení nově se rodících problémů</a:t>
            </a:r>
          </a:p>
          <a:p>
            <a:r>
              <a:rPr lang="cs-CZ" dirty="0" smtClean="0"/>
              <a:t>Neschopnost státu pokrýt poptávku po novém typu služeb</a:t>
            </a:r>
          </a:p>
          <a:p>
            <a:r>
              <a:rPr lang="cs-CZ" dirty="0" smtClean="0"/>
              <a:t>Objevují se nové typy subjektů sociální ekonomiky a občanského sektoru</a:t>
            </a:r>
          </a:p>
          <a:p>
            <a:r>
              <a:rPr lang="cs-CZ" dirty="0" smtClean="0"/>
              <a:t>Jsou zpracovány indikátory pro sociální podnik v českém prostředí</a:t>
            </a:r>
          </a:p>
          <a:p>
            <a:r>
              <a:rPr lang="cs-CZ" dirty="0" smtClean="0"/>
              <a:t>Je připravován zákon o sociálním podnikání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68E2-0B00-4975-876C-F49DC72720DC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v Evropě v 90.letech 20.stol. – vliv na české SP</a:t>
            </a:r>
            <a:endParaRPr lang="cs-CZ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Opět </a:t>
            </a:r>
            <a:r>
              <a:rPr lang="cs-CZ" b="1" dirty="0" smtClean="0"/>
              <a:t>dva přístupy </a:t>
            </a:r>
            <a:r>
              <a:rPr lang="cs-CZ" dirty="0" smtClean="0"/>
              <a:t>k pochopení pojmu sociální podnik: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První je spojen se třetím sektorem, zejména družstvy a sociální ekonomikou. Výzkumná společnost EMES navrhuje obecný koncept sociálního podniku – </a:t>
            </a:r>
            <a:r>
              <a:rPr lang="cs-CZ" b="1" dirty="0" smtClean="0"/>
              <a:t>poskytování služeb či výroba zboží s jasným sociálním cílem, ve prospěch komunity nebo celé společnosti</a:t>
            </a:r>
            <a:r>
              <a:rPr lang="cs-CZ" dirty="0" smtClean="0"/>
              <a:t> – důležitý je demokratický princip při řízení podniku.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Druhý přístup je zaměřen na </a:t>
            </a:r>
            <a:r>
              <a:rPr lang="cs-CZ" b="1" dirty="0" smtClean="0"/>
              <a:t>sociální podnikání jako nástroj dosahování sociální změny prostřednictvím produktivní aktivity </a:t>
            </a:r>
            <a:r>
              <a:rPr lang="cs-CZ" dirty="0" smtClean="0"/>
              <a:t>– </a:t>
            </a:r>
            <a:r>
              <a:rPr lang="cs-CZ" b="1" u="sng" dirty="0" smtClean="0"/>
              <a:t>inovativní přístupy </a:t>
            </a:r>
            <a:r>
              <a:rPr lang="cs-CZ" dirty="0" smtClean="0"/>
              <a:t>realizované většinou nestátními neziskovými organizacemi.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68E2-0B00-4975-876C-F49DC72720DC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Vývoj od roku 2002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Pražská konference</a:t>
            </a:r>
          </a:p>
          <a:p>
            <a:r>
              <a:rPr lang="cs-CZ" dirty="0" smtClean="0"/>
              <a:t>Projekt </a:t>
            </a:r>
            <a:r>
              <a:rPr lang="cs-CZ" dirty="0" smtClean="0"/>
              <a:t>TESSEA (ambasadoři SP)</a:t>
            </a:r>
          </a:p>
          <a:p>
            <a:r>
              <a:rPr lang="cs-CZ" dirty="0" smtClean="0"/>
              <a:t>Rostoucí </a:t>
            </a:r>
            <a:r>
              <a:rPr lang="cs-CZ" dirty="0" smtClean="0"/>
              <a:t>podpora vzdělávání v oblasti sociální ekonomiky</a:t>
            </a:r>
          </a:p>
          <a:p>
            <a:r>
              <a:rPr lang="cs-CZ" dirty="0" smtClean="0"/>
              <a:t>Finanční podpora EU</a:t>
            </a:r>
          </a:p>
          <a:p>
            <a:r>
              <a:rPr lang="cs-CZ" dirty="0" smtClean="0"/>
              <a:t>Podpora ministerstev  MMR, MPO, </a:t>
            </a:r>
            <a:r>
              <a:rPr lang="cs-CZ" dirty="0" smtClean="0"/>
              <a:t>MPSV (konzultanti pro SP)</a:t>
            </a:r>
            <a:endParaRPr lang="cs-CZ" dirty="0" smtClean="0"/>
          </a:p>
          <a:p>
            <a:r>
              <a:rPr lang="cs-CZ" dirty="0" smtClean="0"/>
              <a:t>Instituce  podporující vznik sociálních podniků v ČR</a:t>
            </a:r>
          </a:p>
          <a:p>
            <a:r>
              <a:rPr lang="cs-CZ" dirty="0" smtClean="0"/>
              <a:t>Akceptace sociální ekonomiky jako přístupu k řešení sociálních problémů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68E2-0B00-4975-876C-F49DC72720DC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Jan Amos Komenský a  sociální podnikání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J.A. Komenský si uvědomoval hrozbu zahálky. Pokud člověk nepracuje, může to mít negativní důsledky. Komenský si také uvědomuje, že ne všichni lidé jsou zdraví, ale i ti mohou pracovat, jak dokládá příkladem z Egypta a Číny.</a:t>
            </a:r>
          </a:p>
          <a:p>
            <a:pPr>
              <a:buNone/>
            </a:pPr>
            <a:r>
              <a:rPr lang="cs-CZ" sz="1800" dirty="0" smtClean="0"/>
              <a:t>„</a:t>
            </a:r>
            <a:r>
              <a:rPr lang="cs-CZ" sz="1800" i="1" dirty="0" smtClean="0"/>
              <a:t>Ve státu </a:t>
            </a:r>
            <a:r>
              <a:rPr lang="cs-CZ" sz="1800" i="1" dirty="0" err="1" smtClean="0"/>
              <a:t>nebudiž</a:t>
            </a:r>
            <a:r>
              <a:rPr lang="cs-CZ" sz="1800" i="1" dirty="0" smtClean="0"/>
              <a:t> trpěn nikdo nepracující, kdo by totiž neživil počestně sebe i své příslušníky, slouže společnému celku orbou, řemeslem, obchodem nebo radou</a:t>
            </a:r>
            <a:r>
              <a:rPr lang="cs-CZ" sz="1800" dirty="0" smtClean="0"/>
              <a:t>.</a:t>
            </a:r>
          </a:p>
          <a:p>
            <a:pPr>
              <a:buNone/>
            </a:pPr>
            <a:r>
              <a:rPr lang="cs-CZ" sz="1800" i="1" dirty="0" smtClean="0"/>
              <a:t>Důvody: 1. aby nikdo z nečinnosti se neučil zločinnosti</a:t>
            </a:r>
          </a:p>
          <a:p>
            <a:pPr>
              <a:buNone/>
            </a:pPr>
            <a:r>
              <a:rPr lang="cs-CZ" sz="1800" i="1" dirty="0" smtClean="0"/>
              <a:t>               2. aby se jiní nekazili zlým příkladem</a:t>
            </a:r>
          </a:p>
          <a:p>
            <a:pPr>
              <a:buNone/>
            </a:pPr>
            <a:r>
              <a:rPr lang="cs-CZ" sz="1800" i="1" dirty="0" smtClean="0"/>
              <a:t>               3. aby nebyla příležitost k žebrotě a pletichám</a:t>
            </a:r>
          </a:p>
          <a:p>
            <a:pPr>
              <a:buNone/>
            </a:pPr>
            <a:r>
              <a:rPr lang="cs-CZ" sz="1800" i="1" dirty="0" smtClean="0"/>
              <a:t>.. Je třeba opatření, aby se každý člověk počestně zaměstnával na prospěch těla i duše i vnějších statků.“</a:t>
            </a:r>
            <a:endParaRPr lang="cs-CZ" sz="1800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68E2-0B00-4975-876C-F49DC72720DC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9323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 ještě Komenský…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Sociální podnikání také  může  „zavřít ústa“ těm, kteří jsou nespokojeni s množstvím nezaměstnaných a objemem vyplácených dávek.</a:t>
            </a:r>
          </a:p>
          <a:p>
            <a:pPr>
              <a:buNone/>
            </a:pPr>
            <a:r>
              <a:rPr lang="cs-CZ" dirty="0" smtClean="0"/>
              <a:t>Komenský ve svém díle Listové do nebe dal prostor nářkům bohatých a pracujících, kteří viděli, jak jejich dávky pobírá někdo, kdo ani pracovat nechce:</a:t>
            </a:r>
          </a:p>
          <a:p>
            <a:pPr>
              <a:buNone/>
            </a:pPr>
            <a:r>
              <a:rPr lang="cs-CZ" dirty="0" smtClean="0"/>
              <a:t>„….</a:t>
            </a:r>
            <a:r>
              <a:rPr lang="cs-CZ" i="1" dirty="0" smtClean="0"/>
              <a:t>poněvadž takovým lidem čím více se činí, tím více v lenost a utrácení toho, což se jim do rukou dostává, se vydávají, a naše jim pomáhání není nic jiného, než jejich lenosti posilňování</a:t>
            </a:r>
            <a:r>
              <a:rPr lang="cs-CZ" dirty="0" smtClean="0"/>
              <a:t>“.</a:t>
            </a:r>
          </a:p>
          <a:p>
            <a:pPr>
              <a:buNone/>
            </a:pPr>
            <a:r>
              <a:rPr lang="cs-CZ" dirty="0" smtClean="0"/>
              <a:t>                                                                  </a:t>
            </a:r>
            <a:r>
              <a:rPr lang="cs-CZ" sz="1100" dirty="0" smtClean="0"/>
              <a:t>(Komenský, 1910, str.19.)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sz="1400" dirty="0" smtClean="0"/>
              <a:t>Sociální podnikání pomáhá tento problém řešit. V Bibli je napsáno:“Kdo nechce pracovat, ať nejí!“ </a:t>
            </a:r>
          </a:p>
          <a:p>
            <a:pPr>
              <a:buNone/>
            </a:pPr>
            <a:r>
              <a:rPr lang="cs-CZ" sz="1400" dirty="0" smtClean="0"/>
              <a:t>(2 </a:t>
            </a:r>
            <a:r>
              <a:rPr lang="cs-CZ" sz="1400" dirty="0" err="1" smtClean="0"/>
              <a:t>Tesalonicenským</a:t>
            </a:r>
            <a:r>
              <a:rPr lang="cs-CZ" sz="1400" dirty="0" smtClean="0"/>
              <a:t> 3,10)</a:t>
            </a:r>
          </a:p>
          <a:p>
            <a:pPr>
              <a:buNone/>
            </a:pPr>
            <a:r>
              <a:rPr lang="cs-CZ" sz="1400" dirty="0" smtClean="0"/>
              <a:t>Důležité je zde slovo „NECHCE“, protože tento výrok se netýká těch, kteří nemohou. </a:t>
            </a:r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68E2-0B00-4975-876C-F49DC72720DC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Budoucnost?….</a:t>
            </a:r>
            <a:r>
              <a:rPr lang="cs-CZ" dirty="0" err="1" smtClean="0"/>
              <a:t>mezisektorová</a:t>
            </a:r>
            <a:r>
              <a:rPr lang="cs-CZ" dirty="0" smtClean="0"/>
              <a:t> partnerství!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smtClean="0"/>
              <a:t>Poradí si současný systém s problémy, kterým dnes čelíme? </a:t>
            </a:r>
          </a:p>
          <a:p>
            <a:pPr>
              <a:buNone/>
            </a:pPr>
            <a:endParaRPr lang="cs-CZ" i="1" dirty="0" smtClean="0"/>
          </a:p>
          <a:p>
            <a:pPr>
              <a:buNone/>
            </a:pPr>
            <a:r>
              <a:rPr lang="cs-CZ" i="1" dirty="0" smtClean="0"/>
              <a:t>Odpověď : </a:t>
            </a:r>
            <a:r>
              <a:rPr lang="cs-CZ" i="1" dirty="0" smtClean="0"/>
              <a:t>chamtivost a závist vyžadují trvalý a neomezený ekonomický růst materiálního rázu, bez dostatečného ohledu na uchování zdrojů, a tento typ růstu je neslučitelný s životním prostředím, které je konečné. </a:t>
            </a:r>
            <a:r>
              <a:rPr lang="cs-CZ" sz="1100" i="1" dirty="0" smtClean="0"/>
              <a:t>(</a:t>
            </a:r>
            <a:r>
              <a:rPr lang="cs-CZ" sz="1100" i="1" dirty="0" err="1" smtClean="0"/>
              <a:t>Johanisová</a:t>
            </a:r>
            <a:r>
              <a:rPr lang="cs-CZ" sz="1100" i="1" dirty="0" smtClean="0"/>
              <a:t>)</a:t>
            </a:r>
            <a:endParaRPr lang="cs-CZ" sz="1100" i="1" dirty="0" smtClean="0"/>
          </a:p>
          <a:p>
            <a:pPr>
              <a:buNone/>
            </a:pPr>
            <a:endParaRPr lang="cs-CZ" i="1" dirty="0" smtClean="0"/>
          </a:p>
          <a:p>
            <a:pPr>
              <a:buNone/>
            </a:pPr>
            <a:r>
              <a:rPr lang="cs-CZ" b="1" i="1" dirty="0" smtClean="0"/>
              <a:t>Musíme proto studovat podstatu systému soukromého podnikání a hledat možnosti, jak rozvinout alternativní systém, který by lépe vyhovoval změněným podmínkám</a:t>
            </a:r>
            <a:r>
              <a:rPr lang="cs-CZ" i="1" dirty="0" smtClean="0"/>
              <a:t>.</a:t>
            </a:r>
          </a:p>
          <a:p>
            <a:pPr>
              <a:buNone/>
            </a:pPr>
            <a:r>
              <a:rPr lang="cs-CZ" dirty="0" smtClean="0"/>
              <a:t>E</a:t>
            </a:r>
            <a:r>
              <a:rPr lang="cs-CZ" dirty="0" smtClean="0"/>
              <a:t>. F. Schumacher</a:t>
            </a:r>
          </a:p>
          <a:p>
            <a:pPr>
              <a:buNone/>
            </a:pPr>
            <a:endParaRPr lang="cs-CZ" i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68E2-0B00-4975-876C-F49DC72720DC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dirty="0" smtClean="0"/>
              <a:t>  Děkuji</a:t>
            </a:r>
            <a:r>
              <a:rPr lang="cs-CZ" b="1" dirty="0" smtClean="0"/>
              <a:t> </a:t>
            </a:r>
            <a:r>
              <a:rPr lang="cs-CZ" dirty="0" smtClean="0"/>
              <a:t>za pozornost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>
                <a:hlinkClick r:id="rId2"/>
              </a:rPr>
              <a:t>ester.</a:t>
            </a:r>
            <a:r>
              <a:rPr lang="cs-CZ" dirty="0" err="1" smtClean="0">
                <a:hlinkClick r:id="rId2"/>
              </a:rPr>
              <a:t>danihelkova</a:t>
            </a:r>
            <a:r>
              <a:rPr lang="cs-CZ" dirty="0" smtClean="0">
                <a:hlinkClick r:id="rId2"/>
              </a:rPr>
              <a:t>@</a:t>
            </a:r>
            <a:r>
              <a:rPr lang="cs-CZ" dirty="0" err="1" smtClean="0">
                <a:hlinkClick r:id="rId2"/>
              </a:rPr>
              <a:t>caritas</a:t>
            </a:r>
            <a:r>
              <a:rPr lang="cs-CZ" dirty="0" smtClean="0">
                <a:hlinkClick r:id="rId2"/>
              </a:rPr>
              <a:t>-vos.</a:t>
            </a:r>
            <a:r>
              <a:rPr lang="cs-CZ" dirty="0" err="1" smtClean="0">
                <a:hlinkClick r:id="rId2"/>
              </a:rPr>
              <a:t>cz</a:t>
            </a:r>
            <a:endParaRPr lang="cs-CZ" dirty="0" smtClean="0"/>
          </a:p>
          <a:p>
            <a:pPr algn="ctr">
              <a:buNone/>
            </a:pPr>
            <a:r>
              <a:rPr lang="cs-CZ" dirty="0" smtClean="0">
                <a:hlinkClick r:id="rId3"/>
              </a:rPr>
              <a:t>ester.</a:t>
            </a:r>
            <a:r>
              <a:rPr lang="cs-CZ" dirty="0" err="1" smtClean="0">
                <a:hlinkClick r:id="rId3"/>
              </a:rPr>
              <a:t>danihelkova</a:t>
            </a:r>
            <a:r>
              <a:rPr lang="cs-CZ" dirty="0" smtClean="0">
                <a:hlinkClick r:id="rId3"/>
              </a:rPr>
              <a:t>@</a:t>
            </a:r>
            <a:r>
              <a:rPr lang="cs-CZ" dirty="0" err="1" smtClean="0">
                <a:hlinkClick r:id="rId3"/>
              </a:rPr>
              <a:t>upol.cz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68E2-0B00-4975-876C-F49DC72720DC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b="1" dirty="0" smtClean="0">
                <a:solidFill>
                  <a:schemeClr val="tx1"/>
                </a:solidFill>
              </a:rPr>
              <a:t>Sociální ekonomie a ekonomika sociálního podnikání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348880"/>
            <a:ext cx="8229600" cy="3705225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Sociální ekonomie </a:t>
            </a:r>
            <a:r>
              <a:rPr lang="cs-CZ" dirty="0" smtClean="0"/>
              <a:t>– teoretické systémy řeší sociální problémy:</a:t>
            </a:r>
          </a:p>
          <a:p>
            <a:r>
              <a:rPr lang="cs-CZ" dirty="0" smtClean="0"/>
              <a:t>chudoba, </a:t>
            </a:r>
          </a:p>
          <a:p>
            <a:r>
              <a:rPr lang="cs-CZ" dirty="0" smtClean="0"/>
              <a:t>nezaměstnanost  </a:t>
            </a:r>
          </a:p>
          <a:p>
            <a:r>
              <a:rPr lang="cs-CZ" dirty="0" smtClean="0"/>
              <a:t>další formy sociálního strádání </a:t>
            </a:r>
          </a:p>
          <a:p>
            <a:pPr marL="0" indent="0">
              <a:buNone/>
            </a:pPr>
            <a:r>
              <a:rPr lang="cs-CZ" dirty="0" smtClean="0"/>
              <a:t>Jde o alternativní formy organizace společenské výroby nahrazující nebo doplňující tržní organizaci výroby. </a:t>
            </a:r>
          </a:p>
          <a:p>
            <a:pPr marL="0" indent="0">
              <a:buNone/>
            </a:pPr>
            <a:r>
              <a:rPr lang="cs-CZ" b="1" dirty="0" smtClean="0"/>
              <a:t>Ekonomika sociálního podnikání </a:t>
            </a:r>
            <a:r>
              <a:rPr lang="cs-CZ" dirty="0" smtClean="0"/>
              <a:t>je teorie podnikového hospodářství i konkrétní ekonomiky sociálního podnikání, v níž </a:t>
            </a:r>
            <a:r>
              <a:rPr lang="cs-CZ" i="1" dirty="0" smtClean="0"/>
              <a:t>bezprostředním  motivem vzniku není zisk, ale vytvoření pracovních příležitostí</a:t>
            </a:r>
            <a:r>
              <a:rPr lang="cs-CZ" dirty="0" smtClean="0"/>
              <a:t>. Sociální podniky jsou nástrojem odstranění nezaměstnanosti, mohou být ziskové nebo neziskové, plně nebo částečně subvencované.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68E2-0B00-4975-876C-F49DC72720DC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Cíl sociální ekonomiky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Posílit sociální začlenění a sociální soudržnost</a:t>
            </a:r>
          </a:p>
          <a:p>
            <a:r>
              <a:rPr lang="cs-CZ" dirty="0" smtClean="0"/>
              <a:t>Přinést environmentální prospěch a rozvoj místních společenství</a:t>
            </a:r>
          </a:p>
          <a:p>
            <a:endParaRPr lang="cs-CZ" b="1" dirty="0" smtClean="0"/>
          </a:p>
          <a:p>
            <a:r>
              <a:rPr lang="cs-CZ" b="1" dirty="0" smtClean="0"/>
              <a:t>Sociální podnikání </a:t>
            </a:r>
            <a:r>
              <a:rPr lang="cs-CZ" dirty="0" smtClean="0"/>
              <a:t>je podnikatelským projevem sociální ekonomiky řešícím tyto cíle včetně zaměstnanosti na místní úrovni a důrazem na trvale udržitelný rozvoj.</a:t>
            </a:r>
          </a:p>
          <a:p>
            <a:endParaRPr lang="cs-CZ" dirty="0" smtClean="0"/>
          </a:p>
          <a:p>
            <a:r>
              <a:rPr lang="cs-CZ" b="1" dirty="0" smtClean="0"/>
              <a:t>Subjekty sociální ekonomiky </a:t>
            </a:r>
            <a:r>
              <a:rPr lang="cs-CZ" dirty="0" smtClean="0"/>
              <a:t>jsou sociální podniky a organizace podporující jejich činnost finančně ve sféře finanční, poradenské i vzdělávací.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68E2-0B00-4975-876C-F49DC72720DC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3201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b="1" dirty="0" smtClean="0">
                <a:solidFill>
                  <a:schemeClr val="tx1"/>
                </a:solidFill>
              </a:rPr>
              <a:t>Souvislosti – historické i současné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O co jde?</a:t>
            </a:r>
          </a:p>
          <a:p>
            <a:endParaRPr lang="cs-CZ" dirty="0" smtClean="0"/>
          </a:p>
          <a:p>
            <a:r>
              <a:rPr lang="cs-CZ" dirty="0" smtClean="0"/>
              <a:t>O ideál dobrého života a odměny za něj</a:t>
            </a:r>
          </a:p>
          <a:p>
            <a:r>
              <a:rPr lang="cs-CZ" dirty="0" smtClean="0"/>
              <a:t>O vztah občana a státu a spravedlivé uspořádání společnosti</a:t>
            </a:r>
          </a:p>
          <a:p>
            <a:r>
              <a:rPr lang="cs-CZ" dirty="0" smtClean="0"/>
              <a:t>O lidskou solidaritu a vzájemnou pomoc</a:t>
            </a:r>
          </a:p>
          <a:p>
            <a:r>
              <a:rPr lang="cs-CZ" dirty="0" smtClean="0"/>
              <a:t>O řešení nezaměstnanosti a sociální začleňování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Sociální podnikání je významným fenoménem moderní společnosti, </a:t>
            </a:r>
            <a:r>
              <a:rPr lang="cs-CZ" dirty="0" smtClean="0"/>
              <a:t>historicky ale nikoli </a:t>
            </a:r>
            <a:r>
              <a:rPr lang="cs-CZ" dirty="0" smtClean="0"/>
              <a:t>novým!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68E2-0B00-4975-876C-F49DC72720DC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Historické kořeny sociálních podniků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Budeme-li znát minulost, </a:t>
            </a:r>
          </a:p>
          <a:p>
            <a:endParaRPr lang="cs-CZ" dirty="0" smtClean="0"/>
          </a:p>
          <a:p>
            <a:r>
              <a:rPr lang="cs-CZ" dirty="0" smtClean="0"/>
              <a:t>lépe navážeme na zkušenosti předků,</a:t>
            </a:r>
          </a:p>
          <a:p>
            <a:r>
              <a:rPr lang="cs-CZ" dirty="0" smtClean="0"/>
              <a:t>budeme mít odvahu zakládat,</a:t>
            </a:r>
          </a:p>
          <a:p>
            <a:r>
              <a:rPr lang="cs-CZ" dirty="0" smtClean="0"/>
              <a:t>budeme umět vysvětlovat argumenty okolním subjektům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a opět zjistíme, že nejde o novinku.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68E2-0B00-4975-876C-F49DC72720DC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9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b="1" dirty="0" smtClean="0">
                <a:solidFill>
                  <a:schemeClr val="tx1"/>
                </a:solidFill>
              </a:rPr>
              <a:t>Družstva – předchůdci sociálních podniků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132856"/>
            <a:ext cx="8229600" cy="3705225"/>
          </a:xfrm>
        </p:spPr>
        <p:txBody>
          <a:bodyPr/>
          <a:lstStyle/>
          <a:p>
            <a:endParaRPr lang="cs-CZ" b="1" dirty="0">
              <a:solidFill>
                <a:schemeClr val="bg2"/>
              </a:solidFill>
            </a:endParaRPr>
          </a:p>
          <a:p>
            <a:pPr>
              <a:buNone/>
            </a:pPr>
            <a:r>
              <a:rPr lang="cs-CZ" dirty="0" smtClean="0"/>
              <a:t>Nejstarší formou  sociálního podniku je </a:t>
            </a:r>
            <a:r>
              <a:rPr lang="cs-CZ" b="1" dirty="0" smtClean="0"/>
              <a:t>družstvo</a:t>
            </a:r>
          </a:p>
          <a:p>
            <a:pPr>
              <a:buNone/>
            </a:pPr>
            <a:r>
              <a:rPr lang="cs-CZ" dirty="0" smtClean="0"/>
              <a:t>Družstva vznikala </a:t>
            </a:r>
          </a:p>
          <a:p>
            <a:r>
              <a:rPr lang="cs-CZ" dirty="0" smtClean="0"/>
              <a:t>v návaznosti na průmyslovou revoluci</a:t>
            </a:r>
          </a:p>
          <a:p>
            <a:r>
              <a:rPr lang="cs-CZ" dirty="0" smtClean="0"/>
              <a:t>za účelem vzájemné pomoci a posílení hospodářského postavení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Družstva pomáhala </a:t>
            </a:r>
          </a:p>
          <a:p>
            <a:r>
              <a:rPr lang="cs-CZ" dirty="0" smtClean="0"/>
              <a:t>překonávat překážky doby</a:t>
            </a:r>
          </a:p>
          <a:p>
            <a:r>
              <a:rPr lang="cs-CZ" dirty="0" smtClean="0"/>
              <a:t>odolávat společenskému tlaku</a:t>
            </a:r>
          </a:p>
          <a:p>
            <a:r>
              <a:rPr lang="cs-CZ" dirty="0" smtClean="0"/>
              <a:t>omezovat rizika krachu na minimum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68E2-0B00-4975-876C-F49DC72720DC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Kořeny českých sociálních podniků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Kulturně historické kořeny, tradice, solidarita, vzájemnost, sdružování – </a:t>
            </a:r>
            <a:r>
              <a:rPr lang="cs-CZ" b="1" dirty="0" smtClean="0"/>
              <a:t>stoletá zkušenost </a:t>
            </a:r>
            <a:r>
              <a:rPr lang="cs-CZ" dirty="0" smtClean="0"/>
              <a:t>– významný předpoklad pro přijetí koncepce sociální ekonomiky. </a:t>
            </a:r>
          </a:p>
          <a:p>
            <a:r>
              <a:rPr lang="cs-CZ" dirty="0" smtClean="0"/>
              <a:t>Nejen podle zahraničních vzorů (První družstvo na světě – družstvo </a:t>
            </a:r>
            <a:r>
              <a:rPr lang="cs-CZ" dirty="0" err="1" smtClean="0"/>
              <a:t>rochdalských</a:t>
            </a:r>
            <a:r>
              <a:rPr lang="cs-CZ" dirty="0" smtClean="0"/>
              <a:t> průkopníků  - </a:t>
            </a:r>
            <a:r>
              <a:rPr lang="cs-CZ" dirty="0" err="1" smtClean="0"/>
              <a:t>Rochdale</a:t>
            </a:r>
            <a:r>
              <a:rPr lang="cs-CZ" dirty="0" smtClean="0"/>
              <a:t> Society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Equitable</a:t>
            </a:r>
            <a:r>
              <a:rPr lang="cs-CZ" dirty="0" smtClean="0"/>
              <a:t> </a:t>
            </a:r>
            <a:r>
              <a:rPr lang="cs-CZ" dirty="0" err="1" smtClean="0"/>
              <a:t>Pioneers</a:t>
            </a:r>
            <a:r>
              <a:rPr lang="cs-CZ" dirty="0" smtClean="0"/>
              <a:t> -  bylo založeno 1844 v Anglii, v Německu F.W. </a:t>
            </a:r>
            <a:r>
              <a:rPr lang="cs-CZ" dirty="0" err="1" smtClean="0"/>
              <a:t>Reiffeisen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Zakladateli prvních českých předchůdců sociálních podniků byli: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F.C.Kampelík</a:t>
            </a:r>
            <a:r>
              <a:rPr lang="cs-CZ" dirty="0" smtClean="0"/>
              <a:t>  (záložny)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F.L.Chleborád</a:t>
            </a:r>
            <a:r>
              <a:rPr lang="cs-CZ" dirty="0" smtClean="0"/>
              <a:t>  (spotřební a výrobní spolky) 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K</a:t>
            </a:r>
            <a:r>
              <a:rPr lang="cs-CZ" dirty="0" smtClean="0"/>
              <a:t>.</a:t>
            </a:r>
            <a:r>
              <a:rPr lang="cs-CZ" dirty="0" err="1" smtClean="0"/>
              <a:t>Engliš</a:t>
            </a:r>
            <a:r>
              <a:rPr lang="cs-CZ" dirty="0" smtClean="0"/>
              <a:t>  (solidarita věcná i osobní – důraz na vztahy ve spol.)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68E2-0B00-4975-876C-F49DC72720DC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družstev (2.pol.19.stol.)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Svobodné členství založené na ekonomických a sociálních zájmech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HODNOTY:  svépomoc</a:t>
            </a:r>
          </a:p>
          <a:p>
            <a:pPr>
              <a:buNone/>
            </a:pPr>
            <a:r>
              <a:rPr lang="cs-CZ" dirty="0" smtClean="0"/>
              <a:t>		        vlastní odpovědnost</a:t>
            </a:r>
          </a:p>
          <a:p>
            <a:pPr>
              <a:buNone/>
            </a:pPr>
            <a:r>
              <a:rPr lang="cs-CZ" dirty="0" smtClean="0"/>
              <a:t>                     demokratický přístup</a:t>
            </a:r>
          </a:p>
          <a:p>
            <a:pPr>
              <a:buNone/>
            </a:pPr>
            <a:r>
              <a:rPr lang="cs-CZ" dirty="0" smtClean="0"/>
              <a:t>                     rovnost</a:t>
            </a:r>
          </a:p>
          <a:p>
            <a:pPr>
              <a:buNone/>
            </a:pPr>
            <a:r>
              <a:rPr lang="cs-CZ" dirty="0" smtClean="0"/>
              <a:t>                     spravedlnost</a:t>
            </a:r>
          </a:p>
          <a:p>
            <a:pPr>
              <a:buNone/>
            </a:pPr>
            <a:r>
              <a:rPr lang="cs-CZ" dirty="0" smtClean="0"/>
              <a:t>                     solidarita</a:t>
            </a:r>
          </a:p>
          <a:p>
            <a:pPr>
              <a:buNone/>
            </a:pPr>
            <a:r>
              <a:rPr lang="cs-CZ" dirty="0" smtClean="0"/>
              <a:t>Etické principy: čestnost,otevřenost,sociální odpovědnost,péče o druhé   		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68E2-0B00-4975-876C-F49DC72720DC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Předchůdci družstev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 předchůdce družstevního hnutí bývají označovány různé náboženské </a:t>
            </a:r>
            <a:r>
              <a:rPr lang="cs-CZ" b="1" dirty="0" smtClean="0"/>
              <a:t>obce</a:t>
            </a:r>
            <a:r>
              <a:rPr lang="cs-CZ" dirty="0" smtClean="0"/>
              <a:t> či </a:t>
            </a:r>
            <a:r>
              <a:rPr lang="cs-CZ" b="1" dirty="0" smtClean="0"/>
              <a:t>cechy </a:t>
            </a:r>
            <a:r>
              <a:rPr lang="cs-CZ" dirty="0" smtClean="0"/>
              <a:t>řemeslníků ve středověku, charitativní organizace v úzkém napojení na církev – byly výrazem křesťanské filantropie a snahou žít ctnostným životem.</a:t>
            </a:r>
          </a:p>
          <a:p>
            <a:endParaRPr lang="cs-CZ" dirty="0" smtClean="0"/>
          </a:p>
          <a:p>
            <a:r>
              <a:rPr lang="cs-CZ" b="1" dirty="0" smtClean="0"/>
              <a:t>Občina</a:t>
            </a:r>
            <a:r>
              <a:rPr lang="cs-CZ" dirty="0" smtClean="0"/>
              <a:t>, tj. společné vlastnictví a hospodaření na pozemcích patřících obci, která je přidělovala svým členům a rozhodovala jako celek o jejich využití. </a:t>
            </a:r>
          </a:p>
          <a:p>
            <a:pPr>
              <a:buNone/>
            </a:pPr>
            <a:endParaRPr lang="cs-CZ" sz="1600" dirty="0"/>
          </a:p>
          <a:p>
            <a:r>
              <a:rPr lang="cs-CZ" b="1" dirty="0" smtClean="0"/>
              <a:t>Cechy řemeslníků </a:t>
            </a:r>
            <a:r>
              <a:rPr lang="cs-CZ" dirty="0" smtClean="0"/>
              <a:t>– vzájemná podpora, pomoc, pojištění, hospodářské úkoly a ochrana  monopolního postavení na trhu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68E2-0B00-4975-876C-F49DC72720DC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1082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ritasVOSs">
  <a:themeElements>
    <a:clrScheme name="CaritasVOS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aritasVOS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ritasVOS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itasVOS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itasVOS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itasVOS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itasVOS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itasVOS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itasVOS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itasVOS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itasVOS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itasVOS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itasVOS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itasVOS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CaritasVOSs</Template>
  <TotalTime>518</TotalTime>
  <Words>1304</Words>
  <Application>Microsoft Office PowerPoint</Application>
  <PresentationFormat>Předvádění na obrazovce (4:3)</PresentationFormat>
  <Paragraphs>167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CaritasVOSs</vt:lpstr>
      <vt:lpstr> Sociální podnikání nový fenomén?  </vt:lpstr>
      <vt:lpstr>Sociální ekonomie a ekonomika sociálního podnikání</vt:lpstr>
      <vt:lpstr>Cíl sociální ekonomiky</vt:lpstr>
      <vt:lpstr>Souvislosti – historické i současné</vt:lpstr>
      <vt:lpstr>Historické kořeny sociálních podniků</vt:lpstr>
      <vt:lpstr>Družstva – předchůdci sociálních podniků</vt:lpstr>
      <vt:lpstr>Kořeny českých sociálních podniků</vt:lpstr>
      <vt:lpstr>Principy družstev (2.pol.19.stol.) </vt:lpstr>
      <vt:lpstr>Předchůdci družstev</vt:lpstr>
      <vt:lpstr>Spolková hnutí</vt:lpstr>
      <vt:lpstr>Družstva, spolky, nadace v Čechách</vt:lpstr>
      <vt:lpstr>Novodobá historie sociálního podnikání 90.léta 20.stol.</vt:lpstr>
      <vt:lpstr>Kontext vzniku sociálních podniků v ČR a celé Evropě</vt:lpstr>
      <vt:lpstr>Vývoj v Evropě v 90.letech 20.stol. – vliv na české SP</vt:lpstr>
      <vt:lpstr>Vývoj od roku 2002</vt:lpstr>
      <vt:lpstr>Jan Amos Komenský a  sociální podnikání</vt:lpstr>
      <vt:lpstr>A ještě Komenský…</vt:lpstr>
      <vt:lpstr>Budoucnost?….mezisektorová partnerství!</vt:lpstr>
      <vt:lpstr>Snímek 19</vt:lpstr>
    </vt:vector>
  </TitlesOfParts>
  <Company>Caritas-VOŠs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esterd</dc:creator>
  <cp:lastModifiedBy>esterd</cp:lastModifiedBy>
  <cp:revision>59</cp:revision>
  <cp:lastPrinted>2014-06-10T08:40:58Z</cp:lastPrinted>
  <dcterms:created xsi:type="dcterms:W3CDTF">2011-10-21T13:27:09Z</dcterms:created>
  <dcterms:modified xsi:type="dcterms:W3CDTF">2014-09-22T10:33:37Z</dcterms:modified>
</cp:coreProperties>
</file>