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91" r:id="rId3"/>
    <p:sldId id="329" r:id="rId4"/>
    <p:sldId id="285" r:id="rId5"/>
    <p:sldId id="289" r:id="rId6"/>
    <p:sldId id="311" r:id="rId7"/>
    <p:sldId id="284" r:id="rId8"/>
    <p:sldId id="322" r:id="rId9"/>
    <p:sldId id="282" r:id="rId10"/>
    <p:sldId id="330" r:id="rId11"/>
    <p:sldId id="333" r:id="rId12"/>
    <p:sldId id="331" r:id="rId13"/>
    <p:sldId id="332" r:id="rId14"/>
    <p:sldId id="334" r:id="rId15"/>
    <p:sldId id="335" r:id="rId16"/>
    <p:sldId id="336" r:id="rId17"/>
    <p:sldId id="283" r:id="rId18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AF"/>
    <a:srgbClr val="00B1E6"/>
    <a:srgbClr val="006FAF"/>
    <a:srgbClr val="FDB913"/>
    <a:srgbClr val="8DC63F"/>
    <a:srgbClr val="F58465"/>
    <a:srgbClr val="00B9F2"/>
    <a:srgbClr val="C46EA4"/>
    <a:srgbClr val="631B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3007" autoAdjust="0"/>
  </p:normalViewPr>
  <p:slideViewPr>
    <p:cSldViewPr>
      <p:cViewPr>
        <p:scale>
          <a:sx n="90" d="100"/>
          <a:sy n="90" d="100"/>
        </p:scale>
        <p:origin x="-594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1E81C20-D4CD-40F3-9113-ECB80934E0EF}" type="datetimeFigureOut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C84DEBA-C3B6-40C3-8B7A-16FC81039C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8282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9D388A85-592C-4B78-AF8C-3D6A30265A61}" type="datetimeFigureOut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31521BB-63B1-4839-818A-C8F0BCA0C8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837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k-SK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233856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7663-9505-4CC7-9254-2230A63AF0FC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5F87C-5547-4C9C-AC64-716DC78884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BFB3A-207B-4663-BD8A-527602B6827F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2DF34-F4B9-4AA5-81A4-DA7F0D916E1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3CE2A-D61A-4868-8B1A-EB3DDEB358C0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C8B35-4D22-48DD-94E7-2996978930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3ACC1-2175-4EEA-9F61-141F460C7240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B569A-D540-4E27-911E-9CA7BA64AF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2C5CC-175E-4871-AAF6-92316D7BE1F4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7AF9-F17E-4FF8-8015-3B9EA79D42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48B58-DE4B-422D-87DD-AD6F28676A7E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569E0-1FC0-4BF6-BA54-0BF56E8A00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354F-35FE-4020-8CD5-24C906CCDE26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B5C75-549D-43FD-80EE-8D3FFDDEE86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13BCC-E311-4589-8871-5605DBA11965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79F83-8516-43E1-9B0A-8ACB44FCB1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FB862-4498-4E7A-8536-CEE1CE9A9F0B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65ED-8BE5-4009-B442-A6E4704E0C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1D393-CF90-42AB-9CDB-C38D5A84FF23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DF383-AF40-4944-84DF-226F45F1D73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BD43-C575-428F-902F-3D7D2AFF5F9A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A9CDB-D021-4C40-9D6C-F4491134E7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A0D949-7908-40CD-8057-836FF891FCA9}" type="datetime1">
              <a:rPr lang="cs-CZ"/>
              <a:pPr>
                <a:defRPr/>
              </a:pPr>
              <a:t>16.6.2014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cs-CZ"/>
              <a:t>www.vtpup.cz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821A89-34C3-4CC2-A35A-3D404891F3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a7H5Au" TargetMode="External"/><Relationship Id="rId2" Type="http://schemas.openxmlformats.org/officeDocument/2006/relationships/hyperlink" Target="http://www.vyzkumprofirmy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www.umtm.cz/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cpt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hyperlink" Target="http://www.rcptm.com/wp-content/uploads/2010/09/IMG_13081.jpg" TargetMode="External"/><Relationship Id="rId18" Type="http://schemas.openxmlformats.org/officeDocument/2006/relationships/image" Target="../media/image23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17" Type="http://schemas.openxmlformats.org/officeDocument/2006/relationships/hyperlink" Target="http://www.rcptm.com/wp-content/uploads/2010/09/IMG_1028.jpg" TargetMode="External"/><Relationship Id="rId2" Type="http://schemas.openxmlformats.org/officeDocument/2006/relationships/image" Target="../media/image12.png"/><Relationship Id="rId16" Type="http://schemas.openxmlformats.org/officeDocument/2006/relationships/image" Target="../media/image22.jpeg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hyperlink" Target="http://www.rcptm.com/wp-content/uploads/2010/09/IMG_9573.jpg" TargetMode="External"/><Relationship Id="rId5" Type="http://schemas.openxmlformats.org/officeDocument/2006/relationships/image" Target="../media/image15.jpeg"/><Relationship Id="rId15" Type="http://schemas.openxmlformats.org/officeDocument/2006/relationships/hyperlink" Target="http://www.rcptm.com/wp-content/uploads/2010/09/IMG_0649.jpg" TargetMode="External"/><Relationship Id="rId10" Type="http://schemas.openxmlformats.org/officeDocument/2006/relationships/image" Target="../media/image19.jpeg"/><Relationship Id="rId19" Type="http://schemas.openxmlformats.org/officeDocument/2006/relationships/image" Target="../media/image24.jpeg"/><Relationship Id="rId4" Type="http://schemas.openxmlformats.org/officeDocument/2006/relationships/image" Target="../media/image14.png"/><Relationship Id="rId9" Type="http://schemas.openxmlformats.org/officeDocument/2006/relationships/hyperlink" Target="http://www.rcptm.com/wp-content/uploads/2010/09/IMG_06251.jpg" TargetMode="External"/><Relationship Id="rId1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-hana.eu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36512" y="1500174"/>
            <a:ext cx="9144000" cy="5357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360000" rtlCol="0" anchor="ctr"/>
          <a:lstStyle/>
          <a:p>
            <a:pPr algn="ctr"/>
            <a:endParaRPr lang="cs-CZ" b="1" dirty="0" smtClean="0">
              <a:solidFill>
                <a:srgbClr val="00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4200" b="1" dirty="0" smtClean="0">
                <a:solidFill>
                  <a:srgbClr val="00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Univerzita </a:t>
            </a:r>
            <a:r>
              <a:rPr lang="cs-CZ" sz="4200" b="1" dirty="0">
                <a:solidFill>
                  <a:srgbClr val="00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Palackého v </a:t>
            </a:r>
            <a:r>
              <a:rPr lang="cs-CZ" sz="4200" b="1" dirty="0" smtClean="0">
                <a:solidFill>
                  <a:srgbClr val="00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Olomouci</a:t>
            </a:r>
            <a:endParaRPr lang="cs-CZ" sz="4200" b="1" dirty="0">
              <a:solidFill>
                <a:srgbClr val="00499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 sz="2000" dirty="0">
              <a:solidFill>
                <a:srgbClr val="00B1E6"/>
              </a:solidFill>
              <a:latin typeface="+mj-lt"/>
            </a:endParaRPr>
          </a:p>
          <a:p>
            <a:pPr algn="ctr"/>
            <a:endParaRPr lang="cs-CZ" sz="2000" dirty="0" smtClean="0">
              <a:solidFill>
                <a:srgbClr val="00B1E6"/>
              </a:solidFill>
              <a:latin typeface="+mj-lt"/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17. června 2014</a:t>
            </a:r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Inovační vouchery v Olomouckém kraji - I. etapa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s-CZ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„Příklady dobré praxe</a:t>
            </a:r>
            <a:r>
              <a:rPr lang="cs-CZ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</a:p>
          <a:p>
            <a:pPr algn="ctr"/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Ing. Petr Kubečka</a:t>
            </a:r>
          </a:p>
          <a:p>
            <a:pPr algn="ctr"/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Vědeckotechnický park Univerzity Palackého v Olomouci </a:t>
            </a:r>
            <a:endParaRPr lang="cs-CZ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521545"/>
            <a:ext cx="9144000" cy="53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cs-CZ" sz="2800" b="1" dirty="0">
              <a:solidFill>
                <a:srgbClr val="00499A"/>
              </a:solidFill>
              <a:latin typeface="Calibri" pitchFamily="32" charset="0"/>
            </a:endParaRPr>
          </a:p>
        </p:txBody>
      </p:sp>
      <p:pic>
        <p:nvPicPr>
          <p:cNvPr id="9" name="Obrázek 8" descr="hlavičky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6200000">
            <a:off x="-2172454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</a:t>
            </a:r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hlavičk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1600" y="1556792"/>
            <a:ext cx="7920880" cy="5193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400" b="1" dirty="0">
                <a:solidFill>
                  <a:srgbClr val="0070AF"/>
                </a:solidFill>
              </a:rPr>
              <a:t>LITOLAB, </a:t>
            </a:r>
            <a:r>
              <a:rPr lang="cs-CZ" sz="1400" b="1" dirty="0" smtClean="0">
                <a:solidFill>
                  <a:srgbClr val="0070AF"/>
                </a:solidFill>
              </a:rPr>
              <a:t>s.r.o.</a:t>
            </a:r>
            <a:r>
              <a:rPr lang="cs-CZ" sz="1400" b="1" dirty="0">
                <a:solidFill>
                  <a:srgbClr val="0070AF"/>
                </a:solidFill>
              </a:rPr>
              <a:t> </a:t>
            </a:r>
            <a:r>
              <a:rPr lang="cs-CZ" sz="1400" b="1" dirty="0"/>
              <a:t>- </a:t>
            </a:r>
            <a:r>
              <a:rPr lang="cs-CZ" sz="1400" dirty="0"/>
              <a:t>Monitorování vybraných léčiv v odpadních a povrchových vodách</a:t>
            </a:r>
            <a:r>
              <a:rPr lang="cs-CZ" sz="1400" dirty="0" smtClean="0"/>
              <a:t>, </a:t>
            </a:r>
            <a:r>
              <a:rPr lang="cs-CZ" sz="1200" dirty="0" smtClean="0"/>
              <a:t>hodnota </a:t>
            </a:r>
            <a:r>
              <a:rPr lang="cs-CZ" sz="1200" dirty="0"/>
              <a:t>zakázky 198 500Kč bez DPH, získaná dotace 148 875Kč, </a:t>
            </a:r>
            <a:r>
              <a:rPr lang="cs-CZ" sz="1200" b="1" dirty="0"/>
              <a:t>náklady pro firmu 49 625 </a:t>
            </a:r>
            <a:r>
              <a:rPr lang="cs-CZ" sz="1200" b="1" dirty="0" smtClean="0"/>
              <a:t>Kč.</a:t>
            </a:r>
          </a:p>
          <a:p>
            <a:pPr algn="just"/>
            <a:endParaRPr lang="cs-CZ" sz="1000" dirty="0">
              <a:solidFill>
                <a:srgbClr val="0070AF"/>
              </a:solidFill>
            </a:endParaRPr>
          </a:p>
          <a:p>
            <a:pPr algn="just"/>
            <a:r>
              <a:rPr lang="cs-CZ" sz="1400" b="1" dirty="0">
                <a:solidFill>
                  <a:srgbClr val="0070AF"/>
                </a:solidFill>
              </a:rPr>
              <a:t>TRISOL, s.r.o.</a:t>
            </a:r>
            <a:r>
              <a:rPr lang="cs-CZ" sz="1400" dirty="0">
                <a:solidFill>
                  <a:srgbClr val="0070AF"/>
                </a:solidFill>
              </a:rPr>
              <a:t> </a:t>
            </a:r>
            <a:r>
              <a:rPr lang="cs-CZ" sz="1400" dirty="0"/>
              <a:t>- Vliv aplikace kombinovaných růstových stimulátorů u vybraných zemědělských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plodin </a:t>
            </a:r>
            <a:r>
              <a:rPr lang="cs-CZ" sz="1400" dirty="0"/>
              <a:t>na jejich morfologické a výnosové parametry, </a:t>
            </a:r>
            <a:r>
              <a:rPr lang="cs-CZ" sz="1200" dirty="0" smtClean="0"/>
              <a:t>hodnota </a:t>
            </a:r>
            <a:r>
              <a:rPr lang="cs-CZ" sz="1200" dirty="0"/>
              <a:t>zakázky 199 999 Kč bez DPH,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získaná </a:t>
            </a:r>
            <a:r>
              <a:rPr lang="cs-CZ" sz="1200" dirty="0"/>
              <a:t>dotace 149 999Kč,</a:t>
            </a:r>
            <a:r>
              <a:rPr lang="cs-CZ" sz="1200" b="1" dirty="0"/>
              <a:t>náklady pro firmu 50 000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10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ATEMA </a:t>
            </a:r>
            <a:r>
              <a:rPr lang="cs-CZ" sz="1400" b="1" dirty="0">
                <a:solidFill>
                  <a:srgbClr val="0070AF"/>
                </a:solidFill>
              </a:rPr>
              <a:t>SYSTEMS s.r.o.</a:t>
            </a:r>
            <a:r>
              <a:rPr lang="cs-CZ" sz="1400" dirty="0"/>
              <a:t> - Návrh kontrolního a řídícího softwaru pro řízení osvětlovacích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jednotek </a:t>
            </a:r>
            <a:r>
              <a:rPr lang="cs-CZ" sz="1400" dirty="0"/>
              <a:t>pomocí fuzzy regulace, </a:t>
            </a:r>
            <a:r>
              <a:rPr lang="cs-CZ" sz="1200" dirty="0" smtClean="0"/>
              <a:t>hodnota </a:t>
            </a:r>
            <a:r>
              <a:rPr lang="cs-CZ" sz="1200" dirty="0"/>
              <a:t>zakázky 199 999 Kč bez DPH, získaná dotace 149 999Kč, 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b="1" dirty="0" smtClean="0"/>
              <a:t>náklady </a:t>
            </a:r>
            <a:r>
              <a:rPr lang="cs-CZ" sz="1200" b="1" dirty="0"/>
              <a:t>pro firmu 50 000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10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CHEMAP </a:t>
            </a:r>
            <a:r>
              <a:rPr lang="cs-CZ" sz="1400" b="1" dirty="0">
                <a:solidFill>
                  <a:srgbClr val="0070AF"/>
                </a:solidFill>
              </a:rPr>
              <a:t>AGRO s.r.o.</a:t>
            </a:r>
            <a:r>
              <a:rPr lang="cs-CZ" sz="1400" dirty="0">
                <a:solidFill>
                  <a:srgbClr val="0070AF"/>
                </a:solidFill>
              </a:rPr>
              <a:t> </a:t>
            </a:r>
            <a:r>
              <a:rPr lang="cs-CZ" sz="1400" dirty="0"/>
              <a:t>- Ověření účinku stimulátorů růstu a výživy </a:t>
            </a:r>
            <a:r>
              <a:rPr lang="cs-CZ" sz="1400" dirty="0" err="1"/>
              <a:t>mikroprvky</a:t>
            </a:r>
            <a:r>
              <a:rPr lang="cs-CZ" sz="1400" dirty="0"/>
              <a:t> na obilninách s využitím výzkumných kapacit a zařízení UP v Olomouci, </a:t>
            </a:r>
            <a:r>
              <a:rPr lang="cs-CZ" sz="1400" dirty="0" smtClean="0"/>
              <a:t> </a:t>
            </a:r>
            <a:r>
              <a:rPr lang="cs-CZ" sz="1200" dirty="0" smtClean="0"/>
              <a:t>hodnota </a:t>
            </a:r>
            <a:r>
              <a:rPr lang="cs-CZ" sz="1200" dirty="0"/>
              <a:t>zakázky 199 999 Kč bez DPH, </a:t>
            </a: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 smtClean="0"/>
              <a:t>získaná </a:t>
            </a:r>
            <a:r>
              <a:rPr lang="cs-CZ" sz="1200" dirty="0"/>
              <a:t>dotace 149 999Kč, </a:t>
            </a:r>
            <a:r>
              <a:rPr lang="cs-CZ" sz="1200" b="1" dirty="0"/>
              <a:t>náklady pro firmu 50 000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10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HOPI </a:t>
            </a:r>
            <a:r>
              <a:rPr lang="cs-CZ" sz="1400" b="1" dirty="0">
                <a:solidFill>
                  <a:srgbClr val="0070AF"/>
                </a:solidFill>
              </a:rPr>
              <a:t>POPI,  a.s.</a:t>
            </a:r>
            <a:r>
              <a:rPr lang="cs-CZ" sz="1400" dirty="0">
                <a:solidFill>
                  <a:srgbClr val="0070AF"/>
                </a:solidFill>
              </a:rPr>
              <a:t> - </a:t>
            </a:r>
            <a:r>
              <a:rPr lang="cs-CZ" sz="1400" dirty="0"/>
              <a:t>Zvýšení odolnosti obalů na bázi </a:t>
            </a:r>
            <a:r>
              <a:rPr lang="cs-CZ" sz="1400" dirty="0" smtClean="0"/>
              <a:t>papíru, </a:t>
            </a:r>
            <a:r>
              <a:rPr lang="cs-CZ" sz="1200" dirty="0" smtClean="0"/>
              <a:t>hodnota </a:t>
            </a:r>
            <a:r>
              <a:rPr lang="cs-CZ" sz="1200" dirty="0"/>
              <a:t>zakázky 199 000 Kč bez DPH, získaná dotace 149 250Kč, </a:t>
            </a:r>
            <a:r>
              <a:rPr lang="cs-CZ" sz="1200" b="1" dirty="0"/>
              <a:t>náklady pro firmu 49 750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10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ÚSOVSKO</a:t>
            </a:r>
            <a:r>
              <a:rPr lang="cs-CZ" sz="1400" b="1" dirty="0">
                <a:solidFill>
                  <a:srgbClr val="0070AF"/>
                </a:solidFill>
              </a:rPr>
              <a:t>  </a:t>
            </a:r>
            <a:r>
              <a:rPr lang="cs-CZ" sz="1400" b="1" dirty="0" smtClean="0">
                <a:solidFill>
                  <a:srgbClr val="0070AF"/>
                </a:solidFill>
              </a:rPr>
              <a:t>a.s</a:t>
            </a:r>
            <a:r>
              <a:rPr lang="cs-CZ" sz="1400" b="1" dirty="0">
                <a:solidFill>
                  <a:srgbClr val="0070AF"/>
                </a:solidFill>
              </a:rPr>
              <a:t>.</a:t>
            </a:r>
            <a:r>
              <a:rPr lang="cs-CZ" sz="1400" dirty="0">
                <a:solidFill>
                  <a:srgbClr val="0070AF"/>
                </a:solidFill>
              </a:rPr>
              <a:t> </a:t>
            </a:r>
            <a:r>
              <a:rPr lang="cs-CZ" sz="1400" dirty="0"/>
              <a:t>- Rozpracování metody extrakce malých peptidů z obilek ječmene</a:t>
            </a: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/>
              <a:t>hodnota zakázky 199 684 Kč bez DPH, získaná dotace 149 763Kč, </a:t>
            </a:r>
            <a:r>
              <a:rPr lang="cs-CZ" sz="1200" b="1" dirty="0"/>
              <a:t>náklady pro firmu 49 921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9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EKOPROGRES </a:t>
            </a:r>
            <a:r>
              <a:rPr lang="cs-CZ" sz="1400" b="1" dirty="0">
                <a:solidFill>
                  <a:srgbClr val="0070AF"/>
                </a:solidFill>
              </a:rPr>
              <a:t>HRANICE, a.s</a:t>
            </a:r>
            <a:r>
              <a:rPr lang="cs-CZ" sz="1400" b="1" dirty="0"/>
              <a:t>.</a:t>
            </a:r>
            <a:r>
              <a:rPr lang="cs-CZ" sz="1400" dirty="0"/>
              <a:t> - Využití nanočástic kovového železa pro zahušťování kalů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na </a:t>
            </a:r>
            <a:r>
              <a:rPr lang="cs-CZ" sz="1400" dirty="0"/>
              <a:t>čistírnách </a:t>
            </a:r>
            <a:r>
              <a:rPr lang="cs-CZ" sz="1400" dirty="0" smtClean="0"/>
              <a:t>vod </a:t>
            </a:r>
            <a:r>
              <a:rPr lang="cs-CZ" sz="1200" dirty="0" smtClean="0"/>
              <a:t>hodnota </a:t>
            </a:r>
            <a:r>
              <a:rPr lang="cs-CZ" sz="1200" dirty="0"/>
              <a:t>zakázky 199 999 Kč bez DPH, získaná dotace 149 999Kč, </a:t>
            </a:r>
            <a:r>
              <a:rPr lang="cs-CZ" sz="1200" b="1" dirty="0"/>
              <a:t>náklady pro firmu 50 000 </a:t>
            </a:r>
            <a:r>
              <a:rPr lang="cs-CZ" sz="1200" b="1" dirty="0" smtClean="0"/>
              <a:t>Kč.</a:t>
            </a:r>
            <a:endParaRPr lang="cs-CZ" sz="1200" dirty="0"/>
          </a:p>
          <a:p>
            <a:pPr algn="just"/>
            <a:endParaRPr lang="cs-CZ" sz="800" b="1" dirty="0" smtClean="0"/>
          </a:p>
          <a:p>
            <a:pPr algn="just"/>
            <a:r>
              <a:rPr lang="cs-CZ" sz="1400" b="1" dirty="0" smtClean="0">
                <a:solidFill>
                  <a:srgbClr val="0070AF"/>
                </a:solidFill>
              </a:rPr>
              <a:t>REDAM</a:t>
            </a:r>
            <a:r>
              <a:rPr lang="cs-CZ" sz="1400" b="1" dirty="0">
                <a:solidFill>
                  <a:srgbClr val="0070AF"/>
                </a:solidFill>
              </a:rPr>
              <a:t>, spol. s r.o.</a:t>
            </a:r>
            <a:r>
              <a:rPr lang="cs-CZ" sz="1400" dirty="0">
                <a:solidFill>
                  <a:srgbClr val="0070AF"/>
                </a:solidFill>
              </a:rPr>
              <a:t> </a:t>
            </a:r>
            <a:r>
              <a:rPr lang="cs-CZ" sz="1400" dirty="0"/>
              <a:t>- Analýza 1,3 </a:t>
            </a:r>
            <a:r>
              <a:rPr lang="cs-CZ" sz="1400" dirty="0" smtClean="0"/>
              <a:t>DMAA, </a:t>
            </a:r>
            <a:r>
              <a:rPr lang="cs-CZ" sz="1200" dirty="0" smtClean="0"/>
              <a:t>hodnota </a:t>
            </a:r>
            <a:r>
              <a:rPr lang="cs-CZ" sz="1200" dirty="0"/>
              <a:t>zakázky 194 500 Kč bez DPH, získaná dotace 145 875Kč, </a:t>
            </a:r>
            <a:r>
              <a:rPr lang="cs-CZ" sz="1200" b="1" dirty="0"/>
              <a:t>náklady pro firmu 48 625 </a:t>
            </a:r>
            <a:r>
              <a:rPr lang="cs-CZ" sz="1200" b="1" dirty="0" smtClean="0"/>
              <a:t>Kč.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18165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6200000">
            <a:off x="-1452374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</a:t>
            </a:r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hlavičk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2195736" y="3140968"/>
            <a:ext cx="489654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 rot="16200000">
            <a:off x="5262374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lavičk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3828" y="1713964"/>
            <a:ext cx="7918652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SIGMA Výzkumný a vývojový ústav, s.r.o. </a:t>
            </a:r>
            <a:r>
              <a:rPr lang="cs-CZ" sz="1200" dirty="0">
                <a:latin typeface="Arial"/>
                <a:ea typeface="Calibri"/>
                <a:cs typeface="Times New Roman"/>
              </a:rPr>
              <a:t>- Aplikace nanočástic na technické úpravy, hodnota zakázky 190 000 Kč bez DPH, získaná dotace 142 500 Kč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, náklady pro firmu 47 500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DURST VJV s. r. 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Ověření stimulace růstu a výnosu plodin formou moření a listové aplikace stimulátorů růstu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Galleko</a:t>
            </a:r>
            <a:r>
              <a:rPr lang="cs-CZ" sz="1200" dirty="0">
                <a:latin typeface="Arial"/>
                <a:ea typeface="Calibri"/>
                <a:cs typeface="Times New Roman"/>
              </a:rPr>
              <a:t>, hodnota zakázky 199 999 Kč bez DPH, získaná dotace 149 999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50 000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SVP - služby výroba prodej s.r.o.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Ozónové technologie pro dezinfekci a sterilizaci, hodnota zakázky </a:t>
            </a:r>
            <a:r>
              <a:rPr lang="cs-CZ" sz="1200" dirty="0" smtClean="0">
                <a:latin typeface="Arial"/>
                <a:ea typeface="Calibri"/>
                <a:cs typeface="Times New Roman"/>
              </a:rPr>
              <a:t/>
            </a:r>
            <a:br>
              <a:rPr lang="cs-CZ" sz="1200" dirty="0" smtClean="0">
                <a:latin typeface="Arial"/>
                <a:ea typeface="Calibri"/>
                <a:cs typeface="Times New Roman"/>
              </a:rPr>
            </a:br>
            <a:r>
              <a:rPr lang="cs-CZ" sz="1200" dirty="0" smtClean="0">
                <a:latin typeface="Arial"/>
                <a:ea typeface="Calibri"/>
                <a:cs typeface="Times New Roman"/>
              </a:rPr>
              <a:t>196 000 </a:t>
            </a:r>
            <a:r>
              <a:rPr lang="cs-CZ" sz="1200" dirty="0">
                <a:latin typeface="Arial"/>
                <a:ea typeface="Calibri"/>
                <a:cs typeface="Times New Roman"/>
              </a:rPr>
              <a:t>Kč bez DPH, získaná dotace 147 000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49 000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GALVA s.r.o.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Inovační řešení kontroly slitinových povlaků a tloušťky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Zn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vrstvy., hodnota zakázky 198 000 Kč bez DPH, získaná dotace 148 500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49 500 Kč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EGT </a:t>
            </a:r>
            <a:r>
              <a:rPr lang="cs-CZ" sz="1400" b="1" dirty="0" err="1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system</a:t>
            </a: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 spol. s r.o. </a:t>
            </a:r>
            <a:r>
              <a:rPr lang="cs-CZ" sz="1200" dirty="0">
                <a:latin typeface="Arial"/>
                <a:ea typeface="Calibri"/>
                <a:cs typeface="Times New Roman"/>
              </a:rPr>
              <a:t>- Testování biologické účinnosti a výnosového potenciálu stimulátorů řady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Energen</a:t>
            </a:r>
            <a:r>
              <a:rPr lang="cs-CZ" sz="1200" dirty="0">
                <a:latin typeface="Arial"/>
                <a:ea typeface="Calibri"/>
                <a:cs typeface="Times New Roman"/>
              </a:rPr>
              <a:t>., hodnota zakázky 199 999 Kč bez DPH, získaná dotace 149 999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50 000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CENTRUM HYDRAULICKÉHO VÝZKUMU spol. s r.o.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Využitelnost kovového 3D tisku pro výrobu prototypů, hodnota zakázky 195 000 Kč bez DPH, získaná dotace 146 250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48 750 Kč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AMALGEROL CZ s.r.o. </a:t>
            </a:r>
            <a:r>
              <a:rPr lang="cs-CZ" sz="1200" dirty="0">
                <a:latin typeface="Arial"/>
                <a:ea typeface="Calibri"/>
                <a:cs typeface="Times New Roman"/>
              </a:rPr>
              <a:t>- Testování biologické účinnosti vybraných přípravků společnosti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Amalgerol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CZ s.r.o. a jejich výnosový potenciál v pěstování polních plodin., hodnota zakázky 199 999 Kč bez DPH, získaná dotace 149 999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50 000 Kč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K-PROFI, spol. s r.o.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- Návrh Řídícího a kontrolního software pro řízení osvětlovacích </a:t>
            </a:r>
            <a:r>
              <a:rPr lang="cs-CZ" sz="1200" dirty="0" err="1">
                <a:latin typeface="Arial"/>
                <a:ea typeface="Calibri"/>
                <a:cs typeface="Times New Roman"/>
              </a:rPr>
              <a:t>tělěs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na bázi LED, hodnota zakázky 199 999 Kč bez DPH, získaná dotace 149 999 Kč, </a:t>
            </a:r>
            <a:r>
              <a:rPr lang="cs-CZ" sz="1200" b="1" dirty="0">
                <a:latin typeface="Arial"/>
                <a:ea typeface="Calibri"/>
                <a:cs typeface="Times New Roman"/>
              </a:rPr>
              <a:t>náklady pro firmu 50 000 Kč</a:t>
            </a:r>
            <a:r>
              <a:rPr lang="cs-CZ" sz="1200" dirty="0"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5" name="Obdélník 4"/>
          <p:cNvSpPr/>
          <p:nvPr/>
        </p:nvSpPr>
        <p:spPr>
          <a:xfrm rot="16200000">
            <a:off x="-2154450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8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6200000">
            <a:off x="-2154450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hlavičk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973828" y="1577264"/>
            <a:ext cx="7918652" cy="530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NanoTrade s.r.o.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Kovové a nekovové ekvivalenty stávajících nanomateriálů s biocidním účinkem, hodnota zakázky 196 000 Kč bez DPH, získaná dotace 147 000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49 000 Kč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GEOCENTRUM, spol. s r.o. zeměměřická a projekční kancelář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- Vývoj webového mapového klienta pro pasportizaci obcí, hodnota zakázky 199 000 Kč bez DPH, získaná dotace 149 250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49 750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TRYSTOM, spol. s r.o. 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Infuzní dávkovač TRYSTOM M269, hodnota zakázky 194 753 Kč bez DPH, získaná dotace 146 065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48 688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 err="1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OlChemIm</a:t>
            </a: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 s.r.o. 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Zefektivnění postupu přípravy značených standardů, hodnota zakázky 193 419 Kč bez DPH, získaná dotace 145 064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48 355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NEW ENERGY s.r.o.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- Charakterizace stability koloidních disperzí vitamínu C, hodnota zakázky 199 999 Kč bez DPH, získaná dotace 149 999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50 000 Kč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FAGRON a.s. 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- Vývoj účinné látky s antioxidačním účinkem pro kosmetické účely, hodnota zakázky 199 197 Kč bez DPH, získaná dotace 149 398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49 799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NET UNIVERSITY s.r.o.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- Průzkum v oblasti využívání školních informačních systémů a e-</a:t>
            </a:r>
            <a:r>
              <a:rPr lang="cs-CZ" sz="1200" dirty="0" err="1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learningu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ve školství v Olomouckém kraji, hodnota zakázky 131 000 Kč bez DPH, získaná dotace 98 250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32 750 Kč </a:t>
            </a:r>
            <a:endParaRPr lang="cs-CZ" sz="11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cs-CZ" sz="1400" b="1" dirty="0">
                <a:solidFill>
                  <a:srgbClr val="0070AF"/>
                </a:solidFill>
                <a:latin typeface="Arial"/>
                <a:ea typeface="Times New Roman"/>
                <a:cs typeface="Times New Roman"/>
              </a:rPr>
              <a:t>MS TECHNIKA PRO s.r.o.</a:t>
            </a:r>
            <a:r>
              <a:rPr lang="cs-CZ" sz="12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- Zpracování analýzy potenciálních zákazníků a strategie efektivního zacílení na stávající a potenciální zákazníky, hodnota zakázky 89 000 Kč bez DPH, získaná dotace 66 750 Kč, </a:t>
            </a:r>
            <a:r>
              <a:rPr lang="cs-CZ" sz="1200" b="1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náklady pro firmu 22 250 Kč</a:t>
            </a:r>
            <a:endParaRPr lang="cs-CZ" sz="11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262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6200000">
            <a:off x="-1452374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</a:t>
            </a:r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hlavičk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2195736" y="3140968"/>
            <a:ext cx="489654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267744" y="369235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8</a:t>
            </a:r>
            <a:endParaRPr lang="cs-CZ" sz="4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40152" y="3667671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16+</a:t>
            </a:r>
            <a:endParaRPr lang="cs-CZ" sz="4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73342" y="5013176"/>
            <a:ext cx="2910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b="1" dirty="0" smtClean="0"/>
              <a:t>100 </a:t>
            </a:r>
            <a:r>
              <a:rPr lang="en-US" sz="6600" b="1" dirty="0" smtClean="0"/>
              <a:t>%</a:t>
            </a:r>
            <a:endParaRPr lang="cs-CZ" sz="6600" b="1" dirty="0"/>
          </a:p>
        </p:txBody>
      </p:sp>
      <p:sp>
        <p:nvSpPr>
          <p:cNvPr id="9" name="Obdélník 8"/>
          <p:cNvSpPr/>
          <p:nvPr/>
        </p:nvSpPr>
        <p:spPr>
          <a:xfrm rot="16200000">
            <a:off x="5262374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92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 rot="16200000">
            <a:off x="-1452374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</a:t>
            </a:r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hlavičk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2195736" y="3140968"/>
            <a:ext cx="4896544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267744" y="3692351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8</a:t>
            </a:r>
            <a:endParaRPr lang="cs-CZ" sz="44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5940152" y="3667671"/>
            <a:ext cx="129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16+</a:t>
            </a:r>
            <a:endParaRPr lang="cs-CZ" sz="4400" b="1" dirty="0"/>
          </a:p>
        </p:txBody>
      </p:sp>
      <p:sp>
        <p:nvSpPr>
          <p:cNvPr id="9" name="Obdélník 8"/>
          <p:cNvSpPr/>
          <p:nvPr/>
        </p:nvSpPr>
        <p:spPr>
          <a:xfrm>
            <a:off x="2868522" y="5120605"/>
            <a:ext cx="3408305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4000" b="1" dirty="0"/>
              <a:t> 3 607 449 </a:t>
            </a:r>
            <a:r>
              <a:rPr lang="cs-CZ" sz="4000" b="1" dirty="0" smtClean="0"/>
              <a:t>Kč</a:t>
            </a:r>
            <a:br>
              <a:rPr lang="cs-CZ" sz="4000" b="1" dirty="0" smtClean="0"/>
            </a:br>
            <a:r>
              <a:rPr lang="cs-CZ" sz="2000" b="1" dirty="0"/>
              <a:t>+  711 730 Kč</a:t>
            </a:r>
            <a:r>
              <a:rPr lang="cs-CZ" sz="4000" b="1" dirty="0"/>
              <a:t/>
            </a:r>
            <a:br>
              <a:rPr lang="cs-CZ" sz="4000" b="1" dirty="0"/>
            </a:br>
            <a:r>
              <a:rPr lang="cs-CZ" sz="4000" b="1" dirty="0" smtClean="0"/>
              <a:t>4 319 179 Kč</a:t>
            </a:r>
            <a:endParaRPr lang="cs-CZ" sz="4000" b="1" dirty="0"/>
          </a:p>
        </p:txBody>
      </p:sp>
      <p:sp>
        <p:nvSpPr>
          <p:cNvPr id="11" name="Obdélník 10"/>
          <p:cNvSpPr/>
          <p:nvPr/>
        </p:nvSpPr>
        <p:spPr>
          <a:xfrm>
            <a:off x="2868522" y="2204864"/>
            <a:ext cx="35509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000" b="1" dirty="0"/>
              <a:t> 1 925 933 Kč </a:t>
            </a:r>
          </a:p>
        </p:txBody>
      </p:sp>
      <p:sp>
        <p:nvSpPr>
          <p:cNvPr id="12" name="Obdélník 11"/>
          <p:cNvSpPr/>
          <p:nvPr/>
        </p:nvSpPr>
        <p:spPr>
          <a:xfrm rot="16200000">
            <a:off x="5262374" y="374133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vouchery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 - II. etapa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hlavičk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4688" y="1988840"/>
            <a:ext cx="91393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Inovační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vouchery</a:t>
            </a:r>
            <a:r>
              <a:rPr lang="en-US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Olomouckém kraji</a:t>
            </a:r>
            <a:endParaRPr lang="cs-CZ" sz="2800" b="1" dirty="0">
              <a:solidFill>
                <a:srgbClr val="006F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89" y="2917388"/>
            <a:ext cx="9031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800" dirty="0" smtClean="0"/>
              <a:t>Budování důvěry mezi akademickou</a:t>
            </a:r>
            <a:br>
              <a:rPr lang="cs-CZ" sz="2800" dirty="0" smtClean="0"/>
            </a:br>
            <a:r>
              <a:rPr lang="cs-CZ" sz="2800" dirty="0" smtClean="0"/>
              <a:t>a komerční sférou.</a:t>
            </a:r>
            <a:br>
              <a:rPr lang="cs-CZ" sz="2800" dirty="0" smtClean="0"/>
            </a:br>
            <a:endParaRPr lang="cs-CZ" sz="2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800" dirty="0" smtClean="0"/>
              <a:t>Pokračování projektů</a:t>
            </a:r>
            <a:br>
              <a:rPr lang="cs-CZ" sz="2800" dirty="0" smtClean="0"/>
            </a:br>
            <a:r>
              <a:rPr lang="cs-CZ" sz="2800" dirty="0" smtClean="0"/>
              <a:t>po ukončení podpory z inovačních voucherů.</a:t>
            </a:r>
            <a:br>
              <a:rPr lang="cs-CZ" sz="2800" dirty="0" smtClean="0"/>
            </a:br>
            <a:endParaRPr lang="cs-CZ" sz="2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cs-CZ" sz="2800" dirty="0" smtClean="0"/>
              <a:t>Nenáročná administrace ze strany kraje, která podporuje nové spolupráce.</a:t>
            </a:r>
            <a:br>
              <a:rPr lang="cs-CZ" sz="2800" dirty="0" smtClean="0"/>
            </a:br>
            <a:endParaRPr lang="cs-CZ" sz="2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cs-CZ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036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68313" y="4266436"/>
            <a:ext cx="410368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endParaRPr lang="cs-CZ" dirty="0">
              <a:solidFill>
                <a:srgbClr val="00B1E6"/>
              </a:solidFill>
              <a:cs typeface="Arial" charset="0"/>
            </a:endParaRPr>
          </a:p>
          <a:p>
            <a:pPr eaLnBrk="0" hangingPunct="0"/>
            <a:r>
              <a:rPr lang="cs-CZ" sz="2000" b="1" dirty="0" smtClean="0">
                <a:solidFill>
                  <a:srgbClr val="0070AF"/>
                </a:solidFill>
                <a:cs typeface="Arial" charset="0"/>
              </a:rPr>
              <a:t>Dr. Ing</a:t>
            </a:r>
            <a:r>
              <a:rPr lang="cs-CZ" sz="2000" b="1" dirty="0">
                <a:solidFill>
                  <a:srgbClr val="0070AF"/>
                </a:solidFill>
                <a:cs typeface="Arial" charset="0"/>
              </a:rPr>
              <a:t>. </a:t>
            </a:r>
            <a:r>
              <a:rPr lang="cs-CZ" sz="2000" b="1" dirty="0" smtClean="0">
                <a:solidFill>
                  <a:srgbClr val="0070AF"/>
                </a:solidFill>
                <a:cs typeface="Arial" charset="0"/>
              </a:rPr>
              <a:t>Petr Kubečka</a:t>
            </a:r>
            <a:endParaRPr lang="cs-CZ" sz="2000" b="1" dirty="0">
              <a:solidFill>
                <a:srgbClr val="0070AF"/>
              </a:solidFill>
              <a:cs typeface="Arial" charset="0"/>
            </a:endParaRPr>
          </a:p>
          <a:p>
            <a:pPr eaLnBrk="0" hangingPunct="0"/>
            <a:r>
              <a:rPr lang="cs-CZ" dirty="0" smtClean="0">
                <a:solidFill>
                  <a:srgbClr val="0070AF"/>
                </a:solidFill>
                <a:cs typeface="Arial" charset="0"/>
              </a:rPr>
              <a:t>business </a:t>
            </a:r>
            <a:r>
              <a:rPr lang="cs-CZ" dirty="0">
                <a:solidFill>
                  <a:srgbClr val="0070AF"/>
                </a:solidFill>
                <a:cs typeface="Arial" charset="0"/>
              </a:rPr>
              <a:t>development manažer</a:t>
            </a:r>
          </a:p>
          <a:p>
            <a:pPr eaLnBrk="0" hangingPunct="0"/>
            <a:endParaRPr lang="cs-CZ" dirty="0">
              <a:solidFill>
                <a:srgbClr val="0070AF"/>
              </a:solidFill>
              <a:cs typeface="Arial" charset="0"/>
            </a:endParaRPr>
          </a:p>
          <a:p>
            <a:pPr eaLnBrk="0" hangingPunct="0"/>
            <a:r>
              <a:rPr lang="cs-CZ" dirty="0">
                <a:solidFill>
                  <a:srgbClr val="0070AF"/>
                </a:solidFill>
                <a:cs typeface="Arial" charset="0"/>
              </a:rPr>
              <a:t>T</a:t>
            </a:r>
            <a:r>
              <a:rPr lang="cs-CZ" dirty="0" smtClean="0">
                <a:solidFill>
                  <a:srgbClr val="0070AF"/>
                </a:solidFill>
                <a:cs typeface="Arial" charset="0"/>
              </a:rPr>
              <a:t>:  </a:t>
            </a:r>
            <a:r>
              <a:rPr lang="cs-CZ" dirty="0">
                <a:solidFill>
                  <a:srgbClr val="0070AF"/>
                </a:solidFill>
                <a:cs typeface="Arial" charset="0"/>
              </a:rPr>
              <a:t>585 631 </a:t>
            </a:r>
            <a:r>
              <a:rPr lang="cs-CZ" dirty="0" smtClean="0">
                <a:solidFill>
                  <a:srgbClr val="0070AF"/>
                </a:solidFill>
                <a:cs typeface="Arial" charset="0"/>
              </a:rPr>
              <a:t>449</a:t>
            </a:r>
            <a:endParaRPr lang="cs-CZ" dirty="0">
              <a:solidFill>
                <a:srgbClr val="0070AF"/>
              </a:solidFill>
              <a:cs typeface="Arial" charset="0"/>
            </a:endParaRPr>
          </a:p>
          <a:p>
            <a:pPr eaLnBrk="0" hangingPunct="0"/>
            <a:r>
              <a:rPr lang="cs-CZ" dirty="0">
                <a:solidFill>
                  <a:srgbClr val="0070AF"/>
                </a:solidFill>
                <a:cs typeface="Arial" charset="0"/>
              </a:rPr>
              <a:t>M: </a:t>
            </a:r>
            <a:r>
              <a:rPr lang="cs-CZ" dirty="0" smtClean="0">
                <a:solidFill>
                  <a:srgbClr val="0070AF"/>
                </a:solidFill>
                <a:cs typeface="Arial" charset="0"/>
              </a:rPr>
              <a:t>734 265 043</a:t>
            </a:r>
            <a:endParaRPr lang="cs-CZ" dirty="0">
              <a:solidFill>
                <a:srgbClr val="0070AF"/>
              </a:solidFill>
              <a:cs typeface="Arial" charset="0"/>
            </a:endParaRPr>
          </a:p>
          <a:p>
            <a:pPr eaLnBrk="0" hangingPunct="0"/>
            <a:r>
              <a:rPr lang="cs-CZ" dirty="0">
                <a:solidFill>
                  <a:srgbClr val="0070AF"/>
                </a:solidFill>
                <a:cs typeface="Arial" charset="0"/>
              </a:rPr>
              <a:t>E: </a:t>
            </a:r>
            <a:r>
              <a:rPr lang="cs-CZ" dirty="0" smtClean="0">
                <a:solidFill>
                  <a:srgbClr val="0070AF"/>
                </a:solidFill>
                <a:cs typeface="Arial" charset="0"/>
              </a:rPr>
              <a:t>petr.kubecka@vtpup.cz</a:t>
            </a:r>
            <a:endParaRPr lang="cs-CZ" dirty="0">
              <a:solidFill>
                <a:srgbClr val="0070AF"/>
              </a:solidFill>
              <a:cs typeface="Arial" charset="0"/>
            </a:endParaRPr>
          </a:p>
        </p:txBody>
      </p:sp>
      <p:sp>
        <p:nvSpPr>
          <p:cNvPr id="9" name="Obdélník 1"/>
          <p:cNvSpPr>
            <a:spLocks noChangeArrowheads="1"/>
          </p:cNvSpPr>
          <p:nvPr/>
        </p:nvSpPr>
        <p:spPr bwMode="auto">
          <a:xfrm>
            <a:off x="0" y="1528536"/>
            <a:ext cx="9144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20592" y="4513065"/>
            <a:ext cx="3671888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cs-CZ" sz="2000" b="1" dirty="0">
                <a:solidFill>
                  <a:srgbClr val="0070AF"/>
                </a:solidFill>
                <a:cs typeface="Arial" charset="0"/>
              </a:rPr>
              <a:t>Vědeckotechnický park </a:t>
            </a:r>
            <a:r>
              <a:rPr lang="cs-CZ" dirty="0">
                <a:solidFill>
                  <a:srgbClr val="0070AF"/>
                </a:solidFill>
                <a:cs typeface="Arial" charset="0"/>
              </a:rPr>
              <a:t/>
            </a:r>
            <a:br>
              <a:rPr lang="cs-CZ" dirty="0">
                <a:solidFill>
                  <a:srgbClr val="0070AF"/>
                </a:solidFill>
                <a:cs typeface="Arial" charset="0"/>
              </a:rPr>
            </a:br>
            <a:r>
              <a:rPr lang="cs-CZ" dirty="0">
                <a:solidFill>
                  <a:srgbClr val="0070AF"/>
                </a:solidFill>
                <a:cs typeface="Arial" charset="0"/>
              </a:rPr>
              <a:t>Univerzity Palackého v Olomouci</a:t>
            </a:r>
          </a:p>
          <a:p>
            <a:pPr eaLnBrk="0" hangingPunct="0"/>
            <a:r>
              <a:rPr lang="cs-CZ" dirty="0">
                <a:solidFill>
                  <a:srgbClr val="0070AF"/>
                </a:solidFill>
                <a:cs typeface="Arial" charset="0"/>
              </a:rPr>
              <a:t>Šlechtitelů 21, 783 71  Olomouc</a:t>
            </a:r>
          </a:p>
          <a:p>
            <a:pPr eaLnBrk="0" hangingPunct="0"/>
            <a:endParaRPr lang="cs-CZ" dirty="0">
              <a:solidFill>
                <a:srgbClr val="0070AF"/>
              </a:solidFill>
              <a:cs typeface="Arial" charset="0"/>
            </a:endParaRPr>
          </a:p>
          <a:p>
            <a:pPr eaLnBrk="0" hangingPunct="0"/>
            <a:r>
              <a:rPr lang="cs-CZ" dirty="0">
                <a:solidFill>
                  <a:srgbClr val="0070AF"/>
                </a:solidFill>
                <a:cs typeface="Arial" charset="0"/>
              </a:rPr>
              <a:t>T: 585 631 420</a:t>
            </a:r>
          </a:p>
          <a:p>
            <a:pPr eaLnBrk="0" hangingPunct="0"/>
            <a:r>
              <a:rPr lang="cs-CZ" dirty="0">
                <a:solidFill>
                  <a:srgbClr val="0070AF"/>
                </a:solidFill>
                <a:cs typeface="Arial" charset="0"/>
              </a:rPr>
              <a:t>E: recepce@vtpup.cz</a:t>
            </a:r>
          </a:p>
        </p:txBody>
      </p:sp>
      <p:sp>
        <p:nvSpPr>
          <p:cNvPr id="2" name="Obdélník 1"/>
          <p:cNvSpPr/>
          <p:nvPr/>
        </p:nvSpPr>
        <p:spPr>
          <a:xfrm>
            <a:off x="548031" y="2492895"/>
            <a:ext cx="6102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 smtClean="0">
                <a:solidFill>
                  <a:srgbClr val="006FAF"/>
                </a:solidFill>
                <a:hlinkClick r:id="rId2"/>
              </a:rPr>
              <a:t>www.vyzkumprofirmy.cz</a:t>
            </a:r>
            <a:r>
              <a:rPr lang="cs-CZ" sz="3600" b="1" dirty="0" smtClean="0">
                <a:solidFill>
                  <a:srgbClr val="006FAF"/>
                </a:solidFill>
              </a:rPr>
              <a:t> </a:t>
            </a:r>
            <a:r>
              <a:rPr lang="cs-CZ" sz="3600" b="1" dirty="0">
                <a:solidFill>
                  <a:srgbClr val="006FAF"/>
                </a:solidFill>
              </a:rPr>
              <a:t/>
            </a:r>
            <a:br>
              <a:rPr lang="cs-CZ" sz="3600" b="1" dirty="0">
                <a:solidFill>
                  <a:srgbClr val="006FAF"/>
                </a:solidFill>
              </a:rPr>
            </a:br>
            <a:endParaRPr lang="cs-CZ" sz="2400" b="1" dirty="0">
              <a:solidFill>
                <a:srgbClr val="006FAF"/>
              </a:solidFill>
            </a:endParaRPr>
          </a:p>
          <a:p>
            <a:pPr algn="ctr"/>
            <a:r>
              <a:rPr lang="cs-CZ" sz="2400" b="1" dirty="0">
                <a:solidFill>
                  <a:srgbClr val="006FAF"/>
                </a:solidFill>
                <a:hlinkClick r:id="rId3"/>
              </a:rPr>
              <a:t>http://</a:t>
            </a:r>
            <a:r>
              <a:rPr lang="cs-CZ" sz="2400" b="1" dirty="0" smtClean="0">
                <a:solidFill>
                  <a:srgbClr val="006FAF"/>
                </a:solidFill>
                <a:hlinkClick r:id="rId3"/>
              </a:rPr>
              <a:t>goo.gl/a7H5Au</a:t>
            </a:r>
            <a:r>
              <a:rPr lang="cs-CZ" sz="2400" b="1" dirty="0" smtClean="0">
                <a:solidFill>
                  <a:srgbClr val="006FAF"/>
                </a:solidFill>
              </a:rPr>
              <a:t> </a:t>
            </a:r>
            <a:endParaRPr lang="cs-CZ" sz="2400" b="1" dirty="0">
              <a:solidFill>
                <a:srgbClr val="006FAF"/>
              </a:solidFill>
            </a:endParaRPr>
          </a:p>
        </p:txBody>
      </p:sp>
      <p:pic>
        <p:nvPicPr>
          <p:cNvPr id="12" name="Picture 2" descr="http://chart.googleapis.com/chart?cht=qr&amp;chs=150x150&amp;choe=UTF-8&amp;chld=H&amp;chl=http://goo.gl/a7H5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267420"/>
            <a:ext cx="1835944" cy="183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2" descr="hlavičky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43550"/>
            <a:ext cx="91440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21545"/>
            <a:ext cx="9144000" cy="539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2800" b="1" dirty="0">
                <a:solidFill>
                  <a:srgbClr val="00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Univerzitě Palackého v </a:t>
            </a:r>
            <a:r>
              <a:rPr lang="cs-CZ" sz="2800" b="1" dirty="0" smtClean="0">
                <a:solidFill>
                  <a:srgbClr val="00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cs-CZ" sz="2800" b="1" dirty="0">
                <a:solidFill>
                  <a:srgbClr val="0049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dělá výzkum i pro firmy</a:t>
            </a:r>
          </a:p>
        </p:txBody>
      </p:sp>
      <p:sp>
        <p:nvSpPr>
          <p:cNvPr id="11" name="Obdélník s odříznutým jedním rohem 10"/>
          <p:cNvSpPr/>
          <p:nvPr/>
        </p:nvSpPr>
        <p:spPr>
          <a:xfrm>
            <a:off x="2123728" y="2200917"/>
            <a:ext cx="4896544" cy="3172299"/>
          </a:xfrm>
          <a:prstGeom prst="snip1Rect">
            <a:avLst>
              <a:gd name="adj" fmla="val 0"/>
            </a:avLst>
          </a:prstGeom>
          <a:solidFill>
            <a:srgbClr val="00B1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Prodej patentů a poskytování licenci.</a:t>
            </a:r>
          </a:p>
          <a:p>
            <a:pPr algn="ctr">
              <a:defRPr/>
            </a:pP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Zakládání společných firem.</a:t>
            </a:r>
          </a:p>
          <a:p>
            <a:pPr algn="ctr">
              <a:defRPr/>
            </a:pP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Společné výzkumně-vývojové aktivity (smluvní výzkum).</a:t>
            </a:r>
          </a:p>
          <a:p>
            <a:pPr algn="ctr">
              <a:defRPr/>
            </a:pP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Poradenství a výzkum na zakázku.</a:t>
            </a:r>
          </a:p>
          <a:p>
            <a:pPr algn="ctr">
              <a:defRPr/>
            </a:pP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cs-CZ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Analytické práce, měření.</a:t>
            </a:r>
            <a:endParaRPr lang="cs-CZ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Šipka dolů 11"/>
          <p:cNvSpPr/>
          <p:nvPr/>
        </p:nvSpPr>
        <p:spPr>
          <a:xfrm>
            <a:off x="1085810" y="2200917"/>
            <a:ext cx="821894" cy="3172299"/>
          </a:xfrm>
          <a:prstGeom prst="downArrow">
            <a:avLst>
              <a:gd name="adj1" fmla="val 50000"/>
              <a:gd name="adj2" fmla="val 72386"/>
            </a:avLst>
          </a:prstGeom>
          <a:solidFill>
            <a:srgbClr val="0070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3" name="Šipka nahoru 12"/>
          <p:cNvSpPr/>
          <p:nvPr/>
        </p:nvSpPr>
        <p:spPr>
          <a:xfrm>
            <a:off x="7240664" y="2200917"/>
            <a:ext cx="758672" cy="3172299"/>
          </a:xfrm>
          <a:prstGeom prst="upArrow">
            <a:avLst>
              <a:gd name="adj1" fmla="val 50000"/>
              <a:gd name="adj2" fmla="val 84172"/>
            </a:avLst>
          </a:prstGeom>
          <a:solidFill>
            <a:srgbClr val="0070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6" name="Obrázek 15" descr="hlavičky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" y="5401960"/>
            <a:ext cx="9144000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b="1" dirty="0" smtClean="0"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cs-CZ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ědecká </a:t>
            </a:r>
            <a:r>
              <a:rPr lang="cs-CZ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centra excelence </a:t>
            </a:r>
            <a:r>
              <a:rPr lang="cs-CZ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 pravidelným transferem výsledků do praxe</a:t>
            </a:r>
            <a:endParaRPr lang="cs-CZ" sz="19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Unikátní přístrojová infrastruktura</a:t>
            </a:r>
            <a:endParaRPr lang="cs-CZ" sz="1900" b="1" dirty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cs-CZ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Mezinárodním obsazení</a:t>
            </a:r>
            <a:endParaRPr lang="cs-CZ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212306" y="2224980"/>
            <a:ext cx="27193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0070AF"/>
                </a:solidFill>
                <a:latin typeface="+mj-lt"/>
                <a:cs typeface="Tahoma" pitchFamily="34" charset="0"/>
              </a:rPr>
              <a:t>BIOMEDREG - Ústav molekulární a translační medicíny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5880100" y="4169196"/>
            <a:ext cx="33559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dirty="0">
                <a:solidFill>
                  <a:srgbClr val="0070AF"/>
                </a:solidFill>
                <a:latin typeface="+mj-lt"/>
                <a:cs typeface="Tahoma" pitchFamily="34" charset="0"/>
              </a:rPr>
              <a:t>CR Haná - Centrum biotechnologického a zemědělského výzkumu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1923" y="4170937"/>
            <a:ext cx="30699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b="1" dirty="0" smtClean="0">
                <a:solidFill>
                  <a:srgbClr val="0070AF"/>
                </a:solidFill>
                <a:latin typeface="+mj-lt"/>
                <a:cs typeface="Tahoma" pitchFamily="34" charset="0"/>
              </a:rPr>
              <a:t>RCPTM - Centrum </a:t>
            </a:r>
            <a:r>
              <a:rPr lang="cs-CZ" b="1" dirty="0">
                <a:solidFill>
                  <a:srgbClr val="0070AF"/>
                </a:solidFill>
                <a:latin typeface="+mj-lt"/>
                <a:cs typeface="Tahoma" pitchFamily="34" charset="0"/>
              </a:rPr>
              <a:t>pokročilých technologií </a:t>
            </a:r>
            <a:r>
              <a:rPr lang="cs-CZ" b="1" dirty="0" smtClean="0">
                <a:solidFill>
                  <a:srgbClr val="0070AF"/>
                </a:solidFill>
                <a:latin typeface="+mj-lt"/>
                <a:cs typeface="Tahoma" pitchFamily="34" charset="0"/>
              </a:rPr>
              <a:t>a </a:t>
            </a:r>
            <a:r>
              <a:rPr lang="cs-CZ" b="1" dirty="0">
                <a:solidFill>
                  <a:srgbClr val="0070AF"/>
                </a:solidFill>
                <a:latin typeface="+mj-lt"/>
                <a:cs typeface="Tahoma" pitchFamily="34" charset="0"/>
              </a:rPr>
              <a:t>materiálů</a:t>
            </a:r>
          </a:p>
        </p:txBody>
      </p:sp>
      <p:pic>
        <p:nvPicPr>
          <p:cNvPr id="8196" name="Picture 4" descr="http://g.denik.cz/43/25/centrum-pokrocilych-technologii-mikroskop-rcptm2013100714_denik-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08717"/>
            <a:ext cx="2893564" cy="1800000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440.upol.cz/typo3temp/pics/346f10af8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712" y="2356186"/>
            <a:ext cx="2839776" cy="1800000"/>
          </a:xfrm>
          <a:prstGeom prst="roundRect">
            <a:avLst>
              <a:gd name="adj" fmla="val 16667"/>
            </a:avLst>
          </a:prstGeom>
          <a:ln w="3175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952" y="3161084"/>
            <a:ext cx="2750096" cy="1800000"/>
          </a:xfrm>
          <a:prstGeom prst="roundRect">
            <a:avLst>
              <a:gd name="adj" fmla="val 16667"/>
            </a:avLst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0" y="148478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70AF"/>
                </a:solidFill>
                <a:latin typeface="Arial" panose="020B0604020202020204" pitchFamily="34" charset="0"/>
                <a:cs typeface="Arial" pitchFamily="34" charset="0"/>
              </a:rPr>
              <a:t>V</a:t>
            </a:r>
            <a:r>
              <a:rPr lang="cs-CZ" sz="3200" b="1" dirty="0">
                <a:solidFill>
                  <a:srgbClr val="0070A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ědecká centra excelence</a:t>
            </a:r>
            <a:endParaRPr lang="cs-CZ" sz="3200" dirty="0">
              <a:solidFill>
                <a:srgbClr val="0070AF"/>
              </a:solidFill>
            </a:endParaRPr>
          </a:p>
        </p:txBody>
      </p:sp>
      <p:pic>
        <p:nvPicPr>
          <p:cNvPr id="18" name="Obrázek 17" descr="hlavičky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6156176" y="4149080"/>
            <a:ext cx="2886103" cy="2592288"/>
            <a:chOff x="-226293" y="2818606"/>
            <a:chExt cx="3286125" cy="2914650"/>
          </a:xfrm>
        </p:grpSpPr>
        <p:pic>
          <p:nvPicPr>
            <p:cNvPr id="5" name="Picture 22" descr="mapa_evropy"/>
            <p:cNvPicPr>
              <a:picLocks noChangeAspect="1" noChangeArrowheads="1"/>
            </p:cNvPicPr>
            <p:nvPr/>
          </p:nvPicPr>
          <p:blipFill>
            <a:blip r:embed="rId2" cstate="print">
              <a:grayscl/>
              <a:lum bright="20000"/>
            </a:blip>
            <a:stretch>
              <a:fillRect/>
            </a:stretch>
          </p:blipFill>
          <p:spPr bwMode="auto">
            <a:xfrm>
              <a:off x="-226293" y="2818606"/>
              <a:ext cx="3286125" cy="29146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Elipsa 6"/>
            <p:cNvSpPr/>
            <p:nvPr/>
          </p:nvSpPr>
          <p:spPr>
            <a:xfrm>
              <a:off x="1259632" y="4509120"/>
              <a:ext cx="360040" cy="288032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1358536" y="3861048"/>
            <a:ext cx="633603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Ředitel</a:t>
            </a:r>
            <a:r>
              <a:rPr lang="cs-CZ" sz="2400" b="1" dirty="0"/>
              <a:t>: doc. MUDr. Marián Hajdúch, </a:t>
            </a:r>
            <a:r>
              <a:rPr lang="cs-CZ" sz="2400" b="1" dirty="0" smtClean="0"/>
              <a:t>Ph.D</a:t>
            </a:r>
            <a:r>
              <a:rPr lang="cs-CZ" sz="2400" b="1" dirty="0"/>
              <a:t>.</a:t>
            </a:r>
            <a:endParaRPr lang="cs-CZ" sz="2400" b="1" dirty="0" smtClean="0"/>
          </a:p>
          <a:p>
            <a:endParaRPr lang="cs-CZ" dirty="0" smtClean="0"/>
          </a:p>
          <a:p>
            <a:r>
              <a:rPr lang="cs-CZ" sz="2000" dirty="0" smtClean="0"/>
              <a:t>Ústav  molekulární a translační medicíny</a:t>
            </a:r>
          </a:p>
          <a:p>
            <a:r>
              <a:rPr lang="cs-CZ" sz="2000" dirty="0" smtClean="0"/>
              <a:t>Lékařská fakulta Univerzity Palackého v Olomouci</a:t>
            </a:r>
          </a:p>
          <a:p>
            <a:r>
              <a:rPr lang="cs-CZ" sz="2000" dirty="0" smtClean="0"/>
              <a:t>Fakultní nemocnice Olomouc</a:t>
            </a:r>
            <a:endParaRPr lang="en-US" sz="2000" dirty="0"/>
          </a:p>
        </p:txBody>
      </p:sp>
      <p:pic>
        <p:nvPicPr>
          <p:cNvPr id="3074" name="Picture 2" descr="http://vedavolomouci.upol.cz/images/biomedreg/biomedreg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257" y="2095178"/>
            <a:ext cx="6519485" cy="11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em.ocol.cz/_data/1156169150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15" y="3861048"/>
            <a:ext cx="1149141" cy="158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6309320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0070AF"/>
                </a:solidFill>
                <a:hlinkClick r:id="rId5"/>
              </a:rPr>
              <a:t>www.umtm.cz</a:t>
            </a:r>
            <a:r>
              <a:rPr lang="cs-CZ" sz="2800" b="1" dirty="0" smtClean="0">
                <a:solidFill>
                  <a:srgbClr val="0070AF"/>
                </a:solidFill>
              </a:rPr>
              <a:t> </a:t>
            </a:r>
            <a:endParaRPr lang="cs-CZ" sz="2800" b="1" dirty="0">
              <a:solidFill>
                <a:srgbClr val="0070AF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55795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70AF"/>
                </a:solidFill>
              </a:rPr>
              <a:t>Ústavu molekulární a translační medicíny</a:t>
            </a:r>
            <a:endParaRPr lang="cs-CZ" sz="2400" b="1" dirty="0">
              <a:solidFill>
                <a:srgbClr val="0070AF"/>
              </a:solidFill>
            </a:endParaRPr>
          </a:p>
        </p:txBody>
      </p:sp>
      <p:pic>
        <p:nvPicPr>
          <p:cNvPr id="14" name="Obrázek 13" descr="hlavičky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7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 Box 3"/>
          <p:cNvSpPr txBox="1">
            <a:spLocks noChangeArrowheads="1"/>
          </p:cNvSpPr>
          <p:nvPr/>
        </p:nvSpPr>
        <p:spPr bwMode="auto">
          <a:xfrm>
            <a:off x="128990" y="1524000"/>
            <a:ext cx="73866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Výzkumné </a:t>
            </a:r>
            <a:r>
              <a:rPr lang="cs-CZ" sz="3600" b="1" dirty="0" smtClean="0">
                <a:solidFill>
                  <a:srgbClr val="0070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programy</a:t>
            </a:r>
            <a:endParaRPr lang="en-US" sz="3600" b="1" dirty="0">
              <a:solidFill>
                <a:srgbClr val="0070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 Box 4"/>
          <p:cNvSpPr txBox="1">
            <a:spLocks noChangeArrowheads="1"/>
          </p:cNvSpPr>
          <p:nvPr/>
        </p:nvSpPr>
        <p:spPr bwMode="auto">
          <a:xfrm>
            <a:off x="1043608" y="1837848"/>
            <a:ext cx="810039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Molekulární podstata nemocí a molekulární cíle </a:t>
            </a:r>
            <a:br>
              <a:rPr lang="cs-CZ" sz="2000" b="1" dirty="0"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atin typeface="Arial" pitchFamily="34" charset="0"/>
                <a:cs typeface="Arial" pitchFamily="34" charset="0"/>
              </a:rPr>
              <a:t>prof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. MUDr. Jiří Bártek, CSc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.; 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prof. MUDr. Martin Petřek, CSc</a:t>
            </a:r>
            <a:r>
              <a:rPr lang="cs-CZ" sz="1600" u="sng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AutoNum type="arabicPeriod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Medicinální chemie </a:t>
            </a:r>
            <a:endParaRPr lang="cs-CZ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      prof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. RNDr. Vladimír Král, </a:t>
            </a:r>
            <a:r>
              <a:rPr lang="cs-CZ" sz="1600" dirty="0" err="1">
                <a:latin typeface="Arial" pitchFamily="34" charset="0"/>
                <a:cs typeface="Arial" pitchFamily="34" charset="0"/>
              </a:rPr>
              <a:t>DSc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.; 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doc. RNDr. Jan Hlaváč, </a:t>
            </a:r>
            <a:r>
              <a:rPr lang="cs-CZ" sz="1600" u="sng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Chemická biologie a experimentální terapeutika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atin typeface="Arial" pitchFamily="34" charset="0"/>
                <a:cs typeface="Arial" pitchFamily="34" charset="0"/>
              </a:rPr>
              <a:t>doc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. MUDr. Marián Hajdúch,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Ph.D.; 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MUDr. Petr Džubák, </a:t>
            </a:r>
            <a:r>
              <a:rPr lang="cs-CZ" sz="1600" u="sng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pPr marL="457200" indent="-457200">
              <a:buFontTx/>
              <a:buAutoNum type="arabicPeriod" startAt="3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Biomarkery – identifikace a validace </a:t>
            </a:r>
            <a:r>
              <a:rPr lang="cs-CZ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b="1" dirty="0" smtClean="0">
                <a:latin typeface="Arial" pitchFamily="34" charset="0"/>
                <a:cs typeface="Arial" pitchFamily="34" charset="0"/>
              </a:rPr>
            </a:br>
            <a:r>
              <a:rPr lang="cs-CZ" sz="1600" dirty="0" smtClean="0">
                <a:latin typeface="Arial" pitchFamily="34" charset="0"/>
                <a:cs typeface="Arial" pitchFamily="34" charset="0"/>
              </a:rPr>
              <a:t>prof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. MUDr. Zdeněk Kolář, CSc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.; 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doc. Mgr. Jiří Drábek, </a:t>
            </a:r>
            <a:r>
              <a:rPr lang="cs-CZ" sz="1600" u="sng" dirty="0" smtClean="0">
                <a:latin typeface="Arial" pitchFamily="34" charset="0"/>
                <a:cs typeface="Arial" pitchFamily="34" charset="0"/>
              </a:rPr>
              <a:t>Ph.D.</a:t>
            </a:r>
          </a:p>
          <a:p>
            <a:pPr marL="457200" indent="-457200">
              <a:buFontTx/>
              <a:buAutoNum type="arabicPeriod" startAt="3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Farmakologie a toxikologie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sz="2000" dirty="0" smtClean="0">
                <a:latin typeface="Arial" pitchFamily="34" charset="0"/>
                <a:cs typeface="Arial" pitchFamily="34" charset="0"/>
              </a:rPr>
            </a:br>
            <a:r>
              <a:rPr lang="cs-CZ" sz="1600" u="sng" dirty="0">
                <a:latin typeface="Arial" pitchFamily="34" charset="0"/>
                <a:cs typeface="Arial" pitchFamily="34" charset="0"/>
              </a:rPr>
              <a:t>prof. </a:t>
            </a:r>
            <a:r>
              <a:rPr lang="de-DE" sz="1600" u="sng" dirty="0" err="1" smtClean="0">
                <a:latin typeface="Arial" pitchFamily="34" charset="0"/>
                <a:cs typeface="Arial" pitchFamily="34" charset="0"/>
              </a:rPr>
              <a:t>RNDr</a:t>
            </a:r>
            <a:r>
              <a:rPr lang="de-DE" sz="1600" u="sng" dirty="0">
                <a:latin typeface="Arial" pitchFamily="34" charset="0"/>
                <a:cs typeface="Arial" pitchFamily="34" charset="0"/>
              </a:rPr>
              <a:t>. Pavel Anzenbacher</a:t>
            </a:r>
            <a:r>
              <a:rPr lang="de-DE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sz="1600" dirty="0" err="1">
                <a:latin typeface="Arial" pitchFamily="34" charset="0"/>
                <a:cs typeface="Arial" pitchFamily="34" charset="0"/>
              </a:rPr>
              <a:t>DrSc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;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prof. RNDr. Jitka Ulrichová, CSc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AutoNum type="arabicPeriod" startAt="3"/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AutoNum type="arabicPeriod" startAt="3"/>
            </a:pPr>
            <a:r>
              <a:rPr lang="cs-CZ" sz="2000" b="1" dirty="0">
                <a:latin typeface="Arial" pitchFamily="34" charset="0"/>
                <a:cs typeface="Arial" pitchFamily="34" charset="0"/>
              </a:rPr>
              <a:t>Translační medicína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endParaRPr lang="cs-CZ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cs-CZ" sz="1600" u="sng" dirty="0" smtClean="0">
                <a:latin typeface="Arial" pitchFamily="34" charset="0"/>
                <a:cs typeface="Arial" pitchFamily="34" charset="0"/>
              </a:rPr>
              <a:t>prof</a:t>
            </a:r>
            <a:r>
              <a:rPr lang="cs-CZ" sz="1600" u="sng" dirty="0">
                <a:latin typeface="Arial" pitchFamily="34" charset="0"/>
                <a:cs typeface="Arial" pitchFamily="34" charset="0"/>
              </a:rPr>
              <a:t>. MUDr. Jiří Ehrmann, </a:t>
            </a:r>
            <a:r>
              <a:rPr lang="cs-CZ" sz="1600" u="sng" dirty="0" smtClean="0">
                <a:latin typeface="Arial" pitchFamily="34" charset="0"/>
                <a:cs typeface="Arial" pitchFamily="34" charset="0"/>
              </a:rPr>
              <a:t>Ph.D.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cs-CZ" sz="1600" dirty="0">
                <a:latin typeface="Arial" pitchFamily="34" charset="0"/>
                <a:cs typeface="Arial" pitchFamily="34" charset="0"/>
              </a:rPr>
              <a:t>prof. MUDr. Vladimír Mihál, </a:t>
            </a:r>
            <a:r>
              <a:rPr lang="cs-CZ" sz="1600" dirty="0" smtClean="0">
                <a:latin typeface="Arial" pitchFamily="34" charset="0"/>
                <a:cs typeface="Arial" pitchFamily="34" charset="0"/>
              </a:rPr>
              <a:t>Ph.D.</a:t>
            </a:r>
            <a:endParaRPr lang="cs-CZ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ázek 7" descr="hlavičky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6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372" y="1524000"/>
            <a:ext cx="9139627" cy="8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3200" b="1" dirty="0">
                <a:solidFill>
                  <a:srgbClr val="0070AF"/>
                </a:solidFill>
              </a:rPr>
              <a:t>Regionální centrum </a:t>
            </a:r>
            <a:r>
              <a:rPr lang="cs-CZ" sz="3200" b="1" dirty="0" smtClean="0">
                <a:solidFill>
                  <a:srgbClr val="0070AF"/>
                </a:solidFill>
              </a:rPr>
              <a:t>pokročilých technologií </a:t>
            </a:r>
            <a:br>
              <a:rPr lang="cs-CZ" sz="3200" b="1" dirty="0" smtClean="0">
                <a:solidFill>
                  <a:srgbClr val="0070AF"/>
                </a:solidFill>
              </a:rPr>
            </a:br>
            <a:r>
              <a:rPr lang="cs-CZ" sz="3200" b="1" dirty="0" smtClean="0">
                <a:solidFill>
                  <a:srgbClr val="0070AF"/>
                </a:solidFill>
              </a:rPr>
              <a:t>a </a:t>
            </a:r>
            <a:r>
              <a:rPr lang="cs-CZ" sz="3200" b="1" dirty="0">
                <a:solidFill>
                  <a:srgbClr val="0070AF"/>
                </a:solidFill>
              </a:rPr>
              <a:t>materiálů </a:t>
            </a:r>
            <a:r>
              <a:rPr lang="cs-CZ" sz="3200" b="1" dirty="0" smtClean="0">
                <a:solidFill>
                  <a:srgbClr val="0070AF"/>
                </a:solidFill>
              </a:rPr>
              <a:t>(</a:t>
            </a:r>
            <a:r>
              <a:rPr lang="cs-CZ" sz="3200" b="1" dirty="0">
                <a:solidFill>
                  <a:srgbClr val="0070AF"/>
                </a:solidFill>
              </a:rPr>
              <a:t>RCPTM)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4372" y="6309320"/>
            <a:ext cx="9139627" cy="43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sz="2800" b="1" dirty="0" smtClean="0">
                <a:solidFill>
                  <a:schemeClr val="accent1"/>
                </a:solidFill>
                <a:latin typeface="+mj-lt"/>
                <a:cs typeface="Tahoma" pitchFamily="34" charset="0"/>
                <a:hlinkClick r:id="rId2"/>
              </a:rPr>
              <a:t>www.rcptm.com</a:t>
            </a:r>
            <a:r>
              <a:rPr lang="cs-CZ" sz="2800" b="1" dirty="0" smtClean="0">
                <a:solidFill>
                  <a:schemeClr val="accent1"/>
                </a:solidFill>
                <a:latin typeface="+mj-lt"/>
                <a:cs typeface="Tahoma" pitchFamily="34" charset="0"/>
              </a:rPr>
              <a:t> </a:t>
            </a:r>
            <a:r>
              <a:rPr lang="cs-CZ" sz="2800" dirty="0" smtClean="0">
                <a:solidFill>
                  <a:schemeClr val="accent1"/>
                </a:solidFill>
                <a:latin typeface="+mj-lt"/>
                <a:cs typeface="Tahoma" pitchFamily="34" charset="0"/>
              </a:rPr>
              <a:t> </a:t>
            </a:r>
            <a:endParaRPr lang="cs-CZ" sz="2800" dirty="0">
              <a:solidFill>
                <a:schemeClr val="accent1"/>
              </a:solidFill>
              <a:latin typeface="+mj-lt"/>
              <a:cs typeface="Tahoma" pitchFamily="34" charset="0"/>
            </a:endParaRPr>
          </a:p>
        </p:txBody>
      </p:sp>
      <p:pic>
        <p:nvPicPr>
          <p:cNvPr id="12" name="Picture 2" descr="http://rcptmteam.upol.cz/images/logo-rcpt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9339" y="1152679"/>
            <a:ext cx="1225323" cy="376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rcptm.com/wp-content/uploads/2010/11/IMG_85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84783"/>
            <a:ext cx="1394648" cy="20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1761719" y="3884783"/>
            <a:ext cx="76348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>
                <a:cs typeface="Tahoma" pitchFamily="34" charset="0"/>
              </a:rPr>
              <a:t>Generální ředitel: </a:t>
            </a:r>
            <a:r>
              <a:rPr lang="cs-CZ" sz="2400" b="1" dirty="0" smtClean="0">
                <a:cs typeface="Tahoma" pitchFamily="34" charset="0"/>
              </a:rPr>
              <a:t>prof</a:t>
            </a:r>
            <a:r>
              <a:rPr lang="cs-CZ" sz="2400" b="1" dirty="0">
                <a:cs typeface="Tahoma" pitchFamily="34" charset="0"/>
              </a:rPr>
              <a:t>. </a:t>
            </a:r>
            <a:r>
              <a:rPr lang="cs-CZ" sz="2400" b="1" dirty="0"/>
              <a:t>RNDr. </a:t>
            </a:r>
            <a:r>
              <a:rPr lang="cs-CZ" sz="2400" b="1" dirty="0" smtClean="0">
                <a:cs typeface="Tahoma" pitchFamily="34" charset="0"/>
              </a:rPr>
              <a:t>Radek </a:t>
            </a:r>
            <a:r>
              <a:rPr lang="cs-CZ" sz="2400" b="1" dirty="0">
                <a:cs typeface="Tahoma" pitchFamily="34" charset="0"/>
              </a:rPr>
              <a:t>Zbořil, Ph.D</a:t>
            </a:r>
            <a:r>
              <a:rPr lang="cs-CZ" sz="2400" b="1" dirty="0" smtClean="0">
                <a:cs typeface="Tahoma" pitchFamily="34" charset="0"/>
              </a:rPr>
              <a:t>.</a:t>
            </a:r>
          </a:p>
          <a:p>
            <a:endParaRPr lang="cs-CZ" sz="2000" dirty="0">
              <a:cs typeface="Tahoma" pitchFamily="34" charset="0"/>
            </a:endParaRPr>
          </a:p>
          <a:p>
            <a:r>
              <a:rPr lang="cs-CZ" sz="2000" dirty="0" smtClean="0"/>
              <a:t>Katedra </a:t>
            </a:r>
            <a:r>
              <a:rPr lang="cs-CZ" sz="2000" dirty="0"/>
              <a:t>fyzikální chemie</a:t>
            </a:r>
          </a:p>
          <a:p>
            <a:r>
              <a:rPr lang="cs-CZ" sz="2000" dirty="0" smtClean="0"/>
              <a:t>Přírodovědecká fakulta</a:t>
            </a:r>
            <a:endParaRPr lang="cs-CZ" sz="2000" dirty="0"/>
          </a:p>
        </p:txBody>
      </p:sp>
      <p:pic>
        <p:nvPicPr>
          <p:cNvPr id="16" name="Obrázek 15" descr="hlavičky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  <p:pic>
        <p:nvPicPr>
          <p:cNvPr id="17" name="Picture 9" descr="UPOL_Holice_N_rel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017" y="4797151"/>
            <a:ext cx="1789208" cy="13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3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4228" y="2535921"/>
            <a:ext cx="288032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cs-CZ" sz="1400" dirty="0">
                <a:latin typeface="+mn-lt"/>
                <a:cs typeface="Arial" panose="020B0604020202020204" pitchFamily="34" charset="0"/>
              </a:rPr>
              <a:t>d</a:t>
            </a:r>
            <a:r>
              <a:rPr lang="cs-CZ" sz="1400" dirty="0" smtClean="0">
                <a:latin typeface="+mn-lt"/>
                <a:cs typeface="Arial" panose="020B0604020202020204" pitchFamily="34" charset="0"/>
              </a:rPr>
              <a:t>oc</a:t>
            </a:r>
            <a:r>
              <a:rPr lang="cs-CZ" sz="1400" dirty="0">
                <a:latin typeface="+mn-lt"/>
                <a:cs typeface="Arial" panose="020B0604020202020204" pitchFamily="34" charset="0"/>
              </a:rPr>
              <a:t>. RNDr. Libor </a:t>
            </a:r>
            <a:r>
              <a:rPr lang="cs-CZ" sz="1400" dirty="0" smtClean="0">
                <a:latin typeface="+mn-lt"/>
                <a:cs typeface="Arial" panose="020B0604020202020204" pitchFamily="34" charset="0"/>
              </a:rPr>
              <a:t>Machala, Ph.D</a:t>
            </a:r>
            <a:r>
              <a:rPr lang="cs-CZ" sz="1400" dirty="0">
                <a:latin typeface="+mn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44208" y="2556902"/>
            <a:ext cx="2904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cs-CZ" sz="1400" dirty="0">
                <a:latin typeface="+mj-lt"/>
              </a:rPr>
              <a:t> </a:t>
            </a:r>
            <a:r>
              <a:rPr lang="cs-CZ" sz="1400" dirty="0" smtClean="0">
                <a:latin typeface="+mj-lt"/>
              </a:rPr>
              <a:t> prof</a:t>
            </a:r>
            <a:r>
              <a:rPr lang="cs-CZ" sz="1400" dirty="0">
                <a:latin typeface="+mj-lt"/>
              </a:rPr>
              <a:t>. RNDr. Michal </a:t>
            </a:r>
            <a:r>
              <a:rPr lang="cs-CZ" sz="1400" dirty="0" err="1" smtClean="0">
                <a:latin typeface="+mj-lt"/>
              </a:rPr>
              <a:t>Otyepka</a:t>
            </a:r>
            <a:r>
              <a:rPr lang="cs-CZ" sz="1400" dirty="0" smtClean="0">
                <a:latin typeface="+mj-lt"/>
              </a:rPr>
              <a:t>, Ph.D.</a:t>
            </a:r>
            <a:endParaRPr lang="cs-CZ" sz="1400" dirty="0">
              <a:latin typeface="+mj-lt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95463" y="4900142"/>
            <a:ext cx="29528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cs-CZ" sz="1400" dirty="0">
                <a:latin typeface="+mj-lt"/>
              </a:rPr>
              <a:t>p</a:t>
            </a:r>
            <a:r>
              <a:rPr lang="cs-CZ" sz="1400" dirty="0" smtClean="0">
                <a:latin typeface="+mj-lt"/>
              </a:rPr>
              <a:t>rof</a:t>
            </a:r>
            <a:r>
              <a:rPr lang="cs-CZ" sz="1400" dirty="0">
                <a:latin typeface="+mj-lt"/>
              </a:rPr>
              <a:t>. RNDr. Zdeněk </a:t>
            </a:r>
            <a:r>
              <a:rPr lang="cs-CZ" sz="1400" dirty="0" smtClean="0">
                <a:latin typeface="+mj-lt"/>
              </a:rPr>
              <a:t>Trávníček, </a:t>
            </a:r>
            <a:r>
              <a:rPr lang="cs-CZ" sz="1400" dirty="0">
                <a:latin typeface="+mj-lt"/>
              </a:rPr>
              <a:t>Ph.D</a:t>
            </a:r>
            <a:r>
              <a:rPr lang="cs-CZ" sz="1400" dirty="0" smtClean="0">
                <a:latin typeface="+mj-lt"/>
              </a:rPr>
              <a:t>.</a:t>
            </a:r>
            <a:endParaRPr lang="cs-CZ" sz="1400" dirty="0">
              <a:latin typeface="+mj-lt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539079" y="4900142"/>
            <a:ext cx="30968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cs-CZ" sz="1400" dirty="0">
                <a:latin typeface="+mj-lt"/>
              </a:rPr>
              <a:t>p</a:t>
            </a:r>
            <a:r>
              <a:rPr lang="cs-CZ" sz="1400" dirty="0" smtClean="0">
                <a:latin typeface="+mj-lt"/>
              </a:rPr>
              <a:t>rof</a:t>
            </a:r>
            <a:r>
              <a:rPr lang="cs-CZ" sz="1400" dirty="0">
                <a:latin typeface="+mj-lt"/>
              </a:rPr>
              <a:t>. RNDr. Miroslav </a:t>
            </a:r>
            <a:r>
              <a:rPr lang="cs-CZ" sz="1400" dirty="0" smtClean="0">
                <a:latin typeface="+mj-lt"/>
              </a:rPr>
              <a:t>Hrabovský, </a:t>
            </a:r>
            <a:r>
              <a:rPr lang="cs-CZ" sz="1400" dirty="0">
                <a:latin typeface="+mj-lt"/>
              </a:rPr>
              <a:t>DrSc</a:t>
            </a:r>
            <a:r>
              <a:rPr lang="cs-CZ" sz="1400" dirty="0" smtClean="0">
                <a:latin typeface="+mj-lt"/>
              </a:rPr>
              <a:t>.</a:t>
            </a:r>
            <a:endParaRPr lang="cs-CZ" sz="1400" dirty="0">
              <a:latin typeface="+mj-lt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849167" y="2557111"/>
            <a:ext cx="223500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cs-CZ" sz="1400" dirty="0">
                <a:latin typeface="+mj-lt"/>
              </a:rPr>
              <a:t>d</a:t>
            </a:r>
            <a:r>
              <a:rPr lang="cs-CZ" sz="1400" dirty="0" smtClean="0">
                <a:latin typeface="+mj-lt"/>
              </a:rPr>
              <a:t>oc</a:t>
            </a:r>
            <a:r>
              <a:rPr lang="cs-CZ" sz="1400" dirty="0">
                <a:latin typeface="+mj-lt"/>
              </a:rPr>
              <a:t>. RNDr. Libor </a:t>
            </a:r>
            <a:r>
              <a:rPr lang="cs-CZ" sz="1400" dirty="0" smtClean="0">
                <a:latin typeface="+mj-lt"/>
              </a:rPr>
              <a:t>Kvítek, </a:t>
            </a:r>
            <a:r>
              <a:rPr lang="cs-CZ" sz="1400" dirty="0">
                <a:latin typeface="+mj-lt"/>
              </a:rPr>
              <a:t>CSc.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6768281" y="4869160"/>
            <a:ext cx="23402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"/>
              </a:spcBef>
            </a:pPr>
            <a:r>
              <a:rPr lang="cs-CZ" sz="1400" dirty="0">
                <a:latin typeface="+mj-lt"/>
              </a:rPr>
              <a:t>p</a:t>
            </a:r>
            <a:r>
              <a:rPr lang="cs-CZ" sz="1400" dirty="0" smtClean="0">
                <a:latin typeface="+mj-lt"/>
              </a:rPr>
              <a:t>rof</a:t>
            </a:r>
            <a:r>
              <a:rPr lang="cs-CZ" sz="1400" dirty="0">
                <a:latin typeface="+mj-lt"/>
              </a:rPr>
              <a:t>. RNDr. Karel </a:t>
            </a:r>
            <a:r>
              <a:rPr lang="cs-CZ" sz="1400" dirty="0" err="1" smtClean="0">
                <a:latin typeface="+mj-lt"/>
              </a:rPr>
              <a:t>Lemr</a:t>
            </a:r>
            <a:r>
              <a:rPr lang="cs-CZ" sz="1400" dirty="0" smtClean="0">
                <a:latin typeface="+mj-lt"/>
              </a:rPr>
              <a:t>, </a:t>
            </a:r>
            <a:r>
              <a:rPr lang="cs-CZ" sz="1400" dirty="0">
                <a:latin typeface="+mj-lt"/>
              </a:rPr>
              <a:t>Ph.D.</a:t>
            </a: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-960263" y="262573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cs-CZ">
              <a:latin typeface="+mj-lt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811601" y="54645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cs-CZ">
              <a:latin typeface="+mj-lt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2609286" y="562447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cs-CZ">
              <a:latin typeface="+mj-lt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346919" y="2288426"/>
            <a:ext cx="3288977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 smtClean="0">
                <a:latin typeface="+mj-lt"/>
              </a:rPr>
              <a:t>1. Nanokrystalické </a:t>
            </a:r>
            <a:r>
              <a:rPr lang="cs-CZ" b="1" dirty="0">
                <a:latin typeface="+mj-lt"/>
              </a:rPr>
              <a:t>oxidy kovů</a:t>
            </a: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3635895" y="2276872"/>
            <a:ext cx="2558405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 smtClean="0">
                <a:latin typeface="+mj-lt"/>
              </a:rPr>
              <a:t>2. Kovové nanomateriály</a:t>
            </a:r>
            <a:endParaRPr lang="cs-CZ" b="1" dirty="0">
              <a:latin typeface="+mj-lt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6372200" y="2276872"/>
            <a:ext cx="2662994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 smtClean="0">
                <a:latin typeface="+mj-lt"/>
              </a:rPr>
              <a:t>3. Uhlíkové </a:t>
            </a:r>
            <a:r>
              <a:rPr lang="cs-CZ" b="1" dirty="0">
                <a:latin typeface="+mj-lt"/>
              </a:rPr>
              <a:t>nanostruktury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16806" y="4637485"/>
            <a:ext cx="3439740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 smtClean="0">
                <a:latin typeface="+mj-lt"/>
              </a:rPr>
              <a:t>4. Optické </a:t>
            </a:r>
            <a:r>
              <a:rPr lang="cs-CZ" b="1" dirty="0">
                <a:latin typeface="+mj-lt"/>
              </a:rPr>
              <a:t>a fotonické technologie</a:t>
            </a:r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756546" y="4668681"/>
            <a:ext cx="1752600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 smtClean="0">
                <a:latin typeface="+mj-lt"/>
              </a:rPr>
              <a:t>5. Komplexy</a:t>
            </a:r>
            <a:endParaRPr lang="cs-CZ" b="1" dirty="0">
              <a:latin typeface="+mj-lt"/>
            </a:endParaRP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6554067" y="4628878"/>
            <a:ext cx="2438400" cy="31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cs-CZ" b="1" dirty="0" smtClean="0">
                <a:latin typeface="+mj-lt"/>
              </a:rPr>
              <a:t>6. Nanoinstrumentace</a:t>
            </a:r>
            <a:endParaRPr lang="cs-CZ" b="1" dirty="0">
              <a:latin typeface="+mj-lt"/>
            </a:endParaRPr>
          </a:p>
        </p:txBody>
      </p:sp>
      <p:pic>
        <p:nvPicPr>
          <p:cNvPr id="22" name="Picture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963" y="3788115"/>
            <a:ext cx="1117600" cy="4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5" descr="ox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971" y="5276950"/>
            <a:ext cx="1539229" cy="1539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354" y="2870689"/>
            <a:ext cx="739775" cy="114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6" descr="ttteloo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4" y="5204942"/>
            <a:ext cx="1736612" cy="138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04" y="2800250"/>
            <a:ext cx="1230719" cy="170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354" y="2828678"/>
            <a:ext cx="1253814" cy="13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39"/>
          <p:cNvGrpSpPr>
            <a:grpSpLocks noChangeAspect="1"/>
          </p:cNvGrpSpPr>
          <p:nvPr/>
        </p:nvGrpSpPr>
        <p:grpSpPr bwMode="auto">
          <a:xfrm>
            <a:off x="7740352" y="5367165"/>
            <a:ext cx="1223231" cy="1078457"/>
            <a:chOff x="3936" y="816"/>
            <a:chExt cx="1728" cy="1557"/>
          </a:xfrm>
        </p:grpSpPr>
        <p:pic>
          <p:nvPicPr>
            <p:cNvPr id="39" name="Obrázek 38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816"/>
              <a:ext cx="1728" cy="1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Oval 41"/>
            <p:cNvSpPr>
              <a:spLocks noChangeAspect="1" noChangeArrowheads="1"/>
            </p:cNvSpPr>
            <p:nvPr/>
          </p:nvSpPr>
          <p:spPr bwMode="auto">
            <a:xfrm>
              <a:off x="4224" y="1008"/>
              <a:ext cx="1200" cy="115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endParaRPr lang="cs-CZ">
                <a:latin typeface="+mj-lt"/>
              </a:endParaRPr>
            </a:p>
          </p:txBody>
        </p:sp>
      </p:grpSp>
      <p:pic>
        <p:nvPicPr>
          <p:cNvPr id="30" name="Picture 340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88" y="2871196"/>
            <a:ext cx="839788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41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788" y="5268370"/>
            <a:ext cx="839787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2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13" y="5276950"/>
            <a:ext cx="839788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43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936" y="2907158"/>
            <a:ext cx="839788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44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2" y="2922005"/>
            <a:ext cx="839788" cy="125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82" y="5271583"/>
            <a:ext cx="841375" cy="125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0" y="155101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70AF"/>
                </a:solidFill>
              </a:rPr>
              <a:t>Výzkumné </a:t>
            </a:r>
            <a:r>
              <a:rPr lang="cs-CZ" sz="3200" b="1" dirty="0" smtClean="0">
                <a:solidFill>
                  <a:srgbClr val="0070AF"/>
                </a:solidFill>
              </a:rPr>
              <a:t>programy</a:t>
            </a:r>
            <a:endParaRPr lang="en-US" sz="3200" b="1" dirty="0">
              <a:solidFill>
                <a:srgbClr val="0070AF"/>
              </a:solidFill>
            </a:endParaRPr>
          </a:p>
        </p:txBody>
      </p:sp>
      <p:pic>
        <p:nvPicPr>
          <p:cNvPr id="41" name="Obrázek 40" descr="hlavičky7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389438"/>
            <a:ext cx="1939664" cy="173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bdélník 4"/>
          <p:cNvSpPr>
            <a:spLocks noChangeArrowheads="1"/>
          </p:cNvSpPr>
          <p:nvPr/>
        </p:nvSpPr>
        <p:spPr bwMode="auto">
          <a:xfrm>
            <a:off x="179388" y="3789363"/>
            <a:ext cx="5616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cs-CZ" sz="1600" b="1"/>
          </a:p>
          <a:p>
            <a:pPr>
              <a:lnSpc>
                <a:spcPct val="150000"/>
              </a:lnSpc>
            </a:pPr>
            <a:endParaRPr lang="cs-CZ" sz="1600" b="1"/>
          </a:p>
          <a:p>
            <a:pPr>
              <a:lnSpc>
                <a:spcPct val="150000"/>
              </a:lnSpc>
            </a:pPr>
            <a:endParaRPr lang="cs-CZ" sz="1600" b="1"/>
          </a:p>
        </p:txBody>
      </p:sp>
      <p:sp>
        <p:nvSpPr>
          <p:cNvPr id="15" name="Obdélník 14"/>
          <p:cNvSpPr/>
          <p:nvPr/>
        </p:nvSpPr>
        <p:spPr>
          <a:xfrm>
            <a:off x="1755081" y="3920673"/>
            <a:ext cx="6858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cs typeface="Tahoma" pitchFamily="34" charset="0"/>
              </a:rPr>
              <a:t>Ředitel: prof</a:t>
            </a:r>
            <a:r>
              <a:rPr lang="cs-CZ" sz="2400" b="1" dirty="0">
                <a:cs typeface="Tahoma" pitchFamily="34" charset="0"/>
              </a:rPr>
              <a:t>. RNDr. Ivo Frébort, CSc., Ph.D</a:t>
            </a:r>
            <a:r>
              <a:rPr lang="cs-CZ" sz="2400" b="1" dirty="0" smtClean="0">
                <a:cs typeface="Tahoma" pitchFamily="34" charset="0"/>
              </a:rPr>
              <a:t>.</a:t>
            </a:r>
          </a:p>
          <a:p>
            <a:endParaRPr lang="cs-CZ" sz="2000" dirty="0">
              <a:cs typeface="Tahoma" pitchFamily="34" charset="0"/>
            </a:endParaRPr>
          </a:p>
          <a:p>
            <a:r>
              <a:rPr lang="cs-CZ" sz="2000" dirty="0"/>
              <a:t>CRH - Oddělení molekulární biologie</a:t>
            </a:r>
          </a:p>
          <a:p>
            <a:r>
              <a:rPr lang="cs-CZ" sz="2000" dirty="0" smtClean="0"/>
              <a:t>Přírodovědecká fakulta</a:t>
            </a:r>
            <a:endParaRPr lang="cs-CZ" sz="2000" dirty="0"/>
          </a:p>
        </p:txBody>
      </p:sp>
      <p:sp>
        <p:nvSpPr>
          <p:cNvPr id="16" name="Obdélník 15"/>
          <p:cNvSpPr/>
          <p:nvPr/>
        </p:nvSpPr>
        <p:spPr>
          <a:xfrm>
            <a:off x="0" y="630932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hlinkClick r:id="rId3"/>
              </a:rPr>
              <a:t>www.cr-hana.eu</a:t>
            </a:r>
            <a:r>
              <a:rPr lang="cs-CZ" sz="2800" b="1" dirty="0" smtClean="0"/>
              <a:t> 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17" name="Picture 2" descr="http://www.cr-hana.eu/struktura/fota/frebor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4" y="3920673"/>
            <a:ext cx="12858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cr-hana.eu/logo_na_web_bile_male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5" r="11823"/>
          <a:stretch/>
        </p:blipFill>
        <p:spPr bwMode="auto">
          <a:xfrm>
            <a:off x="3822261" y="2564904"/>
            <a:ext cx="1757851" cy="133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délník 18"/>
          <p:cNvSpPr/>
          <p:nvPr/>
        </p:nvSpPr>
        <p:spPr>
          <a:xfrm>
            <a:off x="0" y="15240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Centrum regionu Haná </a:t>
            </a:r>
            <a:r>
              <a:rPr lang="cs-CZ" sz="32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32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 smtClean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biotechnologický a </a:t>
            </a:r>
            <a:r>
              <a:rPr lang="cs-CZ" sz="3200" b="1" dirty="0">
                <a:solidFill>
                  <a:srgbClr val="006F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zemědělský výzkum</a:t>
            </a:r>
          </a:p>
        </p:txBody>
      </p:sp>
      <p:pic>
        <p:nvPicPr>
          <p:cNvPr id="12" name="Obrázek 11" descr="hlavičky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43608" y="2158537"/>
            <a:ext cx="6422402" cy="42473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1.  Proteinová biotechnologie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  p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rof</a:t>
            </a:r>
            <a:r>
              <a:rPr lang="sv-SE" dirty="0">
                <a:latin typeface="Arial" pitchFamily="34" charset="0"/>
                <a:cs typeface="Arial" pitchFamily="34" charset="0"/>
              </a:rPr>
              <a:t>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Dr.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Mgr</a:t>
            </a:r>
            <a:r>
              <a:rPr lang="sv-SE" dirty="0">
                <a:latin typeface="Arial" pitchFamily="34" charset="0"/>
                <a:cs typeface="Arial" pitchFamily="34" charset="0"/>
              </a:rPr>
              <a:t>. Marek 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Šebela</a:t>
            </a:r>
            <a:endParaRPr lang="sv-SE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2.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Chemická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biologie a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genetika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   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rof</a:t>
            </a:r>
            <a:r>
              <a:rPr lang="cs-CZ" dirty="0">
                <a:latin typeface="Arial" pitchFamily="34" charset="0"/>
                <a:cs typeface="Arial" pitchFamily="34" charset="0"/>
              </a:rPr>
              <a:t>.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Ing. Miroslav </a:t>
            </a:r>
            <a:r>
              <a:rPr lang="cs-CZ" dirty="0">
                <a:latin typeface="Arial" pitchFamily="34" charset="0"/>
                <a:cs typeface="Arial" pitchFamily="34" charset="0"/>
              </a:rPr>
              <a:t>Strnad, CSc., DSc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3.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Nové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materiály a metody šlechtění rostlin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 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prof. </a:t>
            </a:r>
            <a:r>
              <a:rPr lang="cs-CZ" dirty="0">
                <a:latin typeface="Arial" pitchFamily="34" charset="0"/>
                <a:cs typeface="Arial" pitchFamily="34" charset="0"/>
              </a:rPr>
              <a:t>Ing. Jaroslav Doležel, DrSc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 Rostlinné biotechnologie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latin typeface="Arial" pitchFamily="34" charset="0"/>
                <a:cs typeface="Arial" pitchFamily="34" charset="0"/>
              </a:rPr>
              <a:t>     p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rof</a:t>
            </a:r>
            <a:r>
              <a:rPr lang="cs-CZ" dirty="0">
                <a:latin typeface="Arial" pitchFamily="34" charset="0"/>
                <a:cs typeface="Arial" pitchFamily="34" charset="0"/>
              </a:rPr>
              <a:t>. RNDr. Jozef Šamaj, DrSc.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5"/>
              <a:defRPr/>
            </a:pPr>
            <a:r>
              <a:rPr lang="cs-CZ" b="1" dirty="0">
                <a:latin typeface="Arial" pitchFamily="34" charset="0"/>
                <a:cs typeface="Arial" pitchFamily="34" charset="0"/>
              </a:rPr>
              <a:t>Fytofarma, genetické zdroje zelenin, léčivých, aromatických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kořeninových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rostlin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    Ing</a:t>
            </a:r>
            <a:r>
              <a:rPr lang="cs-CZ" dirty="0">
                <a:latin typeface="Arial" pitchFamily="34" charset="0"/>
                <a:cs typeface="Arial" pitchFamily="34" charset="0"/>
              </a:rPr>
              <a:t>. Karel Dušek, CSc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C:\Users\szucova\Desktop\web\fotogalerie CRH\Obrázek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"/>
          <a:stretch>
            <a:fillRect/>
          </a:stretch>
        </p:blipFill>
        <p:spPr bwMode="auto">
          <a:xfrm>
            <a:off x="4427984" y="3933056"/>
            <a:ext cx="460471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:\Users\szucova\Desktop\web\fotogalerie CRH\FISH_ječmen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41405"/>
            <a:ext cx="2736304" cy="151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biochemie.upol.cz/doc/prac/image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8" b="4686"/>
          <a:stretch/>
        </p:blipFill>
        <p:spPr bwMode="auto">
          <a:xfrm>
            <a:off x="323527" y="2158536"/>
            <a:ext cx="536642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bionet.upol.cz/Services/StaffImage.ashx?id=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54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inovace-mbb.upol.cz/images/photo/doleze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5748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cr-hana.eu/images/cv_foto/samaj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16" y="4653136"/>
            <a:ext cx="575173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cr-hana.eu/images/cv_foto/dusekkk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10" r="16347"/>
          <a:stretch/>
        </p:blipFill>
        <p:spPr bwMode="auto">
          <a:xfrm>
            <a:off x="323528" y="5517232"/>
            <a:ext cx="548571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0" y="155679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0070AF"/>
                </a:solidFill>
              </a:rPr>
              <a:t>Výzkumné programy</a:t>
            </a:r>
            <a:endParaRPr lang="en-US" sz="3200" b="1" dirty="0">
              <a:solidFill>
                <a:srgbClr val="0070AF"/>
              </a:solidFill>
            </a:endParaRPr>
          </a:p>
        </p:txBody>
      </p:sp>
      <p:pic>
        <p:nvPicPr>
          <p:cNvPr id="16" name="Obrázek 15" descr="hlavičky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4114</TotalTime>
  <Words>470</Words>
  <Application>Microsoft Office PowerPoint</Application>
  <PresentationFormat>Předvádění na obrazovce (4:3)</PresentationFormat>
  <Paragraphs>155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Rostik</dc:creator>
  <cp:lastModifiedBy>Hubáčková Hedvika</cp:lastModifiedBy>
  <cp:revision>249</cp:revision>
  <cp:lastPrinted>2012-03-22T15:24:44Z</cp:lastPrinted>
  <dcterms:created xsi:type="dcterms:W3CDTF">2008-05-28T00:08:41Z</dcterms:created>
  <dcterms:modified xsi:type="dcterms:W3CDTF">2014-06-16T04:13:54Z</dcterms:modified>
</cp:coreProperties>
</file>