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71" r:id="rId3"/>
    <p:sldId id="364" r:id="rId4"/>
    <p:sldId id="366" r:id="rId5"/>
    <p:sldId id="365" r:id="rId6"/>
    <p:sldId id="381" r:id="rId7"/>
    <p:sldId id="382" r:id="rId8"/>
    <p:sldId id="376" r:id="rId9"/>
    <p:sldId id="377" r:id="rId10"/>
    <p:sldId id="378" r:id="rId11"/>
    <p:sldId id="369" r:id="rId12"/>
    <p:sldId id="379" r:id="rId13"/>
    <p:sldId id="375" r:id="rId14"/>
    <p:sldId id="380" r:id="rId15"/>
    <p:sldId id="277" r:id="rId16"/>
  </p:sldIdLst>
  <p:sldSz cx="9144000" cy="6858000" type="screen4x3"/>
  <p:notesSz cx="6797675" cy="99282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A"/>
    <a:srgbClr val="003994"/>
    <a:srgbClr val="FF9900"/>
    <a:srgbClr val="6CD72D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81" autoAdjust="0"/>
    <p:restoredTop sz="63751" autoAdjust="0"/>
  </p:normalViewPr>
  <p:slideViewPr>
    <p:cSldViewPr>
      <p:cViewPr varScale="1">
        <p:scale>
          <a:sx n="68" d="100"/>
          <a:sy n="68" d="100"/>
        </p:scale>
        <p:origin x="-11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022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9" y="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9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C97DACB-D3ED-41D4-ADAE-1D2899CE140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40543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00" cy="496888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888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EE249F65-46A3-41CF-9BA7-AEAE1AEFEDB2}" type="datetimeFigureOut">
              <a:rPr lang="cs-CZ" smtClean="0"/>
              <a:t>7.4.2014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1" y="4716464"/>
            <a:ext cx="5438775" cy="4467225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9750"/>
            <a:ext cx="2946400" cy="496888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607D48A1-2235-4DA4-BBB2-AB8F78F202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7122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70290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baseline="0" dirty="0" smtClean="0"/>
              <a:t>Národní stálá konference</a:t>
            </a:r>
          </a:p>
          <a:p>
            <a:r>
              <a:rPr lang="cs-CZ" baseline="0" dirty="0" smtClean="0"/>
              <a:t>Pracuje s Národním dokumentem k územní dimenzi.</a:t>
            </a:r>
          </a:p>
          <a:p>
            <a:endParaRPr lang="cs-CZ" baseline="0" dirty="0" smtClean="0"/>
          </a:p>
          <a:p>
            <a:r>
              <a:rPr lang="cs-CZ" baseline="0" dirty="0" smtClean="0"/>
              <a:t>Vyjednává územní dimenzi s jednotlivými ŘO.</a:t>
            </a:r>
          </a:p>
          <a:p>
            <a:endParaRPr lang="cs-CZ" baseline="0" dirty="0" smtClean="0"/>
          </a:p>
          <a:p>
            <a:r>
              <a:rPr lang="cs-CZ" baseline="0" dirty="0" smtClean="0"/>
              <a:t>Schvaluje strategie, které mají naplňovat územní dimenzi – strategie integrovaných nástrojů (včetně MAS) a Regionální intervenční rámec (bude vysvětleno dále v prezentaci). Předmětem dalšího jednání je její vztah k RIS3, plánům vzdělávání apod.</a:t>
            </a:r>
          </a:p>
          <a:p>
            <a:endParaRPr lang="cs-CZ" baseline="0" dirty="0" smtClean="0"/>
          </a:p>
          <a:p>
            <a:r>
              <a:rPr lang="cs-CZ" baseline="0" dirty="0" smtClean="0"/>
              <a:t>Vyhodnocuje naplňování územní dimenze a dává doporučení ŘO k vyhlašování výzev. Předpokládá se zpracování ročních plánů výzev.</a:t>
            </a:r>
          </a:p>
          <a:p>
            <a:endParaRPr lang="cs-CZ" baseline="0" dirty="0" smtClean="0"/>
          </a:p>
          <a:p>
            <a:r>
              <a:rPr lang="cs-CZ" baseline="0" dirty="0" smtClean="0"/>
              <a:t>Operační programy dosud zcela neakceptovaly NSK a její kompetence vůči jednotlivým OP.</a:t>
            </a:r>
          </a:p>
          <a:p>
            <a:endParaRPr lang="cs-CZ" baseline="0" dirty="0" smtClean="0"/>
          </a:p>
          <a:p>
            <a:r>
              <a:rPr lang="cs-CZ" baseline="0" dirty="0" smtClean="0"/>
              <a:t>Podkladem pro jednání NSK by měly být informace z území, které by měly zprostředkovat Regionální stálé konference – viz další </a:t>
            </a:r>
            <a:r>
              <a:rPr lang="cs-CZ" baseline="0" dirty="0" err="1" smtClean="0"/>
              <a:t>slide</a:t>
            </a:r>
            <a:r>
              <a:rPr lang="cs-CZ" baseline="0" dirty="0" smtClean="0"/>
              <a:t>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0030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baseline="0" dirty="0" smtClean="0"/>
              <a:t>Regionální stálá konference</a:t>
            </a:r>
          </a:p>
          <a:p>
            <a:r>
              <a:rPr lang="cs-CZ" b="0" baseline="0" dirty="0" smtClean="0"/>
              <a:t>Iniciována ze strany MMR a krajů.</a:t>
            </a:r>
          </a:p>
          <a:p>
            <a:endParaRPr lang="cs-CZ" b="0" baseline="0" dirty="0" smtClean="0"/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Složení: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Ministerstvo pro místní rozvoj (sekce regionální) 1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Zástupci kraje (např. doprava, sociální, zdravotní, školství, ŽP,…) 4 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Zástupce nositele ITI/IPRU 1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Zástupce za střední velikost měst (bývalé okresy) 1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Zástupce za venkov (SMS/SPOV) 1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Regionální S3 manažer 1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Zástupce MAS 1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Krajská hospodářská komora 1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Zástupce NNO  1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Zástupce akademického sektoru 1</a:t>
            </a:r>
          </a:p>
          <a:p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Vlastní výběr dle potřeb regionu 4</a:t>
            </a:r>
          </a:p>
          <a:p>
            <a:r>
              <a:rPr lang="cs-CZ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Celkem 17</a:t>
            </a:r>
          </a:p>
          <a:p>
            <a:endParaRPr lang="cs-CZ" b="0" baseline="0" dirty="0" smtClean="0"/>
          </a:p>
          <a:p>
            <a:endParaRPr lang="cs-CZ" b="0" baseline="0" dirty="0" smtClean="0"/>
          </a:p>
          <a:p>
            <a:r>
              <a:rPr lang="cs-CZ" b="0" baseline="0" dirty="0" smtClean="0"/>
              <a:t>Bude se zaměřovat na koordinaci individuálních výzev v územní dimenzi. Koordinace projektů mezi sebou. Zjišťování absorpční kapacity. Vytváří vazby mezi integrovanými nástroji. </a:t>
            </a:r>
          </a:p>
          <a:p>
            <a:endParaRPr lang="cs-CZ" b="0" baseline="0" dirty="0" smtClean="0"/>
          </a:p>
          <a:p>
            <a:r>
              <a:rPr lang="cs-CZ" b="0" baseline="0" dirty="0" smtClean="0"/>
              <a:t>RSK bude pracovat na základě strategického dokumentu – Regionální intervenční rámec. Bude jej schvalovat, monitorovat a navrhovat jeho úpravy. Blíže k RIR na dalším </a:t>
            </a:r>
            <a:r>
              <a:rPr lang="cs-CZ" b="0" baseline="0" dirty="0" err="1" smtClean="0"/>
              <a:t>slide</a:t>
            </a:r>
            <a:r>
              <a:rPr lang="cs-CZ" b="0" baseline="0" dirty="0" smtClean="0"/>
              <a:t>.</a:t>
            </a:r>
          </a:p>
          <a:p>
            <a:endParaRPr lang="cs-CZ" b="0" baseline="0" dirty="0" smtClean="0"/>
          </a:p>
          <a:p>
            <a:endParaRPr lang="cs-CZ" b="0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0030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baseline="0" dirty="0" smtClean="0"/>
              <a:t>Regionální intervenční rámec</a:t>
            </a:r>
          </a:p>
          <a:p>
            <a:r>
              <a:rPr lang="cs-CZ" baseline="0" dirty="0" smtClean="0"/>
              <a:t>Alokace vychází z návrhu územní dimenze 80 mld. Kč projekty v kompetenci krajů a 25 mld. Kč individuální projekty  (dalších subjektů v území, např. podnikatelů a NNO). Pro určení podílu OK bylo využito obdobného koeficientu jako při stanovování alokací SROP (stejný koeficient, jen aktuální data o počtu obyvatel, rozloze, HDP a nezaměstnanosti). Zároveň bylo analyzováno plnění PRUOOK, ve kterém je drobnohled projektů kraje a PO.</a:t>
            </a:r>
          </a:p>
          <a:p>
            <a:endParaRPr lang="cs-CZ" baseline="0" dirty="0" smtClean="0"/>
          </a:p>
          <a:p>
            <a:r>
              <a:rPr lang="cs-CZ" baseline="0" dirty="0" smtClean="0"/>
              <a:t>Alokace nepokrývá potřeby regionu, bude třeba zvážit, na co bude využita. Zvláště alokace na individuální projekty je nedostatečná.</a:t>
            </a:r>
          </a:p>
          <a:p>
            <a:endParaRPr lang="cs-CZ" baseline="0" dirty="0" smtClean="0"/>
          </a:p>
          <a:p>
            <a:r>
              <a:rPr lang="cs-CZ" baseline="0" dirty="0" smtClean="0"/>
              <a:t>Navíc při jejím rozdělování je obtížné řídit se čistě regionálními prioritami, protože RIR je připravován jako „sekundární“ dokument. RIR bude koordinovat až to, co nebude součástí ITI a CLLD, a ani tyto nástroje nemají dosud jasné priority.</a:t>
            </a:r>
          </a:p>
          <a:p>
            <a:endParaRPr lang="cs-CZ" baseline="0" dirty="0" smtClean="0"/>
          </a:p>
          <a:p>
            <a:r>
              <a:rPr lang="cs-CZ" baseline="0" dirty="0" smtClean="0"/>
              <a:t>Navíc představu MMR, že celou územní dimenzi bude řídit jediný prostředkující subjekt, který vznikne transformací ÚRR, ŘO ostatních OP neakceptovaly.</a:t>
            </a:r>
          </a:p>
          <a:p>
            <a:endParaRPr lang="cs-CZ" baseline="0" dirty="0" smtClean="0"/>
          </a:p>
          <a:p>
            <a:r>
              <a:rPr lang="cs-CZ" baseline="0" dirty="0" smtClean="0"/>
              <a:t>Ani možnost vyčlenění alokací pro RIR zatím není ukotvena v operačních programech. </a:t>
            </a:r>
          </a:p>
          <a:p>
            <a:endParaRPr lang="cs-CZ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 smtClean="0"/>
              <a:t>První návrh RIR mají připravit kraje a má být dále projednán RSK.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0030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aseline="0" dirty="0" smtClean="0"/>
              <a:t>Chceme navázat na předchozí spolupráci s ÚRR. Měla by vzniknout expertní pracovní skupina, která připraví první návrh RIR. Experti budou oborově zaměřeni. Mohou oslovovat partnery, aby od nich získali podklady.</a:t>
            </a:r>
          </a:p>
          <a:p>
            <a:endParaRPr lang="cs-CZ" baseline="0" dirty="0" smtClean="0"/>
          </a:p>
          <a:p>
            <a:r>
              <a:rPr lang="cs-CZ" baseline="0" dirty="0" smtClean="0"/>
              <a:t>Předpokládáme jednání odborníků v daných oblastech, která povede daný expert. Náročná bude zejména koordinace s dalšími připravovanými strategiemi v území (ITI, CLLD, RIS3).</a:t>
            </a:r>
          </a:p>
          <a:p>
            <a:endParaRPr lang="cs-CZ" baseline="0" dirty="0" smtClean="0"/>
          </a:p>
          <a:p>
            <a:r>
              <a:rPr lang="cs-CZ" baseline="0" dirty="0" smtClean="0"/>
              <a:t>Připraven by měl být přehled typových projektů dle OP upravených na základě SEA.</a:t>
            </a:r>
          </a:p>
          <a:p>
            <a:endParaRPr lang="cs-CZ" baseline="0" dirty="0" smtClean="0"/>
          </a:p>
          <a:p>
            <a:r>
              <a:rPr lang="cs-CZ" baseline="0" dirty="0" smtClean="0"/>
              <a:t>Důležitý bude také sběr projektových námětů. Zde se nabízí možnost využít zásobník projektových námětů a nabídnout jej i ostatním partnerům.</a:t>
            </a:r>
          </a:p>
          <a:p>
            <a:endParaRPr lang="cs-CZ" baseline="0" dirty="0" smtClean="0"/>
          </a:p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0030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0030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849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aseline="0" dirty="0" smtClean="0"/>
              <a:t>Dohoda o Partnerství je základním dokumentem, který má upravovat vztah EK a ČR.</a:t>
            </a:r>
          </a:p>
          <a:p>
            <a:endParaRPr lang="cs-CZ" baseline="0" dirty="0" smtClean="0"/>
          </a:p>
          <a:p>
            <a:r>
              <a:rPr lang="cs-CZ" baseline="0" dirty="0" err="1" smtClean="0"/>
              <a:t>DoP</a:t>
            </a:r>
            <a:r>
              <a:rPr lang="cs-CZ" baseline="0" dirty="0" smtClean="0"/>
              <a:t> má charakter strategie (nastavení cílů a indikátorů), ale i smlouvy (provázání plnění s uvolňováním financí EU).</a:t>
            </a:r>
          </a:p>
          <a:p>
            <a:endParaRPr lang="cs-CZ" baseline="0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0" dirty="0" smtClean="0"/>
              <a:t>Do 22. 4. 2014 musí Evropská komise obdržet vládou ČR schválený návrh </a:t>
            </a:r>
            <a:r>
              <a:rPr lang="cs-CZ" b="0" dirty="0" err="1" smtClean="0"/>
              <a:t>DoP.</a:t>
            </a:r>
            <a:endParaRPr lang="cs-CZ" b="0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="0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0" dirty="0" smtClean="0"/>
              <a:t>Po schválení </a:t>
            </a:r>
            <a:r>
              <a:rPr lang="cs-CZ" b="0" dirty="0" err="1" smtClean="0"/>
              <a:t>DoP</a:t>
            </a:r>
            <a:r>
              <a:rPr lang="cs-CZ" b="0" dirty="0" smtClean="0"/>
              <a:t> budou zahájena jednání o jednotlivých OP, jejich návrh dle </a:t>
            </a:r>
            <a:r>
              <a:rPr lang="cs-CZ" b="0" dirty="0" err="1" smtClean="0"/>
              <a:t>DoP</a:t>
            </a:r>
            <a:r>
              <a:rPr lang="cs-CZ" b="0" dirty="0" smtClean="0"/>
              <a:t> je na dalším </a:t>
            </a:r>
            <a:r>
              <a:rPr lang="cs-CZ" b="0" dirty="0" err="1" smtClean="0"/>
              <a:t>slide</a:t>
            </a:r>
            <a:r>
              <a:rPr lang="cs-CZ" b="0" dirty="0" smtClean="0"/>
              <a:t>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="0" dirty="0" smtClean="0"/>
          </a:p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003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1898">
              <a:defRPr/>
            </a:pPr>
            <a:r>
              <a:rPr lang="cs-CZ" dirty="0"/>
              <a:t>Vymezení operačních programů pro programové období 2014-2020 bylo schváleno Vládou ČR dne 28. listopadu 2012 (UV č. 867/2012</a:t>
            </a:r>
            <a:r>
              <a:rPr lang="cs-CZ" dirty="0" smtClean="0"/>
              <a:t>)</a:t>
            </a:r>
          </a:p>
          <a:p>
            <a:pPr defTabSz="921898">
              <a:defRPr/>
            </a:pPr>
            <a:endParaRPr lang="cs-CZ" dirty="0" smtClean="0"/>
          </a:p>
          <a:p>
            <a:pPr defTabSz="921898">
              <a:defRPr/>
            </a:pPr>
            <a:r>
              <a:rPr lang="cs-CZ" dirty="0" smtClean="0"/>
              <a:t>Rozdělení alokací</a:t>
            </a:r>
            <a:r>
              <a:rPr lang="cs-CZ" baseline="0" dirty="0" smtClean="0"/>
              <a:t> je posledním známým návrhem z verze </a:t>
            </a:r>
            <a:r>
              <a:rPr lang="cs-CZ" baseline="0" dirty="0" err="1" smtClean="0"/>
              <a:t>DoP</a:t>
            </a:r>
            <a:r>
              <a:rPr lang="cs-CZ" baseline="0" dirty="0" smtClean="0"/>
              <a:t> zaslané do SEA (únor 2014). Alokace vychází z kurzu 27,5 Kč / EUR.</a:t>
            </a:r>
            <a:endParaRPr lang="cs-CZ" dirty="0"/>
          </a:p>
          <a:p>
            <a:pPr defTabSz="921898">
              <a:defRPr/>
            </a:pPr>
            <a:endParaRPr lang="cs-CZ" dirty="0"/>
          </a:p>
          <a:p>
            <a:pPr algn="just">
              <a:lnSpc>
                <a:spcPct val="90000"/>
              </a:lnSpc>
            </a:pPr>
            <a:r>
              <a:rPr lang="cs-CZ" dirty="0" smtClean="0">
                <a:solidFill>
                  <a:srgbClr val="003994"/>
                </a:solidFill>
              </a:rPr>
              <a:t>Existují </a:t>
            </a:r>
            <a:r>
              <a:rPr lang="cs-CZ" dirty="0">
                <a:solidFill>
                  <a:srgbClr val="003994"/>
                </a:solidFill>
              </a:rPr>
              <a:t>3</a:t>
            </a:r>
            <a:r>
              <a:rPr lang="cs-CZ" dirty="0" smtClean="0">
                <a:solidFill>
                  <a:srgbClr val="003994"/>
                </a:solidFill>
              </a:rPr>
              <a:t>.-6.  </a:t>
            </a:r>
            <a:r>
              <a:rPr lang="cs-CZ" dirty="0">
                <a:solidFill>
                  <a:srgbClr val="003994"/>
                </a:solidFill>
              </a:rPr>
              <a:t>verze operačních </a:t>
            </a:r>
            <a:r>
              <a:rPr lang="cs-CZ" dirty="0" smtClean="0">
                <a:solidFill>
                  <a:srgbClr val="003994"/>
                </a:solidFill>
              </a:rPr>
              <a:t>programů, v různém stupni rozpracování. Sledujeme dle</a:t>
            </a:r>
            <a:r>
              <a:rPr lang="cs-CZ" baseline="0" dirty="0" smtClean="0">
                <a:solidFill>
                  <a:srgbClr val="003994"/>
                </a:solidFill>
              </a:rPr>
              <a:t> SEA hodnocení, které je zveřejněno a trvá cca 4 měsíce. Poté mohou  být OP zaslány do EK k vyjednávání o schválení. Některé OP již SEA ukončily, např. IROP.</a:t>
            </a:r>
          </a:p>
          <a:p>
            <a:pPr algn="just">
              <a:lnSpc>
                <a:spcPct val="90000"/>
              </a:lnSpc>
            </a:pPr>
            <a:endParaRPr lang="cs-CZ" dirty="0">
              <a:solidFill>
                <a:srgbClr val="003994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cs-CZ" dirty="0">
                <a:solidFill>
                  <a:srgbClr val="003994"/>
                </a:solidFill>
              </a:rPr>
              <a:t>Do přípravy není zapojen přímo OK, ale AK ČR má jednoho zástupce v pracovních skupinách k přípravě jednotlivých operačních programů (u IROP je jich více).</a:t>
            </a:r>
          </a:p>
          <a:p>
            <a:pPr algn="just">
              <a:lnSpc>
                <a:spcPct val="90000"/>
              </a:lnSpc>
            </a:pPr>
            <a:endParaRPr lang="cs-CZ" dirty="0">
              <a:solidFill>
                <a:srgbClr val="003994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cs-CZ" dirty="0">
                <a:solidFill>
                  <a:srgbClr val="003994"/>
                </a:solidFill>
              </a:rPr>
              <a:t>Termín pro schválení </a:t>
            </a:r>
            <a:r>
              <a:rPr lang="cs-CZ" dirty="0" smtClean="0">
                <a:solidFill>
                  <a:srgbClr val="003994"/>
                </a:solidFill>
              </a:rPr>
              <a:t>OP vládou </a:t>
            </a:r>
            <a:r>
              <a:rPr lang="cs-CZ" dirty="0">
                <a:solidFill>
                  <a:srgbClr val="003994"/>
                </a:solidFill>
              </a:rPr>
              <a:t>je 31. 3. 2014.</a:t>
            </a:r>
          </a:p>
          <a:p>
            <a:pPr defTabSz="921898">
              <a:defRPr/>
            </a:pPr>
            <a:endParaRPr lang="cs-CZ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>
                <a:solidFill>
                  <a:srgbClr val="003994"/>
                </a:solidFill>
              </a:rPr>
              <a:t>Přestože OP jsou</a:t>
            </a:r>
            <a:r>
              <a:rPr lang="cs-CZ" baseline="0" dirty="0" smtClean="0">
                <a:solidFill>
                  <a:srgbClr val="003994"/>
                </a:solidFill>
              </a:rPr>
              <a:t> již v SEA hodnocení, nejsou stále dopracované a obsahují</a:t>
            </a:r>
            <a:r>
              <a:rPr lang="cs-CZ" dirty="0" smtClean="0">
                <a:solidFill>
                  <a:srgbClr val="003994"/>
                </a:solidFill>
              </a:rPr>
              <a:t> dosud nedořešené oblasti (i územní dimenze na dalším </a:t>
            </a:r>
            <a:r>
              <a:rPr lang="cs-CZ" dirty="0" err="1" smtClean="0">
                <a:solidFill>
                  <a:srgbClr val="003994"/>
                </a:solidFill>
              </a:rPr>
              <a:t>slide</a:t>
            </a:r>
            <a:r>
              <a:rPr lang="cs-CZ" dirty="0" smtClean="0">
                <a:solidFill>
                  <a:srgbClr val="003994"/>
                </a:solidFill>
              </a:rPr>
              <a:t>).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5853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aseline="0" dirty="0" smtClean="0"/>
              <a:t>Územní dimenze představuje popis toho, jak budou alokace a využití finančních prostředků vázány na konkrétní území. Nařízení EK i připomínky EK k návrhu dohody o partnerství z ČR požadují dořešit.</a:t>
            </a:r>
          </a:p>
          <a:p>
            <a:endParaRPr lang="cs-CZ" baseline="0" dirty="0" smtClean="0"/>
          </a:p>
          <a:p>
            <a:r>
              <a:rPr lang="cs-CZ" baseline="0" dirty="0" smtClean="0"/>
              <a:t>V období 2004-2006 územní dimenzi představovaly Grantová schémata a LEADER pro MAS, v 2007-2013 pak zejména </a:t>
            </a:r>
            <a:r>
              <a:rPr lang="cs-CZ" baseline="0" dirty="0" err="1" smtClean="0"/>
              <a:t>ROPy</a:t>
            </a:r>
            <a:r>
              <a:rPr lang="cs-CZ" baseline="0" dirty="0" smtClean="0"/>
              <a:t>, globální granty OPVK, LEADER pro MAS, v ose 3 PRV pro projekty obcí alokace na kraj, výběr aktivit pro vyhlášení výzvy a kritéria hodnocení stanovované kraji.</a:t>
            </a:r>
          </a:p>
          <a:p>
            <a:endParaRPr lang="cs-CZ" baseline="0" dirty="0" smtClean="0"/>
          </a:p>
          <a:p>
            <a:r>
              <a:rPr lang="cs-CZ" baseline="0" dirty="0" smtClean="0"/>
              <a:t>Pokud není územní dimenze dána, znamená to, že předkládané projekty z celé ČR jsou ve „volné soutěži“ o získání dotace.</a:t>
            </a:r>
          </a:p>
          <a:p>
            <a:pPr defTabSz="906902">
              <a:defRPr/>
            </a:pPr>
            <a:endParaRPr lang="cs-CZ" baseline="0" dirty="0" smtClean="0"/>
          </a:p>
          <a:p>
            <a:pPr defTabSz="906902">
              <a:defRPr/>
            </a:pPr>
            <a:r>
              <a:rPr lang="cs-CZ" baseline="0" dirty="0" smtClean="0"/>
              <a:t>Další intervence v území budou formou výzev k předkládání individuálních projektů. Individuální výzvy by mohly být koordinovány v regionu.</a:t>
            </a:r>
          </a:p>
          <a:p>
            <a:pPr defTabSz="906902">
              <a:defRPr/>
            </a:pPr>
            <a:endParaRPr lang="cs-CZ" baseline="0" dirty="0" smtClean="0"/>
          </a:p>
          <a:p>
            <a:pPr defTabSz="906902">
              <a:defRPr/>
            </a:pPr>
            <a:r>
              <a:rPr lang="cs-CZ" baseline="0" dirty="0" smtClean="0"/>
              <a:t>Na územní dimenzi by mělo být určeno 200 mld. Kč, možná i více. Zde uvádíme návrh rozdělení územní dimenze mezi různé typy intervencí. Návrh je pouze indikativní, protože stále nebylo dosaženo dohody na národní úrovni mezi partnery (SMO, SMS, NS MAS,AKČR).</a:t>
            </a:r>
          </a:p>
          <a:p>
            <a:pPr defTabSz="906902">
              <a:defRPr/>
            </a:pPr>
            <a:endParaRPr lang="cs-CZ" baseline="0" dirty="0" smtClean="0"/>
          </a:p>
          <a:p>
            <a:pPr defTabSz="906902">
              <a:defRPr/>
            </a:pPr>
            <a:r>
              <a:rPr lang="cs-CZ" baseline="0" dirty="0" smtClean="0"/>
              <a:t>Základem územní dimenze budou integrované nástroje. Jejich bližší popis je uveden na dalším </a:t>
            </a:r>
            <a:r>
              <a:rPr lang="cs-CZ" baseline="0" dirty="0" err="1" smtClean="0"/>
              <a:t>slide</a:t>
            </a:r>
            <a:r>
              <a:rPr lang="cs-CZ" baseline="0" dirty="0" smtClean="0"/>
              <a:t>.</a:t>
            </a:r>
          </a:p>
          <a:p>
            <a:pPr defTabSz="906902">
              <a:defRPr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0030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Možnost koordinace aktivit na nejnižší úrovni představují</a:t>
            </a:r>
            <a:r>
              <a:rPr lang="cs-CZ" baseline="0" dirty="0" smtClean="0"/>
              <a:t> tzv. integrované nástroje. V současnosti ČR předpokládá uplatnění těchto integrovaných nástrojů.</a:t>
            </a:r>
          </a:p>
          <a:p>
            <a:endParaRPr lang="cs-CZ" baseline="0" dirty="0" smtClean="0"/>
          </a:p>
          <a:p>
            <a:r>
              <a:rPr lang="cs-CZ" b="1" baseline="0" dirty="0" smtClean="0"/>
              <a:t>ITI </a:t>
            </a:r>
            <a:r>
              <a:rPr lang="cs-CZ" baseline="0" dirty="0" smtClean="0"/>
              <a:t>pouze ve vybraných 7 aglomeracích – bude řešeno samostatnou alokací v KP2014+, dle metodik EK min. 5% rozpočtu na KP. </a:t>
            </a:r>
          </a:p>
          <a:p>
            <a:r>
              <a:rPr lang="cs-CZ" baseline="0" dirty="0" smtClean="0"/>
              <a:t>P</a:t>
            </a:r>
            <a:r>
              <a:rPr lang="cs-CZ" b="0" dirty="0" smtClean="0">
                <a:solidFill>
                  <a:srgbClr val="003994"/>
                </a:solidFill>
              </a:rPr>
              <a:t>raha, Brno, Ostrava, Plzeň a Hradecko-pardubická, Ústecko-chomutovská aglomerace.</a:t>
            </a:r>
          </a:p>
          <a:p>
            <a:r>
              <a:rPr lang="cs-CZ" b="0" dirty="0" smtClean="0">
                <a:solidFill>
                  <a:srgbClr val="003994"/>
                </a:solidFill>
              </a:rPr>
              <a:t>A nově přidána</a:t>
            </a:r>
            <a:r>
              <a:rPr lang="cs-CZ" b="0" baseline="0" dirty="0" smtClean="0">
                <a:solidFill>
                  <a:srgbClr val="003994"/>
                </a:solidFill>
              </a:rPr>
              <a:t> S</a:t>
            </a:r>
            <a:r>
              <a:rPr lang="cs-CZ" b="0" dirty="0" smtClean="0">
                <a:solidFill>
                  <a:srgbClr val="003994"/>
                </a:solidFill>
              </a:rPr>
              <a:t>tředomoravská aglomerace (</a:t>
            </a:r>
            <a:r>
              <a:rPr lang="cs-CZ" baseline="0" dirty="0" smtClean="0"/>
              <a:t>Olomouc-Přerov-Prostějov).</a:t>
            </a:r>
          </a:p>
          <a:p>
            <a:endParaRPr lang="cs-CZ" baseline="0" dirty="0" smtClean="0"/>
          </a:p>
          <a:p>
            <a:r>
              <a:rPr lang="cs-CZ" baseline="0" dirty="0" smtClean="0"/>
              <a:t>V případě </a:t>
            </a:r>
            <a:r>
              <a:rPr lang="cs-CZ" baseline="0" dirty="0" smtClean="0">
                <a:solidFill>
                  <a:srgbClr val="FF0000"/>
                </a:solidFill>
              </a:rPr>
              <a:t>ostatních krajských měst a </a:t>
            </a:r>
            <a:r>
              <a:rPr lang="cs-CZ" baseline="0" dirty="0" err="1" smtClean="0">
                <a:solidFill>
                  <a:srgbClr val="FF0000"/>
                </a:solidFill>
              </a:rPr>
              <a:t>M.Boleslavi</a:t>
            </a:r>
            <a:r>
              <a:rPr lang="cs-CZ" baseline="0" dirty="0" smtClean="0">
                <a:solidFill>
                  <a:srgbClr val="FF0000"/>
                </a:solidFill>
              </a:rPr>
              <a:t> by </a:t>
            </a:r>
            <a:r>
              <a:rPr lang="cs-CZ" baseline="0" dirty="0" smtClean="0"/>
              <a:t>se měly zpracovávat </a:t>
            </a:r>
            <a:r>
              <a:rPr lang="cs-CZ" b="1" baseline="0" dirty="0" smtClean="0"/>
              <a:t>IPRÚ</a:t>
            </a:r>
            <a:r>
              <a:rPr lang="cs-CZ" baseline="0" dirty="0" smtClean="0"/>
              <a:t>. Metodiku IPRÚ zpracoval SMO a vychází z předchozích Integrovaných plánů rozvoje měst s rozšířením na „zázemí“ města.</a:t>
            </a:r>
          </a:p>
          <a:p>
            <a:endParaRPr lang="cs-CZ" baseline="0" dirty="0" smtClean="0"/>
          </a:p>
          <a:p>
            <a:pPr defTabSz="906902">
              <a:defRPr/>
            </a:pPr>
            <a:r>
              <a:rPr lang="cs-CZ" b="1" baseline="0" dirty="0" smtClean="0"/>
              <a:t>CLLD </a:t>
            </a:r>
            <a:r>
              <a:rPr lang="cs-CZ" baseline="0" dirty="0" smtClean="0"/>
              <a:t>je  obdobu </a:t>
            </a:r>
            <a:r>
              <a:rPr lang="cs-CZ" baseline="0" dirty="0" err="1" smtClean="0"/>
              <a:t>LEADERu</a:t>
            </a:r>
            <a:r>
              <a:rPr lang="cs-CZ" baseline="0" dirty="0" smtClean="0"/>
              <a:t>, kdy bude zpracován plán za spolupráce podnikatelských, veřejných i neziskových subjektů v místě.</a:t>
            </a:r>
          </a:p>
          <a:p>
            <a:pPr defTabSz="906902">
              <a:defRPr/>
            </a:pPr>
            <a:endParaRPr lang="cs-CZ" baseline="0" dirty="0" smtClean="0"/>
          </a:p>
          <a:p>
            <a:pPr defTabSz="906902">
              <a:defRPr/>
            </a:pPr>
            <a:r>
              <a:rPr lang="cs-CZ" baseline="0" dirty="0" smtClean="0"/>
              <a:t>Předpokládá se podpora MAS, které zasahují do periferních území. Problematiku periferních území je potřeba řešit v návaznosti na přilehlá území – dopravní napojení, zajištění služeb - propojení s aktivitami spádových/okolních obcí.</a:t>
            </a:r>
          </a:p>
          <a:p>
            <a:pPr defTabSz="906902">
              <a:defRPr/>
            </a:pPr>
            <a:endParaRPr lang="cs-CZ" baseline="0" dirty="0" smtClean="0"/>
          </a:p>
          <a:p>
            <a:pPr defTabSz="906902">
              <a:defRPr/>
            </a:pPr>
            <a:r>
              <a:rPr lang="cs-CZ" baseline="0" dirty="0" err="1" smtClean="0"/>
              <a:t>MASky</a:t>
            </a:r>
            <a:r>
              <a:rPr lang="cs-CZ" baseline="0" dirty="0" smtClean="0"/>
              <a:t> budou zpracovávat Integrovaná strategie rozvoje území (ISRÚ), kde budou specifikovat své rozvojové potřeby a plány. Strategie se nemají omezovat pouze na prostředky z kohezní politiky, ale i vlastní finance, národní dotace apod.</a:t>
            </a:r>
          </a:p>
          <a:p>
            <a:pPr defTabSz="906902">
              <a:defRPr/>
            </a:pPr>
            <a:endParaRPr lang="cs-CZ" baseline="0" dirty="0" smtClean="0"/>
          </a:p>
          <a:p>
            <a:pPr defTabSz="906902">
              <a:defRPr/>
            </a:pPr>
            <a:r>
              <a:rPr lang="cs-CZ" baseline="0" dirty="0" smtClean="0"/>
              <a:t>Přípravu ISRÚ podpořil OK v roce 2013 částkou 125 000 Kč/MAS, dnes výzva na r.2014 částka max. 115 tis Kč/MAS. Loni se přihlásilo </a:t>
            </a:r>
          </a:p>
          <a:p>
            <a:pPr defTabSz="906902">
              <a:defRPr/>
            </a:pPr>
            <a:r>
              <a:rPr lang="cs-CZ" baseline="0" dirty="0" smtClean="0"/>
              <a:t>12 z 16 MAS (všech 16 MAS pokrývá 98 % území OK). </a:t>
            </a:r>
          </a:p>
          <a:p>
            <a:pPr defTabSz="906902">
              <a:defRPr/>
            </a:pPr>
            <a:r>
              <a:rPr lang="cs-CZ" baseline="0" dirty="0" smtClean="0"/>
              <a:t>Na základě zpracované ISRÚ a splnění dalších podmínek budou MAS certifikovány, aby mohly čerpat prostředky EU. Zřejmě nebudou certifikovány všechny-bílá místa.</a:t>
            </a:r>
          </a:p>
          <a:p>
            <a:pPr defTabSz="906902">
              <a:defRPr/>
            </a:pPr>
            <a:endParaRPr lang="cs-CZ" baseline="0" dirty="0" smtClean="0"/>
          </a:p>
          <a:p>
            <a:pPr defTabSz="906902">
              <a:defRPr/>
            </a:pPr>
            <a:endParaRPr lang="cs-CZ" baseline="0" dirty="0" smtClean="0"/>
          </a:p>
          <a:p>
            <a:pPr defTabSz="906902">
              <a:defRPr/>
            </a:pPr>
            <a:r>
              <a:rPr lang="cs-CZ" baseline="0" dirty="0" smtClean="0"/>
              <a:t>ITI bude nejvýznamnějším integrovaným nástrojem, proto se mu blíže věnujeme na dalších </a:t>
            </a:r>
            <a:r>
              <a:rPr lang="cs-CZ" baseline="0" dirty="0" err="1" smtClean="0"/>
              <a:t>slidech</a:t>
            </a:r>
            <a:r>
              <a:rPr lang="cs-CZ" baseline="0" dirty="0" smtClean="0"/>
              <a:t>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0030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Územní vymezení ITI</a:t>
            </a:r>
            <a:r>
              <a:rPr lang="cs-CZ" baseline="0" dirty="0" smtClean="0"/>
              <a:t> pro SMOL připravila UP Olomouc.</a:t>
            </a:r>
          </a:p>
          <a:p>
            <a:endParaRPr lang="cs-CZ" baseline="0" dirty="0" smtClean="0"/>
          </a:p>
          <a:p>
            <a:r>
              <a:rPr lang="cs-CZ" baseline="0" dirty="0" smtClean="0"/>
              <a:t>Návrh území vychází především z vyjížďky za prací, což dokumentuje vazby v území.</a:t>
            </a:r>
          </a:p>
          <a:p>
            <a:endParaRPr lang="cs-CZ" baseline="0" dirty="0" smtClean="0"/>
          </a:p>
          <a:p>
            <a:r>
              <a:rPr lang="cs-CZ" baseline="0" dirty="0" smtClean="0"/>
              <a:t>Další otázkou bude, jakým způsobem budou jednotlivé obce zapojeny do projektů navržených v ITI.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0030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Priority</a:t>
            </a:r>
            <a:r>
              <a:rPr lang="cs-CZ" baseline="0" dirty="0" smtClean="0"/>
              <a:t> navržené v ITI jsou velmi obecné, přestože se za nimi skrývá „několik“ konkrétních projektů.</a:t>
            </a:r>
          </a:p>
          <a:p>
            <a:endParaRPr lang="cs-CZ" baseline="0" dirty="0" smtClean="0"/>
          </a:p>
          <a:p>
            <a:r>
              <a:rPr lang="cs-CZ" baseline="0" dirty="0" smtClean="0"/>
              <a:t>Příprava a realizace ITI bude podléhat přísným metodikám ze strany EK.</a:t>
            </a:r>
          </a:p>
          <a:p>
            <a:endParaRPr lang="cs-CZ" baseline="0" dirty="0" smtClean="0"/>
          </a:p>
          <a:p>
            <a:r>
              <a:rPr lang="cs-CZ" baseline="0" dirty="0" smtClean="0"/>
              <a:t>Otázkou je jak moc se podaří aglomeraci uspět s projekty na „volnočasovou infrastrukturu“ (ZOO, </a:t>
            </a:r>
            <a:r>
              <a:rPr lang="cs-CZ" baseline="0" dirty="0" err="1" smtClean="0"/>
              <a:t>Mamutov</a:t>
            </a:r>
            <a:r>
              <a:rPr lang="cs-CZ" baseline="0" dirty="0" smtClean="0"/>
              <a:t>, parky, náměstí, hřiště atd.)</a:t>
            </a:r>
          </a:p>
          <a:p>
            <a:endParaRPr lang="cs-CZ" baseline="0" dirty="0" smtClean="0"/>
          </a:p>
          <a:p>
            <a:r>
              <a:rPr lang="cs-CZ" baseline="0" dirty="0" smtClean="0"/>
              <a:t>Přípravu ITI zaštiťuje SMOL.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0030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Zatímco integrované</a:t>
            </a:r>
            <a:r>
              <a:rPr lang="cs-CZ" baseline="0" dirty="0" smtClean="0"/>
              <a:t> nástroje jsou dané (ITI a CLLD dokonce přímo nařízené) provázání dalších intervencí je předmětem vyjednávání.</a:t>
            </a:r>
          </a:p>
          <a:p>
            <a:endParaRPr lang="cs-CZ" baseline="0" dirty="0" smtClean="0"/>
          </a:p>
          <a:p>
            <a:r>
              <a:rPr lang="cs-CZ" baseline="0" dirty="0" smtClean="0"/>
              <a:t>Evropská komise upřednostňuje komplexní řešení, proto také požaduje, aby byly splněny určité předběžné podmínky (ex ante </a:t>
            </a:r>
            <a:r>
              <a:rPr lang="cs-CZ" baseline="0" dirty="0" err="1" smtClean="0"/>
              <a:t>kondicionality</a:t>
            </a:r>
            <a:r>
              <a:rPr lang="cs-CZ" baseline="0" dirty="0" smtClean="0"/>
              <a:t>), z nichž většina představuje strategie pro cílení prostředků EU.</a:t>
            </a:r>
          </a:p>
          <a:p>
            <a:endParaRPr lang="cs-CZ" baseline="0" dirty="0" smtClean="0"/>
          </a:p>
          <a:p>
            <a:r>
              <a:rPr lang="cs-CZ" baseline="0" dirty="0" smtClean="0"/>
              <a:t>Otázkou je, které strategie mají být zpracovány až na regionální nebo místní úrovni. Původně ministerstva předpokládala, že všechny předběžné podmínky budou zpracovány pouze na národní úrovni. V rámci neformálního dialogu s EK byli upozorněni, že bude třeba koncepčně řešit i regionální úroveň.</a:t>
            </a:r>
          </a:p>
          <a:p>
            <a:endParaRPr lang="cs-CZ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 smtClean="0"/>
              <a:t>Jako základní </a:t>
            </a:r>
            <a:r>
              <a:rPr lang="cs-CZ" baseline="0" dirty="0" err="1" smtClean="0"/>
              <a:t>kondicionalita</a:t>
            </a:r>
            <a:r>
              <a:rPr lang="cs-CZ" baseline="0" dirty="0" smtClean="0"/>
              <a:t> se předpokládá strategie kraje do roku 2020. OSR připravuje v této souvislosti aktualizaci PRÚOOK.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 smtClean="0"/>
          </a:p>
          <a:p>
            <a:r>
              <a:rPr lang="cs-CZ" baseline="0" dirty="0" smtClean="0"/>
              <a:t>Nejvstřícnější je MŠMT (asi proto, že nemá ZS v regionech z minulého období a čerpání </a:t>
            </a:r>
            <a:r>
              <a:rPr lang="cs-CZ" baseline="0" dirty="0" err="1" smtClean="0"/>
              <a:t>neinv</a:t>
            </a:r>
            <a:r>
              <a:rPr lang="cs-CZ" baseline="0" dirty="0" smtClean="0"/>
              <a:t>. peněz z ESF je s nízkým efektem a nekoordinované). V rámci kompetenci MŠMT se předpokládá vznik RIS3 strategie s přílohami dle jednotlivých krajů. Dále se předpokládá, že intervence do vzdělávání budou koordinovány na základě plánů vzdělávání (pravděpodobně na krajské úrovni).</a:t>
            </a:r>
          </a:p>
          <a:p>
            <a:endParaRPr lang="cs-CZ" baseline="0" dirty="0" smtClean="0"/>
          </a:p>
          <a:p>
            <a:r>
              <a:rPr lang="cs-CZ" baseline="0" dirty="0" smtClean="0"/>
              <a:t>U těchto oblastí je v současnosti obtížné připravovat strategie, protože dosud není známo, čemu se budou věnovat integrované nástroje.</a:t>
            </a:r>
          </a:p>
          <a:p>
            <a:endParaRPr lang="cs-CZ" baseline="0" dirty="0" smtClean="0"/>
          </a:p>
          <a:p>
            <a:r>
              <a:rPr lang="cs-CZ" baseline="0" dirty="0" smtClean="0"/>
              <a:t>AK ČR s určitou podporou MMR nyní navrhuje, aby i projekty v kompetenci krajů byly koordinovány na základě strategie a měly vyčleněnou alokaci. O přípravě územní dimenze a její koordinaci v regionech se věnují následující </a:t>
            </a:r>
            <a:r>
              <a:rPr lang="cs-CZ" baseline="0" dirty="0" err="1" smtClean="0"/>
              <a:t>slidy</a:t>
            </a:r>
            <a:r>
              <a:rPr lang="cs-CZ" baseline="0" dirty="0" smtClean="0"/>
              <a:t>.</a:t>
            </a:r>
          </a:p>
          <a:p>
            <a:endParaRPr lang="cs-CZ" baseline="0" dirty="0" smtClean="0"/>
          </a:p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003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Metodický pokyn obsahuje rozdělení územní dimenze, které odpovídá dříve prezentovaným </a:t>
            </a:r>
            <a:r>
              <a:rPr lang="cs-CZ" dirty="0" err="1" smtClean="0"/>
              <a:t>slidům</a:t>
            </a:r>
            <a:r>
              <a:rPr lang="cs-CZ" dirty="0" smtClean="0"/>
              <a:t>. To co</a:t>
            </a:r>
            <a:r>
              <a:rPr lang="cs-CZ" baseline="0" dirty="0" smtClean="0"/>
              <a:t> je nyní předmětem připomínkování ze strany AK ČR je absence řešení pro individuální výzvy, nedostatečné rozpracování koordinace v regionech a popis rolí jednotlivých subjektů.</a:t>
            </a:r>
          </a:p>
          <a:p>
            <a:endParaRPr lang="cs-CZ" baseline="0" dirty="0" smtClean="0"/>
          </a:p>
          <a:p>
            <a:r>
              <a:rPr lang="cs-CZ" baseline="0" dirty="0" smtClean="0"/>
              <a:t>Aby nebyla územní dimenze uvedena přímo v </a:t>
            </a:r>
            <a:r>
              <a:rPr lang="cs-CZ" baseline="0" dirty="0" err="1" smtClean="0"/>
              <a:t>DoP</a:t>
            </a:r>
            <a:r>
              <a:rPr lang="cs-CZ" baseline="0" dirty="0" smtClean="0"/>
              <a:t>, předpokládá se vznik národního dokumentu k územní dimenzi. Bude se jednat o komplexnější dokument, který bude také navrhovat způsob implementace územní dimenze. Obsah dokumentu je předmětem vyjednávání MMR s ostatními ŘO.</a:t>
            </a:r>
          </a:p>
          <a:p>
            <a:endParaRPr lang="cs-CZ" baseline="0" dirty="0" smtClean="0"/>
          </a:p>
          <a:p>
            <a:r>
              <a:rPr lang="cs-CZ" dirty="0" smtClean="0"/>
              <a:t>Rozpracován by měl</a:t>
            </a:r>
            <a:r>
              <a:rPr lang="cs-CZ" baseline="0" dirty="0" smtClean="0"/>
              <a:t> být i princip stálých konferencí, jak jej zmiňuje návrh </a:t>
            </a:r>
            <a:r>
              <a:rPr lang="cs-CZ" baseline="0" dirty="0" err="1" smtClean="0"/>
              <a:t>DoP.</a:t>
            </a:r>
            <a:r>
              <a:rPr lang="cs-CZ" baseline="0" dirty="0" smtClean="0"/>
              <a:t> Blíže se mu budeme dále věnovat.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003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06676"/>
            <a:ext cx="7772400" cy="1470025"/>
          </a:xfrm>
        </p:spPr>
        <p:txBody>
          <a:bodyPr/>
          <a:lstStyle>
            <a:lvl1pPr>
              <a:defRPr>
                <a:solidFill>
                  <a:srgbClr val="33339A"/>
                </a:solidFill>
              </a:defRPr>
            </a:lvl1pPr>
          </a:lstStyle>
          <a:p>
            <a:pPr lvl="0"/>
            <a:r>
              <a:rPr lang="cs-CZ" noProof="0" smtClean="0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92601"/>
            <a:ext cx="6400800" cy="1346200"/>
          </a:xfrm>
        </p:spPr>
        <p:txBody>
          <a:bodyPr/>
          <a:lstStyle>
            <a:lvl1pPr marL="0" indent="0" algn="ctr">
              <a:buFontTx/>
              <a:buNone/>
              <a:defRPr sz="1800">
                <a:solidFill>
                  <a:srgbClr val="33339A"/>
                </a:solidFill>
              </a:defRPr>
            </a:lvl1pPr>
          </a:lstStyle>
          <a:p>
            <a:pPr lvl="0"/>
            <a:r>
              <a:rPr lang="cs-CZ" noProof="0" smtClean="0"/>
              <a:t>Klepnutím lze upravit styl předlohy podnadpisů.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3F862-01A0-4BE8-816D-6611BA907408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5820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29414" y="115889"/>
            <a:ext cx="2090737" cy="601027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5889"/>
            <a:ext cx="6119813" cy="601027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4C237D-4A9F-4F07-B906-6D40D35B598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259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3491880" y="6381750"/>
            <a:ext cx="2133600" cy="476250"/>
          </a:xfrm>
        </p:spPr>
        <p:txBody>
          <a:bodyPr/>
          <a:lstStyle>
            <a:lvl1pPr algn="ctr">
              <a:defRPr/>
            </a:lvl1pPr>
          </a:lstStyle>
          <a:p>
            <a:fld id="{57167D27-7101-4338-82A1-62DB34D25E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4121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D20E1-4466-4E27-87DE-B0D49EC82FF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6449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1" y="1557339"/>
            <a:ext cx="4105275" cy="4568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14876" y="1557339"/>
            <a:ext cx="4105275" cy="4568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24EE2-3262-49D8-9480-6FD6B078DE01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393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7530BF-7845-4DD5-AA4B-0A161B1EA475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8847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51AD28-FD34-4F86-94F5-A8EBA202B1D1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2665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3C4A4-5060-46E1-BDD3-765BDC0EB6A9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388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D78E0E-A28D-4724-A341-DEEEB9ACC7E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5413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9B751-CEED-437F-93AA-430EA0203FC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5389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14565" y="115888"/>
            <a:ext cx="46815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1" y="1557339"/>
            <a:ext cx="8362951" cy="456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5739" y="63373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3994"/>
                </a:solidFill>
              </a:defRPr>
            </a:lvl1pPr>
          </a:lstStyle>
          <a:p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2075" y="6337300"/>
            <a:ext cx="3327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3994"/>
                </a:solidFill>
              </a:defRPr>
            </a:lvl1pPr>
          </a:lstStyle>
          <a:p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924300" y="63373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3994"/>
                </a:solidFill>
              </a:defRPr>
            </a:lvl1pPr>
          </a:lstStyle>
          <a:p>
            <a:fld id="{1953BCB5-15D9-4407-BFAE-1237D3476102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rgbClr val="FF99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b="1">
          <a:solidFill>
            <a:srgbClr val="003994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rgbClr val="003994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b="1">
          <a:solidFill>
            <a:srgbClr val="003994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3994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3994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3994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3994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3994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3600" dirty="0">
                <a:solidFill>
                  <a:srgbClr val="FF9900"/>
                </a:solidFill>
              </a:rPr>
              <a:t>Příprava programového období EU</a:t>
            </a:r>
            <a:r>
              <a:rPr lang="cs-CZ" sz="3600" dirty="0" smtClean="0">
                <a:solidFill>
                  <a:srgbClr val="FF9900"/>
                </a:solidFill>
              </a:rPr>
              <a:t/>
            </a:r>
            <a:br>
              <a:rPr lang="cs-CZ" sz="3600" dirty="0" smtClean="0">
                <a:solidFill>
                  <a:srgbClr val="FF9900"/>
                </a:solidFill>
              </a:rPr>
            </a:br>
            <a:r>
              <a:rPr lang="cs-CZ" sz="3600" dirty="0" smtClean="0">
                <a:solidFill>
                  <a:srgbClr val="FF9900"/>
                </a:solidFill>
              </a:rPr>
              <a:t>2014 – 2020</a:t>
            </a:r>
            <a:endParaRPr lang="cs-CZ" sz="3600" dirty="0">
              <a:solidFill>
                <a:srgbClr val="FF99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4292601"/>
            <a:ext cx="8856984" cy="1346200"/>
          </a:xfrm>
        </p:spPr>
        <p:txBody>
          <a:bodyPr/>
          <a:lstStyle/>
          <a:p>
            <a:endParaRPr lang="cs-CZ" dirty="0"/>
          </a:p>
          <a:p>
            <a:r>
              <a:rPr lang="cs-CZ" sz="2000" dirty="0">
                <a:solidFill>
                  <a:srgbClr val="003994"/>
                </a:solidFill>
              </a:rPr>
              <a:t>Olomouc, </a:t>
            </a:r>
            <a:r>
              <a:rPr lang="cs-CZ" sz="2000" dirty="0" smtClean="0">
                <a:solidFill>
                  <a:srgbClr val="003994"/>
                </a:solidFill>
              </a:rPr>
              <a:t>duben 2014</a:t>
            </a:r>
            <a:endParaRPr lang="cs-CZ" sz="2000" dirty="0">
              <a:solidFill>
                <a:srgbClr val="00399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602" y="1412776"/>
            <a:ext cx="8424863" cy="5184428"/>
          </a:xfrm>
          <a:ln>
            <a:solidFill>
              <a:schemeClr val="accent1"/>
            </a:solidFill>
          </a:ln>
        </p:spPr>
        <p:txBody>
          <a:bodyPr/>
          <a:lstStyle/>
          <a:p>
            <a:pPr lvl="0">
              <a:defRPr/>
            </a:pPr>
            <a:r>
              <a:rPr lang="cs-CZ" sz="2800" dirty="0" smtClean="0"/>
              <a:t>Národní stálá konference (NSK)</a:t>
            </a:r>
            <a:endParaRPr lang="cs-CZ" b="0" dirty="0">
              <a:ea typeface="+mn-ea"/>
              <a:cs typeface="+mn-cs"/>
            </a:endParaRP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Sleduje čerpání prostředků na územní dimenzi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Monitoruje dosahování stanovených indikátorů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Posuzuje a projednává strategie integrovaných nástrojů a RIR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Dává doporučení pro vyhlašování výzev v jednotlivých operačních programech</a:t>
            </a:r>
          </a:p>
          <a:p>
            <a:pPr lvl="0">
              <a:defRPr/>
            </a:pPr>
            <a:r>
              <a:rPr lang="cs-CZ" sz="2800" dirty="0"/>
              <a:t>Složení </a:t>
            </a:r>
            <a:r>
              <a:rPr lang="cs-CZ" sz="2800" dirty="0" smtClean="0"/>
              <a:t>NSK</a:t>
            </a:r>
            <a:endParaRPr lang="cs-CZ" sz="2800" dirty="0"/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Zástupci řídících orgánů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Zástupci regionálních partnerů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Zástupci Regionálních stálých konferencí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214564" y="115888"/>
            <a:ext cx="5453781" cy="1143000"/>
          </a:xfrm>
        </p:spPr>
        <p:txBody>
          <a:bodyPr/>
          <a:lstStyle/>
          <a:p>
            <a:r>
              <a:rPr lang="cs-CZ" dirty="0" smtClean="0">
                <a:solidFill>
                  <a:srgbClr val="FF9900"/>
                </a:solidFill>
              </a:rPr>
              <a:t>Koordinace v území</a:t>
            </a:r>
            <a:br>
              <a:rPr lang="cs-CZ" dirty="0" smtClean="0">
                <a:solidFill>
                  <a:srgbClr val="FF9900"/>
                </a:solidFill>
              </a:rPr>
            </a:br>
            <a:r>
              <a:rPr lang="cs-CZ" dirty="0" smtClean="0">
                <a:solidFill>
                  <a:srgbClr val="FF9900"/>
                </a:solidFill>
              </a:rPr>
              <a:t>Národní stálá konference</a:t>
            </a:r>
            <a:endParaRPr lang="cs-CZ" dirty="0">
              <a:solidFill>
                <a:srgbClr val="FF99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511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602" y="1412776"/>
            <a:ext cx="8424863" cy="5184428"/>
          </a:xfrm>
          <a:ln>
            <a:solidFill>
              <a:schemeClr val="accent1"/>
            </a:solidFill>
          </a:ln>
        </p:spPr>
        <p:txBody>
          <a:bodyPr/>
          <a:lstStyle/>
          <a:p>
            <a:pPr lvl="0">
              <a:defRPr/>
            </a:pPr>
            <a:r>
              <a:rPr lang="cs-CZ" sz="2800" dirty="0" smtClean="0"/>
              <a:t>Regionální stálá konference (RSK)</a:t>
            </a:r>
            <a:endParaRPr lang="cs-CZ" b="0" dirty="0">
              <a:ea typeface="+mn-ea"/>
              <a:cs typeface="+mn-cs"/>
            </a:endParaRP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Dobrovolný orgán na bázi partnerství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Pokud nedojde k dohodě, bude rozhodovat NSK samostatně</a:t>
            </a:r>
          </a:p>
          <a:p>
            <a:pPr lvl="1">
              <a:defRPr/>
            </a:pPr>
            <a:r>
              <a:rPr lang="cs-CZ" b="0" dirty="0">
                <a:ea typeface="+mn-ea"/>
                <a:cs typeface="+mn-cs"/>
              </a:rPr>
              <a:t>Dává doporučení NSK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Definuje územní dimenzi (zatím pouze pro individuálně vyhlašované výzvy) na základě RIR</a:t>
            </a:r>
          </a:p>
          <a:p>
            <a:pPr lvl="0">
              <a:defRPr/>
            </a:pPr>
            <a:r>
              <a:rPr lang="cs-CZ" sz="2800" dirty="0" smtClean="0"/>
              <a:t>Složení RSK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Zástupci odborně zaměřených oblastí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Zástupci ITI, CLLD, měst a obcí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Zástupci NNO, podnikatelů a dalších partnerů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430588" y="115888"/>
            <a:ext cx="5597796" cy="1143000"/>
          </a:xfrm>
        </p:spPr>
        <p:txBody>
          <a:bodyPr/>
          <a:lstStyle/>
          <a:p>
            <a:r>
              <a:rPr lang="cs-CZ" dirty="0">
                <a:solidFill>
                  <a:srgbClr val="FF9900"/>
                </a:solidFill>
              </a:rPr>
              <a:t>Koordinace v území</a:t>
            </a:r>
            <a:br>
              <a:rPr lang="cs-CZ" dirty="0">
                <a:solidFill>
                  <a:srgbClr val="FF9900"/>
                </a:solidFill>
              </a:rPr>
            </a:br>
            <a:r>
              <a:rPr lang="cs-CZ" dirty="0">
                <a:solidFill>
                  <a:srgbClr val="FF9900"/>
                </a:solidFill>
              </a:rPr>
              <a:t>Regionální stálá konference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086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602" y="1412776"/>
            <a:ext cx="8424863" cy="5184428"/>
          </a:xfrm>
          <a:ln>
            <a:solidFill>
              <a:schemeClr val="accent1"/>
            </a:solidFill>
          </a:ln>
        </p:spPr>
        <p:txBody>
          <a:bodyPr/>
          <a:lstStyle/>
          <a:p>
            <a:pPr lvl="0">
              <a:defRPr/>
            </a:pPr>
            <a:r>
              <a:rPr lang="cs-CZ" sz="2800" dirty="0" smtClean="0"/>
              <a:t>Regionální intervenční rámec (RIR)</a:t>
            </a:r>
            <a:endParaRPr lang="cs-CZ" b="0" dirty="0">
              <a:ea typeface="+mn-ea"/>
              <a:cs typeface="+mn-cs"/>
            </a:endParaRP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Zaměřen na projekty v kompetenci krajů a další individuální projekty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Průřezově IROP, OPZ, OPVVV, OPŽP a OPPIK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Definování klíčových oblastí pro region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Stanovení alokací, typologie území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Provázání individuálních projektů s ITI a CLLD</a:t>
            </a:r>
          </a:p>
          <a:p>
            <a:pPr lvl="1">
              <a:defRPr/>
            </a:pPr>
            <a:r>
              <a:rPr lang="cs-CZ" b="0" dirty="0"/>
              <a:t>Vazba na Národní dokument k územní dimenzi a </a:t>
            </a:r>
            <a:r>
              <a:rPr lang="cs-CZ" b="0" dirty="0" smtClean="0"/>
              <a:t>OP</a:t>
            </a:r>
            <a:endParaRPr lang="cs-CZ" b="0" dirty="0" smtClean="0">
              <a:ea typeface="+mn-ea"/>
              <a:cs typeface="+mn-cs"/>
            </a:endParaRPr>
          </a:p>
          <a:p>
            <a:pPr lvl="0">
              <a:defRPr/>
            </a:pPr>
            <a:r>
              <a:rPr lang="cs-CZ" sz="2800" dirty="0" smtClean="0"/>
              <a:t>Alokace RIR pro OK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Projekty v kompetenci krajů 6,2 mld. Kč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Individuální projekty 1,9 mld. Kč</a:t>
            </a:r>
          </a:p>
          <a:p>
            <a:pPr lvl="1">
              <a:defRPr/>
            </a:pPr>
            <a:endParaRPr lang="cs-CZ" b="0" dirty="0" smtClean="0">
              <a:ea typeface="+mn-ea"/>
              <a:cs typeface="+mn-cs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339752" y="115888"/>
            <a:ext cx="5957836" cy="1143000"/>
          </a:xfrm>
        </p:spPr>
        <p:txBody>
          <a:bodyPr/>
          <a:lstStyle/>
          <a:p>
            <a:r>
              <a:rPr lang="cs-CZ" dirty="0" smtClean="0">
                <a:solidFill>
                  <a:srgbClr val="FF9900"/>
                </a:solidFill>
              </a:rPr>
              <a:t>Koordinace v území</a:t>
            </a:r>
            <a:br>
              <a:rPr lang="cs-CZ" dirty="0" smtClean="0">
                <a:solidFill>
                  <a:srgbClr val="FF9900"/>
                </a:solidFill>
              </a:rPr>
            </a:br>
            <a:r>
              <a:rPr lang="cs-CZ" dirty="0" smtClean="0">
                <a:solidFill>
                  <a:srgbClr val="FF9900"/>
                </a:solidFill>
              </a:rPr>
              <a:t>Regionální intervenční rámec</a:t>
            </a:r>
            <a:endParaRPr lang="cs-CZ" dirty="0">
              <a:solidFill>
                <a:srgbClr val="FF99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094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602" y="1412776"/>
            <a:ext cx="8424863" cy="5184428"/>
          </a:xfrm>
          <a:ln>
            <a:solidFill>
              <a:schemeClr val="accent1"/>
            </a:solidFill>
          </a:ln>
        </p:spPr>
        <p:txBody>
          <a:bodyPr/>
          <a:lstStyle/>
          <a:p>
            <a:pPr lvl="0">
              <a:defRPr/>
            </a:pPr>
            <a:r>
              <a:rPr lang="cs-CZ" sz="2800" dirty="0"/>
              <a:t>Příprava </a:t>
            </a:r>
            <a:r>
              <a:rPr lang="cs-CZ" sz="2800" dirty="0" smtClean="0"/>
              <a:t>strategie</a:t>
            </a:r>
            <a:endParaRPr lang="cs-CZ" sz="2800" dirty="0"/>
          </a:p>
          <a:p>
            <a:pPr lvl="1">
              <a:defRPr/>
            </a:pPr>
            <a:r>
              <a:rPr lang="cs-CZ" b="0" dirty="0" smtClean="0"/>
              <a:t>Vychází z předchozí spolupráce s ÚRR SM - experti</a:t>
            </a:r>
          </a:p>
          <a:p>
            <a:pPr lvl="1">
              <a:defRPr/>
            </a:pPr>
            <a:r>
              <a:rPr lang="cs-CZ" b="0" dirty="0" smtClean="0"/>
              <a:t>Podkladem budou existující strategie kraje a partnerů</a:t>
            </a:r>
          </a:p>
          <a:p>
            <a:pPr lvl="1">
              <a:defRPr/>
            </a:pPr>
            <a:r>
              <a:rPr lang="cs-CZ" b="0" dirty="0" smtClean="0"/>
              <a:t>Potřeba vycházet z posledního znění OP</a:t>
            </a:r>
            <a:endParaRPr lang="cs-CZ" b="0" dirty="0"/>
          </a:p>
          <a:p>
            <a:pPr lvl="0">
              <a:defRPr/>
            </a:pPr>
            <a:r>
              <a:rPr lang="cs-CZ" sz="2800" dirty="0" smtClean="0"/>
              <a:t>Spolupráce s partnery</a:t>
            </a:r>
            <a:endParaRPr lang="cs-CZ" sz="2800" dirty="0"/>
          </a:p>
          <a:p>
            <a:pPr lvl="1">
              <a:defRPr/>
            </a:pPr>
            <a:r>
              <a:rPr lang="cs-CZ" b="0" dirty="0" smtClean="0"/>
              <a:t>Provázat s ITI, CLLD, RIS3 apod</a:t>
            </a:r>
            <a:r>
              <a:rPr lang="cs-CZ" b="0" dirty="0"/>
              <a:t>.</a:t>
            </a:r>
            <a:endParaRPr lang="cs-CZ" b="0" dirty="0" smtClean="0"/>
          </a:p>
          <a:p>
            <a:pPr lvl="1">
              <a:defRPr/>
            </a:pPr>
            <a:r>
              <a:rPr lang="cs-CZ" b="0" dirty="0" smtClean="0"/>
              <a:t>Bude projednáno na pracovní úrovni i v rámci RSK</a:t>
            </a:r>
            <a:endParaRPr lang="cs-CZ" b="0" dirty="0"/>
          </a:p>
          <a:p>
            <a:pPr lvl="0">
              <a:defRPr/>
            </a:pPr>
            <a:r>
              <a:rPr lang="cs-CZ" sz="2800" dirty="0" smtClean="0"/>
              <a:t>Sběr projektových námětů</a:t>
            </a:r>
            <a:endParaRPr lang="cs-CZ" sz="2800" dirty="0"/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Podklad pro upřesnění alokací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Pro práci RSK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Umožní koordinaci se všemi partnery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214564" y="115888"/>
            <a:ext cx="5453781" cy="1143000"/>
          </a:xfrm>
        </p:spPr>
        <p:txBody>
          <a:bodyPr/>
          <a:lstStyle/>
          <a:p>
            <a:r>
              <a:rPr lang="cs-CZ" dirty="0" smtClean="0">
                <a:solidFill>
                  <a:srgbClr val="FF9900"/>
                </a:solidFill>
              </a:rPr>
              <a:t>Příprava RIR v OK</a:t>
            </a:r>
            <a:endParaRPr lang="cs-CZ" dirty="0">
              <a:solidFill>
                <a:srgbClr val="FF99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654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602" y="1412776"/>
            <a:ext cx="8424863" cy="5184428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  <a:defRPr/>
            </a:pPr>
            <a:r>
              <a:rPr lang="cs-CZ" b="0" dirty="0" smtClean="0">
                <a:solidFill>
                  <a:srgbClr val="003994"/>
                </a:solidFill>
                <a:ea typeface="+mn-ea"/>
                <a:cs typeface="+mn-cs"/>
              </a:rPr>
              <a:t>Duben 2014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Odeslání Dohody o partnerství EK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Dokončení oficiální verze OP a zahájení jednání s EK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Ustavení Národní a Regionálních stálých konferencí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Představení Národního dokumentu k územní dimenzi</a:t>
            </a:r>
          </a:p>
          <a:p>
            <a:pPr marL="0" lvl="0" indent="0">
              <a:buNone/>
              <a:defRPr/>
            </a:pPr>
            <a:r>
              <a:rPr lang="cs-CZ" b="0" dirty="0" smtClean="0">
                <a:solidFill>
                  <a:srgbClr val="003994"/>
                </a:solidFill>
              </a:rPr>
              <a:t>Červen 2014</a:t>
            </a:r>
            <a:endParaRPr lang="cs-CZ" b="0" dirty="0">
              <a:solidFill>
                <a:srgbClr val="003994"/>
              </a:solidFill>
            </a:endParaRP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Připomínky EK k </a:t>
            </a:r>
            <a:r>
              <a:rPr lang="cs-CZ" b="0" dirty="0" err="1" smtClean="0">
                <a:ea typeface="+mn-ea"/>
                <a:cs typeface="+mn-cs"/>
              </a:rPr>
              <a:t>DoP</a:t>
            </a:r>
            <a:r>
              <a:rPr lang="cs-CZ" b="0" dirty="0" smtClean="0">
                <a:ea typeface="+mn-ea"/>
                <a:cs typeface="+mn-cs"/>
              </a:rPr>
              <a:t> a OP</a:t>
            </a:r>
          </a:p>
          <a:p>
            <a:pPr marL="0" lvl="0" indent="0">
              <a:buNone/>
              <a:defRPr/>
            </a:pPr>
            <a:r>
              <a:rPr lang="cs-CZ" b="0" dirty="0" smtClean="0">
                <a:solidFill>
                  <a:srgbClr val="003994"/>
                </a:solidFill>
              </a:rPr>
              <a:t>Září 2014</a:t>
            </a:r>
            <a:endParaRPr lang="cs-CZ" b="0" dirty="0">
              <a:solidFill>
                <a:srgbClr val="003994"/>
              </a:solidFill>
            </a:endParaRP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Upravená verze OP, schválení </a:t>
            </a:r>
            <a:r>
              <a:rPr lang="cs-CZ" b="0" dirty="0" err="1" smtClean="0">
                <a:ea typeface="+mn-ea"/>
                <a:cs typeface="+mn-cs"/>
              </a:rPr>
              <a:t>DoP</a:t>
            </a:r>
            <a:endParaRPr lang="cs-CZ" b="0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Návrh RIR k projednání s partnery</a:t>
            </a:r>
          </a:p>
          <a:p>
            <a:pPr marL="0" lvl="0" indent="0">
              <a:buNone/>
              <a:defRPr/>
            </a:pPr>
            <a:r>
              <a:rPr lang="cs-CZ" b="0" dirty="0" smtClean="0">
                <a:solidFill>
                  <a:srgbClr val="003994"/>
                </a:solidFill>
              </a:rPr>
              <a:t>Prosinec </a:t>
            </a:r>
            <a:r>
              <a:rPr lang="cs-CZ" b="0" dirty="0">
                <a:solidFill>
                  <a:srgbClr val="003994"/>
                </a:solidFill>
              </a:rPr>
              <a:t>2014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Schválení OP a návazně integrovaných nástrojů a RIR</a:t>
            </a:r>
          </a:p>
          <a:p>
            <a:pPr lvl="1">
              <a:defRPr/>
            </a:pPr>
            <a:endParaRPr lang="cs-CZ" b="0" dirty="0" smtClean="0">
              <a:ea typeface="+mn-ea"/>
              <a:cs typeface="+mn-cs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214564" y="115888"/>
            <a:ext cx="5453781" cy="1143000"/>
          </a:xfrm>
        </p:spPr>
        <p:txBody>
          <a:bodyPr/>
          <a:lstStyle/>
          <a:p>
            <a:r>
              <a:rPr lang="cs-CZ" dirty="0" smtClean="0">
                <a:solidFill>
                  <a:srgbClr val="FF9900"/>
                </a:solidFill>
              </a:rPr>
              <a:t>Harmonogram</a:t>
            </a:r>
            <a:endParaRPr lang="cs-CZ" dirty="0">
              <a:solidFill>
                <a:srgbClr val="FF99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415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9" y="3500439"/>
            <a:ext cx="8424863" cy="1440730"/>
          </a:xfrm>
        </p:spPr>
        <p:txBody>
          <a:bodyPr/>
          <a:lstStyle/>
          <a:p>
            <a:pPr algn="r">
              <a:buNone/>
            </a:pPr>
            <a:r>
              <a:rPr lang="cs-CZ" i="1" dirty="0" smtClean="0">
                <a:solidFill>
                  <a:srgbClr val="003994"/>
                </a:solidFill>
              </a:rPr>
              <a:t>Ing. Jiří Rozbořil</a:t>
            </a:r>
          </a:p>
          <a:p>
            <a:pPr algn="r">
              <a:buNone/>
            </a:pPr>
            <a:r>
              <a:rPr lang="cs-CZ" i="1" smtClean="0">
                <a:solidFill>
                  <a:srgbClr val="003994"/>
                </a:solidFill>
              </a:rPr>
              <a:t>Hejtman Olomouckého kraje</a:t>
            </a:r>
            <a:endParaRPr lang="cs-CZ" i="1" dirty="0">
              <a:solidFill>
                <a:srgbClr val="003994"/>
              </a:solidFill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11188" y="1989138"/>
            <a:ext cx="77724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cs-CZ" sz="2800" b="1" dirty="0" smtClean="0">
                <a:solidFill>
                  <a:srgbClr val="003994"/>
                </a:solidFill>
              </a:rPr>
              <a:t>Děkuji za pozornost</a:t>
            </a:r>
            <a:endParaRPr lang="cs-CZ" sz="2800" b="1" dirty="0">
              <a:solidFill>
                <a:srgbClr val="003994"/>
              </a:solidFill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1412776"/>
            <a:ext cx="8424862" cy="4968552"/>
          </a:xfrm>
          <a:ln>
            <a:solidFill>
              <a:schemeClr val="accent1"/>
            </a:solidFill>
          </a:ln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cs-CZ" sz="2800" dirty="0" smtClean="0"/>
              <a:t>Dohoda o partnerství upravuje vztah </a:t>
            </a:r>
            <a:r>
              <a:rPr lang="cs-CZ" sz="2800" dirty="0"/>
              <a:t>Evropské </a:t>
            </a:r>
            <a:r>
              <a:rPr lang="cs-CZ" sz="2800" dirty="0" smtClean="0"/>
              <a:t>komise a ČR</a:t>
            </a:r>
          </a:p>
          <a:p>
            <a:pPr lvl="1" algn="just">
              <a:lnSpc>
                <a:spcPct val="90000"/>
              </a:lnSpc>
            </a:pPr>
            <a:r>
              <a:rPr lang="cs-CZ" b="0" dirty="0" smtClean="0"/>
              <a:t>Cíle ČR</a:t>
            </a:r>
          </a:p>
          <a:p>
            <a:pPr lvl="1" algn="just">
              <a:lnSpc>
                <a:spcPct val="90000"/>
              </a:lnSpc>
            </a:pPr>
            <a:r>
              <a:rPr lang="cs-CZ" b="0" dirty="0" smtClean="0"/>
              <a:t>Povinnosti ČR</a:t>
            </a:r>
            <a:endParaRPr lang="cs-CZ" b="0" dirty="0"/>
          </a:p>
          <a:p>
            <a:pPr lvl="1" algn="just">
              <a:lnSpc>
                <a:spcPct val="90000"/>
              </a:lnSpc>
            </a:pPr>
            <a:r>
              <a:rPr lang="cs-CZ" b="0" dirty="0" smtClean="0"/>
              <a:t>Pravidla čerpání prostředků</a:t>
            </a:r>
          </a:p>
          <a:p>
            <a:pPr lvl="1" algn="just">
              <a:lnSpc>
                <a:spcPct val="90000"/>
              </a:lnSpc>
            </a:pPr>
            <a:r>
              <a:rPr lang="cs-CZ" b="0" dirty="0" smtClean="0"/>
              <a:t>Implementační struktura</a:t>
            </a:r>
          </a:p>
          <a:p>
            <a:pPr lvl="1" algn="just">
              <a:lnSpc>
                <a:spcPct val="90000"/>
              </a:lnSpc>
            </a:pPr>
            <a:r>
              <a:rPr lang="cs-CZ" b="0" dirty="0" smtClean="0"/>
              <a:t>Rozdělení operačních programů</a:t>
            </a:r>
          </a:p>
          <a:p>
            <a:pPr lvl="1" algn="just">
              <a:lnSpc>
                <a:spcPct val="90000"/>
              </a:lnSpc>
            </a:pPr>
            <a:r>
              <a:rPr lang="cs-CZ" b="0" dirty="0" smtClean="0"/>
              <a:t>Předběžné podmínky</a:t>
            </a:r>
          </a:p>
          <a:p>
            <a:pPr lvl="1" algn="just">
              <a:lnSpc>
                <a:spcPct val="90000"/>
              </a:lnSpc>
            </a:pPr>
            <a:r>
              <a:rPr lang="cs-CZ" b="0" dirty="0" smtClean="0"/>
              <a:t>Monitorovací indikátory na úrovni ČR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214563" y="115888"/>
            <a:ext cx="5453781" cy="1143000"/>
          </a:xfrm>
        </p:spPr>
        <p:txBody>
          <a:bodyPr/>
          <a:lstStyle/>
          <a:p>
            <a:r>
              <a:rPr lang="cs-CZ" dirty="0" smtClean="0">
                <a:solidFill>
                  <a:srgbClr val="FF9900"/>
                </a:solidFill>
              </a:rPr>
              <a:t>Dohoda o partnerství </a:t>
            </a:r>
            <a:endParaRPr lang="cs-CZ" dirty="0">
              <a:solidFill>
                <a:srgbClr val="FF99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031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14563" y="115888"/>
            <a:ext cx="5381773" cy="1143000"/>
          </a:xfrm>
        </p:spPr>
        <p:txBody>
          <a:bodyPr/>
          <a:lstStyle/>
          <a:p>
            <a:r>
              <a:rPr lang="cs-CZ" dirty="0" smtClean="0">
                <a:solidFill>
                  <a:srgbClr val="FF9900"/>
                </a:solidFill>
              </a:rPr>
              <a:t>Předběžné alokace OP</a:t>
            </a:r>
            <a:endParaRPr lang="cs-CZ" dirty="0">
              <a:solidFill>
                <a:srgbClr val="FF9900"/>
              </a:solidFill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634934"/>
              </p:ext>
            </p:extLst>
          </p:nvPr>
        </p:nvGraphicFramePr>
        <p:xfrm>
          <a:off x="107504" y="1412777"/>
          <a:ext cx="8928992" cy="4774789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4608512"/>
                <a:gridCol w="2160240"/>
                <a:gridCol w="2160240"/>
              </a:tblGrid>
              <a:tr h="457048">
                <a:tc>
                  <a:txBody>
                    <a:bodyPr/>
                    <a:lstStyle/>
                    <a:p>
                      <a:r>
                        <a:rPr lang="cs-CZ" dirty="0" smtClean="0"/>
                        <a:t>OPERAČNÍ</a:t>
                      </a:r>
                      <a:r>
                        <a:rPr lang="cs-CZ" baseline="0" dirty="0" smtClean="0"/>
                        <a:t> PROGRAM (řídící orgán)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39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%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39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 v mld. Kč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3994"/>
                    </a:solidFill>
                  </a:tcPr>
                </a:tc>
              </a:tr>
              <a:tr h="447994">
                <a:tc>
                  <a:txBody>
                    <a:bodyPr/>
                    <a:lstStyle/>
                    <a:p>
                      <a:r>
                        <a:rPr lang="cs-CZ" dirty="0" smtClean="0"/>
                        <a:t>Integrovaný regionální OP (MMR)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22,5 </a:t>
                      </a:r>
                      <a:r>
                        <a:rPr lang="cs-CZ" baseline="0" dirty="0" smtClean="0"/>
                        <a:t>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134</a:t>
                      </a:r>
                      <a:endParaRPr lang="cs-CZ" dirty="0"/>
                    </a:p>
                  </a:txBody>
                  <a:tcPr/>
                </a:tc>
              </a:tr>
              <a:tr h="457048">
                <a:tc>
                  <a:txBody>
                    <a:bodyPr/>
                    <a:lstStyle/>
                    <a:p>
                      <a:r>
                        <a:rPr lang="cs-CZ" dirty="0" smtClean="0"/>
                        <a:t>OP Výzkum, vývoj a vzdělávání (MŠMT)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12,8 %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76</a:t>
                      </a:r>
                      <a:endParaRPr lang="cs-CZ" dirty="0"/>
                    </a:p>
                  </a:txBody>
                  <a:tcPr/>
                </a:tc>
              </a:tr>
              <a:tr h="457048">
                <a:tc>
                  <a:txBody>
                    <a:bodyPr/>
                    <a:lstStyle/>
                    <a:p>
                      <a:r>
                        <a:rPr lang="cs-CZ" dirty="0" smtClean="0"/>
                        <a:t>OP Zaměstnanost (MPSV)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9,9 %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59</a:t>
                      </a:r>
                      <a:endParaRPr lang="cs-CZ" dirty="0"/>
                    </a:p>
                  </a:txBody>
                  <a:tcPr/>
                </a:tc>
              </a:tr>
              <a:tr h="457048">
                <a:tc>
                  <a:txBody>
                    <a:bodyPr/>
                    <a:lstStyle/>
                    <a:p>
                      <a:r>
                        <a:rPr lang="cs-CZ" dirty="0" smtClean="0"/>
                        <a:t>OP Životní</a:t>
                      </a:r>
                      <a:r>
                        <a:rPr lang="cs-CZ" baseline="0" dirty="0" smtClean="0"/>
                        <a:t> prostředí (MŽP)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11,9 %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71</a:t>
                      </a:r>
                      <a:endParaRPr lang="cs-CZ" dirty="0"/>
                    </a:p>
                  </a:txBody>
                  <a:tcPr/>
                </a:tc>
              </a:tr>
              <a:tr h="670411">
                <a:tc>
                  <a:txBody>
                    <a:bodyPr/>
                    <a:lstStyle/>
                    <a:p>
                      <a:r>
                        <a:rPr lang="cs-CZ" dirty="0" smtClean="0"/>
                        <a:t>OP Podnikání</a:t>
                      </a:r>
                      <a:r>
                        <a:rPr lang="cs-CZ" baseline="0" dirty="0" smtClean="0"/>
                        <a:t> a inovace pro konkurenceschopnost (MPO)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19,3 %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115</a:t>
                      </a:r>
                      <a:endParaRPr lang="cs-CZ" dirty="0"/>
                    </a:p>
                  </a:txBody>
                  <a:tcPr anchor="ctr"/>
                </a:tc>
              </a:tr>
              <a:tr h="457048">
                <a:tc>
                  <a:txBody>
                    <a:bodyPr/>
                    <a:lstStyle/>
                    <a:p>
                      <a:r>
                        <a:rPr lang="cs-CZ" dirty="0" smtClean="0"/>
                        <a:t>OP Doprava (MD)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21,7 %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129</a:t>
                      </a:r>
                      <a:endParaRPr lang="cs-CZ" dirty="0"/>
                    </a:p>
                  </a:txBody>
                  <a:tcPr/>
                </a:tc>
              </a:tr>
              <a:tr h="457048">
                <a:tc>
                  <a:txBody>
                    <a:bodyPr/>
                    <a:lstStyle/>
                    <a:p>
                      <a:r>
                        <a:rPr lang="cs-CZ" dirty="0" smtClean="0"/>
                        <a:t>Praha – pól</a:t>
                      </a:r>
                      <a:r>
                        <a:rPr lang="cs-CZ" baseline="0" dirty="0" smtClean="0"/>
                        <a:t> růstu (MHM Praha)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0,9 %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</a:tr>
              <a:tr h="457048">
                <a:tc>
                  <a:txBody>
                    <a:bodyPr/>
                    <a:lstStyle/>
                    <a:p>
                      <a:r>
                        <a:rPr lang="cs-CZ" dirty="0" smtClean="0"/>
                        <a:t>Technická</a:t>
                      </a:r>
                      <a:r>
                        <a:rPr lang="cs-CZ" baseline="0" dirty="0" smtClean="0"/>
                        <a:t> pomoc (MMR)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</a:tr>
              <a:tr h="457048">
                <a:tc>
                  <a:txBody>
                    <a:bodyPr/>
                    <a:lstStyle/>
                    <a:p>
                      <a:r>
                        <a:rPr lang="cs-CZ" dirty="0" smtClean="0"/>
                        <a:t>CELKEM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 23,8 mld. EUR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cca 595 mld. Kč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062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1412776"/>
            <a:ext cx="8424862" cy="518442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sz="2800" kern="1200" dirty="0" smtClean="0"/>
              <a:t>Umožní zapojení regionálních aktérů</a:t>
            </a:r>
          </a:p>
          <a:p>
            <a:r>
              <a:rPr lang="cs-CZ" sz="2800" kern="1200" dirty="0" smtClean="0"/>
              <a:t>Integrované nástroje</a:t>
            </a:r>
            <a:endParaRPr lang="cs-CZ" sz="2800" kern="1200" dirty="0"/>
          </a:p>
          <a:p>
            <a:pPr lvl="1"/>
            <a:r>
              <a:rPr lang="cs-CZ" b="0" kern="1200" dirty="0"/>
              <a:t>Integrované územní investice (</a:t>
            </a:r>
            <a:r>
              <a:rPr lang="cs-CZ" b="0" kern="1200" dirty="0" smtClean="0"/>
              <a:t>ITI) 65 mld. Kč</a:t>
            </a:r>
          </a:p>
          <a:p>
            <a:pPr lvl="1"/>
            <a:r>
              <a:rPr lang="cs-CZ" b="0" kern="1200" dirty="0" smtClean="0"/>
              <a:t>Integrované </a:t>
            </a:r>
            <a:r>
              <a:rPr lang="cs-CZ" b="0" kern="1200" dirty="0"/>
              <a:t>plány rozvoje území (IPRÚ) </a:t>
            </a:r>
            <a:r>
              <a:rPr lang="cs-CZ" b="0" kern="1200" dirty="0" smtClean="0"/>
              <a:t>10 </a:t>
            </a:r>
            <a:r>
              <a:rPr lang="cs-CZ" b="0" kern="1200" dirty="0"/>
              <a:t>mld. </a:t>
            </a:r>
            <a:r>
              <a:rPr lang="cs-CZ" b="0" kern="1200" dirty="0" smtClean="0"/>
              <a:t>Kč</a:t>
            </a:r>
          </a:p>
          <a:p>
            <a:pPr lvl="1"/>
            <a:r>
              <a:rPr lang="cs-CZ" b="0" kern="1200" dirty="0" smtClean="0"/>
              <a:t>Místní </a:t>
            </a:r>
            <a:r>
              <a:rPr lang="cs-CZ" b="0" kern="1200" dirty="0"/>
              <a:t>rozvoj s využitím místních komunit (CLLD) </a:t>
            </a:r>
            <a:r>
              <a:rPr lang="cs-CZ" b="0" kern="1200" dirty="0" smtClean="0"/>
              <a:t/>
            </a:r>
            <a:br>
              <a:rPr lang="cs-CZ" b="0" kern="1200" dirty="0" smtClean="0"/>
            </a:br>
            <a:r>
              <a:rPr lang="cs-CZ" b="0" kern="1200" dirty="0" smtClean="0"/>
              <a:t>20 mld</a:t>
            </a:r>
            <a:r>
              <a:rPr lang="cs-CZ" b="0" kern="1200" dirty="0"/>
              <a:t>. Kč</a:t>
            </a:r>
          </a:p>
          <a:p>
            <a:pPr>
              <a:defRPr/>
            </a:pPr>
            <a:r>
              <a:rPr lang="cs-CZ" sz="2800" dirty="0" smtClean="0"/>
              <a:t>Individuální výzvy</a:t>
            </a:r>
            <a:endParaRPr lang="cs-CZ" sz="2800" dirty="0"/>
          </a:p>
          <a:p>
            <a:pPr lvl="1"/>
            <a:r>
              <a:rPr lang="cs-CZ" b="0" kern="1200" dirty="0"/>
              <a:t>Koordinace projektů a výzev v území</a:t>
            </a:r>
          </a:p>
          <a:p>
            <a:pPr lvl="1"/>
            <a:r>
              <a:rPr lang="cs-CZ" b="0" kern="1200" dirty="0" smtClean="0"/>
              <a:t>Krajské projekty 80 mld. Kč</a:t>
            </a:r>
          </a:p>
          <a:p>
            <a:pPr lvl="1"/>
            <a:r>
              <a:rPr lang="cs-CZ" b="0" kern="1200" dirty="0" smtClean="0"/>
              <a:t>Ostatní intervence s územním dopadem (vč. RIS3) </a:t>
            </a:r>
            <a:br>
              <a:rPr lang="cs-CZ" b="0" kern="1200" dirty="0" smtClean="0"/>
            </a:br>
            <a:r>
              <a:rPr lang="cs-CZ" b="0" kern="1200" dirty="0" smtClean="0"/>
              <a:t>25 mld. Kč</a:t>
            </a:r>
            <a:endParaRPr lang="cs-CZ" b="0" kern="1200" dirty="0"/>
          </a:p>
          <a:p>
            <a:pPr marL="0" indent="0" eaLnBrk="1" hangingPunct="1">
              <a:buNone/>
              <a:defRPr/>
            </a:pPr>
            <a:endParaRPr lang="cs-CZ" sz="2800" b="0" dirty="0" smtClean="0"/>
          </a:p>
          <a:p>
            <a:pPr marL="0" indent="0">
              <a:buNone/>
            </a:pPr>
            <a:endParaRPr lang="cs-CZ" sz="2000" kern="1200" dirty="0">
              <a:solidFill>
                <a:schemeClr val="tx1"/>
              </a:solidFill>
            </a:endParaRPr>
          </a:p>
          <a:p>
            <a:endParaRPr lang="cs-CZ" sz="2000" kern="1200" dirty="0" smtClean="0">
              <a:solidFill>
                <a:schemeClr val="tx1"/>
              </a:solidFill>
            </a:endParaRPr>
          </a:p>
          <a:p>
            <a:endParaRPr lang="cs-CZ" sz="2000" kern="1200" dirty="0">
              <a:solidFill>
                <a:schemeClr val="tx1"/>
              </a:solidFill>
            </a:endParaRPr>
          </a:p>
          <a:p>
            <a:endParaRPr lang="cs-CZ" sz="2000" kern="1200" dirty="0" smtClean="0">
              <a:solidFill>
                <a:schemeClr val="tx1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214563" y="115888"/>
            <a:ext cx="5453781" cy="1143000"/>
          </a:xfrm>
        </p:spPr>
        <p:txBody>
          <a:bodyPr/>
          <a:lstStyle/>
          <a:p>
            <a:r>
              <a:rPr lang="cs-CZ" dirty="0" smtClean="0">
                <a:solidFill>
                  <a:srgbClr val="FF9900"/>
                </a:solidFill>
              </a:rPr>
              <a:t>Územní dimenze</a:t>
            </a:r>
            <a:endParaRPr lang="cs-CZ" dirty="0">
              <a:solidFill>
                <a:srgbClr val="FF99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697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1412776"/>
            <a:ext cx="8424862" cy="518442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sz="2800" kern="1200" dirty="0" smtClean="0"/>
              <a:t>Integrované územní investice (ITI)</a:t>
            </a:r>
          </a:p>
          <a:p>
            <a:pPr lvl="1"/>
            <a:r>
              <a:rPr lang="cs-CZ" b="0" kern="1200" dirty="0" smtClean="0"/>
              <a:t>Celkem 7 aglomerací v ČR</a:t>
            </a:r>
          </a:p>
          <a:p>
            <a:pPr lvl="1"/>
            <a:r>
              <a:rPr lang="cs-CZ" b="0" kern="1200" dirty="0" smtClean="0"/>
              <a:t>Olomoucká (Středomoravská) aglomerace</a:t>
            </a:r>
            <a:endParaRPr lang="cs-CZ" b="0" kern="1200" dirty="0"/>
          </a:p>
          <a:p>
            <a:pPr eaLnBrk="1" hangingPunct="1">
              <a:defRPr/>
            </a:pPr>
            <a:r>
              <a:rPr lang="cs-CZ" sz="2800" dirty="0"/>
              <a:t>Integrované plány rozvoje území (IPRÚ)</a:t>
            </a:r>
          </a:p>
          <a:p>
            <a:pPr lvl="1"/>
            <a:r>
              <a:rPr lang="cs-CZ" b="0" kern="1200" dirty="0" smtClean="0"/>
              <a:t>MMR – ostatní krajská města + Ml. Boleslav</a:t>
            </a:r>
          </a:p>
          <a:p>
            <a:pPr lvl="1"/>
            <a:r>
              <a:rPr lang="cs-CZ" b="0" kern="1200" dirty="0" smtClean="0"/>
              <a:t>Nepokryta města nad 25 tis. obyvatel</a:t>
            </a:r>
            <a:endParaRPr lang="cs-CZ" b="0" kern="1200" dirty="0"/>
          </a:p>
          <a:p>
            <a:pPr eaLnBrk="1" hangingPunct="1">
              <a:defRPr/>
            </a:pPr>
            <a:r>
              <a:rPr lang="cs-CZ" sz="2800" dirty="0" smtClean="0"/>
              <a:t>Místní </a:t>
            </a:r>
            <a:r>
              <a:rPr lang="cs-CZ" sz="2800" dirty="0"/>
              <a:t>rozvoj s využitím místních komunit (CLLD</a:t>
            </a:r>
            <a:r>
              <a:rPr lang="cs-CZ" sz="2800" dirty="0" smtClean="0"/>
              <a:t>)</a:t>
            </a:r>
          </a:p>
          <a:p>
            <a:pPr lvl="1"/>
            <a:r>
              <a:rPr lang="cs-CZ" b="0" kern="1200" dirty="0" smtClean="0"/>
              <a:t>Princip LEADER</a:t>
            </a:r>
          </a:p>
          <a:p>
            <a:pPr lvl="1"/>
            <a:r>
              <a:rPr lang="cs-CZ" b="0" kern="1200" dirty="0" smtClean="0"/>
              <a:t>Propojení zemědělského, sociálního fondu, fondu pro regionální rozvoj a soukromých a národních zdrojů</a:t>
            </a:r>
            <a:endParaRPr lang="cs-CZ" b="0" kern="1200" dirty="0"/>
          </a:p>
          <a:p>
            <a:pPr marL="0" indent="0" eaLnBrk="1" hangingPunct="1">
              <a:buNone/>
              <a:defRPr/>
            </a:pPr>
            <a:endParaRPr lang="cs-CZ" sz="2800" b="0" dirty="0" smtClean="0"/>
          </a:p>
          <a:p>
            <a:pPr marL="0" indent="0">
              <a:buNone/>
            </a:pPr>
            <a:endParaRPr lang="cs-CZ" sz="2000" kern="1200" dirty="0">
              <a:solidFill>
                <a:schemeClr val="tx1"/>
              </a:solidFill>
            </a:endParaRPr>
          </a:p>
          <a:p>
            <a:endParaRPr lang="cs-CZ" sz="2000" kern="1200" dirty="0" smtClean="0">
              <a:solidFill>
                <a:schemeClr val="tx1"/>
              </a:solidFill>
            </a:endParaRPr>
          </a:p>
          <a:p>
            <a:endParaRPr lang="cs-CZ" sz="2000" kern="1200" dirty="0">
              <a:solidFill>
                <a:schemeClr val="tx1"/>
              </a:solidFill>
            </a:endParaRPr>
          </a:p>
          <a:p>
            <a:endParaRPr lang="cs-CZ" sz="2000" kern="1200" dirty="0" smtClean="0">
              <a:solidFill>
                <a:schemeClr val="tx1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214563" y="115888"/>
            <a:ext cx="5453781" cy="1143000"/>
          </a:xfrm>
        </p:spPr>
        <p:txBody>
          <a:bodyPr/>
          <a:lstStyle/>
          <a:p>
            <a:r>
              <a:rPr lang="cs-CZ" dirty="0" smtClean="0">
                <a:solidFill>
                  <a:srgbClr val="FF9900"/>
                </a:solidFill>
              </a:rPr>
              <a:t>Územní dimenze Integrované nástroje</a:t>
            </a:r>
            <a:endParaRPr lang="cs-CZ" dirty="0">
              <a:solidFill>
                <a:srgbClr val="FF99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011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214563" y="115888"/>
            <a:ext cx="5453781" cy="1143000"/>
          </a:xfrm>
        </p:spPr>
        <p:txBody>
          <a:bodyPr/>
          <a:lstStyle/>
          <a:p>
            <a:r>
              <a:rPr lang="cs-CZ" dirty="0" smtClean="0">
                <a:solidFill>
                  <a:srgbClr val="FF9900"/>
                </a:solidFill>
              </a:rPr>
              <a:t>ITI Střední Morava</a:t>
            </a:r>
            <a:br>
              <a:rPr lang="cs-CZ" dirty="0" smtClean="0">
                <a:solidFill>
                  <a:srgbClr val="FF9900"/>
                </a:solidFill>
              </a:rPr>
            </a:br>
            <a:endParaRPr lang="cs-CZ" dirty="0">
              <a:solidFill>
                <a:srgbClr val="FF99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996"/>
          <a:stretch>
            <a:fillRect/>
          </a:stretch>
        </p:blipFill>
        <p:spPr bwMode="auto">
          <a:xfrm>
            <a:off x="827584" y="1052737"/>
            <a:ext cx="7632848" cy="5688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065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1412776"/>
            <a:ext cx="8424862" cy="518442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sz="2800" kern="1200" dirty="0" smtClean="0"/>
              <a:t>Priority ITI Střední Morava</a:t>
            </a:r>
          </a:p>
          <a:p>
            <a:pPr marL="457200" lvl="1" indent="0">
              <a:buNone/>
            </a:pPr>
            <a:r>
              <a:rPr lang="cs-CZ" b="0" kern="1200" dirty="0"/>
              <a:t>A. Integrování území aglomerace:</a:t>
            </a:r>
          </a:p>
          <a:p>
            <a:pPr marL="914400" lvl="2" indent="0">
              <a:buNone/>
            </a:pPr>
            <a:r>
              <a:rPr lang="cs-CZ" b="0" kern="1200" dirty="0"/>
              <a:t>A.1. Posílení významu Středomoravské aglomerace</a:t>
            </a:r>
          </a:p>
          <a:p>
            <a:pPr marL="914400" lvl="2" indent="0">
              <a:buNone/>
            </a:pPr>
            <a:r>
              <a:rPr lang="cs-CZ" b="0" kern="1200" dirty="0"/>
              <a:t>A.2. Zlepšování dopravní infrastruktury aglomerace</a:t>
            </a:r>
          </a:p>
          <a:p>
            <a:pPr marL="914400" lvl="2" indent="0">
              <a:buNone/>
            </a:pPr>
            <a:r>
              <a:rPr lang="cs-CZ" b="0" kern="1200" dirty="0"/>
              <a:t>A.3. Kvalita života a její sociální rozměr jako nezbytné podmínky udržitelného rozvoje</a:t>
            </a:r>
          </a:p>
          <a:p>
            <a:pPr marL="457200" lvl="1" indent="0">
              <a:buNone/>
            </a:pPr>
            <a:r>
              <a:rPr lang="cs-CZ" b="0" kern="1200" dirty="0"/>
              <a:t>B. Zlepšení a zvýšení počtu příležitostí pro investice</a:t>
            </a:r>
          </a:p>
          <a:p>
            <a:pPr marL="914400" lvl="2" indent="0">
              <a:buNone/>
            </a:pPr>
            <a:r>
              <a:rPr lang="cs-CZ" b="0" kern="1200" dirty="0"/>
              <a:t>B.1. Podpora </a:t>
            </a:r>
            <a:r>
              <a:rPr lang="cs-CZ" b="0" kern="1200" dirty="0" smtClean="0"/>
              <a:t>hospodářského </a:t>
            </a:r>
            <a:r>
              <a:rPr lang="cs-CZ" b="0" kern="1200" dirty="0"/>
              <a:t>růstu a konkurenceschopnosti založené na místní tradici a potenciálu pracovní síly</a:t>
            </a:r>
          </a:p>
          <a:p>
            <a:pPr marL="457200" lvl="1" indent="0">
              <a:buNone/>
            </a:pPr>
            <a:r>
              <a:rPr lang="cs-CZ" b="0" kern="1200" dirty="0"/>
              <a:t>C. Podpora a zefektivnění trhu práce</a:t>
            </a:r>
          </a:p>
          <a:p>
            <a:pPr marL="914400" lvl="2" indent="0">
              <a:buNone/>
            </a:pPr>
            <a:r>
              <a:rPr lang="cs-CZ" b="0" kern="1200" dirty="0"/>
              <a:t>C.1. Vytváření podmínek pro rozvoj vzdělanosti obyvatel aglomerace</a:t>
            </a:r>
          </a:p>
          <a:p>
            <a:pPr lvl="1"/>
            <a:endParaRPr lang="cs-CZ" b="0" kern="1200" dirty="0" smtClean="0"/>
          </a:p>
          <a:p>
            <a:pPr marL="0" indent="0">
              <a:buNone/>
            </a:pPr>
            <a:endParaRPr lang="cs-CZ" sz="2000" kern="1200" dirty="0">
              <a:solidFill>
                <a:schemeClr val="tx1"/>
              </a:solidFill>
            </a:endParaRPr>
          </a:p>
          <a:p>
            <a:endParaRPr lang="cs-CZ" sz="2000" kern="1200" dirty="0" smtClean="0">
              <a:solidFill>
                <a:schemeClr val="tx1"/>
              </a:solidFill>
            </a:endParaRPr>
          </a:p>
          <a:p>
            <a:endParaRPr lang="cs-CZ" sz="2000" kern="1200" dirty="0">
              <a:solidFill>
                <a:schemeClr val="tx1"/>
              </a:solidFill>
            </a:endParaRPr>
          </a:p>
          <a:p>
            <a:endParaRPr lang="cs-CZ" sz="2000" kern="1200" dirty="0" smtClean="0">
              <a:solidFill>
                <a:schemeClr val="tx1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214563" y="115888"/>
            <a:ext cx="5453781" cy="1143000"/>
          </a:xfrm>
        </p:spPr>
        <p:txBody>
          <a:bodyPr/>
          <a:lstStyle/>
          <a:p>
            <a:r>
              <a:rPr lang="cs-CZ" dirty="0" smtClean="0">
                <a:solidFill>
                  <a:srgbClr val="FF9900"/>
                </a:solidFill>
              </a:rPr>
              <a:t>ITI Střední Morava</a:t>
            </a:r>
            <a:endParaRPr lang="cs-CZ" dirty="0">
              <a:solidFill>
                <a:srgbClr val="FF99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77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1412776"/>
            <a:ext cx="8424862" cy="518442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sz="2800" kern="1200" dirty="0" smtClean="0"/>
              <a:t>Potřeba provázání i individuálních projektů</a:t>
            </a:r>
          </a:p>
          <a:p>
            <a:pPr lvl="1"/>
            <a:r>
              <a:rPr lang="cs-CZ" b="0" kern="1200" dirty="0" smtClean="0"/>
              <a:t>Snaha o koordinaci na základě témat</a:t>
            </a:r>
          </a:p>
          <a:p>
            <a:pPr lvl="1"/>
            <a:r>
              <a:rPr lang="cs-CZ" b="0" kern="1200" dirty="0" smtClean="0"/>
              <a:t>Výrazně menší prostor pro „nahodilé“, samostatné projekty</a:t>
            </a:r>
          </a:p>
          <a:p>
            <a:pPr lvl="1"/>
            <a:r>
              <a:rPr lang="cs-CZ" b="0" kern="1200" dirty="0" smtClean="0"/>
              <a:t>EU podporuje a žádá strategie (ex ante)</a:t>
            </a:r>
            <a:endParaRPr lang="cs-CZ" b="0" kern="1200" dirty="0"/>
          </a:p>
          <a:p>
            <a:pPr eaLnBrk="1" hangingPunct="1">
              <a:defRPr/>
            </a:pPr>
            <a:r>
              <a:rPr lang="cs-CZ" sz="2800" dirty="0" smtClean="0"/>
              <a:t>Oblasti pro možnou koordinaci</a:t>
            </a:r>
            <a:endParaRPr lang="cs-CZ" sz="2800" dirty="0"/>
          </a:p>
          <a:p>
            <a:pPr lvl="1"/>
            <a:r>
              <a:rPr lang="cs-CZ" b="0" kern="1200" dirty="0" smtClean="0"/>
              <a:t>Program rozvoje územního obvodu</a:t>
            </a:r>
          </a:p>
          <a:p>
            <a:pPr lvl="1"/>
            <a:r>
              <a:rPr lang="cs-CZ" b="0" kern="1200" dirty="0" smtClean="0"/>
              <a:t>Plány vzdělávání</a:t>
            </a:r>
          </a:p>
          <a:p>
            <a:pPr lvl="1"/>
            <a:r>
              <a:rPr lang="cs-CZ" b="0" kern="1200" dirty="0" smtClean="0"/>
              <a:t>RIS3</a:t>
            </a:r>
          </a:p>
          <a:p>
            <a:pPr lvl="1"/>
            <a:r>
              <a:rPr lang="cs-CZ" b="0" kern="1200" dirty="0" smtClean="0"/>
              <a:t>Sociálně vyloučené oblasti, CHKO, vojenské újezdy apod.</a:t>
            </a:r>
          </a:p>
          <a:p>
            <a:pPr marL="457200" lvl="1" indent="0">
              <a:buNone/>
            </a:pPr>
            <a:endParaRPr lang="cs-CZ" b="0" kern="1200" dirty="0"/>
          </a:p>
          <a:p>
            <a:pPr marL="0" indent="0" eaLnBrk="1" hangingPunct="1">
              <a:buNone/>
              <a:defRPr/>
            </a:pPr>
            <a:endParaRPr lang="cs-CZ" sz="2800" b="0" dirty="0" smtClean="0"/>
          </a:p>
          <a:p>
            <a:pPr marL="0" indent="0">
              <a:buNone/>
            </a:pPr>
            <a:endParaRPr lang="cs-CZ" sz="2000" kern="1200" dirty="0">
              <a:solidFill>
                <a:schemeClr val="tx1"/>
              </a:solidFill>
            </a:endParaRPr>
          </a:p>
          <a:p>
            <a:endParaRPr lang="cs-CZ" sz="2000" kern="1200" dirty="0" smtClean="0">
              <a:solidFill>
                <a:schemeClr val="tx1"/>
              </a:solidFill>
            </a:endParaRPr>
          </a:p>
          <a:p>
            <a:endParaRPr lang="cs-CZ" sz="2000" kern="1200" dirty="0">
              <a:solidFill>
                <a:schemeClr val="tx1"/>
              </a:solidFill>
            </a:endParaRPr>
          </a:p>
          <a:p>
            <a:endParaRPr lang="cs-CZ" sz="2000" kern="1200" dirty="0" smtClean="0">
              <a:solidFill>
                <a:schemeClr val="tx1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214563" y="115888"/>
            <a:ext cx="5453781" cy="1143000"/>
          </a:xfrm>
        </p:spPr>
        <p:txBody>
          <a:bodyPr/>
          <a:lstStyle/>
          <a:p>
            <a:r>
              <a:rPr lang="cs-CZ" dirty="0" smtClean="0">
                <a:solidFill>
                  <a:srgbClr val="FF9900"/>
                </a:solidFill>
              </a:rPr>
              <a:t>Územní dimenze Individuální výzvy</a:t>
            </a:r>
            <a:endParaRPr lang="cs-CZ" dirty="0">
              <a:solidFill>
                <a:srgbClr val="FF99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749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1412776"/>
            <a:ext cx="8424862" cy="518442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sz="2800" kern="1200" dirty="0" smtClean="0"/>
              <a:t>Metodický pokyn k integrovaným nástrojům</a:t>
            </a:r>
          </a:p>
          <a:p>
            <a:pPr lvl="1"/>
            <a:r>
              <a:rPr lang="cs-CZ" b="0" kern="1200" dirty="0" smtClean="0"/>
              <a:t>Obsahuje i územní dimenzi</a:t>
            </a:r>
          </a:p>
          <a:p>
            <a:pPr lvl="1"/>
            <a:r>
              <a:rPr lang="cs-CZ" b="0" kern="1200" dirty="0" smtClean="0"/>
              <a:t>Prochází připomínkováním ze strany AK ČR</a:t>
            </a:r>
            <a:endParaRPr lang="cs-CZ" b="0" kern="1200" dirty="0"/>
          </a:p>
          <a:p>
            <a:pPr eaLnBrk="1" hangingPunct="1">
              <a:defRPr/>
            </a:pPr>
            <a:r>
              <a:rPr lang="cs-CZ" sz="2800" dirty="0" smtClean="0"/>
              <a:t>Národní dokument k územní dimenzi</a:t>
            </a:r>
            <a:endParaRPr lang="cs-CZ" sz="2800" dirty="0"/>
          </a:p>
          <a:p>
            <a:pPr lvl="1"/>
            <a:r>
              <a:rPr lang="cs-CZ" b="0" kern="1200" dirty="0" smtClean="0"/>
              <a:t>Územní dimenze napříč resorty a partnery</a:t>
            </a:r>
          </a:p>
          <a:p>
            <a:pPr lvl="1"/>
            <a:r>
              <a:rPr lang="cs-CZ" b="0" kern="1200" dirty="0" smtClean="0"/>
              <a:t>Nástroje pro naplňování územní dimenze</a:t>
            </a:r>
          </a:p>
          <a:p>
            <a:pPr lvl="1"/>
            <a:r>
              <a:rPr lang="cs-CZ" b="0" kern="1200" dirty="0" smtClean="0"/>
              <a:t>Průmět územní dimenze v jednotlivých OP, včetně alokací</a:t>
            </a:r>
          </a:p>
          <a:p>
            <a:pPr lvl="1"/>
            <a:r>
              <a:rPr lang="cs-CZ" b="0" kern="1200" dirty="0" smtClean="0"/>
              <a:t>Mechanizmy realizace územní dimenze</a:t>
            </a:r>
            <a:endParaRPr lang="cs-CZ" b="0" kern="1200" dirty="0"/>
          </a:p>
          <a:p>
            <a:pPr marL="0" indent="0" eaLnBrk="1" hangingPunct="1">
              <a:buNone/>
              <a:defRPr/>
            </a:pPr>
            <a:endParaRPr lang="cs-CZ" sz="2800" b="0" dirty="0" smtClean="0"/>
          </a:p>
          <a:p>
            <a:pPr marL="0" indent="0">
              <a:buNone/>
            </a:pPr>
            <a:endParaRPr lang="cs-CZ" sz="2000" kern="1200" dirty="0">
              <a:solidFill>
                <a:schemeClr val="tx1"/>
              </a:solidFill>
            </a:endParaRPr>
          </a:p>
          <a:p>
            <a:endParaRPr lang="cs-CZ" sz="2000" kern="1200" dirty="0" smtClean="0">
              <a:solidFill>
                <a:schemeClr val="tx1"/>
              </a:solidFill>
            </a:endParaRPr>
          </a:p>
          <a:p>
            <a:endParaRPr lang="cs-CZ" sz="2000" kern="1200" dirty="0">
              <a:solidFill>
                <a:schemeClr val="tx1"/>
              </a:solidFill>
            </a:endParaRPr>
          </a:p>
          <a:p>
            <a:endParaRPr lang="cs-CZ" sz="2000" kern="1200" dirty="0" smtClean="0">
              <a:solidFill>
                <a:schemeClr val="tx1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214563" y="115888"/>
            <a:ext cx="5453781" cy="1143000"/>
          </a:xfrm>
        </p:spPr>
        <p:txBody>
          <a:bodyPr/>
          <a:lstStyle/>
          <a:p>
            <a:r>
              <a:rPr lang="cs-CZ" dirty="0" smtClean="0">
                <a:solidFill>
                  <a:srgbClr val="FF9900"/>
                </a:solidFill>
              </a:rPr>
              <a:t>Územní dimenze </a:t>
            </a:r>
            <a:br>
              <a:rPr lang="cs-CZ" dirty="0" smtClean="0">
                <a:solidFill>
                  <a:srgbClr val="FF9900"/>
                </a:solidFill>
              </a:rPr>
            </a:br>
            <a:r>
              <a:rPr lang="cs-CZ" dirty="0" smtClean="0">
                <a:solidFill>
                  <a:srgbClr val="FF9900"/>
                </a:solidFill>
              </a:rPr>
              <a:t>Metodiky</a:t>
            </a:r>
            <a:endParaRPr lang="cs-CZ" dirty="0">
              <a:solidFill>
                <a:srgbClr val="FF99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600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12839</TotalTime>
  <Words>2478</Words>
  <Application>Microsoft Office PowerPoint</Application>
  <PresentationFormat>Předvádění na obrazovce (4:3)</PresentationFormat>
  <Paragraphs>328</Paragraphs>
  <Slides>15</Slides>
  <Notes>15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Výchozí návrh</vt:lpstr>
      <vt:lpstr>Příprava programového období EU 2014 – 2020</vt:lpstr>
      <vt:lpstr>Dohoda o partnerství </vt:lpstr>
      <vt:lpstr>Předběžné alokace OP</vt:lpstr>
      <vt:lpstr>Územní dimenze</vt:lpstr>
      <vt:lpstr>Územní dimenze Integrované nástroje</vt:lpstr>
      <vt:lpstr>ITI Střední Morava </vt:lpstr>
      <vt:lpstr>ITI Střední Morava</vt:lpstr>
      <vt:lpstr>Územní dimenze Individuální výzvy</vt:lpstr>
      <vt:lpstr>Územní dimenze  Metodiky</vt:lpstr>
      <vt:lpstr>Koordinace v území Národní stálá konference</vt:lpstr>
      <vt:lpstr>Koordinace v území Regionální stálá konference</vt:lpstr>
      <vt:lpstr>Koordinace v území Regionální intervenční rámec</vt:lpstr>
      <vt:lpstr>Příprava RIR v OK</vt:lpstr>
      <vt:lpstr>Harmonogram</vt:lpstr>
      <vt:lpstr>Prezentace aplikace PowerPoint</vt:lpstr>
    </vt:vector>
  </TitlesOfParts>
  <Company>KÚOK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Juránek Jiří RNDr.;r.dosoudil@kr-olomoucky.cz</dc:creator>
  <cp:lastModifiedBy>Němcová Zuzana</cp:lastModifiedBy>
  <cp:revision>579</cp:revision>
  <cp:lastPrinted>2013-11-12T15:19:39Z</cp:lastPrinted>
  <dcterms:created xsi:type="dcterms:W3CDTF">2008-04-28T11:39:29Z</dcterms:created>
  <dcterms:modified xsi:type="dcterms:W3CDTF">2014-04-07T07:24:20Z</dcterms:modified>
</cp:coreProperties>
</file>