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58" r:id="rId15"/>
  </p:sldIdLst>
  <p:sldSz cx="9144000" cy="6858000" type="screen4x3"/>
  <p:notesSz cx="6797675" cy="985678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20F540-5395-4747-A3A7-2E0C1A7CC150}" type="doc">
      <dgm:prSet loTypeId="urn:microsoft.com/office/officeart/2005/8/layout/chevron2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42E879E0-E358-43CD-BE0A-7504EAF4E071}">
      <dgm:prSet phldrT="[Text]" custT="1"/>
      <dgm:spPr/>
      <dgm:t>
        <a:bodyPr/>
        <a:lstStyle/>
        <a:p>
          <a:r>
            <a:rPr lang="cs-CZ" sz="1800" b="1" dirty="0" smtClean="0"/>
            <a:t>Investiční podpora</a:t>
          </a:r>
          <a:endParaRPr lang="cs-CZ" sz="1800" b="1" dirty="0"/>
        </a:p>
      </dgm:t>
    </dgm:pt>
    <dgm:pt modelId="{61F84320-18BA-44EE-99D3-4903DE61ED9D}" type="parTrans" cxnId="{5370AC99-E5A4-4882-807E-2D74F083D9D6}">
      <dgm:prSet/>
      <dgm:spPr/>
      <dgm:t>
        <a:bodyPr/>
        <a:lstStyle/>
        <a:p>
          <a:endParaRPr lang="cs-CZ"/>
        </a:p>
      </dgm:t>
    </dgm:pt>
    <dgm:pt modelId="{5E241AFE-1D61-443A-A887-BE1639A98B47}" type="sibTrans" cxnId="{5370AC99-E5A4-4882-807E-2D74F083D9D6}">
      <dgm:prSet/>
      <dgm:spPr/>
      <dgm:t>
        <a:bodyPr/>
        <a:lstStyle/>
        <a:p>
          <a:endParaRPr lang="cs-CZ"/>
        </a:p>
      </dgm:t>
    </dgm:pt>
    <dgm:pt modelId="{9E59BDDF-E59C-4C5E-9169-1AEA9ED6F0B9}">
      <dgm:prSet phldrT="[Text]"/>
      <dgm:spPr/>
      <dgm:t>
        <a:bodyPr/>
        <a:lstStyle/>
        <a:p>
          <a:r>
            <a:rPr lang="cs-CZ" dirty="0" smtClean="0"/>
            <a:t>Regionální operační program Střední Morava</a:t>
          </a:r>
          <a:endParaRPr lang="cs-CZ" dirty="0"/>
        </a:p>
      </dgm:t>
    </dgm:pt>
    <dgm:pt modelId="{E6F3986C-4E0A-4CA2-AC0E-3588530FD5A8}" type="parTrans" cxnId="{E49450AF-B682-409E-BFD7-C19819105E57}">
      <dgm:prSet/>
      <dgm:spPr/>
      <dgm:t>
        <a:bodyPr/>
        <a:lstStyle/>
        <a:p>
          <a:endParaRPr lang="cs-CZ"/>
        </a:p>
      </dgm:t>
    </dgm:pt>
    <dgm:pt modelId="{4ACC83C7-78EE-4C24-86B7-B6E913501C61}" type="sibTrans" cxnId="{E49450AF-B682-409E-BFD7-C19819105E57}">
      <dgm:prSet/>
      <dgm:spPr/>
      <dgm:t>
        <a:bodyPr/>
        <a:lstStyle/>
        <a:p>
          <a:endParaRPr lang="cs-CZ"/>
        </a:p>
      </dgm:t>
    </dgm:pt>
    <dgm:pt modelId="{E3E1ACF9-C89C-4E01-AE4F-902B5D3E319F}">
      <dgm:prSet phldrT="[Text]"/>
      <dgm:spPr/>
      <dgm:t>
        <a:bodyPr/>
        <a:lstStyle/>
        <a:p>
          <a:r>
            <a:rPr lang="cs-CZ" dirty="0" smtClean="0"/>
            <a:t>Zelená úsporám II</a:t>
          </a:r>
          <a:endParaRPr lang="cs-CZ" dirty="0"/>
        </a:p>
      </dgm:t>
    </dgm:pt>
    <dgm:pt modelId="{CFA38B62-8CD3-488B-A095-1A2DEB2B28E4}" type="parTrans" cxnId="{5F3A0686-9BA3-41F5-AF09-87BDBD32BF4D}">
      <dgm:prSet/>
      <dgm:spPr/>
      <dgm:t>
        <a:bodyPr/>
        <a:lstStyle/>
        <a:p>
          <a:endParaRPr lang="cs-CZ"/>
        </a:p>
      </dgm:t>
    </dgm:pt>
    <dgm:pt modelId="{019FDDCF-259F-4500-A400-1CC9D5E25301}" type="sibTrans" cxnId="{5F3A0686-9BA3-41F5-AF09-87BDBD32BF4D}">
      <dgm:prSet/>
      <dgm:spPr/>
      <dgm:t>
        <a:bodyPr/>
        <a:lstStyle/>
        <a:p>
          <a:endParaRPr lang="cs-CZ"/>
        </a:p>
      </dgm:t>
    </dgm:pt>
    <dgm:pt modelId="{C6476276-65B9-4695-A45B-F949950EA4B7}">
      <dgm:prSet phldrT="[Text]" custT="1"/>
      <dgm:spPr/>
      <dgm:t>
        <a:bodyPr/>
        <a:lstStyle/>
        <a:p>
          <a:r>
            <a:rPr lang="cs-CZ" sz="1800" b="1" smtClean="0"/>
            <a:t>Neinvestiční podpory</a:t>
          </a:r>
        </a:p>
        <a:p>
          <a:endParaRPr lang="cs-CZ" sz="1000" dirty="0"/>
        </a:p>
      </dgm:t>
    </dgm:pt>
    <dgm:pt modelId="{9A9F8FA8-49FC-472D-89A2-E9ED826A20FA}" type="parTrans" cxnId="{412D7248-84E3-484D-B30C-DBA7CF900C36}">
      <dgm:prSet/>
      <dgm:spPr/>
      <dgm:t>
        <a:bodyPr/>
        <a:lstStyle/>
        <a:p>
          <a:endParaRPr lang="cs-CZ"/>
        </a:p>
      </dgm:t>
    </dgm:pt>
    <dgm:pt modelId="{C5DA6617-B20D-4E26-A3E7-9266708718AA}" type="sibTrans" cxnId="{412D7248-84E3-484D-B30C-DBA7CF900C36}">
      <dgm:prSet/>
      <dgm:spPr/>
      <dgm:t>
        <a:bodyPr/>
        <a:lstStyle/>
        <a:p>
          <a:endParaRPr lang="cs-CZ"/>
        </a:p>
      </dgm:t>
    </dgm:pt>
    <dgm:pt modelId="{18790589-608A-4657-83D8-FB8237260E93}">
      <dgm:prSet phldrT="[Text]"/>
      <dgm:spPr/>
      <dgm:t>
        <a:bodyPr/>
        <a:lstStyle/>
        <a:p>
          <a:r>
            <a:rPr lang="cs-CZ" dirty="0" smtClean="0"/>
            <a:t>Operační program Lidské zdroje a zaměstnanost</a:t>
          </a:r>
          <a:endParaRPr lang="cs-CZ" dirty="0"/>
        </a:p>
      </dgm:t>
    </dgm:pt>
    <dgm:pt modelId="{748EF040-8FA1-4564-9F1A-47F2F591BB4D}" type="parTrans" cxnId="{B03741E3-3966-4445-A07A-EBFAF2006A4E}">
      <dgm:prSet/>
      <dgm:spPr/>
      <dgm:t>
        <a:bodyPr/>
        <a:lstStyle/>
        <a:p>
          <a:endParaRPr lang="cs-CZ"/>
        </a:p>
      </dgm:t>
    </dgm:pt>
    <dgm:pt modelId="{7B036C99-06E4-4E13-980C-50D18234527C}" type="sibTrans" cxnId="{B03741E3-3966-4445-A07A-EBFAF2006A4E}">
      <dgm:prSet/>
      <dgm:spPr/>
      <dgm:t>
        <a:bodyPr/>
        <a:lstStyle/>
        <a:p>
          <a:endParaRPr lang="cs-CZ"/>
        </a:p>
      </dgm:t>
    </dgm:pt>
    <dgm:pt modelId="{BC6BB1F3-F14C-4204-B5E2-B80C683FE2F4}">
      <dgm:prSet phldrT="[Text]"/>
      <dgm:spPr/>
      <dgm:t>
        <a:bodyPr/>
        <a:lstStyle/>
        <a:p>
          <a:r>
            <a:rPr lang="cs-CZ" dirty="0" smtClean="0"/>
            <a:t>Program švýcarsko-české spolupráce</a:t>
          </a:r>
          <a:endParaRPr lang="cs-CZ" dirty="0"/>
        </a:p>
      </dgm:t>
    </dgm:pt>
    <dgm:pt modelId="{606E8471-1120-40D1-8FA5-FD1923EFDCD9}" type="parTrans" cxnId="{1E40516B-D45D-49F9-97C9-4CD9890A8875}">
      <dgm:prSet/>
      <dgm:spPr/>
      <dgm:t>
        <a:bodyPr/>
        <a:lstStyle/>
        <a:p>
          <a:endParaRPr lang="cs-CZ"/>
        </a:p>
      </dgm:t>
    </dgm:pt>
    <dgm:pt modelId="{2F783604-2E76-4250-9D39-80E59ED12A7E}" type="sibTrans" cxnId="{1E40516B-D45D-49F9-97C9-4CD9890A8875}">
      <dgm:prSet/>
      <dgm:spPr/>
      <dgm:t>
        <a:bodyPr/>
        <a:lstStyle/>
        <a:p>
          <a:endParaRPr lang="cs-CZ"/>
        </a:p>
      </dgm:t>
    </dgm:pt>
    <dgm:pt modelId="{3461FA41-0419-4ECE-8D8A-39195190FEAE}">
      <dgm:prSet phldrT="[Text]"/>
      <dgm:spPr/>
      <dgm:t>
        <a:bodyPr/>
        <a:lstStyle/>
        <a:p>
          <a:r>
            <a:rPr lang="cs-CZ" dirty="0" smtClean="0"/>
            <a:t>Program švýcarsko-české spolupráce</a:t>
          </a:r>
          <a:endParaRPr lang="cs-CZ" dirty="0"/>
        </a:p>
      </dgm:t>
    </dgm:pt>
    <dgm:pt modelId="{8A4229A4-C72D-43CA-98FE-2E263AAA4BDA}" type="parTrans" cxnId="{7CC0EC4D-94A4-4365-ADDC-6B2A167B423A}">
      <dgm:prSet/>
      <dgm:spPr/>
      <dgm:t>
        <a:bodyPr/>
        <a:lstStyle/>
        <a:p>
          <a:endParaRPr lang="cs-CZ"/>
        </a:p>
      </dgm:t>
    </dgm:pt>
    <dgm:pt modelId="{661551C9-72D7-441D-90E2-1B3B59F484B9}" type="sibTrans" cxnId="{7CC0EC4D-94A4-4365-ADDC-6B2A167B423A}">
      <dgm:prSet/>
      <dgm:spPr/>
      <dgm:t>
        <a:bodyPr/>
        <a:lstStyle/>
        <a:p>
          <a:endParaRPr lang="cs-CZ"/>
        </a:p>
      </dgm:t>
    </dgm:pt>
    <dgm:pt modelId="{7405C0CC-E00C-4469-87E4-7F3252FD9467}" type="pres">
      <dgm:prSet presAssocID="{5420F540-5395-4747-A3A7-2E0C1A7CC15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DBF8B56-ADAE-4BA3-B8EA-7394170FE9E9}" type="pres">
      <dgm:prSet presAssocID="{42E879E0-E358-43CD-BE0A-7504EAF4E071}" presName="composite" presStyleCnt="0"/>
      <dgm:spPr/>
    </dgm:pt>
    <dgm:pt modelId="{799B6335-EBD8-4967-B75C-99DB5C2E1AE3}" type="pres">
      <dgm:prSet presAssocID="{42E879E0-E358-43CD-BE0A-7504EAF4E071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AD07C8-1F80-4F4E-81DF-F9917F17E207}" type="pres">
      <dgm:prSet presAssocID="{42E879E0-E358-43CD-BE0A-7504EAF4E071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F0396CE-C7A3-409A-A136-A798382A9680}" type="pres">
      <dgm:prSet presAssocID="{5E241AFE-1D61-443A-A887-BE1639A98B47}" presName="sp" presStyleCnt="0"/>
      <dgm:spPr/>
    </dgm:pt>
    <dgm:pt modelId="{6081B549-2BC5-48C4-9CE4-13D935231A19}" type="pres">
      <dgm:prSet presAssocID="{C6476276-65B9-4695-A45B-F949950EA4B7}" presName="composite" presStyleCnt="0"/>
      <dgm:spPr/>
    </dgm:pt>
    <dgm:pt modelId="{9068D402-F63E-4BE8-8D6F-715F851E606B}" type="pres">
      <dgm:prSet presAssocID="{C6476276-65B9-4695-A45B-F949950EA4B7}" presName="parentText" presStyleLbl="alignNode1" presStyleIdx="1" presStyleCnt="2" custScaleX="93479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AC05C16-4B57-4725-8647-D517A6BC75E0}" type="pres">
      <dgm:prSet presAssocID="{C6476276-65B9-4695-A45B-F949950EA4B7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BE2F55F-31F3-4733-9F89-C03698C3997D}" type="presOf" srcId="{C6476276-65B9-4695-A45B-F949950EA4B7}" destId="{9068D402-F63E-4BE8-8D6F-715F851E606B}" srcOrd="0" destOrd="0" presId="urn:microsoft.com/office/officeart/2005/8/layout/chevron2"/>
    <dgm:cxn modelId="{7F9671AC-DE09-4963-BFCB-6BFE2477E2C7}" type="presOf" srcId="{BC6BB1F3-F14C-4204-B5E2-B80C683FE2F4}" destId="{6AC05C16-4B57-4725-8647-D517A6BC75E0}" srcOrd="0" destOrd="1" presId="urn:microsoft.com/office/officeart/2005/8/layout/chevron2"/>
    <dgm:cxn modelId="{1E40516B-D45D-49F9-97C9-4CD9890A8875}" srcId="{C6476276-65B9-4695-A45B-F949950EA4B7}" destId="{BC6BB1F3-F14C-4204-B5E2-B80C683FE2F4}" srcOrd="1" destOrd="0" parTransId="{606E8471-1120-40D1-8FA5-FD1923EFDCD9}" sibTransId="{2F783604-2E76-4250-9D39-80E59ED12A7E}"/>
    <dgm:cxn modelId="{4BE44C11-266C-4BD2-AE16-DE1B216A24C4}" type="presOf" srcId="{9E59BDDF-E59C-4C5E-9169-1AEA9ED6F0B9}" destId="{43AD07C8-1F80-4F4E-81DF-F9917F17E207}" srcOrd="0" destOrd="0" presId="urn:microsoft.com/office/officeart/2005/8/layout/chevron2"/>
    <dgm:cxn modelId="{412D7248-84E3-484D-B30C-DBA7CF900C36}" srcId="{5420F540-5395-4747-A3A7-2E0C1A7CC150}" destId="{C6476276-65B9-4695-A45B-F949950EA4B7}" srcOrd="1" destOrd="0" parTransId="{9A9F8FA8-49FC-472D-89A2-E9ED826A20FA}" sibTransId="{C5DA6617-B20D-4E26-A3E7-9266708718AA}"/>
    <dgm:cxn modelId="{5370AC99-E5A4-4882-807E-2D74F083D9D6}" srcId="{5420F540-5395-4747-A3A7-2E0C1A7CC150}" destId="{42E879E0-E358-43CD-BE0A-7504EAF4E071}" srcOrd="0" destOrd="0" parTransId="{61F84320-18BA-44EE-99D3-4903DE61ED9D}" sibTransId="{5E241AFE-1D61-443A-A887-BE1639A98B47}"/>
    <dgm:cxn modelId="{5F3A0686-9BA3-41F5-AF09-87BDBD32BF4D}" srcId="{42E879E0-E358-43CD-BE0A-7504EAF4E071}" destId="{E3E1ACF9-C89C-4E01-AE4F-902B5D3E319F}" srcOrd="1" destOrd="0" parTransId="{CFA38B62-8CD3-488B-A095-1A2DEB2B28E4}" sibTransId="{019FDDCF-259F-4500-A400-1CC9D5E25301}"/>
    <dgm:cxn modelId="{7CC0EC4D-94A4-4365-ADDC-6B2A167B423A}" srcId="{42E879E0-E358-43CD-BE0A-7504EAF4E071}" destId="{3461FA41-0419-4ECE-8D8A-39195190FEAE}" srcOrd="2" destOrd="0" parTransId="{8A4229A4-C72D-43CA-98FE-2E263AAA4BDA}" sibTransId="{661551C9-72D7-441D-90E2-1B3B59F484B9}"/>
    <dgm:cxn modelId="{B03741E3-3966-4445-A07A-EBFAF2006A4E}" srcId="{C6476276-65B9-4695-A45B-F949950EA4B7}" destId="{18790589-608A-4657-83D8-FB8237260E93}" srcOrd="0" destOrd="0" parTransId="{748EF040-8FA1-4564-9F1A-47F2F591BB4D}" sibTransId="{7B036C99-06E4-4E13-980C-50D18234527C}"/>
    <dgm:cxn modelId="{A9D2EF9E-66DB-4ED0-AFDF-E76F9F9FCDC2}" type="presOf" srcId="{3461FA41-0419-4ECE-8D8A-39195190FEAE}" destId="{43AD07C8-1F80-4F4E-81DF-F9917F17E207}" srcOrd="0" destOrd="2" presId="urn:microsoft.com/office/officeart/2005/8/layout/chevron2"/>
    <dgm:cxn modelId="{E49450AF-B682-409E-BFD7-C19819105E57}" srcId="{42E879E0-E358-43CD-BE0A-7504EAF4E071}" destId="{9E59BDDF-E59C-4C5E-9169-1AEA9ED6F0B9}" srcOrd="0" destOrd="0" parTransId="{E6F3986C-4E0A-4CA2-AC0E-3588530FD5A8}" sibTransId="{4ACC83C7-78EE-4C24-86B7-B6E913501C61}"/>
    <dgm:cxn modelId="{23EC2D42-9A1D-4F12-8C21-89BAF9A35B17}" type="presOf" srcId="{18790589-608A-4657-83D8-FB8237260E93}" destId="{6AC05C16-4B57-4725-8647-D517A6BC75E0}" srcOrd="0" destOrd="0" presId="urn:microsoft.com/office/officeart/2005/8/layout/chevron2"/>
    <dgm:cxn modelId="{142130FB-8769-4FC5-A19F-192D322FCB61}" type="presOf" srcId="{42E879E0-E358-43CD-BE0A-7504EAF4E071}" destId="{799B6335-EBD8-4967-B75C-99DB5C2E1AE3}" srcOrd="0" destOrd="0" presId="urn:microsoft.com/office/officeart/2005/8/layout/chevron2"/>
    <dgm:cxn modelId="{9475C9D5-047F-4DC0-BD31-586975D81142}" type="presOf" srcId="{E3E1ACF9-C89C-4E01-AE4F-902B5D3E319F}" destId="{43AD07C8-1F80-4F4E-81DF-F9917F17E207}" srcOrd="0" destOrd="1" presId="urn:microsoft.com/office/officeart/2005/8/layout/chevron2"/>
    <dgm:cxn modelId="{BDCBE57D-A736-494C-88D7-888375AC0CDA}" type="presOf" srcId="{5420F540-5395-4747-A3A7-2E0C1A7CC150}" destId="{7405C0CC-E00C-4469-87E4-7F3252FD9467}" srcOrd="0" destOrd="0" presId="urn:microsoft.com/office/officeart/2005/8/layout/chevron2"/>
    <dgm:cxn modelId="{C5658E45-D6B3-4C03-893A-753A3C56022F}" type="presParOf" srcId="{7405C0CC-E00C-4469-87E4-7F3252FD9467}" destId="{3DBF8B56-ADAE-4BA3-B8EA-7394170FE9E9}" srcOrd="0" destOrd="0" presId="urn:microsoft.com/office/officeart/2005/8/layout/chevron2"/>
    <dgm:cxn modelId="{9AC14466-00B2-4D57-AC02-2EA0255C144C}" type="presParOf" srcId="{3DBF8B56-ADAE-4BA3-B8EA-7394170FE9E9}" destId="{799B6335-EBD8-4967-B75C-99DB5C2E1AE3}" srcOrd="0" destOrd="0" presId="urn:microsoft.com/office/officeart/2005/8/layout/chevron2"/>
    <dgm:cxn modelId="{20577AE8-89FC-4FAA-B035-00097B632959}" type="presParOf" srcId="{3DBF8B56-ADAE-4BA3-B8EA-7394170FE9E9}" destId="{43AD07C8-1F80-4F4E-81DF-F9917F17E207}" srcOrd="1" destOrd="0" presId="urn:microsoft.com/office/officeart/2005/8/layout/chevron2"/>
    <dgm:cxn modelId="{F1C4662F-C3AA-44C2-AF3C-2CFB8F60E4EE}" type="presParOf" srcId="{7405C0CC-E00C-4469-87E4-7F3252FD9467}" destId="{CF0396CE-C7A3-409A-A136-A798382A9680}" srcOrd="1" destOrd="0" presId="urn:microsoft.com/office/officeart/2005/8/layout/chevron2"/>
    <dgm:cxn modelId="{C8E03667-210D-444A-801E-962EF9CDEF4A}" type="presParOf" srcId="{7405C0CC-E00C-4469-87E4-7F3252FD9467}" destId="{6081B549-2BC5-48C4-9CE4-13D935231A19}" srcOrd="2" destOrd="0" presId="urn:microsoft.com/office/officeart/2005/8/layout/chevron2"/>
    <dgm:cxn modelId="{5A410273-6104-4053-9717-0DB3A17F237D}" type="presParOf" srcId="{6081B549-2BC5-48C4-9CE4-13D935231A19}" destId="{9068D402-F63E-4BE8-8D6F-715F851E606B}" srcOrd="0" destOrd="0" presId="urn:microsoft.com/office/officeart/2005/8/layout/chevron2"/>
    <dgm:cxn modelId="{90B2972F-0CC6-49EC-8863-DE9E470E0CC2}" type="presParOf" srcId="{6081B549-2BC5-48C4-9CE4-13D935231A19}" destId="{6AC05C16-4B57-4725-8647-D517A6BC75E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20F540-5395-4747-A3A7-2E0C1A7CC150}" type="doc">
      <dgm:prSet loTypeId="urn:microsoft.com/office/officeart/2005/8/layout/chevron2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42E879E0-E358-43CD-BE0A-7504EAF4E071}">
      <dgm:prSet phldrT="[Text]" custT="1"/>
      <dgm:spPr/>
      <dgm:t>
        <a:bodyPr/>
        <a:lstStyle/>
        <a:p>
          <a:r>
            <a:rPr lang="cs-CZ" sz="1800" b="1" dirty="0" smtClean="0"/>
            <a:t>Investiční  a neinvestiční podpora</a:t>
          </a:r>
          <a:endParaRPr lang="cs-CZ" sz="1800" b="1" dirty="0"/>
        </a:p>
      </dgm:t>
    </dgm:pt>
    <dgm:pt modelId="{61F84320-18BA-44EE-99D3-4903DE61ED9D}" type="parTrans" cxnId="{5370AC99-E5A4-4882-807E-2D74F083D9D6}">
      <dgm:prSet/>
      <dgm:spPr/>
      <dgm:t>
        <a:bodyPr/>
        <a:lstStyle/>
        <a:p>
          <a:endParaRPr lang="cs-CZ"/>
        </a:p>
      </dgm:t>
    </dgm:pt>
    <dgm:pt modelId="{5E241AFE-1D61-443A-A887-BE1639A98B47}" type="sibTrans" cxnId="{5370AC99-E5A4-4882-807E-2D74F083D9D6}">
      <dgm:prSet/>
      <dgm:spPr/>
      <dgm:t>
        <a:bodyPr/>
        <a:lstStyle/>
        <a:p>
          <a:endParaRPr lang="cs-CZ"/>
        </a:p>
      </dgm:t>
    </dgm:pt>
    <dgm:pt modelId="{9E59BDDF-E59C-4C5E-9169-1AEA9ED6F0B9}">
      <dgm:prSet phldrT="[Text]" custT="1"/>
      <dgm:spPr/>
      <dgm:t>
        <a:bodyPr/>
        <a:lstStyle/>
        <a:p>
          <a:r>
            <a:rPr lang="cs-CZ" sz="3200" dirty="0" smtClean="0"/>
            <a:t>Integrovaný regionální operační program</a:t>
          </a:r>
          <a:r>
            <a:rPr lang="cs-CZ" sz="4000" dirty="0" smtClean="0"/>
            <a:t> </a:t>
          </a:r>
          <a:endParaRPr lang="cs-CZ" sz="4000" dirty="0"/>
        </a:p>
      </dgm:t>
    </dgm:pt>
    <dgm:pt modelId="{E6F3986C-4E0A-4CA2-AC0E-3588530FD5A8}" type="parTrans" cxnId="{E49450AF-B682-409E-BFD7-C19819105E57}">
      <dgm:prSet/>
      <dgm:spPr/>
      <dgm:t>
        <a:bodyPr/>
        <a:lstStyle/>
        <a:p>
          <a:endParaRPr lang="cs-CZ"/>
        </a:p>
      </dgm:t>
    </dgm:pt>
    <dgm:pt modelId="{4ACC83C7-78EE-4C24-86B7-B6E913501C61}" type="sibTrans" cxnId="{E49450AF-B682-409E-BFD7-C19819105E57}">
      <dgm:prSet/>
      <dgm:spPr/>
      <dgm:t>
        <a:bodyPr/>
        <a:lstStyle/>
        <a:p>
          <a:endParaRPr lang="cs-CZ"/>
        </a:p>
      </dgm:t>
    </dgm:pt>
    <dgm:pt modelId="{7405C0CC-E00C-4469-87E4-7F3252FD9467}" type="pres">
      <dgm:prSet presAssocID="{5420F540-5395-4747-A3A7-2E0C1A7CC15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DBF8B56-ADAE-4BA3-B8EA-7394170FE9E9}" type="pres">
      <dgm:prSet presAssocID="{42E879E0-E358-43CD-BE0A-7504EAF4E071}" presName="composite" presStyleCnt="0"/>
      <dgm:spPr/>
    </dgm:pt>
    <dgm:pt modelId="{799B6335-EBD8-4967-B75C-99DB5C2E1AE3}" type="pres">
      <dgm:prSet presAssocID="{42E879E0-E358-43CD-BE0A-7504EAF4E071}" presName="parentText" presStyleLbl="alignNode1" presStyleIdx="0" presStyleCnt="1" custLinFactNeighborX="388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AD07C8-1F80-4F4E-81DF-F9917F17E207}" type="pres">
      <dgm:prSet presAssocID="{42E879E0-E358-43CD-BE0A-7504EAF4E071}" presName="descendantText" presStyleLbl="alignAcc1" presStyleIdx="0" presStyleCnt="1" custScaleY="6744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370AC99-E5A4-4882-807E-2D74F083D9D6}" srcId="{5420F540-5395-4747-A3A7-2E0C1A7CC150}" destId="{42E879E0-E358-43CD-BE0A-7504EAF4E071}" srcOrd="0" destOrd="0" parTransId="{61F84320-18BA-44EE-99D3-4903DE61ED9D}" sibTransId="{5E241AFE-1D61-443A-A887-BE1639A98B47}"/>
    <dgm:cxn modelId="{4A010F66-3A32-4224-85A1-BD6DB7558049}" type="presOf" srcId="{9E59BDDF-E59C-4C5E-9169-1AEA9ED6F0B9}" destId="{43AD07C8-1F80-4F4E-81DF-F9917F17E207}" srcOrd="0" destOrd="0" presId="urn:microsoft.com/office/officeart/2005/8/layout/chevron2"/>
    <dgm:cxn modelId="{E82874D5-18DE-4285-9866-D0F9A03BC2F2}" type="presOf" srcId="{5420F540-5395-4747-A3A7-2E0C1A7CC150}" destId="{7405C0CC-E00C-4469-87E4-7F3252FD9467}" srcOrd="0" destOrd="0" presId="urn:microsoft.com/office/officeart/2005/8/layout/chevron2"/>
    <dgm:cxn modelId="{E49450AF-B682-409E-BFD7-C19819105E57}" srcId="{42E879E0-E358-43CD-BE0A-7504EAF4E071}" destId="{9E59BDDF-E59C-4C5E-9169-1AEA9ED6F0B9}" srcOrd="0" destOrd="0" parTransId="{E6F3986C-4E0A-4CA2-AC0E-3588530FD5A8}" sibTransId="{4ACC83C7-78EE-4C24-86B7-B6E913501C61}"/>
    <dgm:cxn modelId="{BD883D2B-32D7-4407-B7A0-FA107532DF87}" type="presOf" srcId="{42E879E0-E358-43CD-BE0A-7504EAF4E071}" destId="{799B6335-EBD8-4967-B75C-99DB5C2E1AE3}" srcOrd="0" destOrd="0" presId="urn:microsoft.com/office/officeart/2005/8/layout/chevron2"/>
    <dgm:cxn modelId="{D5B28D6A-FD43-4E49-A7BE-027A6C787835}" type="presParOf" srcId="{7405C0CC-E00C-4469-87E4-7F3252FD9467}" destId="{3DBF8B56-ADAE-4BA3-B8EA-7394170FE9E9}" srcOrd="0" destOrd="0" presId="urn:microsoft.com/office/officeart/2005/8/layout/chevron2"/>
    <dgm:cxn modelId="{D1209DFF-4CB9-40CE-8001-67AE762152CA}" type="presParOf" srcId="{3DBF8B56-ADAE-4BA3-B8EA-7394170FE9E9}" destId="{799B6335-EBD8-4967-B75C-99DB5C2E1AE3}" srcOrd="0" destOrd="0" presId="urn:microsoft.com/office/officeart/2005/8/layout/chevron2"/>
    <dgm:cxn modelId="{211CDD06-E796-4C4C-A3B0-655A2F30D764}" type="presParOf" srcId="{3DBF8B56-ADAE-4BA3-B8EA-7394170FE9E9}" destId="{43AD07C8-1F80-4F4E-81DF-F9917F17E20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9B6335-EBD8-4967-B75C-99DB5C2E1AE3}">
      <dsp:nvSpPr>
        <dsp:cNvPr id="0" name=""/>
        <dsp:cNvSpPr/>
      </dsp:nvSpPr>
      <dsp:spPr>
        <a:xfrm rot="5400000">
          <a:off x="-399803" y="402279"/>
          <a:ext cx="2313362" cy="151375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Investiční podpora</a:t>
          </a:r>
          <a:endParaRPr lang="cs-CZ" sz="1800" b="1" kern="1200" dirty="0"/>
        </a:p>
      </dsp:txBody>
      <dsp:txXfrm rot="-5400000">
        <a:off x="1" y="759354"/>
        <a:ext cx="1513755" cy="799607"/>
      </dsp:txXfrm>
    </dsp:sp>
    <dsp:sp modelId="{43AD07C8-1F80-4F4E-81DF-F9917F17E207}">
      <dsp:nvSpPr>
        <dsp:cNvPr id="0" name=""/>
        <dsp:cNvSpPr/>
      </dsp:nvSpPr>
      <dsp:spPr>
        <a:xfrm rot="5400000">
          <a:off x="4283935" y="-2767703"/>
          <a:ext cx="1556484" cy="70968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 dirty="0" smtClean="0"/>
            <a:t>Regionální operační program Střední Morava</a:t>
          </a:r>
          <a:endParaRPr lang="cs-CZ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 dirty="0" smtClean="0"/>
            <a:t>Zelená úsporám II</a:t>
          </a:r>
          <a:endParaRPr lang="cs-CZ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 dirty="0" smtClean="0"/>
            <a:t>Program švýcarsko-české spolupráce</a:t>
          </a:r>
          <a:endParaRPr lang="cs-CZ" sz="2500" kern="1200" dirty="0"/>
        </a:p>
      </dsp:txBody>
      <dsp:txXfrm rot="-5400000">
        <a:off x="1513756" y="78457"/>
        <a:ext cx="7020863" cy="1404522"/>
      </dsp:txXfrm>
    </dsp:sp>
    <dsp:sp modelId="{9068D402-F63E-4BE8-8D6F-715F851E606B}">
      <dsp:nvSpPr>
        <dsp:cNvPr id="0" name=""/>
        <dsp:cNvSpPr/>
      </dsp:nvSpPr>
      <dsp:spPr>
        <a:xfrm rot="5400000">
          <a:off x="-449159" y="2479895"/>
          <a:ext cx="2313362" cy="1415043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smtClean="0"/>
            <a:t>Neinvestiční podpory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 dirty="0"/>
        </a:p>
      </dsp:txBody>
      <dsp:txXfrm rot="-5400000">
        <a:off x="1" y="2738258"/>
        <a:ext cx="1415043" cy="898319"/>
      </dsp:txXfrm>
    </dsp:sp>
    <dsp:sp modelId="{6AC05C16-4B57-4725-8647-D517A6BC75E0}">
      <dsp:nvSpPr>
        <dsp:cNvPr id="0" name=""/>
        <dsp:cNvSpPr/>
      </dsp:nvSpPr>
      <dsp:spPr>
        <a:xfrm rot="5400000">
          <a:off x="4283935" y="-739443"/>
          <a:ext cx="1556484" cy="70968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 dirty="0" smtClean="0"/>
            <a:t>Operační program Lidské zdroje a zaměstnanost</a:t>
          </a:r>
          <a:endParaRPr lang="cs-CZ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 dirty="0" smtClean="0"/>
            <a:t>Program švýcarsko-české spolupráce</a:t>
          </a:r>
          <a:endParaRPr lang="cs-CZ" sz="2500" kern="1200" dirty="0"/>
        </a:p>
      </dsp:txBody>
      <dsp:txXfrm rot="-5400000">
        <a:off x="1513756" y="2106717"/>
        <a:ext cx="7020863" cy="14045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9B6335-EBD8-4967-B75C-99DB5C2E1AE3}">
      <dsp:nvSpPr>
        <dsp:cNvPr id="0" name=""/>
        <dsp:cNvSpPr/>
      </dsp:nvSpPr>
      <dsp:spPr>
        <a:xfrm rot="5400000">
          <a:off x="-584065" y="594836"/>
          <a:ext cx="3965575" cy="2775902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Investiční  a neinvestiční podpora</a:t>
          </a:r>
          <a:endParaRPr lang="cs-CZ" sz="1800" b="1" kern="1200" dirty="0"/>
        </a:p>
      </dsp:txBody>
      <dsp:txXfrm rot="-5400000">
        <a:off x="10772" y="1387950"/>
        <a:ext cx="2775902" cy="1189673"/>
      </dsp:txXfrm>
    </dsp:sp>
    <dsp:sp modelId="{43AD07C8-1F80-4F4E-81DF-F9917F17E207}">
      <dsp:nvSpPr>
        <dsp:cNvPr id="0" name=""/>
        <dsp:cNvSpPr/>
      </dsp:nvSpPr>
      <dsp:spPr>
        <a:xfrm rot="5400000">
          <a:off x="4824024" y="-1628536"/>
          <a:ext cx="1738452" cy="58346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200" kern="1200" dirty="0" smtClean="0"/>
            <a:t>Integrovaný regionální operační program</a:t>
          </a:r>
          <a:r>
            <a:rPr lang="cs-CZ" sz="4000" kern="1200" dirty="0" smtClean="0"/>
            <a:t> </a:t>
          </a:r>
          <a:endParaRPr lang="cs-CZ" sz="4000" kern="1200" dirty="0"/>
        </a:p>
      </dsp:txBody>
      <dsp:txXfrm rot="-5400000">
        <a:off x="2775902" y="504450"/>
        <a:ext cx="5749833" cy="15687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EB26F-68E1-45EE-B5F0-26531CAE3D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477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FB0EB-48E7-4A91-BB77-9FE8A0CC4C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7641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4EE18-C197-436F-B92E-3BC16F8D15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0778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1F2B8-12E3-407B-B091-D4609DEB7D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3073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F5139-8905-4521-BB40-84B4E04DE0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292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AD523-40C3-41F1-BCD9-6A50231382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7496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E5920-A117-4DE4-94BA-4DF1FC4230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4884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88E07-63DC-42F2-8C52-E5EA77AC43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155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3FB68-7B38-4E1B-A3AF-D2E9207BA2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68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3FC0C-6BDF-4DD3-BC1D-FD5BF85C4C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8251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E9EC5-4690-4664-8FA9-C7A5817F16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3159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E071ED2-724D-4C72-A489-117B56BA3C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p.poles@kr-olomoucky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dacepartnerstvi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fcr.cz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Podpora sociálních služeb „dnes a zítra“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sz="2000" smtClean="0"/>
              <a:t>Ing. Pavel Poles,</a:t>
            </a:r>
          </a:p>
          <a:p>
            <a:pPr eaLnBrk="1" hangingPunct="1"/>
            <a:r>
              <a:rPr lang="cs-CZ" sz="2000" smtClean="0"/>
              <a:t>Vedoucí oddělení projektového řízení Krajského úřadu Olomouckého kraje</a:t>
            </a:r>
          </a:p>
          <a:p>
            <a:pPr eaLnBrk="1" hangingPunct="1"/>
            <a:endParaRPr lang="cs-CZ" sz="2000" smtClean="0"/>
          </a:p>
          <a:p>
            <a:pPr eaLnBrk="1" hangingPunct="1"/>
            <a:r>
              <a:rPr lang="cs-CZ" sz="2000" smtClean="0"/>
              <a:t>27. 3. 2013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381000" y="1390918"/>
            <a:ext cx="8610600" cy="5238482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Integrovaný regionální operační program</a:t>
            </a:r>
          </a:p>
          <a:p>
            <a:pPr lvl="0"/>
            <a:r>
              <a:rPr lang="cs-CZ" sz="2400" dirty="0" smtClean="0"/>
              <a:t>Zavádění </a:t>
            </a:r>
            <a:r>
              <a:rPr lang="cs-CZ" sz="2400" dirty="0"/>
              <a:t>nových (nově fungujících) více individualizovaných a proaktivnějších služeb a forem podpory, které posilují kompetence uživatelů, napomáhají k jejich začlenění do společnosti a uplatnění na trhu práce</a:t>
            </a:r>
          </a:p>
          <a:p>
            <a:pPr lvl="0"/>
            <a:r>
              <a:rPr lang="cs-CZ" sz="2400" dirty="0"/>
              <a:t>Zkvalitňování a rozšiřování nabídky ucelených terénních programů (služeb), které jsou poskytovány přímo v prostředí uživatelů a působí na ně dlouhodobě (komplexní řešení problémů)</a:t>
            </a:r>
          </a:p>
          <a:p>
            <a:pPr lvl="0"/>
            <a:r>
              <a:rPr lang="cs-CZ" sz="2400" dirty="0"/>
              <a:t>Rozvoje a zkvalitňování služeb a návazných aktivit denních center, tak aby docházelo u uživatelů ke zvýšení sebedůvěry, znalostí, schopností a případně </a:t>
            </a:r>
            <a:r>
              <a:rPr lang="cs-CZ" sz="2400" dirty="0" smtClean="0"/>
              <a:t>kvalifikace</a:t>
            </a:r>
            <a:endParaRPr lang="cs-CZ" sz="2400" dirty="0"/>
          </a:p>
          <a:p>
            <a:pPr lvl="0"/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3124200" y="233781"/>
            <a:ext cx="268535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„zítra..“</a:t>
            </a:r>
          </a:p>
        </p:txBody>
      </p:sp>
    </p:spTree>
    <p:extLst>
      <p:ext uri="{BB962C8B-B14F-4D97-AF65-F5344CB8AC3E}">
        <p14:creationId xmlns:p14="http://schemas.microsoft.com/office/powerpoint/2010/main" val="82660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381000" y="1390918"/>
            <a:ext cx="8610600" cy="5238482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Integrovaný regionální operační program</a:t>
            </a:r>
          </a:p>
          <a:p>
            <a:pPr lvl="0"/>
            <a:r>
              <a:rPr lang="cs-CZ" sz="2400" dirty="0" smtClean="0"/>
              <a:t>Zajištění </a:t>
            </a:r>
            <a:r>
              <a:rPr lang="cs-CZ" sz="2400" dirty="0"/>
              <a:t>dostupnosti služeb připravující osoby ohrožené sociálním vyloučením na trh práce např. sociální rehabilitace, služby následné péče, zvyšování pracovního uplatnění těchto osob, zvyšování informovanosti o těchto </a:t>
            </a:r>
            <a:r>
              <a:rPr lang="cs-CZ" sz="2400" dirty="0" smtClean="0"/>
              <a:t>službách</a:t>
            </a:r>
          </a:p>
          <a:p>
            <a:pPr lvl="0"/>
            <a:r>
              <a:rPr lang="cs-CZ" sz="2400" dirty="0"/>
              <a:t>Zajištění dostupnosti a zvýšení kvality odborných poradenských služeb, na konkrétní problémy např. dluhy, lichva</a:t>
            </a:r>
          </a:p>
          <a:p>
            <a:pPr lvl="0"/>
            <a:r>
              <a:rPr lang="cs-CZ" sz="2400" dirty="0"/>
              <a:t>Vzdělávání pracovníků sociálních služeb</a:t>
            </a:r>
          </a:p>
          <a:p>
            <a:pPr lvl="0"/>
            <a:r>
              <a:rPr lang="cs-CZ" sz="2400" dirty="0"/>
              <a:t>Realizace projektů prevence sociálně patologických jevů</a:t>
            </a:r>
          </a:p>
          <a:p>
            <a:pPr lvl="0"/>
            <a:r>
              <a:rPr lang="cs-CZ" sz="2400" dirty="0"/>
              <a:t>Realizace projektů prevence </a:t>
            </a:r>
            <a:r>
              <a:rPr lang="cs-CZ" sz="2400" dirty="0" smtClean="0"/>
              <a:t>kriminality</a:t>
            </a:r>
            <a:endParaRPr lang="cs-CZ" sz="2400" dirty="0"/>
          </a:p>
          <a:p>
            <a:pPr lvl="0"/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3124200" y="233781"/>
            <a:ext cx="268535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„zítra..“</a:t>
            </a:r>
          </a:p>
        </p:txBody>
      </p:sp>
    </p:spTree>
    <p:extLst>
      <p:ext uri="{BB962C8B-B14F-4D97-AF65-F5344CB8AC3E}">
        <p14:creationId xmlns:p14="http://schemas.microsoft.com/office/powerpoint/2010/main" val="417542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381000" y="1390918"/>
            <a:ext cx="8610600" cy="5238482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Integrovaný regionální operační program</a:t>
            </a:r>
          </a:p>
          <a:p>
            <a:pPr lvl="0"/>
            <a:r>
              <a:rPr lang="cs-CZ" sz="2400" dirty="0" smtClean="0"/>
              <a:t>Podpora </a:t>
            </a:r>
            <a:r>
              <a:rPr lang="cs-CZ" sz="2400" dirty="0"/>
              <a:t>projektů a specifických sociálních služeb - terénních programů, sociálního poradenství a ambulantních služeb  pro mladé dospělé ze sociálně znevýhodněného prostředí (žijící mimo rodinu, vracející se z ústavních zařízení, náhradního rodinného prostředí)</a:t>
            </a:r>
          </a:p>
          <a:p>
            <a:pPr lvl="0"/>
            <a:r>
              <a:rPr lang="cs-CZ" sz="2400" dirty="0"/>
              <a:t>Rozvoj služeb zaměřených na získávání dostupného bydlení pro osoby ohrožené sociálním vyloučením, včetně rodin s dětmi ve formě prostupného bydlení v návaznosti na podporu aktivit v oblasti zaměstnanosti</a:t>
            </a:r>
          </a:p>
          <a:p>
            <a:pPr lvl="0"/>
            <a:r>
              <a:rPr lang="cs-CZ" sz="2400" dirty="0"/>
              <a:t>Zajištění komplexního řešení problematiky sociálního bydlení.</a:t>
            </a:r>
          </a:p>
          <a:p>
            <a:pPr lvl="0"/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3124200" y="233781"/>
            <a:ext cx="268535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„zítra..“</a:t>
            </a:r>
          </a:p>
        </p:txBody>
      </p:sp>
    </p:spTree>
    <p:extLst>
      <p:ext uri="{BB962C8B-B14F-4D97-AF65-F5344CB8AC3E}">
        <p14:creationId xmlns:p14="http://schemas.microsoft.com/office/powerpoint/2010/main" val="234597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381000" y="1390918"/>
            <a:ext cx="8610600" cy="5238482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Integrovaný regionální operační program</a:t>
            </a:r>
          </a:p>
          <a:p>
            <a:pPr lvl="0"/>
            <a:r>
              <a:rPr lang="cs-CZ" sz="2400" dirty="0" smtClean="0"/>
              <a:t>Investice </a:t>
            </a:r>
            <a:r>
              <a:rPr lang="cs-CZ" sz="2400" dirty="0"/>
              <a:t>do rozvoje a zkvalitnění sociální infrastruktury v oblasti preventivních služeb pro cílovou skupinu osob sociálně vyloučených (vč. terénních služeb – nákup automobilů),</a:t>
            </a:r>
          </a:p>
          <a:p>
            <a:pPr lvl="0"/>
            <a:r>
              <a:rPr lang="cs-CZ" sz="2400" dirty="0"/>
              <a:t>Investice směřované do rozvoje dostupnosti sociálního bydlení</a:t>
            </a:r>
          </a:p>
          <a:p>
            <a:pPr lvl="0"/>
            <a:r>
              <a:rPr lang="cs-CZ" sz="2400" dirty="0"/>
              <a:t>Rozvoj služeb pro osoby s duševním onemocněním</a:t>
            </a:r>
            <a:r>
              <a:rPr lang="cs-CZ" sz="2400" dirty="0" smtClean="0"/>
              <a:t>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 smtClean="0">
                <a:solidFill>
                  <a:srgbClr val="002060"/>
                </a:solidFill>
              </a:rPr>
              <a:t>Administraci bude prováděna CRR</a:t>
            </a:r>
          </a:p>
          <a:p>
            <a:pPr lvl="0"/>
            <a:r>
              <a:rPr lang="cs-CZ" sz="2400" dirty="0" smtClean="0">
                <a:solidFill>
                  <a:srgbClr val="002060"/>
                </a:solidFill>
              </a:rPr>
              <a:t>Jednotný monitorovací systém pro všechny OP</a:t>
            </a:r>
          </a:p>
          <a:p>
            <a:pPr lvl="0"/>
            <a:r>
              <a:rPr lang="cs-CZ" sz="2400" dirty="0" smtClean="0">
                <a:solidFill>
                  <a:srgbClr val="002060"/>
                </a:solidFill>
              </a:rPr>
              <a:t>Stejná metodika a pravidla, centrální kontrola</a:t>
            </a:r>
            <a:endParaRPr lang="cs-CZ" sz="2400" dirty="0">
              <a:solidFill>
                <a:srgbClr val="00206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124200" y="233781"/>
            <a:ext cx="268535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„zítra..“</a:t>
            </a:r>
          </a:p>
        </p:txBody>
      </p:sp>
    </p:spTree>
    <p:extLst>
      <p:ext uri="{BB962C8B-B14F-4D97-AF65-F5344CB8AC3E}">
        <p14:creationId xmlns:p14="http://schemas.microsoft.com/office/powerpoint/2010/main" val="92712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4400" b="1" dirty="0" smtClean="0"/>
              <a:t>Děkuji Vám za pozornost.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Kontakt:</a:t>
            </a:r>
            <a:endParaRPr lang="cs-CZ" dirty="0"/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p.poles@kr-olomoucky.cz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Tel. 585 508 383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024338168"/>
              </p:ext>
            </p:extLst>
          </p:nvPr>
        </p:nvGraphicFramePr>
        <p:xfrm>
          <a:off x="304800" y="2130425"/>
          <a:ext cx="8610600" cy="4346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3810000" y="609600"/>
            <a:ext cx="903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/>
              <a:t>Obsah</a:t>
            </a:r>
          </a:p>
        </p:txBody>
      </p:sp>
      <p:sp>
        <p:nvSpPr>
          <p:cNvPr id="5" name="Obdélník 4"/>
          <p:cNvSpPr/>
          <p:nvPr/>
        </p:nvSpPr>
        <p:spPr>
          <a:xfrm>
            <a:off x="304800" y="1143000"/>
            <a:ext cx="286007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„..dnes“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500578817"/>
              </p:ext>
            </p:extLst>
          </p:nvPr>
        </p:nvGraphicFramePr>
        <p:xfrm>
          <a:off x="304800" y="2130425"/>
          <a:ext cx="8610600" cy="3965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099" name="TextovéPole 1"/>
          <p:cNvSpPr txBox="1">
            <a:spLocks noChangeArrowheads="1"/>
          </p:cNvSpPr>
          <p:nvPr/>
        </p:nvSpPr>
        <p:spPr bwMode="auto">
          <a:xfrm>
            <a:off x="3810000" y="609600"/>
            <a:ext cx="903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/>
              <a:t>Obsah</a:t>
            </a:r>
          </a:p>
        </p:txBody>
      </p:sp>
      <p:sp>
        <p:nvSpPr>
          <p:cNvPr id="4" name="Obdélník 3"/>
          <p:cNvSpPr/>
          <p:nvPr/>
        </p:nvSpPr>
        <p:spPr>
          <a:xfrm>
            <a:off x="381000" y="1180881"/>
            <a:ext cx="268535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„zítra..“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381000" y="1390918"/>
            <a:ext cx="8305800" cy="5238482"/>
          </a:xfrm>
        </p:spPr>
        <p:txBody>
          <a:bodyPr/>
          <a:lstStyle/>
          <a:p>
            <a:pPr marL="0" indent="0">
              <a:buNone/>
            </a:pPr>
            <a:r>
              <a:rPr lang="cs-CZ" u="sng" dirty="0" smtClean="0">
                <a:solidFill>
                  <a:srgbClr val="002060"/>
                </a:solidFill>
              </a:rPr>
              <a:t>Regionální operační program střední Morava</a:t>
            </a:r>
          </a:p>
          <a:p>
            <a:r>
              <a:rPr lang="cs-CZ" dirty="0" smtClean="0"/>
              <a:t>Infrastruktura pro rozvoj sociálních služeb</a:t>
            </a:r>
          </a:p>
          <a:p>
            <a:pPr lvl="1"/>
            <a:r>
              <a:rPr lang="cs-CZ" dirty="0" smtClean="0"/>
              <a:t>poslední výzva končí </a:t>
            </a:r>
            <a:r>
              <a:rPr lang="cs-CZ" b="1" dirty="0" smtClean="0"/>
              <a:t>29. 3. 2013</a:t>
            </a:r>
          </a:p>
          <a:p>
            <a:pPr lvl="1"/>
            <a:r>
              <a:rPr lang="cs-CZ" dirty="0" smtClean="0"/>
              <a:t>rozvoj měst (nad 5 tis. obyvatel), </a:t>
            </a:r>
          </a:p>
          <a:p>
            <a:pPr lvl="1"/>
            <a:r>
              <a:rPr lang="cs-CZ" dirty="0" smtClean="0"/>
              <a:t>alokace 135 mil. Kč, </a:t>
            </a:r>
          </a:p>
          <a:p>
            <a:pPr lvl="1"/>
            <a:r>
              <a:rPr lang="cs-CZ" dirty="0" smtClean="0"/>
              <a:t>max. 2 - 35 mil. Kč/projekt</a:t>
            </a:r>
          </a:p>
          <a:p>
            <a:pPr lvl="1"/>
            <a:r>
              <a:rPr lang="cs-CZ" dirty="0" smtClean="0"/>
              <a:t>investice</a:t>
            </a:r>
            <a:endParaRPr lang="cs-CZ" dirty="0"/>
          </a:p>
          <a:p>
            <a:r>
              <a:rPr lang="cs-CZ" dirty="0" smtClean="0"/>
              <a:t> Sociální infrastruktura</a:t>
            </a:r>
          </a:p>
          <a:p>
            <a:pPr lvl="1"/>
            <a:r>
              <a:rPr lang="cs-CZ" dirty="0" smtClean="0"/>
              <a:t>rozvoj venkova (nad 500 – 4999 obyvatel)</a:t>
            </a:r>
          </a:p>
          <a:p>
            <a:pPr lvl="1"/>
            <a:r>
              <a:rPr lang="cs-CZ" dirty="0" smtClean="0"/>
              <a:t>výzva nebude, alokace vyčerpána</a:t>
            </a:r>
          </a:p>
        </p:txBody>
      </p:sp>
      <p:sp>
        <p:nvSpPr>
          <p:cNvPr id="4" name="Obdélník 3"/>
          <p:cNvSpPr/>
          <p:nvPr/>
        </p:nvSpPr>
        <p:spPr>
          <a:xfrm>
            <a:off x="3317278" y="372070"/>
            <a:ext cx="286007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„..dnes“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381000" y="1390918"/>
            <a:ext cx="8305800" cy="5238482"/>
          </a:xfrm>
        </p:spPr>
        <p:txBody>
          <a:bodyPr/>
          <a:lstStyle/>
          <a:p>
            <a:pPr marL="0" indent="0">
              <a:buNone/>
            </a:pPr>
            <a:r>
              <a:rPr lang="cs-CZ" u="sng" dirty="0" smtClean="0">
                <a:solidFill>
                  <a:srgbClr val="002060"/>
                </a:solidFill>
              </a:rPr>
              <a:t>Program švýcarsko-české spolupráce</a:t>
            </a:r>
          </a:p>
          <a:p>
            <a:r>
              <a:rPr lang="cs-CZ" dirty="0" smtClean="0"/>
              <a:t>Nadace partnerství (i investice)</a:t>
            </a:r>
          </a:p>
          <a:p>
            <a:pPr lvl="1"/>
            <a:r>
              <a:rPr lang="cs-CZ" dirty="0" smtClean="0"/>
              <a:t>4. výzva </a:t>
            </a:r>
            <a:r>
              <a:rPr lang="cs-CZ" b="1" dirty="0" smtClean="0"/>
              <a:t>březen/duben 2013</a:t>
            </a:r>
          </a:p>
          <a:p>
            <a:pPr lvl="1"/>
            <a:r>
              <a:rPr lang="cs-CZ" dirty="0" smtClean="0"/>
              <a:t>Alokace 10,5 mil. Kč, </a:t>
            </a:r>
          </a:p>
          <a:p>
            <a:pPr lvl="1"/>
            <a:r>
              <a:rPr lang="cs-CZ" dirty="0" smtClean="0"/>
              <a:t>Délka </a:t>
            </a:r>
            <a:r>
              <a:rPr lang="cs-CZ" dirty="0" err="1" smtClean="0"/>
              <a:t>subprojektu</a:t>
            </a:r>
            <a:r>
              <a:rPr lang="cs-CZ" dirty="0" smtClean="0"/>
              <a:t> 12 měsíců</a:t>
            </a:r>
          </a:p>
          <a:p>
            <a:pPr lvl="1"/>
            <a:r>
              <a:rPr lang="cs-CZ" dirty="0" smtClean="0">
                <a:hlinkClick r:id="rId2"/>
              </a:rPr>
              <a:t>www.nadacepartnerstvi.cz</a:t>
            </a:r>
            <a:endParaRPr lang="cs-CZ" dirty="0" smtClean="0"/>
          </a:p>
          <a:p>
            <a:r>
              <a:rPr lang="cs-CZ" dirty="0" smtClean="0"/>
              <a:t> Fond partnerství (</a:t>
            </a:r>
            <a:r>
              <a:rPr lang="cs-CZ" dirty="0" err="1" smtClean="0"/>
              <a:t>neinvestice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ZSC, experti ze Švýcarska, konference,..</a:t>
            </a:r>
          </a:p>
          <a:p>
            <a:pPr lvl="1"/>
            <a:r>
              <a:rPr lang="cs-CZ" dirty="0" smtClean="0"/>
              <a:t>Následující termín do 26.7.2013</a:t>
            </a:r>
          </a:p>
          <a:p>
            <a:pPr lvl="1"/>
            <a:r>
              <a:rPr lang="cs-CZ" dirty="0" smtClean="0"/>
              <a:t>výzvy až do 26.7.2015, NNO 10 % podíl</a:t>
            </a:r>
          </a:p>
        </p:txBody>
      </p:sp>
      <p:sp>
        <p:nvSpPr>
          <p:cNvPr id="4" name="Obdélník 3"/>
          <p:cNvSpPr/>
          <p:nvPr/>
        </p:nvSpPr>
        <p:spPr>
          <a:xfrm>
            <a:off x="3317278" y="372070"/>
            <a:ext cx="286007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„..dnes“</a:t>
            </a:r>
          </a:p>
        </p:txBody>
      </p:sp>
    </p:spTree>
    <p:extLst>
      <p:ext uri="{BB962C8B-B14F-4D97-AF65-F5344CB8AC3E}">
        <p14:creationId xmlns:p14="http://schemas.microsoft.com/office/powerpoint/2010/main" val="19513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381000" y="1390918"/>
            <a:ext cx="8305800" cy="5238482"/>
          </a:xfrm>
        </p:spPr>
        <p:txBody>
          <a:bodyPr/>
          <a:lstStyle/>
          <a:p>
            <a:pPr marL="0" indent="0">
              <a:buNone/>
            </a:pPr>
            <a:r>
              <a:rPr lang="cs-CZ" u="sng" dirty="0" smtClean="0">
                <a:solidFill>
                  <a:srgbClr val="002060"/>
                </a:solidFill>
              </a:rPr>
              <a:t>Zelená úsporám II</a:t>
            </a:r>
          </a:p>
          <a:p>
            <a:pPr marL="0" indent="0">
              <a:buNone/>
            </a:pPr>
            <a:r>
              <a:rPr lang="cs-CZ" dirty="0" smtClean="0"/>
              <a:t>Realizace energeticky úsporných opatření na veřejných budovách</a:t>
            </a:r>
          </a:p>
          <a:p>
            <a:pPr lvl="1"/>
            <a:r>
              <a:rPr lang="cs-CZ" dirty="0" smtClean="0"/>
              <a:t>Plánována výzva od začátku roku </a:t>
            </a:r>
            <a:r>
              <a:rPr lang="cs-CZ" b="1" dirty="0" smtClean="0"/>
              <a:t>2014</a:t>
            </a:r>
          </a:p>
          <a:p>
            <a:pPr lvl="1"/>
            <a:r>
              <a:rPr lang="cs-CZ" dirty="0" smtClean="0"/>
              <a:t>Zateplení a výměna oken, výměna kotlů na fosilní paliva, solární panely na ohřev vody</a:t>
            </a:r>
          </a:p>
          <a:p>
            <a:pPr lvl="1"/>
            <a:r>
              <a:rPr lang="cs-CZ" dirty="0" smtClean="0"/>
              <a:t>Odhad 40% z 21 mld. Kč = </a:t>
            </a:r>
            <a:r>
              <a:rPr lang="cs-CZ" b="1" dirty="0" smtClean="0"/>
              <a:t>8,4 mld. Kč</a:t>
            </a:r>
            <a:r>
              <a:rPr lang="cs-CZ" dirty="0" smtClean="0"/>
              <a:t>  </a:t>
            </a:r>
          </a:p>
          <a:p>
            <a:pPr lvl="1"/>
            <a:r>
              <a:rPr lang="cs-CZ" dirty="0" smtClean="0"/>
              <a:t>Pouze objekty k poskytování služeb mimo administrativní budovy</a:t>
            </a:r>
          </a:p>
          <a:p>
            <a:pPr lvl="1"/>
            <a:r>
              <a:rPr lang="cs-CZ" dirty="0" smtClean="0"/>
              <a:t>Min. 10 % podíl žadatele, min. 300 tis. Kč dotace</a:t>
            </a:r>
          </a:p>
          <a:p>
            <a:pPr lvl="1"/>
            <a:endParaRPr lang="cs-CZ" dirty="0" smtClean="0"/>
          </a:p>
        </p:txBody>
      </p:sp>
      <p:sp>
        <p:nvSpPr>
          <p:cNvPr id="4" name="Obdélník 3"/>
          <p:cNvSpPr/>
          <p:nvPr/>
        </p:nvSpPr>
        <p:spPr>
          <a:xfrm>
            <a:off x="3317278" y="372070"/>
            <a:ext cx="286007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„..dnes“</a:t>
            </a:r>
          </a:p>
        </p:txBody>
      </p:sp>
    </p:spTree>
    <p:extLst>
      <p:ext uri="{BB962C8B-B14F-4D97-AF65-F5344CB8AC3E}">
        <p14:creationId xmlns:p14="http://schemas.microsoft.com/office/powerpoint/2010/main" val="138700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381000" y="1390918"/>
            <a:ext cx="8610600" cy="5238482"/>
          </a:xfrm>
        </p:spPr>
        <p:txBody>
          <a:bodyPr/>
          <a:lstStyle/>
          <a:p>
            <a:pPr marL="0" indent="0">
              <a:buNone/>
            </a:pPr>
            <a:r>
              <a:rPr lang="cs-CZ" u="sng" dirty="0" smtClean="0">
                <a:solidFill>
                  <a:srgbClr val="002060"/>
                </a:solidFill>
              </a:rPr>
              <a:t>Operační program Lidské zdroje a zaměstnanost</a:t>
            </a:r>
          </a:p>
          <a:p>
            <a:pPr marL="0" indent="0">
              <a:buNone/>
            </a:pPr>
            <a:r>
              <a:rPr lang="cs-CZ" dirty="0" smtClean="0"/>
              <a:t>GP-Vzdělávání v sociálních službách</a:t>
            </a:r>
          </a:p>
          <a:p>
            <a:pPr lvl="1"/>
            <a:r>
              <a:rPr lang="cs-CZ" dirty="0" smtClean="0"/>
              <a:t>Výzva končí 30. 4. 2013</a:t>
            </a:r>
          </a:p>
          <a:p>
            <a:pPr lvl="1"/>
            <a:r>
              <a:rPr lang="cs-CZ" dirty="0" smtClean="0"/>
              <a:t>Nákup vzdělávacích programů pro sociální pracovníky dle zákona o soc. službách  </a:t>
            </a:r>
          </a:p>
          <a:p>
            <a:pPr lvl="1"/>
            <a:r>
              <a:rPr lang="cs-CZ" dirty="0" smtClean="0"/>
              <a:t>Pro vedoucí pracovníky sociálních zařízení,</a:t>
            </a:r>
          </a:p>
          <a:p>
            <a:pPr lvl="1"/>
            <a:r>
              <a:rPr lang="cs-CZ" dirty="0" smtClean="0"/>
              <a:t>0,5 – 10 mil. Kč/projekt, vyjádření kraje</a:t>
            </a:r>
          </a:p>
          <a:p>
            <a:pPr lvl="1"/>
            <a:r>
              <a:rPr lang="cs-CZ" dirty="0" smtClean="0"/>
              <a:t>Délka max. 2 roky nejpozději do 30. 5. 2015</a:t>
            </a:r>
          </a:p>
          <a:p>
            <a:pPr lvl="1"/>
            <a:r>
              <a:rPr lang="cs-CZ" dirty="0" smtClean="0">
                <a:hlinkClick r:id="rId2"/>
              </a:rPr>
              <a:t>www.esfcr.cz</a:t>
            </a:r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4" name="Obdélník 3"/>
          <p:cNvSpPr/>
          <p:nvPr/>
        </p:nvSpPr>
        <p:spPr>
          <a:xfrm>
            <a:off x="3317278" y="372070"/>
            <a:ext cx="286007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„..dnes“</a:t>
            </a:r>
          </a:p>
        </p:txBody>
      </p:sp>
    </p:spTree>
    <p:extLst>
      <p:ext uri="{BB962C8B-B14F-4D97-AF65-F5344CB8AC3E}">
        <p14:creationId xmlns:p14="http://schemas.microsoft.com/office/powerpoint/2010/main" val="377533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381000" y="1390918"/>
            <a:ext cx="8610600" cy="5238482"/>
          </a:xfrm>
        </p:spPr>
        <p:txBody>
          <a:bodyPr/>
          <a:lstStyle/>
          <a:p>
            <a:pPr marL="0" indent="0">
              <a:buNone/>
            </a:pPr>
            <a:r>
              <a:rPr lang="cs-CZ" u="sng" dirty="0" smtClean="0">
                <a:solidFill>
                  <a:srgbClr val="002060"/>
                </a:solidFill>
              </a:rPr>
              <a:t>Nové plánovací období 2014-2020 EU</a:t>
            </a:r>
          </a:p>
          <a:p>
            <a:r>
              <a:rPr lang="cs-CZ" sz="2400" dirty="0" smtClean="0"/>
              <a:t>OP Podnikání a inovace pro konkurenceschopnost</a:t>
            </a:r>
          </a:p>
          <a:p>
            <a:r>
              <a:rPr lang="cs-CZ" sz="2400" dirty="0" smtClean="0"/>
              <a:t>OP Výzkum, vývoj a vzdělávání</a:t>
            </a:r>
          </a:p>
          <a:p>
            <a:r>
              <a:rPr lang="cs-CZ" sz="2400" dirty="0" smtClean="0"/>
              <a:t>OP Zaměstnanost</a:t>
            </a:r>
          </a:p>
          <a:p>
            <a:r>
              <a:rPr lang="cs-CZ" sz="2400" dirty="0" smtClean="0"/>
              <a:t>OP Doprava</a:t>
            </a:r>
          </a:p>
          <a:p>
            <a:r>
              <a:rPr lang="cs-CZ" sz="2400" dirty="0" smtClean="0"/>
              <a:t>OP Životní prostředí</a:t>
            </a:r>
          </a:p>
          <a:p>
            <a:r>
              <a:rPr lang="cs-CZ" sz="2800" b="1" dirty="0" smtClean="0"/>
              <a:t>Integrovaný regionální operační program</a:t>
            </a:r>
          </a:p>
          <a:p>
            <a:r>
              <a:rPr lang="cs-CZ" sz="2400" dirty="0" smtClean="0"/>
              <a:t>OP přeshraniční spolupráce mezi Českou republikou a Polskou republikou</a:t>
            </a:r>
          </a:p>
          <a:p>
            <a:r>
              <a:rPr lang="cs-CZ" sz="2400" dirty="0" smtClean="0"/>
              <a:t>OP nadnárodní </a:t>
            </a:r>
            <a:r>
              <a:rPr lang="cs-CZ" sz="2400" dirty="0"/>
              <a:t>spolupráce </a:t>
            </a:r>
            <a:r>
              <a:rPr lang="cs-CZ" sz="2400" dirty="0" err="1"/>
              <a:t>Central</a:t>
            </a:r>
            <a:r>
              <a:rPr lang="cs-CZ" sz="2400" dirty="0"/>
              <a:t> </a:t>
            </a:r>
            <a:r>
              <a:rPr lang="cs-CZ" sz="2400" dirty="0" err="1" smtClean="0"/>
              <a:t>Europe</a:t>
            </a:r>
            <a:endParaRPr lang="cs-CZ" sz="2400" dirty="0" smtClean="0"/>
          </a:p>
          <a:p>
            <a:r>
              <a:rPr lang="cs-CZ" sz="2400" dirty="0" smtClean="0"/>
              <a:t>OP meziregionální spolupráce</a:t>
            </a:r>
          </a:p>
          <a:p>
            <a:endParaRPr lang="cs-CZ" sz="2400" dirty="0" smtClean="0"/>
          </a:p>
        </p:txBody>
      </p:sp>
      <p:sp>
        <p:nvSpPr>
          <p:cNvPr id="5" name="Obdélník 4"/>
          <p:cNvSpPr/>
          <p:nvPr/>
        </p:nvSpPr>
        <p:spPr>
          <a:xfrm>
            <a:off x="3124200" y="233781"/>
            <a:ext cx="268535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„zítra..“</a:t>
            </a:r>
          </a:p>
        </p:txBody>
      </p:sp>
    </p:spTree>
    <p:extLst>
      <p:ext uri="{BB962C8B-B14F-4D97-AF65-F5344CB8AC3E}">
        <p14:creationId xmlns:p14="http://schemas.microsoft.com/office/powerpoint/2010/main" val="355642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381000" y="1390918"/>
            <a:ext cx="8610600" cy="5238482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Integrovaný regionální operační program</a:t>
            </a:r>
          </a:p>
          <a:p>
            <a:r>
              <a:rPr lang="cs-CZ" sz="2400" dirty="0" smtClean="0">
                <a:solidFill>
                  <a:srgbClr val="002060"/>
                </a:solidFill>
              </a:rPr>
              <a:t>V gesci MMR ČR, schváleno vládou 28.11.2012 č. 867 </a:t>
            </a:r>
          </a:p>
          <a:p>
            <a:pPr marL="0" indent="0">
              <a:buNone/>
            </a:pPr>
            <a:r>
              <a:rPr lang="cs-CZ" sz="2400" b="1" dirty="0" smtClean="0"/>
              <a:t>Sociální </a:t>
            </a:r>
            <a:r>
              <a:rPr lang="cs-CZ" sz="2400" b="1" dirty="0"/>
              <a:t>a zdravotní infrastruktura v obcích a regionech</a:t>
            </a:r>
            <a:endParaRPr lang="cs-CZ" sz="2400" dirty="0"/>
          </a:p>
          <a:p>
            <a:pPr marL="0" lvl="0" indent="0">
              <a:buNone/>
            </a:pPr>
            <a:r>
              <a:rPr lang="cs-CZ" sz="2400" u="sng" dirty="0" smtClean="0">
                <a:solidFill>
                  <a:srgbClr val="002060"/>
                </a:solidFill>
              </a:rPr>
              <a:t>Investiční a neinvestiční podpora (z ERDF a ESF):</a:t>
            </a:r>
          </a:p>
          <a:p>
            <a:pPr lvl="0"/>
            <a:r>
              <a:rPr lang="cs-CZ" sz="2400" smtClean="0"/>
              <a:t>Zlepšování </a:t>
            </a:r>
            <a:r>
              <a:rPr lang="cs-CZ" sz="2400" dirty="0"/>
              <a:t>materiálního technického vybavení poskytovatelů v návaznosti na zkvalitňování nabízených služeb</a:t>
            </a:r>
          </a:p>
          <a:p>
            <a:pPr lvl="0"/>
            <a:r>
              <a:rPr lang="cs-CZ" sz="2400" dirty="0"/>
              <a:t>Podpora programů zaměřených na oblast  zaměstnanosti a prostupnosti bydlení osob ohrožených sociálním vyloučením a osob sociálně vyloučených</a:t>
            </a:r>
          </a:p>
          <a:p>
            <a:pPr lvl="0"/>
            <a:r>
              <a:rPr lang="cs-CZ" sz="2400" dirty="0"/>
              <a:t>Budování infrastruktury umožňující osobám trpícím chudobou sociální začlenění</a:t>
            </a:r>
          </a:p>
        </p:txBody>
      </p:sp>
      <p:sp>
        <p:nvSpPr>
          <p:cNvPr id="5" name="Obdélník 4"/>
          <p:cNvSpPr/>
          <p:nvPr/>
        </p:nvSpPr>
        <p:spPr>
          <a:xfrm>
            <a:off x="3124200" y="233781"/>
            <a:ext cx="268535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„zítra..“</a:t>
            </a:r>
          </a:p>
        </p:txBody>
      </p:sp>
    </p:spTree>
    <p:extLst>
      <p:ext uri="{BB962C8B-B14F-4D97-AF65-F5344CB8AC3E}">
        <p14:creationId xmlns:p14="http://schemas.microsoft.com/office/powerpoint/2010/main" val="414945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556</Words>
  <Application>Microsoft Office PowerPoint</Application>
  <PresentationFormat>Předvádění na obrazovce (4:3)</PresentationFormat>
  <Paragraphs>109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Výchozí návrh</vt:lpstr>
      <vt:lpstr>Podpora sociálních služeb „dnes a zítra“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Jana</dc:creator>
  <cp:lastModifiedBy>poles</cp:lastModifiedBy>
  <cp:revision>31</cp:revision>
  <cp:lastPrinted>2013-03-25T09:31:05Z</cp:lastPrinted>
  <dcterms:created xsi:type="dcterms:W3CDTF">2008-01-15T11:19:01Z</dcterms:created>
  <dcterms:modified xsi:type="dcterms:W3CDTF">2013-03-25T09:31:09Z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/>
  </property>
  <property fmtid="{D5CDD505-2E9C-101B-9397-08002B2CF9AE}" pid="3" name="Status">
    <vt:lpwstr/>
  </property>
</Properties>
</file>