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sldIdLst>
    <p:sldId id="1598" r:id="rId5"/>
    <p:sldId id="1612" r:id="rId6"/>
    <p:sldId id="1614" r:id="rId7"/>
    <p:sldId id="1613" r:id="rId8"/>
    <p:sldId id="1608" r:id="rId9"/>
    <p:sldId id="364" r:id="rId10"/>
    <p:sldId id="1602" r:id="rId11"/>
    <p:sldId id="1589" r:id="rId12"/>
    <p:sldId id="1588" r:id="rId13"/>
    <p:sldId id="380" r:id="rId14"/>
    <p:sldId id="382" r:id="rId15"/>
    <p:sldId id="1599" r:id="rId16"/>
    <p:sldId id="1603" r:id="rId17"/>
    <p:sldId id="1604" r:id="rId18"/>
    <p:sldId id="1605" r:id="rId19"/>
    <p:sldId id="1579" r:id="rId20"/>
    <p:sldId id="347" r:id="rId21"/>
    <p:sldId id="1597" r:id="rId22"/>
    <p:sldId id="362" r:id="rId23"/>
    <p:sldId id="1569" r:id="rId24"/>
    <p:sldId id="1606" r:id="rId25"/>
    <p:sldId id="1600" r:id="rId26"/>
    <p:sldId id="1609" r:id="rId27"/>
    <p:sldId id="1611" r:id="rId28"/>
    <p:sldId id="1591" r:id="rId29"/>
    <p:sldId id="1596" r:id="rId30"/>
    <p:sldId id="1610" r:id="rId31"/>
    <p:sldId id="1595" r:id="rId32"/>
    <p:sldId id="1607" r:id="rId33"/>
    <p:sldId id="1601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5" pos="529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pos="7151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  <p15:guide id="10" orient="horz" pos="1434" userDrawn="1">
          <p15:clr>
            <a:srgbClr val="A4A3A4"/>
          </p15:clr>
        </p15:guide>
        <p15:guide id="11" orient="horz" pos="822" userDrawn="1">
          <p15:clr>
            <a:srgbClr val="A4A3A4"/>
          </p15:clr>
        </p15:guide>
        <p15:guide id="12" orient="horz" pos="1253" userDrawn="1">
          <p15:clr>
            <a:srgbClr val="A4A3A4"/>
          </p15:clr>
        </p15:guide>
        <p15:guide id="15" pos="413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053A44-61AD-E639-A672-454701480026}" name="Hemžská Petra" initials="HP" userId="S::p.hemzska@olkraj.cz::3d2928e4-7a6c-47f3-be0e-2ce557214877" providerId="AD"/>
  <p188:author id="{44E094E3-E060-0B70-F3DF-D158DBC7BE34}" name="Vočka Zbyněk" initials="ZV" userId="S::zbynek.vocka@olkraj.cz::8c016c76-8be0-4028-9258-0f03dcff1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  <a:srgbClr val="FFFFFF"/>
    <a:srgbClr val="C4262E"/>
    <a:srgbClr val="EABB47"/>
    <a:srgbClr val="578A4C"/>
    <a:srgbClr val="A5C659"/>
    <a:srgbClr val="6BB7EB"/>
    <a:srgbClr val="92D400"/>
    <a:srgbClr val="A1C05B"/>
    <a:srgbClr val="93C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E9A05-1DC1-79FD-A14E-60DC13C7B367}" v="584" dt="2026-06-10T19:58:25.603"/>
    <p1510:client id="{6D32166F-9957-19E9-730B-55CBEDD95FBD}" v="40" dt="2026-06-10T18:49:15.103"/>
    <p1510:client id="{773000CF-0FB6-9807-323B-8730D1DF1C46}" v="69" dt="2026-06-10T20:04:36.528"/>
    <p1510:client id="{AEEE88F7-F63C-0B70-AD82-7FF4D0D83F55}" v="1" dt="2026-06-10T18:42:27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pos="3840"/>
        <p:guide pos="529"/>
        <p:guide orient="horz"/>
        <p:guide pos="7151"/>
        <p:guide orient="horz" pos="3861"/>
        <p:guide orient="horz" pos="1434"/>
        <p:guide orient="horz" pos="822"/>
        <p:guide orient="horz" pos="1253"/>
        <p:guide pos="41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bor\Desktop\01_PROJEKTY\2023_04_OLK_KPSS\hem&#382;ska\demen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bor\Desktop\01PROJEKTY_resene\2023_04_OLK_KPSS\analyza_PnP\prognoza_kraj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bor\Desktop\01_PROJEKTY\2023_04_OLK_KPSS\hem&#382;ska\demen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bor\Desktop\01_PROJEKTY\2023_04_OLK_KPSS\hem&#382;ska\demen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List3!$B$1</c:f>
              <c:strCache>
                <c:ptCount val="1"/>
                <c:pt idx="0">
                  <c:v> 0–14 let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List3!$A$2:$A$18</c:f>
              <c:numCache>
                <c:formatCode>General</c:formatCode>
                <c:ptCount val="1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</c:numCache>
            </c:numRef>
          </c:cat>
          <c:val>
            <c:numRef>
              <c:f>List3!$B$2:$B$18</c:f>
              <c:numCache>
                <c:formatCode>#,##0</c:formatCode>
                <c:ptCount val="17"/>
                <c:pt idx="0">
                  <c:v>98340</c:v>
                </c:pt>
                <c:pt idx="1">
                  <c:v>95994.155279545012</c:v>
                </c:pt>
                <c:pt idx="2">
                  <c:v>93494.460908310779</c:v>
                </c:pt>
                <c:pt idx="3">
                  <c:v>91549.36903966681</c:v>
                </c:pt>
                <c:pt idx="4">
                  <c:v>89613.682295067541</c:v>
                </c:pt>
                <c:pt idx="5">
                  <c:v>87987.902974671539</c:v>
                </c:pt>
                <c:pt idx="6">
                  <c:v>86355.916954130589</c:v>
                </c:pt>
                <c:pt idx="7">
                  <c:v>84598.134004409483</c:v>
                </c:pt>
                <c:pt idx="8">
                  <c:v>82561.558566888591</c:v>
                </c:pt>
                <c:pt idx="9">
                  <c:v>80585.836319304013</c:v>
                </c:pt>
                <c:pt idx="10">
                  <c:v>78670.149132856197</c:v>
                </c:pt>
                <c:pt idx="11">
                  <c:v>77026.939848598413</c:v>
                </c:pt>
                <c:pt idx="12">
                  <c:v>75224.641425086927</c:v>
                </c:pt>
                <c:pt idx="13">
                  <c:v>73594.479064523475</c:v>
                </c:pt>
                <c:pt idx="14">
                  <c:v>72501.477504747512</c:v>
                </c:pt>
                <c:pt idx="15">
                  <c:v>72157.589965970954</c:v>
                </c:pt>
                <c:pt idx="16">
                  <c:v>72367.097932032455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C-4F24-8138-FE6BD636DCFC}"/>
            </c:ext>
          </c:extLst>
        </c:ser>
        <c:ser>
          <c:idx val="1"/>
          <c:order val="1"/>
          <c:tx>
            <c:strRef>
              <c:f>List3!$C$1</c:f>
              <c:strCache>
                <c:ptCount val="1"/>
                <c:pt idx="0">
                  <c:v>15–64 let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List3!$A$2:$A$18</c:f>
              <c:numCache>
                <c:formatCode>General</c:formatCode>
                <c:ptCount val="1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</c:numCache>
            </c:numRef>
          </c:cat>
          <c:val>
            <c:numRef>
              <c:f>List3!$C$2:$C$18</c:f>
              <c:numCache>
                <c:formatCode>#,##0</c:formatCode>
                <c:ptCount val="17"/>
                <c:pt idx="0">
                  <c:v>396702</c:v>
                </c:pt>
                <c:pt idx="1">
                  <c:v>396093.7024604443</c:v>
                </c:pt>
                <c:pt idx="2">
                  <c:v>393486.57919346262</c:v>
                </c:pt>
                <c:pt idx="3">
                  <c:v>390343.85670828045</c:v>
                </c:pt>
                <c:pt idx="4">
                  <c:v>387300.75088789116</c:v>
                </c:pt>
                <c:pt idx="5">
                  <c:v>384989.6291130078</c:v>
                </c:pt>
                <c:pt idx="6">
                  <c:v>382775.6540794851</c:v>
                </c:pt>
                <c:pt idx="7">
                  <c:v>380828.03516173782</c:v>
                </c:pt>
                <c:pt idx="8">
                  <c:v>379517.91722896206</c:v>
                </c:pt>
                <c:pt idx="9">
                  <c:v>378227.53374165972</c:v>
                </c:pt>
                <c:pt idx="10">
                  <c:v>377013.53800160356</c:v>
                </c:pt>
                <c:pt idx="11">
                  <c:v>375135.29400389106</c:v>
                </c:pt>
                <c:pt idx="12">
                  <c:v>373400.87966288225</c:v>
                </c:pt>
                <c:pt idx="13">
                  <c:v>371041.2353698606</c:v>
                </c:pt>
                <c:pt idx="14">
                  <c:v>367668.83391907928</c:v>
                </c:pt>
                <c:pt idx="15">
                  <c:v>362856.28454952722</c:v>
                </c:pt>
                <c:pt idx="16">
                  <c:v>356754.87327598245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1C-4F24-8138-FE6BD636DCFC}"/>
            </c:ext>
          </c:extLst>
        </c:ser>
        <c:ser>
          <c:idx val="2"/>
          <c:order val="2"/>
          <c:tx>
            <c:strRef>
              <c:f>List3!$D$1</c:f>
              <c:strCache>
                <c:ptCount val="1"/>
                <c:pt idx="0">
                  <c:v>65 a více let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8070521519306059E-2"/>
                  <c:y val="-0.10434782608695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51C-4F24-8138-FE6BD636DC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51C-4F24-8138-FE6BD636DC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51C-4F24-8138-FE6BD636DC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51C-4F24-8138-FE6BD636DC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51C-4F24-8138-FE6BD636DC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1C-4F24-8138-FE6BD636DC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1C-4F24-8138-FE6BD636DC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1C-4F24-8138-FE6BD636DC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1C-4F24-8138-FE6BD636DCF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1C-4F24-8138-FE6BD636DCF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1C-4F24-8138-FE6BD636DCF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1C-4F24-8138-FE6BD636DCF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51C-4F24-8138-FE6BD636DCF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51C-4F24-8138-FE6BD636DCF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51C-4F24-8138-FE6BD636DCF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51C-4F24-8138-FE6BD636DCFC}"/>
                </c:ext>
              </c:extLst>
            </c:dLbl>
            <c:dLbl>
              <c:idx val="16"/>
              <c:layout>
                <c:manualLayout>
                  <c:x val="-3.3311706329392822E-2"/>
                  <c:y val="-0.15106478167501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51C-4F24-8138-FE6BD636D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List3!$A$2:$A$18</c:f>
              <c:numCache>
                <c:formatCode>General</c:formatCode>
                <c:ptCount val="1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</c:numCache>
            </c:numRef>
          </c:cat>
          <c:val>
            <c:numRef>
              <c:f>List3!$D$2:$D$18</c:f>
              <c:numCache>
                <c:formatCode>#,##0</c:formatCode>
                <c:ptCount val="17"/>
                <c:pt idx="0">
                  <c:v>137822</c:v>
                </c:pt>
                <c:pt idx="1">
                  <c:v>139053.78829330057</c:v>
                </c:pt>
                <c:pt idx="2">
                  <c:v>140362.61644317847</c:v>
                </c:pt>
                <c:pt idx="3">
                  <c:v>141531.25904609915</c:v>
                </c:pt>
                <c:pt idx="4">
                  <c:v>142478.76111787133</c:v>
                </c:pt>
                <c:pt idx="5">
                  <c:v>144322.92984886377</c:v>
                </c:pt>
                <c:pt idx="6">
                  <c:v>146023.02650655957</c:v>
                </c:pt>
                <c:pt idx="7">
                  <c:v>147546.61554923828</c:v>
                </c:pt>
                <c:pt idx="8">
                  <c:v>148619.3495527459</c:v>
                </c:pt>
                <c:pt idx="9">
                  <c:v>149538.92550080136</c:v>
                </c:pt>
                <c:pt idx="10">
                  <c:v>150266.94559246686</c:v>
                </c:pt>
                <c:pt idx="11">
                  <c:v>151347.7876144023</c:v>
                </c:pt>
                <c:pt idx="12">
                  <c:v>152419.04298043446</c:v>
                </c:pt>
                <c:pt idx="13">
                  <c:v>153930.12517758325</c:v>
                </c:pt>
                <c:pt idx="14">
                  <c:v>155912.85624526412</c:v>
                </c:pt>
                <c:pt idx="15">
                  <c:v>158589.03330314037</c:v>
                </c:pt>
                <c:pt idx="16">
                  <c:v>162006.80732611782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1C-4F24-8138-FE6BD636D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5670207"/>
        <c:axId val="485661087"/>
      </c:areaChart>
      <c:catAx>
        <c:axId val="4856702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5661087"/>
        <c:crosses val="autoZero"/>
        <c:auto val="1"/>
        <c:lblAlgn val="ctr"/>
        <c:lblOffset val="100"/>
        <c:noMultiLvlLbl val="0"/>
      </c:catAx>
      <c:valAx>
        <c:axId val="48566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/>
                  <a:t>Počet obyvatel 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567020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8435759932368"/>
          <c:y val="4.2386035131790484E-2"/>
          <c:w val="0.80027164156609742"/>
          <c:h val="0.643999439845723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Prognoza!$A$5</c:f>
              <c:strCache>
                <c:ptCount val="1"/>
                <c:pt idx="0">
                  <c:v>I. stupeň závislosti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Prognoza!$B$4:$I$4</c:f>
              <c:numCache>
                <c:formatCode>0</c:formatCode>
                <c:ptCount val="8"/>
                <c:pt idx="0">
                  <c:v>2019</c:v>
                </c:pt>
                <c:pt idx="1">
                  <c:v>2024</c:v>
                </c:pt>
                <c:pt idx="2">
                  <c:v>2029</c:v>
                </c:pt>
                <c:pt idx="3">
                  <c:v>2034</c:v>
                </c:pt>
                <c:pt idx="4">
                  <c:v>2039</c:v>
                </c:pt>
                <c:pt idx="5">
                  <c:v>2044</c:v>
                </c:pt>
                <c:pt idx="6">
                  <c:v>2049</c:v>
                </c:pt>
                <c:pt idx="7">
                  <c:v>2054</c:v>
                </c:pt>
              </c:numCache>
            </c:numRef>
          </c:cat>
          <c:val>
            <c:numRef>
              <c:f>Prognoza!$B$5:$I$5</c:f>
              <c:numCache>
                <c:formatCode>#,##0</c:formatCode>
                <c:ptCount val="8"/>
                <c:pt idx="0">
                  <c:v>7477</c:v>
                </c:pt>
                <c:pt idx="1">
                  <c:v>8231.6992589858964</c:v>
                </c:pt>
                <c:pt idx="2">
                  <c:v>9192.6249056781835</c:v>
                </c:pt>
                <c:pt idx="3">
                  <c:v>10110.950229286687</c:v>
                </c:pt>
                <c:pt idx="4">
                  <c:v>10679.45162269769</c:v>
                </c:pt>
                <c:pt idx="5">
                  <c:v>10908.773614933998</c:v>
                </c:pt>
                <c:pt idx="6">
                  <c:v>11177.716789226028</c:v>
                </c:pt>
                <c:pt idx="7">
                  <c:v>11759.098707953868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5-49DF-9EEC-F2B6A6DC2FA3}"/>
            </c:ext>
          </c:extLst>
        </c:ser>
        <c:ser>
          <c:idx val="1"/>
          <c:order val="1"/>
          <c:tx>
            <c:strRef>
              <c:f>Prognoza!$A$6</c:f>
              <c:strCache>
                <c:ptCount val="1"/>
                <c:pt idx="0">
                  <c:v>II. stupeň závislosti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Prognoza!$B$4:$I$4</c:f>
              <c:numCache>
                <c:formatCode>0</c:formatCode>
                <c:ptCount val="8"/>
                <c:pt idx="0">
                  <c:v>2019</c:v>
                </c:pt>
                <c:pt idx="1">
                  <c:v>2024</c:v>
                </c:pt>
                <c:pt idx="2">
                  <c:v>2029</c:v>
                </c:pt>
                <c:pt idx="3">
                  <c:v>2034</c:v>
                </c:pt>
                <c:pt idx="4">
                  <c:v>2039</c:v>
                </c:pt>
                <c:pt idx="5">
                  <c:v>2044</c:v>
                </c:pt>
                <c:pt idx="6">
                  <c:v>2049</c:v>
                </c:pt>
                <c:pt idx="7">
                  <c:v>2054</c:v>
                </c:pt>
              </c:numCache>
            </c:numRef>
          </c:cat>
          <c:val>
            <c:numRef>
              <c:f>Prognoza!$B$6:$I$6</c:f>
              <c:numCache>
                <c:formatCode>#,##0</c:formatCode>
                <c:ptCount val="8"/>
                <c:pt idx="0">
                  <c:v>7045</c:v>
                </c:pt>
                <c:pt idx="1">
                  <c:v>7747.9744920093826</c:v>
                </c:pt>
                <c:pt idx="2">
                  <c:v>8629.0179866375238</c:v>
                </c:pt>
                <c:pt idx="3">
                  <c:v>9620.1720994369916</c:v>
                </c:pt>
                <c:pt idx="4">
                  <c:v>10403.106302564047</c:v>
                </c:pt>
                <c:pt idx="5">
                  <c:v>10776.239226065123</c:v>
                </c:pt>
                <c:pt idx="6">
                  <c:v>11049.007748921551</c:v>
                </c:pt>
                <c:pt idx="7">
                  <c:v>11563.362968743597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55-49DF-9EEC-F2B6A6DC2FA3}"/>
            </c:ext>
          </c:extLst>
        </c:ser>
        <c:ser>
          <c:idx val="2"/>
          <c:order val="2"/>
          <c:tx>
            <c:strRef>
              <c:f>Prognoza!$A$7</c:f>
              <c:strCache>
                <c:ptCount val="1"/>
                <c:pt idx="0">
                  <c:v>III. stupeň závislosti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Prognoza!$B$4:$I$4</c:f>
              <c:numCache>
                <c:formatCode>0</c:formatCode>
                <c:ptCount val="8"/>
                <c:pt idx="0">
                  <c:v>2019</c:v>
                </c:pt>
                <c:pt idx="1">
                  <c:v>2024</c:v>
                </c:pt>
                <c:pt idx="2">
                  <c:v>2029</c:v>
                </c:pt>
                <c:pt idx="3">
                  <c:v>2034</c:v>
                </c:pt>
                <c:pt idx="4">
                  <c:v>2039</c:v>
                </c:pt>
                <c:pt idx="5">
                  <c:v>2044</c:v>
                </c:pt>
                <c:pt idx="6">
                  <c:v>2049</c:v>
                </c:pt>
                <c:pt idx="7">
                  <c:v>2054</c:v>
                </c:pt>
              </c:numCache>
            </c:numRef>
          </c:cat>
          <c:val>
            <c:numRef>
              <c:f>Prognoza!$B$7:$I$7</c:f>
              <c:numCache>
                <c:formatCode>#,##0</c:formatCode>
                <c:ptCount val="8"/>
                <c:pt idx="0">
                  <c:v>5319</c:v>
                </c:pt>
                <c:pt idx="1">
                  <c:v>5861.5426621763745</c:v>
                </c:pt>
                <c:pt idx="2">
                  <c:v>6543.5410954462732</c:v>
                </c:pt>
                <c:pt idx="3">
                  <c:v>7373.8942176551227</c:v>
                </c:pt>
                <c:pt idx="4">
                  <c:v>8136.2433203535529</c:v>
                </c:pt>
                <c:pt idx="5">
                  <c:v>8607.8208560788462</c:v>
                </c:pt>
                <c:pt idx="6">
                  <c:v>8897.9905195986357</c:v>
                </c:pt>
                <c:pt idx="7">
                  <c:v>9285.1896363804135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55-49DF-9EEC-F2B6A6DC2FA3}"/>
            </c:ext>
          </c:extLst>
        </c:ser>
        <c:ser>
          <c:idx val="3"/>
          <c:order val="3"/>
          <c:tx>
            <c:strRef>
              <c:f>Prognoza!$A$8</c:f>
              <c:strCache>
                <c:ptCount val="1"/>
                <c:pt idx="0">
                  <c:v>VI. stupeň závislosti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Prognoza!$B$4:$I$4</c:f>
              <c:numCache>
                <c:formatCode>0</c:formatCode>
                <c:ptCount val="8"/>
                <c:pt idx="0">
                  <c:v>2019</c:v>
                </c:pt>
                <c:pt idx="1">
                  <c:v>2024</c:v>
                </c:pt>
                <c:pt idx="2">
                  <c:v>2029</c:v>
                </c:pt>
                <c:pt idx="3">
                  <c:v>2034</c:v>
                </c:pt>
                <c:pt idx="4">
                  <c:v>2039</c:v>
                </c:pt>
                <c:pt idx="5">
                  <c:v>2044</c:v>
                </c:pt>
                <c:pt idx="6">
                  <c:v>2049</c:v>
                </c:pt>
                <c:pt idx="7">
                  <c:v>2054</c:v>
                </c:pt>
              </c:numCache>
            </c:numRef>
          </c:cat>
          <c:val>
            <c:numRef>
              <c:f>Prognoza!$B$8:$I$8</c:f>
              <c:numCache>
                <c:formatCode>#,##0</c:formatCode>
                <c:ptCount val="8"/>
                <c:pt idx="0">
                  <c:v>3373</c:v>
                </c:pt>
                <c:pt idx="1">
                  <c:v>3692.1176264312694</c:v>
                </c:pt>
                <c:pt idx="2">
                  <c:v>4105.1400510927151</c:v>
                </c:pt>
                <c:pt idx="3">
                  <c:v>4611.6355709117579</c:v>
                </c:pt>
                <c:pt idx="4">
                  <c:v>5092.2669636380087</c:v>
                </c:pt>
                <c:pt idx="5">
                  <c:v>5405.4013596428631</c:v>
                </c:pt>
                <c:pt idx="6">
                  <c:v>5600.4120403706766</c:v>
                </c:pt>
                <c:pt idx="7">
                  <c:v>5866.4460966754032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55-49DF-9EEC-F2B6A6DC2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5373200"/>
        <c:axId val="985374832"/>
      </c:barChart>
      <c:catAx>
        <c:axId val="985373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5374832"/>
        <c:crosses val="autoZero"/>
        <c:auto val="1"/>
        <c:lblAlgn val="ctr"/>
        <c:lblOffset val="100"/>
        <c:noMultiLvlLbl val="0"/>
      </c:catAx>
      <c:valAx>
        <c:axId val="98537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/>
                  <a:t>Počet osob s PnP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537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List1!$P$5</c:f>
              <c:strCache>
                <c:ptCount val="1"/>
                <c:pt idx="0">
                  <c:v>Organické duševní poruchy (F00–F09)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5.5555555555555046E-3"/>
                  <c:y val="-6.5337801578871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06-42B1-BEBC-E12F1E2A7ADA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06-42B1-BEBC-E12F1E2A7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List1!$Q$4:$X$4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2021</c:v>
                </c:pt>
              </c:numCache>
            </c:numRef>
          </c:xVal>
          <c:yVal>
            <c:numRef>
              <c:f>List1!$Q$5:$X$5</c:f>
              <c:numCache>
                <c:formatCode>#,##0</c:formatCode>
                <c:ptCount val="8"/>
                <c:pt idx="0">
                  <c:v>4439</c:v>
                </c:pt>
                <c:pt idx="1">
                  <c:v>4066</c:v>
                </c:pt>
                <c:pt idx="2">
                  <c:v>4267</c:v>
                </c:pt>
                <c:pt idx="3">
                  <c:v>4436</c:v>
                </c:pt>
                <c:pt idx="4">
                  <c:v>4691</c:v>
                </c:pt>
                <c:pt idx="5">
                  <c:v>4446</c:v>
                </c:pt>
                <c:pt idx="6">
                  <c:v>4379</c:v>
                </c:pt>
                <c:pt idx="7">
                  <c:v>4618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06-42B1-BEBC-E12F1E2A7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7839824"/>
        <c:axId val="1267840784"/>
      </c:scatterChart>
      <c:valAx>
        <c:axId val="1267839824"/>
        <c:scaling>
          <c:orientation val="minMax"/>
          <c:min val="20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67840784"/>
        <c:crosses val="autoZero"/>
        <c:crossBetween val="midCat"/>
        <c:majorUnit val="2"/>
      </c:valAx>
      <c:valAx>
        <c:axId val="1267840784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Počet osob v ambulantních psychiatrických zařízeních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678398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List1!$P$9</c:f>
              <c:strCache>
                <c:ptCount val="1"/>
                <c:pt idx="0">
                  <c:v> demence u Alzheimerovy nemoci (F00)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4262E"/>
              </a:solidFill>
              <a:ln w="2857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54379501499536E-17"/>
                  <c:y val="-4.2801518536465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EA-47FF-9F2A-6ABDF62BCDB5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EA-47FF-9F2A-6ABDF62BC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List1!$Q$8:$X$8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2021</c:v>
                </c:pt>
              </c:numCache>
            </c:numRef>
          </c:xVal>
          <c:yVal>
            <c:numRef>
              <c:f>List1!$Q$9:$X$9</c:f>
              <c:numCache>
                <c:formatCode>0</c:formatCode>
                <c:ptCount val="8"/>
                <c:pt idx="0">
                  <c:v>1044.5986694871087</c:v>
                </c:pt>
                <c:pt idx="1">
                  <c:v>971.29128959276011</c:v>
                </c:pt>
                <c:pt idx="2">
                  <c:v>968.41510716455036</c:v>
                </c:pt>
                <c:pt idx="3">
                  <c:v>1030.2582139198046</c:v>
                </c:pt>
                <c:pt idx="4">
                  <c:v>1081.4125223367698</c:v>
                </c:pt>
                <c:pt idx="5">
                  <c:v>1000.9466916758295</c:v>
                </c:pt>
                <c:pt idx="6">
                  <c:v>977.40831783878377</c:v>
                </c:pt>
                <c:pt idx="7">
                  <c:v>1101.5914342977819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EA-47FF-9F2A-6ABDF62BCDB5}"/>
            </c:ext>
          </c:extLst>
        </c:ser>
        <c:ser>
          <c:idx val="1"/>
          <c:order val="1"/>
          <c:tx>
            <c:strRef>
              <c:f>List1!$P$10</c:f>
              <c:strCache>
                <c:ptCount val="1"/>
                <c:pt idx="0">
                  <c:v>ostatní demence (F04-F09)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ABB47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EA-47FF-9F2A-6ABDF62BCDB5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EA-47FF-9F2A-6ABDF62BC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List1!$Q$8:$X$8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2021</c:v>
                </c:pt>
              </c:numCache>
            </c:numRef>
          </c:xVal>
          <c:yVal>
            <c:numRef>
              <c:f>List1!$Q$10:$X$10</c:f>
              <c:numCache>
                <c:formatCode>0</c:formatCode>
                <c:ptCount val="8"/>
                <c:pt idx="0">
                  <c:v>1447.8905085992826</c:v>
                </c:pt>
                <c:pt idx="1">
                  <c:v>1278.91628959276</c:v>
                </c:pt>
                <c:pt idx="2">
                  <c:v>1381.440170074914</c:v>
                </c:pt>
                <c:pt idx="3">
                  <c:v>1420.9942877994695</c:v>
                </c:pt>
                <c:pt idx="4">
                  <c:v>1442.8935670103094</c:v>
                </c:pt>
                <c:pt idx="5">
                  <c:v>1326.4671625379988</c:v>
                </c:pt>
                <c:pt idx="6">
                  <c:v>1304.0492453242919</c:v>
                </c:pt>
                <c:pt idx="7">
                  <c:v>1350.9931264544073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EA-47FF-9F2A-6ABDF62BC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7839824"/>
        <c:axId val="1267840784"/>
      </c:scatterChart>
      <c:valAx>
        <c:axId val="1267839824"/>
        <c:scaling>
          <c:orientation val="minMax"/>
          <c:min val="20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67840784"/>
        <c:crosses val="autoZero"/>
        <c:crossBetween val="midCat"/>
        <c:majorUnit val="2"/>
      </c:valAx>
      <c:valAx>
        <c:axId val="1267840784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Odhad osob v ambulantních psychiatrických zařízeních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67839824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E40DC-3E09-D246-ACC8-8D44CF70B152}" type="datetimeFigureOut">
              <a:rPr lang="cs-CZ" smtClean="0"/>
              <a:t>17.06.2026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55B3-7155-F446-AC50-9C579597B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53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1F89291F-BFF3-F149-8545-E5BD693BB10A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9B8A71D6-4121-A049-9152-97C298ED2BB1}"/>
                </a:ext>
              </a:extLst>
            </p:cNvPr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Grafický objekt 19">
              <a:extLst>
                <a:ext uri="{FF2B5EF4-FFF2-40B4-BE49-F238E27FC236}">
                  <a16:creationId xmlns:a16="http://schemas.microsoft.com/office/drawing/2014/main" id="{D859EB27-7C8D-FB4C-ABB8-C95E4E30107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768667" y="765706"/>
              <a:ext cx="4259696" cy="532462"/>
            </a:xfrm>
            <a:prstGeom prst="rect">
              <a:avLst/>
            </a:prstGeom>
          </p:spPr>
        </p:pic>
        <p:pic>
          <p:nvPicPr>
            <p:cNvPr id="10" name="Grafický objekt 7">
              <a:extLst>
                <a:ext uri="{FF2B5EF4-FFF2-40B4-BE49-F238E27FC236}">
                  <a16:creationId xmlns:a16="http://schemas.microsoft.com/office/drawing/2014/main" id="{8F093256-8D25-044F-BFF0-EF923A8BDF2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0"/>
              <a:ext cx="7896226" cy="5687314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3D64F53-6641-8946-85D8-2D5EA31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4800" y="3636000"/>
            <a:ext cx="6750000" cy="153360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204E7A-2188-624C-A10B-9B1402196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4800" y="5374800"/>
            <a:ext cx="6750000" cy="936000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5664672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1DDCC-3029-9F4E-95D9-4BDAF75A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EB361E-08D2-DE42-9AD2-2722B2FC9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58958E-BAF2-4043-9B6A-5788E57E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16.5.2025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C7D488-F6DF-344A-AE4B-C17C51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984AC4-89DC-3048-BE97-584ACDBF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70503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9C61156-2D2A-6349-AB80-D946D1067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63548B-0631-3842-ADED-8A09B1C32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3FE42E-7771-CC48-BD71-BDE25A9F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16.5.2025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9DAF4E-587E-474E-9EC6-282F2EBC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F5A078-CFCC-1D48-A208-343756D5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72939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BC99E-F575-CD4F-BC8C-B6D0F1C7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636C4-A3EA-684D-BB48-3F868DD7D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  <a:lvl2pPr>
              <a:defRPr>
                <a:solidFill>
                  <a:srgbClr val="00549F"/>
                </a:solidFill>
              </a:defRPr>
            </a:lvl2pPr>
            <a:lvl3pPr>
              <a:defRPr>
                <a:solidFill>
                  <a:srgbClr val="00549F"/>
                </a:solidFill>
              </a:defRPr>
            </a:lvl3pPr>
            <a:lvl4pPr>
              <a:defRPr>
                <a:solidFill>
                  <a:srgbClr val="00549F"/>
                </a:solidFill>
              </a:defRPr>
            </a:lvl4pPr>
            <a:lvl5pPr>
              <a:defRPr>
                <a:solidFill>
                  <a:srgbClr val="00549F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FA1B98-0F0A-804B-9EFB-6541F51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r>
              <a:rPr lang="cs-CZ"/>
              <a:t>16.5.2025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878FF5-0B17-9941-82F2-75724957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r>
              <a:rPr lang="cs-CZ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649C84-5642-254D-9462-884B5985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fld id="{F756C1FA-8DED-774F-A9BF-965BD70CC5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66162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1488F-B8BD-6C4D-AB8D-B06252DD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7B5E2E-DFC9-5A45-A199-DC7437FF0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549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65DA62-5DB1-1846-9E72-4AF265C8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16.5.2025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395789-FFA9-6A48-956B-EF1DC9AF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AC4762-22A7-B142-A230-5302F205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58798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75D58-12AD-B84A-9ACC-A82DD980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F0FCBF-CF8C-0C45-8F30-B1531CB45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0799"/>
            <a:ext cx="5181600" cy="41861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E56DF1-50BA-E140-92EC-104EAB700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0799"/>
            <a:ext cx="5181600" cy="41861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A118F6-91BB-5B4E-9105-4A744995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16.5.2025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99D79A-A34B-5E4E-BD52-7B47EF30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Celokrajské setkání s podnikateli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C3DBA3-F30E-054A-A599-FE6A6D32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71384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D6D53-2781-654E-BC8D-8DCFAA2C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00"/>
            <a:ext cx="10515600" cy="684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64ED1C-7B69-0348-A11D-AEEBDD71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0799"/>
            <a:ext cx="5157787" cy="514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6A51F1-1974-AC48-A80F-20A9EEBA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0F50A2-1C4A-5948-BE8B-49F769660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0799"/>
            <a:ext cx="5183188" cy="514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59BBBA-C966-8046-8253-6FA4A9736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431FEF3-E8E8-764A-8425-D76EC96F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16.5.2025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7760BE4-BEDE-EC45-829F-8B835D7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Celokrajské setkání s podnikateli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5BC128-C9BD-2744-A437-600544B1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0735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A329B-A10A-1844-81FE-4F1BA6E8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C71333-B3E7-D44C-923B-31A328BF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16.5.2025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4F56B5-69F8-9842-89E0-8584572C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Celokrajské setkání s podnikateli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C60967-6179-1748-9882-4147B7FD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09145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F1581-7E1B-4C4C-9E2B-241D2E59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16.5.2025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2A342E-B1A3-1E42-96F5-03D898A2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Celokrajské setkání s podnikateli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1026D2-DDB7-2C4B-B64A-F7847D56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17337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A16DA-D7E8-5649-9C03-290A0510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B8DE4-6BC5-A348-A7D5-D9F5B9E4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3F7F5D-4343-F540-A8D8-A55E9F556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B22C0C-88B0-3D4C-ABC1-BFCC0119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16.5.2025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D2AC44-F960-D746-856F-0488AAAB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Celokrajské setkání s podnikateli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E894C3-3974-3841-973A-EBDD4A18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09488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43B6F-9D61-124F-9986-7DE8D91D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184FF4E-EDAE-4D40-BA8C-F6093CC30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206F0B-6F67-3746-8B9F-FB42DE5A4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6AF41B-EB73-B049-ACCD-3FA0E9B4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16.5.2025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53D8BE-FDF7-5243-8A49-BBC8AEBE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Celokrajské setkání s podnikateli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3D8E34-C96A-0649-A500-4C741357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23401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443AAB-CF41-0148-BC90-304F7189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800"/>
            <a:ext cx="1051560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188D97-627F-714B-A0B0-855A906B5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8000"/>
            <a:ext cx="10515600" cy="386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5F214B-FF17-2E4F-97E8-98C001A5C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49F"/>
                </a:solidFill>
              </a:defRPr>
            </a:lvl1pPr>
          </a:lstStyle>
          <a:p>
            <a:r>
              <a:rPr lang="cs-CZ"/>
              <a:t>16.5.2025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8D8351-1CFF-8748-B796-579D5EEDD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49F"/>
                </a:solidFill>
              </a:defRPr>
            </a:lvl1pPr>
          </a:lstStyle>
          <a:p>
            <a:r>
              <a:rPr lang="cs-CZ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6384A0-3575-644F-943F-3D8B6A8E5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49F"/>
                </a:solidFill>
              </a:defRPr>
            </a:lvl1pPr>
          </a:lstStyle>
          <a:p>
            <a:fld id="{F756C1FA-8DED-774F-A9BF-965BD70CC5B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F005F39-F40F-D346-82E7-15471EBD53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0"/>
            <a:ext cx="2111835" cy="1521065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7DE0464-B0AE-E643-9683-91B407784A15}"/>
              </a:ext>
            </a:extLst>
          </p:cNvPr>
          <p:cNvCxnSpPr>
            <a:cxnSpLocks/>
          </p:cNvCxnSpPr>
          <p:nvPr userDrawn="1"/>
        </p:nvCxnSpPr>
        <p:spPr>
          <a:xfrm>
            <a:off x="0" y="6294210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73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4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49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49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49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49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49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kraj.cz/" TargetMode="External"/><Relationship Id="rId2" Type="http://schemas.openxmlformats.org/officeDocument/2006/relationships/hyperlink" Target="http://mailto: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2F260-8D7C-6B80-247E-72ED9D366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5876" y="4747246"/>
            <a:ext cx="7432062" cy="109555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/>
              <a:t>Předpověď demografického vývoje v Olomouckém kraji do roku 2050 (a dopady na trh)</a:t>
            </a:r>
            <a:br>
              <a:rPr lang="cs-CZ" sz="2800"/>
            </a:br>
            <a:br>
              <a:rPr lang="cs-CZ" sz="2800"/>
            </a:br>
            <a:r>
              <a:rPr lang="cs-CZ" sz="2800">
                <a:cs typeface="Arial"/>
              </a:rPr>
              <a:t>Odbor sociálních věcí KÚOK</a:t>
            </a:r>
            <a:br>
              <a:rPr lang="cs-CZ" sz="2800"/>
            </a:br>
            <a:r>
              <a:rPr lang="cs-CZ" sz="2200">
                <a:solidFill>
                  <a:schemeClr val="tx2"/>
                </a:solidFill>
              </a:rPr>
              <a:t>JUDr. Martin Škurek, Ph. D., náměstek hejtmana</a:t>
            </a:r>
            <a:br>
              <a:rPr lang="cs-CZ" sz="2700"/>
            </a:b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C5FEEB-BE77-73FC-BF6A-ED247FD0B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3077" y="5574093"/>
            <a:ext cx="6750000" cy="936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b="1"/>
              <a:t>Celokrajské setkání podnikatelů s vedením Olomouckého kraje (17. 6. 2026)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2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5017D9A-81BE-4424-8585-DAA641EC27DF}"/>
              </a:ext>
            </a:extLst>
          </p:cNvPr>
          <p:cNvSpPr/>
          <p:nvPr/>
        </p:nvSpPr>
        <p:spPr>
          <a:xfrm>
            <a:off x="4199432" y="668135"/>
            <a:ext cx="4978203" cy="120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AAA79D-6D3E-46E0-B513-15C52A2B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82" y="11663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2400" b="1"/>
              <a:t>Vývoj osob pobírajících příspěvek </a:t>
            </a:r>
            <a:br>
              <a:rPr lang="cs-CZ" sz="2400" b="1"/>
            </a:br>
            <a:r>
              <a:rPr lang="cs-CZ" sz="2400" b="1"/>
              <a:t>na péči v Olomouckém kraji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C6ABE3-8BAD-4AD9-BBF1-20CF0AAA5C3C}"/>
              </a:ext>
            </a:extLst>
          </p:cNvPr>
          <p:cNvSpPr txBox="1">
            <a:spLocks/>
          </p:cNvSpPr>
          <p:nvPr/>
        </p:nvSpPr>
        <p:spPr>
          <a:xfrm>
            <a:off x="150552" y="1321252"/>
            <a:ext cx="2777473" cy="36004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700"/>
              </a:spcBef>
            </a:pP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Model předpokládá, že podíl obyvatel závislých na sociální péči ve skupinách určených věkem zůstane stejný.</a:t>
            </a:r>
            <a:endParaRPr lang="cs-CZ"/>
          </a:p>
          <a:p>
            <a:pPr algn="just" fontAlgn="auto">
              <a:spcBef>
                <a:spcPts val="700"/>
              </a:spcBef>
            </a:pP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Jedná se o „nulový“ scénář předpokládající, že nedojde k významné změně v kvalitě zdravotní péče a zdravotního stavu populace.</a:t>
            </a:r>
          </a:p>
          <a:p>
            <a:pPr algn="just" fontAlgn="auto">
              <a:spcBef>
                <a:spcPts val="700"/>
              </a:spcBef>
            </a:pPr>
            <a:r>
              <a:rPr lang="cs-CZ" sz="1600">
                <a:latin typeface="Arial"/>
                <a:cs typeface="Arial"/>
              </a:rPr>
              <a:t>Model nepředpokládá možnost existence důležité neočekávané události, které mají významný dopad na společnost („</a:t>
            </a:r>
            <a:r>
              <a:rPr lang="cs-CZ" sz="1600" err="1">
                <a:latin typeface="Arial"/>
                <a:cs typeface="Arial"/>
              </a:rPr>
              <a:t>black</a:t>
            </a:r>
            <a:r>
              <a:rPr lang="cs-CZ" sz="1600">
                <a:latin typeface="Arial"/>
                <a:cs typeface="Arial"/>
              </a:rPr>
              <a:t> </a:t>
            </a:r>
            <a:r>
              <a:rPr lang="cs-CZ" sz="1600" err="1">
                <a:latin typeface="Arial"/>
                <a:cs typeface="Arial"/>
              </a:rPr>
              <a:t>swan</a:t>
            </a:r>
            <a:r>
              <a:rPr lang="cs-CZ" sz="1600">
                <a:latin typeface="Arial"/>
                <a:cs typeface="Arial"/>
              </a:rPr>
              <a:t> </a:t>
            </a:r>
            <a:r>
              <a:rPr lang="cs-CZ" sz="1600" err="1">
                <a:latin typeface="Arial"/>
                <a:cs typeface="Arial"/>
              </a:rPr>
              <a:t>event</a:t>
            </a:r>
            <a:r>
              <a:rPr lang="cs-CZ" sz="1600">
                <a:latin typeface="Arial"/>
                <a:cs typeface="Arial"/>
              </a:rPr>
              <a:t>“).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8992133" y="2534218"/>
            <a:ext cx="371004" cy="72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581089"/>
              </p:ext>
            </p:extLst>
          </p:nvPr>
        </p:nvGraphicFramePr>
        <p:xfrm>
          <a:off x="2812555" y="1437432"/>
          <a:ext cx="6197137" cy="350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9615055" y="1437432"/>
          <a:ext cx="2198254" cy="3368040"/>
        </p:xfrm>
        <a:graphic>
          <a:graphicData uri="http://schemas.openxmlformats.org/drawingml/2006/table">
            <a:tbl>
              <a:tblPr/>
              <a:tblGrid>
                <a:gridCol w="858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 st.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VI. st.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9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C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3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0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9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58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9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Rozdíl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4339244" y="5087334"/>
            <a:ext cx="4838391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cs-CZ" sz="1600"/>
              <a:t>Kontrolní soubor: data z MPSV k 1. 1. 2023</a:t>
            </a:r>
            <a:endParaRPr lang="cs-CZ"/>
          </a:p>
          <a:p>
            <a:pPr algn="just"/>
            <a:r>
              <a:rPr lang="cs-CZ" sz="1600"/>
              <a:t>Počet příjemců v Olomouckém kraji</a:t>
            </a:r>
            <a:endParaRPr lang="cs-CZ" sz="1600">
              <a:cs typeface="Arial" panose="020B0604020202020204"/>
            </a:endParaRPr>
          </a:p>
          <a:p>
            <a:pPr algn="just"/>
            <a:r>
              <a:rPr lang="cs-CZ" sz="1600"/>
              <a:t>III. st. 5 956 osob</a:t>
            </a:r>
            <a:endParaRPr lang="cs-CZ" sz="1600">
              <a:cs typeface="Arial" panose="020B0604020202020204"/>
            </a:endParaRPr>
          </a:p>
          <a:p>
            <a:pPr algn="just"/>
            <a:r>
              <a:rPr lang="cs-CZ" sz="1600"/>
              <a:t>IV. st. 3 791 osob</a:t>
            </a:r>
            <a:endParaRPr lang="cs-CZ" sz="1600">
              <a:cs typeface="Arial" panose="020B0604020202020204"/>
            </a:endParaRPr>
          </a:p>
          <a:p>
            <a:endParaRPr lang="cs-CZ" sz="1600"/>
          </a:p>
          <a:p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9615055" y="406852"/>
            <a:ext cx="2198254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>
                <a:solidFill>
                  <a:schemeClr val="tx1"/>
                </a:solidFill>
              </a:rPr>
              <a:t>Optimistický scénář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CAFD5B-D60B-686D-12E8-44B8AA59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sz="180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7AE0FD9-1519-A09C-BFDF-78DEA073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7EECE02E-27B9-8E84-ABF5-3CC0806A96F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 bwMode="auto">
          <a:xfrm>
            <a:off x="4038600" y="6354246"/>
            <a:ext cx="63907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1800"/>
              <a:t>Celokrajské setkání s podnikateli</a:t>
            </a:r>
          </a:p>
        </p:txBody>
      </p:sp>
    </p:spTree>
    <p:extLst>
      <p:ext uri="{BB962C8B-B14F-4D97-AF65-F5344CB8AC3E}">
        <p14:creationId xmlns:p14="http://schemas.microsoft.com/office/powerpoint/2010/main" val="388632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AA8E3-8B60-1911-16F7-F17B1F062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D24D2-5BF2-B96A-F0D7-DA45C124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109"/>
            <a:ext cx="10515600" cy="6834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b="1" kern="100">
                <a:cs typeface="Times New Roman"/>
              </a:rPr>
              <a:t>Vývoj počtu osob s demencí </a:t>
            </a:r>
            <a:br>
              <a:rPr lang="cs-CZ" sz="2400" b="1" kern="100">
                <a:cs typeface="Times New Roman" panose="02020603050405020304" pitchFamily="18" charset="0"/>
              </a:rPr>
            </a:br>
            <a:r>
              <a:rPr lang="cs-CZ" sz="2400" b="1" kern="100">
                <a:cs typeface="Times New Roman"/>
              </a:rPr>
              <a:t>v ambulancích Olomouckého kraje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DE856-7191-3222-17A3-40C4DB542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600"/>
            <a:ext cx="10356273" cy="4978400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 algn="just"/>
            <a:r>
              <a:rPr lang="cs-CZ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Demence je patologický stav, který není součástí normálního stárnutí a je klasifikován jako duševní porucha dle MKN-10: „</a:t>
            </a:r>
            <a:r>
              <a:rPr lang="cs-CZ" sz="1800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Demence (F00–F03) je syndrom způsobený chorobou mozku, obvykle chronické nebo progresivní povahy, kde dochází k</a:t>
            </a:r>
            <a:r>
              <a:rPr lang="cs-CZ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porušení mnoha vyšších nervových kortikálních funkcí, k nimž patří paměť, myšlení ‚orientace, chápání, počítání, schopnost učení, jazyk a úsudek. Vědomí není zastřeno. Obvykle je přidruženo porušené chápání a příležitostně mu předchází i zhoršení emoční kontroly, sociálního chování nebo motivace. Tento syndrom se vyskytuje u Alzheimerovy choroby, cerebrovaskulárního onemocnění a u jiných stavů, které primárně postihují mozek.“ </a:t>
            </a:r>
            <a:r>
              <a:rPr lang="cs-CZ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Demence zahrnuje vetší množství organických nemocí různé etiologie.</a:t>
            </a:r>
            <a:endParaRPr lang="cs-CZ"/>
          </a:p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04CA7B-D739-3FD9-8486-41DCBD38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174ABA-3F24-C454-1A91-EDE816BD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4B707A-AF47-45EC-C76D-A40545DA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B2E01EE1-7845-4911-B938-9CD718A16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506628"/>
              </p:ext>
            </p:extLst>
          </p:nvPr>
        </p:nvGraphicFramePr>
        <p:xfrm>
          <a:off x="361543" y="3425534"/>
          <a:ext cx="5513739" cy="267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5AC122D-603A-EB23-96A1-964F0E051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073409"/>
              </p:ext>
            </p:extLst>
          </p:nvPr>
        </p:nvGraphicFramePr>
        <p:xfrm>
          <a:off x="5827708" y="3340614"/>
          <a:ext cx="6002749" cy="267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A53CE72C-F132-446F-CCC3-D13CAE22ECAC}"/>
              </a:ext>
            </a:extLst>
          </p:cNvPr>
          <p:cNvSpPr txBox="1"/>
          <p:nvPr/>
        </p:nvSpPr>
        <p:spPr bwMode="auto">
          <a:xfrm>
            <a:off x="5351472" y="5949176"/>
            <a:ext cx="69552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1200" i="1"/>
              <a:t>Zdroj: ÚZIS, Zdravotnické ročenky České republiky 2012 až 2021</a:t>
            </a:r>
          </a:p>
        </p:txBody>
      </p:sp>
    </p:spTree>
    <p:extLst>
      <p:ext uri="{BB962C8B-B14F-4D97-AF65-F5344CB8AC3E}">
        <p14:creationId xmlns:p14="http://schemas.microsoft.com/office/powerpoint/2010/main" val="107353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10F29-4003-6EBE-AE7D-6790FC63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930832"/>
            <a:ext cx="10515600" cy="684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2400" b="1"/>
              <a:t>Nárůst poptávky po sociálních službách do roku 2050 v Olomouckém kraji</a:t>
            </a:r>
            <a:endParaRPr lang="cs-CZ" sz="2400" b="1">
              <a:cs typeface="Arial"/>
            </a:endParaRP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D31EE31-8E2E-641E-F780-22B478D703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5" y="1708704"/>
            <a:ext cx="5855442" cy="4377771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B2361F-C331-4A33-D984-B836207F5C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endParaRPr lang="cs-CZ" sz="2400">
              <a:cs typeface="Arial" panose="020B0604020202020204"/>
            </a:endParaRPr>
          </a:p>
          <a:p>
            <a:pPr algn="just"/>
            <a:r>
              <a:rPr lang="cs-CZ" sz="2400"/>
              <a:t>Do roku 2035 vzroste počet klientů o 47 %</a:t>
            </a:r>
            <a:endParaRPr lang="cs-CZ" sz="2400">
              <a:cs typeface="Arial" panose="020B0604020202020204"/>
            </a:endParaRPr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pPr algn="just"/>
            <a:endParaRPr lang="cs-CZ" sz="1400">
              <a:cs typeface="Arial" panose="020B0604020202020204"/>
            </a:endParaRPr>
          </a:p>
          <a:p>
            <a:pPr algn="just"/>
            <a:r>
              <a:rPr lang="cs-CZ" sz="1200" i="1">
                <a:solidFill>
                  <a:schemeClr val="tx1"/>
                </a:solidFill>
              </a:rPr>
              <a:t>Zdroj: Dušek, Ladislav (2025) Prezentace k problematice dlouhodobé péče; Kreisinger, Jonáš &amp; Chrudimská, Barbora, Predikce: sociální služby dlouhodobé péče (Olomoucký kraj) · MPSV</a:t>
            </a:r>
            <a:endParaRPr lang="cs-CZ" sz="1200" i="1">
              <a:solidFill>
                <a:schemeClr val="tx1"/>
              </a:solidFill>
              <a:cs typeface="Arial"/>
            </a:endParaRPr>
          </a:p>
          <a:p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69A51E-862B-4C57-FC24-90FFA489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25B953-10AA-E5DC-1602-A2A0FA23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215BE4-C5F2-3226-363F-F617BA96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02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7E0C2-39B4-5ED2-36A3-741F2413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2440"/>
            <a:ext cx="10515600" cy="684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2400" b="1"/>
              <a:t>Existující a budoucí počty klientů sociálních služeb dlouhodobé péče v Olomouckém kraji</a:t>
            </a:r>
            <a:endParaRPr lang="cs-CZ" sz="2400" b="1">
              <a:cs typeface="Arial"/>
            </a:endParaRP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AC77FA8F-903F-4D89-48A8-FF2563CE6A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71724" y="1704383"/>
            <a:ext cx="6055779" cy="4191592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81C4C5-D90A-F8C9-A380-DA88BF0A6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4875" y="2012738"/>
            <a:ext cx="10382250" cy="43862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pPr algn="just"/>
            <a:r>
              <a:rPr lang="cs-CZ" sz="1200" i="1">
                <a:solidFill>
                  <a:schemeClr val="tx1"/>
                </a:solidFill>
              </a:rPr>
              <a:t>Zdroj: Dušek, Ladislav (2025) Prezentace k problematice dlouhodobé péče; </a:t>
            </a:r>
            <a:r>
              <a:rPr lang="cs-CZ" sz="1200" i="1" err="1">
                <a:solidFill>
                  <a:schemeClr val="tx1"/>
                </a:solidFill>
              </a:rPr>
              <a:t>Kreisinger</a:t>
            </a:r>
            <a:r>
              <a:rPr lang="cs-CZ" sz="1200" i="1">
                <a:solidFill>
                  <a:schemeClr val="tx1"/>
                </a:solidFill>
              </a:rPr>
              <a:t>, Jonáš &amp; Chrudimská, Barbora, Predikce: sociální služby dlouhodobé péče (Olomoucký kraj) · MPSV</a:t>
            </a:r>
            <a:endParaRPr lang="cs-CZ" sz="1200" i="1">
              <a:solidFill>
                <a:schemeClr val="tx1"/>
              </a:solidFill>
              <a:cs typeface="Arial" panose="020B0604020202020204"/>
            </a:endParaRPr>
          </a:p>
          <a:p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CFED99-BBC4-F88B-3146-9523BE93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D563F8-F7D8-CA06-E8E7-FA58358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F3FC07-5637-BB1B-2855-17AB13D9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96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2C6A6-6150-584C-137A-4E051749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64800"/>
            <a:ext cx="10515600" cy="684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2400" b="1"/>
              <a:t>Nárůst počtu úvazků v sociálních službách do roku 2050 v Olomouckém kraji</a:t>
            </a:r>
            <a:endParaRPr lang="cs-CZ" sz="2400" b="1">
              <a:cs typeface="Arial" panose="020B0604020202020204"/>
            </a:endParaRP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2FB825F-14AE-BA87-0B12-74770DC9E6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6423" y="2077851"/>
            <a:ext cx="5413351" cy="3732399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F6BDAA-48EA-43B2-BF64-9200CDA017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cs-CZ"/>
              <a:t>Do roku 2035 naroste počet úvazků o 32 %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  <a:p>
            <a:pPr algn="just"/>
            <a:r>
              <a:rPr lang="cs-CZ" sz="1200" i="1">
                <a:solidFill>
                  <a:schemeClr val="tx1"/>
                </a:solidFill>
              </a:rPr>
              <a:t>Zdroj: Dušek, Ladislav (2025) Prezentace k problematice dlouhodobé péče; </a:t>
            </a:r>
            <a:r>
              <a:rPr lang="cs-CZ" sz="1200" i="1" err="1">
                <a:solidFill>
                  <a:schemeClr val="tx1"/>
                </a:solidFill>
              </a:rPr>
              <a:t>Kreisinger</a:t>
            </a:r>
            <a:r>
              <a:rPr lang="cs-CZ" sz="1200" i="1">
                <a:solidFill>
                  <a:schemeClr val="tx1"/>
                </a:solidFill>
              </a:rPr>
              <a:t>, Jonáš &amp; Chrudimská, Barbora, Predikce: sociální služby dlouhodobé péče (Olomoucký kraj) · MPSV</a:t>
            </a:r>
            <a:endParaRPr lang="cs-CZ" sz="1200" i="1">
              <a:solidFill>
                <a:schemeClr val="tx1"/>
              </a:solidFill>
              <a:cs typeface="Arial" panose="020B0604020202020204"/>
            </a:endParaRPr>
          </a:p>
          <a:p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BAD4EC-4BB1-7ECF-808F-72566B9C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4ACDA7-3662-BBC4-464A-B07DBDF2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5A3D89-2614-D427-AAAF-01644081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9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16418-C9C4-0887-CD90-AEC497B1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9150"/>
            <a:ext cx="10515600" cy="684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2400" b="1"/>
              <a:t>Nárůst celkových provozních nákladů sociálních služeb do roku 2050 v mld. Kč v Olomouckém kraji</a:t>
            </a:r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AC22266-26DE-9BFD-8E18-4BAC653287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6201" y="1922537"/>
            <a:ext cx="5865598" cy="3992487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152DA-030B-8687-6683-D4A66AA839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cs-CZ" sz="2400"/>
              <a:t>Do roku 2035 vzrostou celkové provozní náklady o 46,2 %</a:t>
            </a:r>
            <a:endParaRPr lang="cs-CZ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endParaRPr lang="cs-CZ" sz="1400"/>
          </a:p>
          <a:p>
            <a:pPr algn="just"/>
            <a:r>
              <a:rPr lang="cs-CZ" sz="1200" i="1">
                <a:solidFill>
                  <a:schemeClr val="tx1"/>
                </a:solidFill>
              </a:rPr>
              <a:t>Zdroj: Dušek, Ladislav (2025) Prezentace k problematice dlouhodobé péče; </a:t>
            </a:r>
            <a:r>
              <a:rPr lang="cs-CZ" sz="1200" i="1" err="1">
                <a:solidFill>
                  <a:schemeClr val="tx1"/>
                </a:solidFill>
              </a:rPr>
              <a:t>Kreisinger</a:t>
            </a:r>
            <a:r>
              <a:rPr lang="cs-CZ" sz="1200" i="1">
                <a:solidFill>
                  <a:schemeClr val="tx1"/>
                </a:solidFill>
              </a:rPr>
              <a:t>, Jonáš &amp; Chrudimská, Barbora, Predikce: sociální služby dlouhodobé péče (Olomoucký kraj) · MPSV</a:t>
            </a:r>
            <a:endParaRPr lang="cs-CZ" sz="1200" i="1">
              <a:solidFill>
                <a:schemeClr val="tx1"/>
              </a:solidFill>
              <a:cs typeface="Arial" panose="020B0604020202020204"/>
            </a:endParaRPr>
          </a:p>
          <a:p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D1F863-05C9-E93D-855D-542D7F38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740222-BB8A-C4B4-B6FB-6F50041B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F53F4C-A090-48A0-8E84-23EA8836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69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F32D8-4CEB-66CD-DBD3-75DFA259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cs-CZ" sz="2400" b="1"/>
              <a:t>Zajištění sociálních služeb pro seniory a osoby s demencí</a:t>
            </a:r>
            <a:endParaRPr lang="cs-CZ" sz="2400" b="1">
              <a:cs typeface="Arial" panose="020B060402020202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A4169A-79E9-24D4-081B-07478AE87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800"/>
            <a:ext cx="10515600" cy="414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/>
            <a:r>
              <a:rPr lang="cs-CZ" sz="2000"/>
              <a:t>Rozvoj terénních služeb: Podpora pečovatelských služeb a osobních asistencí: rozvoj pečovatelských služeb a osobních asistencí v každém ORP.</a:t>
            </a:r>
            <a:endParaRPr lang="cs-CZ" sz="2000">
              <a:cs typeface="Arial" panose="020B0604020202020204"/>
            </a:endParaRPr>
          </a:p>
          <a:p>
            <a:pPr marL="285750" indent="-285750" algn="just"/>
            <a:r>
              <a:rPr lang="cs-CZ" sz="2000"/>
              <a:t>Odlehčovací služby: Rozvoj terénních a pobytových služeb pro odlehčení pečujících osob.</a:t>
            </a:r>
            <a:endParaRPr lang="cs-CZ" sz="2000">
              <a:cs typeface="Arial" panose="020B0604020202020204"/>
            </a:endParaRPr>
          </a:p>
          <a:p>
            <a:pPr marL="285750" indent="-285750" algn="just"/>
            <a:r>
              <a:rPr lang="cs-CZ" sz="2000"/>
              <a:t>Ambulantní služby: Podpora denních stacionářů a center denních služeb pro seniory a osoby s Alzheimerovou nemocí.</a:t>
            </a:r>
            <a:endParaRPr lang="cs-CZ" sz="2000">
              <a:cs typeface="Arial" panose="020B0604020202020204"/>
            </a:endParaRPr>
          </a:p>
          <a:p>
            <a:pPr marL="285750" indent="-285750" algn="just"/>
            <a:r>
              <a:rPr lang="cs-CZ" sz="2000"/>
              <a:t>Podpora pobytových služeb: Transformace pobytových zařízení (chráněná bydlení) na domovy pro seniory a domovy se zvláštním režimem pro osoby s Alzheimerovou nemocí a jinými formami demencí, nejlépe komunitní a nízkokapacitní zařízení (do 50 lůžek) respektující individuální potřeby uživatelů.</a:t>
            </a:r>
            <a:endParaRPr lang="cs-CZ" sz="2000">
              <a:cs typeface="Arial" panose="020B0604020202020204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sz="1800">
              <a:latin typeface="Times New Roman" panose="02020603050405020304" pitchFamily="18" charset="0"/>
            </a:endParaRPr>
          </a:p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27D787-B666-A8DB-E8DC-A6FF2AE0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D33476-2E17-0D8B-BFA4-051385F6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29E120-AF53-0B6A-4ACC-80740418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0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328FA-8BB6-AE95-7836-DED522FC7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E1A78-7626-FF92-EE2E-E3F88447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845"/>
            <a:ext cx="10515600" cy="684000"/>
          </a:xfrm>
        </p:spPr>
        <p:txBody>
          <a:bodyPr>
            <a:normAutofit/>
          </a:bodyPr>
          <a:lstStyle/>
          <a:p>
            <a:pPr algn="ctr"/>
            <a:r>
              <a:rPr lang="cs-CZ" sz="2400" b="1" kern="100">
                <a:latin typeface="Arial"/>
                <a:cs typeface="Arial"/>
              </a:rPr>
              <a:t>Přehled </a:t>
            </a:r>
            <a:r>
              <a:rPr lang="cs-CZ" sz="2400" b="1" kern="100">
                <a:cs typeface="Arial"/>
              </a:rPr>
              <a:t>lůžkových</a:t>
            </a:r>
            <a:r>
              <a:rPr lang="cs-CZ" sz="2400" b="1" kern="100">
                <a:latin typeface="Arial"/>
                <a:cs typeface="Arial"/>
              </a:rPr>
              <a:t> kapacit a predikce navýšení (2035)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D9B66C1-DC60-15A4-E353-C5F625E43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815" y="1149845"/>
            <a:ext cx="10515600" cy="4479225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A6C079-E1A2-E65E-E377-16CF28E3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68410-81D3-5AC5-1D4D-BF852139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C56858-9597-7829-4BEF-DAF4F1DD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EB1EE1-6146-D3EF-3F42-A4CAB200FD38}"/>
              </a:ext>
            </a:extLst>
          </p:cNvPr>
          <p:cNvSpPr txBox="1"/>
          <p:nvPr/>
        </p:nvSpPr>
        <p:spPr bwMode="auto">
          <a:xfrm>
            <a:off x="708804" y="5854210"/>
            <a:ext cx="69552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1200" i="1"/>
              <a:t>Zdroj: OSV</a:t>
            </a:r>
            <a:r>
              <a:rPr lang="cs-CZ" sz="1200" i="1" noProof="0"/>
              <a:t>, vlastní zpracování</a:t>
            </a:r>
            <a:endParaRPr lang="cs-CZ" sz="1200" i="1"/>
          </a:p>
        </p:txBody>
      </p:sp>
    </p:spTree>
    <p:extLst>
      <p:ext uri="{BB962C8B-B14F-4D97-AF65-F5344CB8AC3E}">
        <p14:creationId xmlns:p14="http://schemas.microsoft.com/office/powerpoint/2010/main" val="1719078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19393-87B5-4958-4449-4701BF1BC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30044-20F8-74FD-5E8E-BF46EF3C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967"/>
            <a:ext cx="10515600" cy="684000"/>
          </a:xfrm>
        </p:spPr>
        <p:txBody>
          <a:bodyPr>
            <a:normAutofit/>
          </a:bodyPr>
          <a:lstStyle/>
          <a:p>
            <a:pPr algn="ctr"/>
            <a:r>
              <a:rPr lang="cs-CZ" sz="2400" b="1"/>
              <a:t>Modul evidence žadatelů (k 11. 2. 2026)</a:t>
            </a:r>
            <a:endParaRPr lang="cs-CZ" sz="2400" b="1" kern="10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D0C666-CBAE-2D9B-92C7-1FD91237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49"/>
            <a:ext cx="27432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E0B3F5-5E7F-00E0-412A-7B4EBAE8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22E626-4DE6-3C36-3E82-6EA87986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189B8CFF-DF50-8FB7-5D5C-BB0666EC6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058" y="1041967"/>
            <a:ext cx="8665964" cy="494230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EED80A9-1110-0E33-D619-C303DB74E8BB}"/>
              </a:ext>
            </a:extLst>
          </p:cNvPr>
          <p:cNvSpPr txBox="1"/>
          <p:nvPr/>
        </p:nvSpPr>
        <p:spPr bwMode="auto">
          <a:xfrm>
            <a:off x="1457864" y="5901541"/>
            <a:ext cx="428732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rtlCol="0">
            <a:spAutoFit/>
          </a:bodyPr>
          <a:lstStyle/>
          <a:p>
            <a:r>
              <a:rPr lang="cs-CZ" sz="1400" i="1"/>
              <a:t>Zdroj: OSV,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2065082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328FA-8BB6-AE95-7836-DED522FC7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E1A78-7626-FF92-EE2E-E3F88447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4474"/>
            <a:ext cx="10515600" cy="786974"/>
          </a:xfrm>
        </p:spPr>
        <p:txBody>
          <a:bodyPr>
            <a:normAutofit/>
          </a:bodyPr>
          <a:lstStyle/>
          <a:p>
            <a:pPr algn="ctr"/>
            <a:r>
              <a:rPr lang="cs-CZ" sz="2400" b="1" kern="100">
                <a:latin typeface="Arial"/>
                <a:cs typeface="Arial"/>
              </a:rPr>
              <a:t>Přehled aktuálních </a:t>
            </a:r>
            <a:r>
              <a:rPr lang="cs-CZ" sz="2400" b="1" kern="100">
                <a:cs typeface="Arial"/>
              </a:rPr>
              <a:t>kapacit</a:t>
            </a:r>
            <a:r>
              <a:rPr lang="cs-CZ" sz="2400" b="1" kern="100">
                <a:latin typeface="Arial"/>
                <a:cs typeface="Arial"/>
              </a:rPr>
              <a:t> služeb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86F05FD-36C8-1539-BCBB-DBD8EE1ACF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455065"/>
              </p:ext>
            </p:extLst>
          </p:nvPr>
        </p:nvGraphicFramePr>
        <p:xfrm>
          <a:off x="831793" y="1415970"/>
          <a:ext cx="10528411" cy="4497183"/>
        </p:xfrm>
        <a:graphic>
          <a:graphicData uri="http://schemas.openxmlformats.org/drawingml/2006/table">
            <a:tbl>
              <a:tblPr/>
              <a:tblGrid>
                <a:gridCol w="1056109">
                  <a:extLst>
                    <a:ext uri="{9D8B030D-6E8A-4147-A177-3AD203B41FA5}">
                      <a16:colId xmlns:a16="http://schemas.microsoft.com/office/drawing/2014/main" val="2389336713"/>
                    </a:ext>
                  </a:extLst>
                </a:gridCol>
                <a:gridCol w="1045877">
                  <a:extLst>
                    <a:ext uri="{9D8B030D-6E8A-4147-A177-3AD203B41FA5}">
                      <a16:colId xmlns:a16="http://schemas.microsoft.com/office/drawing/2014/main" val="944264777"/>
                    </a:ext>
                  </a:extLst>
                </a:gridCol>
                <a:gridCol w="816043">
                  <a:extLst>
                    <a:ext uri="{9D8B030D-6E8A-4147-A177-3AD203B41FA5}">
                      <a16:colId xmlns:a16="http://schemas.microsoft.com/office/drawing/2014/main" val="2931391195"/>
                    </a:ext>
                  </a:extLst>
                </a:gridCol>
                <a:gridCol w="852196">
                  <a:extLst>
                    <a:ext uri="{9D8B030D-6E8A-4147-A177-3AD203B41FA5}">
                      <a16:colId xmlns:a16="http://schemas.microsoft.com/office/drawing/2014/main" val="2720221052"/>
                    </a:ext>
                  </a:extLst>
                </a:gridCol>
                <a:gridCol w="1146594">
                  <a:extLst>
                    <a:ext uri="{9D8B030D-6E8A-4147-A177-3AD203B41FA5}">
                      <a16:colId xmlns:a16="http://schemas.microsoft.com/office/drawing/2014/main" val="693210777"/>
                    </a:ext>
                  </a:extLst>
                </a:gridCol>
                <a:gridCol w="1146594">
                  <a:extLst>
                    <a:ext uri="{9D8B030D-6E8A-4147-A177-3AD203B41FA5}">
                      <a16:colId xmlns:a16="http://schemas.microsoft.com/office/drawing/2014/main" val="595480934"/>
                    </a:ext>
                  </a:extLst>
                </a:gridCol>
                <a:gridCol w="952912">
                  <a:extLst>
                    <a:ext uri="{9D8B030D-6E8A-4147-A177-3AD203B41FA5}">
                      <a16:colId xmlns:a16="http://schemas.microsoft.com/office/drawing/2014/main" val="4221218019"/>
                    </a:ext>
                  </a:extLst>
                </a:gridCol>
                <a:gridCol w="939999">
                  <a:extLst>
                    <a:ext uri="{9D8B030D-6E8A-4147-A177-3AD203B41FA5}">
                      <a16:colId xmlns:a16="http://schemas.microsoft.com/office/drawing/2014/main" val="1428595430"/>
                    </a:ext>
                  </a:extLst>
                </a:gridCol>
                <a:gridCol w="1229230">
                  <a:extLst>
                    <a:ext uri="{9D8B030D-6E8A-4147-A177-3AD203B41FA5}">
                      <a16:colId xmlns:a16="http://schemas.microsoft.com/office/drawing/2014/main" val="2509099549"/>
                    </a:ext>
                  </a:extLst>
                </a:gridCol>
                <a:gridCol w="1342857">
                  <a:extLst>
                    <a:ext uri="{9D8B030D-6E8A-4147-A177-3AD203B41FA5}">
                      <a16:colId xmlns:a16="http://schemas.microsoft.com/office/drawing/2014/main" val="639354713"/>
                    </a:ext>
                  </a:extLst>
                </a:gridCol>
              </a:tblGrid>
              <a:tr h="2086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 ORP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3" marR="5683" marT="56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Kapacita/počet úvazků pracovníků v přímé péči</a:t>
                      </a:r>
                    </a:p>
                  </a:txBody>
                  <a:tcPr marL="5683" marR="5683" marT="56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3" marR="5683" marT="568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seniorů (65+)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seniorů na 1 úvazek pracovníka v přímé péči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zaokrouhleno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36169"/>
                  </a:ext>
                </a:extLst>
              </a:tr>
              <a:tr h="4144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Pečovatelská služba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Osobní asistence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Odlehčovací služba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Centrum denních služeb/denní stacionář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80391"/>
                  </a:ext>
                </a:extLst>
              </a:tr>
              <a:tr h="265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Přerov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89,25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9,31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105,17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18139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172,4731387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264295"/>
                  </a:ext>
                </a:extLst>
              </a:tr>
              <a:tr h="2815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Prostějov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20678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380,8103131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180836"/>
                  </a:ext>
                </a:extLst>
              </a:tr>
              <a:tr h="2390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93,96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16,494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3,496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130,45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34707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266,0559601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563229"/>
                  </a:ext>
                </a:extLst>
              </a:tr>
              <a:tr h="3357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Šumperk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37,123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52,673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16002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303,7989103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738488"/>
                  </a:ext>
                </a:extLst>
              </a:tr>
              <a:tr h="2603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Jeseník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30,5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44,07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8858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200,9984116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1533"/>
                  </a:ext>
                </a:extLst>
              </a:tr>
              <a:tr h="2443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Hranice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21,603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11,431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33,034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7231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218,8956832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132901"/>
                  </a:ext>
                </a:extLst>
              </a:tr>
              <a:tr h="265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Zábřeh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5,52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8,98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4,676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36,176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7293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201,5977444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859893"/>
                  </a:ext>
                </a:extLst>
              </a:tr>
              <a:tr h="2815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Litovel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5102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485,9047619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593884"/>
                  </a:ext>
                </a:extLst>
              </a:tr>
              <a:tr h="2815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Konice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2811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200,7857143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672183"/>
                  </a:ext>
                </a:extLst>
              </a:tr>
              <a:tr h="302831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Šternberk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5107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180,459364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696610"/>
                  </a:ext>
                </a:extLst>
              </a:tr>
              <a:tr h="2922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Uničov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13,75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13,75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4814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350,1090909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50990"/>
                  </a:ext>
                </a:extLst>
              </a:tr>
              <a:tr h="2762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Mohelnice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3938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298,3333333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347547"/>
                  </a:ext>
                </a:extLst>
              </a:tr>
              <a:tr h="3081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Lipník nad Bečvou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19,75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22,75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3142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138,1098901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159141"/>
                  </a:ext>
                </a:extLst>
              </a:tr>
              <a:tr h="2390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427,236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72,055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18,626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40,456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558,373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137822</a:t>
                      </a:r>
                    </a:p>
                  </a:txBody>
                  <a:tcPr marL="5683" marR="5683" marT="56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3" marR="5683" marT="56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334939"/>
                  </a:ext>
                </a:extLst>
              </a:tr>
            </a:tbl>
          </a:graphicData>
        </a:graphic>
      </p:graphicFrame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A6C079-E1A2-E65E-E377-16CF28E3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49"/>
            <a:ext cx="27432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68410-81D3-5AC5-1D4D-BF852139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C56858-9597-7829-4BEF-DAF4F1DD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5B2D1B-68AD-7A38-6F1E-5E80B4E573BB}"/>
              </a:ext>
            </a:extLst>
          </p:cNvPr>
          <p:cNvSpPr txBox="1"/>
          <p:nvPr/>
        </p:nvSpPr>
        <p:spPr bwMode="auto">
          <a:xfrm>
            <a:off x="914400" y="6038472"/>
            <a:ext cx="367485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rtlCol="0">
            <a:spAutoFit/>
          </a:bodyPr>
          <a:lstStyle/>
          <a:p>
            <a:r>
              <a:rPr lang="cs-CZ" sz="1400" i="1"/>
              <a:t>Zdroj: OSV,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286865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4C401-EAD0-75D2-B4B4-7EA54301C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3A98E-6DC2-3B63-5DE4-72596A72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038"/>
            <a:ext cx="10515600" cy="684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2400" b="1"/>
              <a:t>Kdo jsem</a:t>
            </a:r>
            <a:endParaRPr lang="cs-CZ" sz="2400" b="1"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B2A869-2525-1C44-6A48-E5BBAE796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502"/>
            <a:ext cx="10515600" cy="45952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b="1">
                <a:solidFill>
                  <a:srgbClr val="0070C0"/>
                </a:solidFill>
                <a:highlight>
                  <a:srgbClr val="FFFFFF"/>
                </a:highlight>
              </a:rPr>
              <a:t>JUDr. Martin Škurek, Ph.D.</a:t>
            </a:r>
            <a:endParaRPr lang="cs-CZ" sz="2400" b="1">
              <a:solidFill>
                <a:srgbClr val="0070C0"/>
              </a:solidFill>
              <a:highlight>
                <a:srgbClr val="FFFFFF"/>
              </a:highlight>
              <a:cs typeface="Arial" panose="020B0604020202020204"/>
            </a:endParaRPr>
          </a:p>
          <a:p>
            <a:r>
              <a:rPr lang="cs-CZ" sz="2400">
                <a:solidFill>
                  <a:srgbClr val="0070C0"/>
                </a:solidFill>
                <a:highlight>
                  <a:srgbClr val="FFFFFF"/>
                </a:highlight>
              </a:rPr>
              <a:t>náměstek hejtmana pro sociální věci a záležitosti seniorů</a:t>
            </a:r>
            <a:endParaRPr lang="cs-CZ" sz="2400">
              <a:solidFill>
                <a:srgbClr val="0070C0"/>
              </a:solidFill>
              <a:highlight>
                <a:srgbClr val="FFFFFF"/>
              </a:highlight>
              <a:cs typeface="Arial"/>
            </a:endParaRPr>
          </a:p>
          <a:p>
            <a:endParaRPr lang="cs-CZ" sz="2400">
              <a:cs typeface="Arial"/>
            </a:endParaRPr>
          </a:p>
          <a:p>
            <a:r>
              <a:rPr lang="cs-CZ" sz="2400">
                <a:solidFill>
                  <a:srgbClr val="0070C0"/>
                </a:solidFill>
                <a:highlight>
                  <a:srgbClr val="FFFFFF"/>
                </a:highlight>
              </a:rPr>
              <a:t>Krajský úřad Olomouckého kraje</a:t>
            </a:r>
            <a:endParaRPr lang="cs-CZ" sz="2400">
              <a:cs typeface="Arial"/>
            </a:endParaRPr>
          </a:p>
          <a:p>
            <a:r>
              <a:rPr lang="cs-CZ" sz="2400">
                <a:solidFill>
                  <a:srgbClr val="0070C0"/>
                </a:solidFill>
                <a:highlight>
                  <a:srgbClr val="FFFFFF"/>
                </a:highlight>
              </a:rPr>
              <a:t>Jeremenkova 1191/40a, 779 00 Olomouc</a:t>
            </a:r>
            <a:endParaRPr lang="cs-CZ" sz="2400">
              <a:cs typeface="Arial"/>
            </a:endParaRPr>
          </a:p>
          <a:p>
            <a:r>
              <a:rPr lang="cs-CZ" sz="2400">
                <a:solidFill>
                  <a:srgbClr val="0070C0"/>
                </a:solidFill>
                <a:highlight>
                  <a:srgbClr val="FFFFFF"/>
                </a:highlight>
              </a:rPr>
              <a:t>tel: +420 585 508 289</a:t>
            </a:r>
            <a:endParaRPr lang="cs-CZ" sz="2400">
              <a:cs typeface="Arial"/>
            </a:endParaRPr>
          </a:p>
          <a:p>
            <a:r>
              <a:rPr lang="cs-CZ" sz="2400">
                <a:solidFill>
                  <a:srgbClr val="0070C0"/>
                </a:solidFill>
                <a:highlight>
                  <a:srgbClr val="FFFFFF"/>
                </a:highlight>
              </a:rPr>
              <a:t>datová schránka: qiabfmf</a:t>
            </a:r>
            <a:endParaRPr lang="cs-CZ" sz="2400">
              <a:cs typeface="Arial"/>
            </a:endParaRPr>
          </a:p>
          <a:p>
            <a:r>
              <a:rPr lang="cs-CZ" sz="2400">
                <a:solidFill>
                  <a:srgbClr val="0070C0"/>
                </a:solidFill>
                <a:highlight>
                  <a:srgbClr val="FFFFFF"/>
                </a:highlight>
              </a:rPr>
              <a:t>email: </a:t>
            </a:r>
            <a:r>
              <a:rPr lang="cs-CZ" sz="2400">
                <a:solidFill>
                  <a:srgbClr val="0563C1"/>
                </a:solidFill>
                <a:highlight>
                  <a:srgbClr val="FFFFFF"/>
                </a:highlight>
                <a:hlinkClick r:id="rId2"/>
              </a:rPr>
              <a:t>m.skurek@olkraj.cz</a:t>
            </a:r>
            <a:r>
              <a:rPr lang="cs-CZ" sz="2400">
                <a:solidFill>
                  <a:srgbClr val="0070C0"/>
                </a:solidFill>
                <a:highlight>
                  <a:srgbClr val="FFFFFF"/>
                </a:highlight>
              </a:rPr>
              <a:t>, </a:t>
            </a:r>
            <a:r>
              <a:rPr lang="cs-CZ" sz="2400">
                <a:solidFill>
                  <a:srgbClr val="0070C0"/>
                </a:solidFill>
                <a:highlight>
                  <a:srgbClr val="FFFFFF"/>
                </a:highlight>
                <a:hlinkClick r:id="rId3"/>
              </a:rPr>
              <a:t>www.olkraj.cz</a:t>
            </a:r>
            <a:endParaRPr lang="cs-CZ" sz="240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4974C2-447C-2D19-5268-59E22FC5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D8053-FB44-3938-44B0-9F92BE97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 b="1"/>
              <a:t>Celokrajské setkání s podnikateli</a:t>
            </a:r>
            <a:endParaRPr lang="cs-CZ" sz="1800" b="1">
              <a:cs typeface="Arial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86E91B-8FDB-4F63-F29A-FB0E604B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cs typeface="Arial"/>
              </a:rPr>
              <a:t>17. 6. 2026</a:t>
            </a:r>
          </a:p>
        </p:txBody>
      </p:sp>
    </p:spTree>
    <p:extLst>
      <p:ext uri="{BB962C8B-B14F-4D97-AF65-F5344CB8AC3E}">
        <p14:creationId xmlns:p14="http://schemas.microsoft.com/office/powerpoint/2010/main" val="3993989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A01FD-8EDB-0033-DC94-AC68F66CE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06C4B-6C49-420A-4519-260B7100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229485"/>
            <a:ext cx="7995920" cy="58715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2400" b="1"/>
              <a:t>Vývoj počtu příjemců PnP ve SO ORP Olomouckého kraje</a:t>
            </a:r>
            <a:endParaRPr lang="cs-CZ">
              <a:cs typeface="Arial" panose="020B0604020202020204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D0FDF5E-720B-6652-8753-4E638D798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838746"/>
              </p:ext>
            </p:extLst>
          </p:nvPr>
        </p:nvGraphicFramePr>
        <p:xfrm>
          <a:off x="241540" y="980728"/>
          <a:ext cx="11542146" cy="4712688"/>
        </p:xfrm>
        <a:graphic>
          <a:graphicData uri="http://schemas.openxmlformats.org/drawingml/2006/table">
            <a:tbl>
              <a:tblPr/>
              <a:tblGrid>
                <a:gridCol w="1604720">
                  <a:extLst>
                    <a:ext uri="{9D8B030D-6E8A-4147-A177-3AD203B41FA5}">
                      <a16:colId xmlns:a16="http://schemas.microsoft.com/office/drawing/2014/main" val="3308025574"/>
                    </a:ext>
                  </a:extLst>
                </a:gridCol>
                <a:gridCol w="772591">
                  <a:extLst>
                    <a:ext uri="{9D8B030D-6E8A-4147-A177-3AD203B41FA5}">
                      <a16:colId xmlns:a16="http://schemas.microsoft.com/office/drawing/2014/main" val="1195976894"/>
                    </a:ext>
                  </a:extLst>
                </a:gridCol>
                <a:gridCol w="772591">
                  <a:extLst>
                    <a:ext uri="{9D8B030D-6E8A-4147-A177-3AD203B41FA5}">
                      <a16:colId xmlns:a16="http://schemas.microsoft.com/office/drawing/2014/main" val="558149114"/>
                    </a:ext>
                  </a:extLst>
                </a:gridCol>
                <a:gridCol w="772591">
                  <a:extLst>
                    <a:ext uri="{9D8B030D-6E8A-4147-A177-3AD203B41FA5}">
                      <a16:colId xmlns:a16="http://schemas.microsoft.com/office/drawing/2014/main" val="1779745674"/>
                    </a:ext>
                  </a:extLst>
                </a:gridCol>
                <a:gridCol w="772591">
                  <a:extLst>
                    <a:ext uri="{9D8B030D-6E8A-4147-A177-3AD203B41FA5}">
                      <a16:colId xmlns:a16="http://schemas.microsoft.com/office/drawing/2014/main" val="3701238629"/>
                    </a:ext>
                  </a:extLst>
                </a:gridCol>
                <a:gridCol w="772591">
                  <a:extLst>
                    <a:ext uri="{9D8B030D-6E8A-4147-A177-3AD203B41FA5}">
                      <a16:colId xmlns:a16="http://schemas.microsoft.com/office/drawing/2014/main" val="2740689310"/>
                    </a:ext>
                  </a:extLst>
                </a:gridCol>
                <a:gridCol w="772591">
                  <a:extLst>
                    <a:ext uri="{9D8B030D-6E8A-4147-A177-3AD203B41FA5}">
                      <a16:colId xmlns:a16="http://schemas.microsoft.com/office/drawing/2014/main" val="3200966308"/>
                    </a:ext>
                  </a:extLst>
                </a:gridCol>
                <a:gridCol w="662735">
                  <a:extLst>
                    <a:ext uri="{9D8B030D-6E8A-4147-A177-3AD203B41FA5}">
                      <a16:colId xmlns:a16="http://schemas.microsoft.com/office/drawing/2014/main" val="2715506244"/>
                    </a:ext>
                  </a:extLst>
                </a:gridCol>
                <a:gridCol w="662735">
                  <a:extLst>
                    <a:ext uri="{9D8B030D-6E8A-4147-A177-3AD203B41FA5}">
                      <a16:colId xmlns:a16="http://schemas.microsoft.com/office/drawing/2014/main" val="1621454034"/>
                    </a:ext>
                  </a:extLst>
                </a:gridCol>
                <a:gridCol w="662735">
                  <a:extLst>
                    <a:ext uri="{9D8B030D-6E8A-4147-A177-3AD203B41FA5}">
                      <a16:colId xmlns:a16="http://schemas.microsoft.com/office/drawing/2014/main" val="401461739"/>
                    </a:ext>
                  </a:extLst>
                </a:gridCol>
                <a:gridCol w="662735">
                  <a:extLst>
                    <a:ext uri="{9D8B030D-6E8A-4147-A177-3AD203B41FA5}">
                      <a16:colId xmlns:a16="http://schemas.microsoft.com/office/drawing/2014/main" val="3472804809"/>
                    </a:ext>
                  </a:extLst>
                </a:gridCol>
                <a:gridCol w="662735">
                  <a:extLst>
                    <a:ext uri="{9D8B030D-6E8A-4147-A177-3AD203B41FA5}">
                      <a16:colId xmlns:a16="http://schemas.microsoft.com/office/drawing/2014/main" val="3165601524"/>
                    </a:ext>
                  </a:extLst>
                </a:gridCol>
                <a:gridCol w="662735">
                  <a:extLst>
                    <a:ext uri="{9D8B030D-6E8A-4147-A177-3AD203B41FA5}">
                      <a16:colId xmlns:a16="http://schemas.microsoft.com/office/drawing/2014/main" val="1886882334"/>
                    </a:ext>
                  </a:extLst>
                </a:gridCol>
                <a:gridCol w="662735">
                  <a:extLst>
                    <a:ext uri="{9D8B030D-6E8A-4147-A177-3AD203B41FA5}">
                      <a16:colId xmlns:a16="http://schemas.microsoft.com/office/drawing/2014/main" val="1971039824"/>
                    </a:ext>
                  </a:extLst>
                </a:gridCol>
                <a:gridCol w="662735">
                  <a:extLst>
                    <a:ext uri="{9D8B030D-6E8A-4147-A177-3AD203B41FA5}">
                      <a16:colId xmlns:a16="http://schemas.microsoft.com/office/drawing/2014/main" val="7647133"/>
                    </a:ext>
                  </a:extLst>
                </a:gridCol>
              </a:tblGrid>
              <a:tr h="7017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příjemců </a:t>
                      </a:r>
                      <a:r>
                        <a:rPr lang="cs-CZ" sz="16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PnP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Podíl příjemců </a:t>
                      </a:r>
                      <a:r>
                        <a:rPr lang="cs-CZ" sz="16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PnP</a:t>
                      </a:r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 počtu obyvatel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příjemců </a:t>
                      </a:r>
                      <a:r>
                        <a:rPr lang="cs-CZ" sz="16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PnP</a:t>
                      </a:r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dle závislostních stupňů – 2023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Podíl příjemců </a:t>
                      </a:r>
                      <a:r>
                        <a:rPr lang="cs-CZ" sz="16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PnP</a:t>
                      </a:r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 počtu obyv.</a:t>
                      </a:r>
                      <a:b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dle závislostních stupňů – 2023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4167"/>
                  </a:ext>
                </a:extLst>
              </a:tr>
              <a:tr h="24452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Rozdíl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Rozdíl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II.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III.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IV.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II.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III.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IV.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90663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 ORP Přerov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3 868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3 772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-96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1 040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15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1 144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9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8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C1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D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040350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 ORP Šumperk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0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6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1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B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3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313764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 ORP Hranice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1 502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1 547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A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A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7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9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6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99537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 ORP Zábřeh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1 238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1 373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F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5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E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A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D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908571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 ORP Konice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8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4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0797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 ORP Mohelnice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D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A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C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568521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 ORP Litovel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9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76921"/>
                  </a:ext>
                </a:extLst>
              </a:tr>
              <a:tr h="48414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 ORP Lipník nad Bečvou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-17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A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C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955706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 ORP Jeseník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1 252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1 261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0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8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737944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 ORP Prostějov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3 313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-132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1 083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C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0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4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9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84368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 ORP Uničov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2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3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713543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 ORP Šternberk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268967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 ORP Olomouc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4 689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4 925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1 560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1 469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1 147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2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78141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23 164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23 535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6 726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6 873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5 996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3 940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D6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4983" marR="4983" marT="49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33856"/>
                  </a:ext>
                </a:extLst>
              </a:tr>
            </a:tbl>
          </a:graphicData>
        </a:graphic>
      </p:graphicFrame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5C5D05-AB31-2CA6-1B49-5ECAAFC7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0" y="6323471"/>
            <a:ext cx="27432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7F26A4-06C0-783A-1407-6365BEB8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8720" y="6356349"/>
            <a:ext cx="7008091" cy="426835"/>
          </a:xfrm>
        </p:spPr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20CAA6-FAA5-B46C-3A07-B17013AB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426835"/>
          </a:xfrm>
        </p:spPr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7755EB6-9A66-32C2-659F-11D3F9FF8BCC}"/>
              </a:ext>
            </a:extLst>
          </p:cNvPr>
          <p:cNvSpPr txBox="1"/>
          <p:nvPr/>
        </p:nvSpPr>
        <p:spPr bwMode="auto">
          <a:xfrm>
            <a:off x="409946" y="5886437"/>
            <a:ext cx="4097547" cy="57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rtlCol="0">
            <a:spAutoFit/>
          </a:bodyPr>
          <a:lstStyle/>
          <a:p>
            <a:r>
              <a:rPr lang="cs-CZ" sz="1400" i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Zdroj: MPSV, 2025, Zpracování ACCENDO</a:t>
            </a:r>
          </a:p>
          <a:p>
            <a:pPr algn="l">
              <a:lnSpc>
                <a:spcPct val="150000"/>
              </a:lnSpc>
            </a:pPr>
            <a:endParaRPr lang="cs-CZ" sz="1400">
              <a:solidFill>
                <a:schemeClr val="tx2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1670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98407-D1D1-95DE-EDBF-975B36BE2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7FAE2-7247-C122-D240-D5E05BAD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914400"/>
          </a:xfrm>
        </p:spPr>
        <p:txBody>
          <a:bodyPr>
            <a:noAutofit/>
          </a:bodyPr>
          <a:lstStyle/>
          <a:p>
            <a:pPr algn="ctr"/>
            <a:b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+mn-cs"/>
              </a:rPr>
            </a:b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+mn-cs"/>
              </a:rPr>
              <a:t>Transformace pečovatelské služby</a:t>
            </a:r>
            <a:endParaRPr lang="cs-CZ" sz="2400" b="1" kern="0">
              <a:solidFill>
                <a:schemeClr val="tx2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CF13A8-59BB-0CA6-F807-4FD35DCE7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309"/>
            <a:ext cx="10515600" cy="44426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/>
            <a:r>
              <a:rPr lang="cs-CZ" sz="2000">
                <a:latin typeface="Arial"/>
                <a:ea typeface="Arial Unicode MS"/>
                <a:cs typeface="Arial"/>
              </a:rPr>
              <a:t>je základní sociální službou péče poskytovanou osobám v </a:t>
            </a:r>
            <a:r>
              <a:rPr lang="cs-CZ" sz="2000" b="1">
                <a:latin typeface="Arial"/>
                <a:ea typeface="Arial Unicode MS"/>
                <a:cs typeface="Arial"/>
              </a:rPr>
              <a:t>nepříznivé sociální situaci </a:t>
            </a:r>
            <a:r>
              <a:rPr lang="cs-CZ" sz="2000">
                <a:latin typeface="Arial"/>
                <a:ea typeface="Arial Unicode MS"/>
                <a:cs typeface="Arial"/>
              </a:rPr>
              <a:t>na celém území OK,</a:t>
            </a:r>
            <a:endParaRPr lang="cs-CZ" sz="2000">
              <a:cs typeface="Arial" panose="020B0604020202020204"/>
            </a:endParaRPr>
          </a:p>
          <a:p>
            <a:pPr marL="285750" indent="-285750" algn="just"/>
            <a:r>
              <a:rPr lang="cs-CZ" sz="2000">
                <a:latin typeface="Arial"/>
                <a:ea typeface="Arial Unicode MS"/>
                <a:cs typeface="Arial"/>
              </a:rPr>
              <a:t>poskytovatel svou nabídkou sociální služby oslovuje </a:t>
            </a:r>
            <a:r>
              <a:rPr lang="cs-CZ" sz="2000" b="1">
                <a:latin typeface="Arial"/>
                <a:ea typeface="Arial Unicode MS"/>
                <a:cs typeface="Arial"/>
              </a:rPr>
              <a:t>všechny cílové skupiny</a:t>
            </a:r>
            <a:r>
              <a:rPr lang="cs-CZ" sz="2000">
                <a:latin typeface="Arial"/>
                <a:ea typeface="Arial Unicode MS"/>
                <a:cs typeface="Arial"/>
              </a:rPr>
              <a:t> uvedené v zákoně o sociálních službách: vyjma osob s poruchou autistického spektra, chováním náročným na péči a dětí kojeneckého věku (do 1 roku),</a:t>
            </a:r>
          </a:p>
          <a:p>
            <a:pPr marL="285750" indent="-285750" algn="just"/>
            <a:r>
              <a:rPr lang="cs-CZ" sz="2000">
                <a:latin typeface="Arial"/>
                <a:ea typeface="Arial Unicode MS"/>
                <a:cs typeface="Arial"/>
              </a:rPr>
              <a:t>v informačních materiálech služby je nabízena a následně poskytována dle potřeb uživatelů minimálně v součtu 12 hodin denně tak, by tento rozsah spadal do časového rozmezí </a:t>
            </a:r>
            <a:r>
              <a:rPr lang="cs-CZ" sz="2000" b="1">
                <a:latin typeface="Arial"/>
                <a:ea typeface="Arial Unicode MS"/>
                <a:cs typeface="Arial"/>
              </a:rPr>
              <a:t>od 6:00 do 21:00 hod</a:t>
            </a:r>
            <a:r>
              <a:rPr lang="cs-CZ" sz="2000">
                <a:latin typeface="Arial"/>
                <a:ea typeface="Arial Unicode MS"/>
                <a:cs typeface="Arial"/>
              </a:rPr>
              <a:t>., a to včetně víkendů a svátků,</a:t>
            </a:r>
          </a:p>
          <a:p>
            <a:pPr marL="285750" indent="-285750" algn="just"/>
            <a:r>
              <a:rPr lang="cs-CZ" sz="2000">
                <a:latin typeface="Arial"/>
                <a:ea typeface="Arial Unicode MS"/>
                <a:cs typeface="Arial"/>
              </a:rPr>
              <a:t>pečovatelská služba je odborná služba svými úkony </a:t>
            </a:r>
            <a:r>
              <a:rPr lang="cs-CZ" sz="2000" b="1">
                <a:latin typeface="Arial"/>
                <a:ea typeface="Arial Unicode MS"/>
                <a:cs typeface="Arial"/>
              </a:rPr>
              <a:t>nenahrazuje</a:t>
            </a:r>
            <a:r>
              <a:rPr lang="cs-CZ" sz="2000">
                <a:latin typeface="Arial"/>
                <a:ea typeface="Arial Unicode MS"/>
                <a:cs typeface="Arial"/>
              </a:rPr>
              <a:t> činnost jiných běžně dostupných služeb (např. rozvoz jídla, úklid), a to dle dostupnosti komerčních služeb v regionu a s přihlédnutím k nepříznivé sociální situaci dané osoby.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+mn-cs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cs-CZ" sz="1800" u="sng">
              <a:effectLst/>
              <a:latin typeface="Arial" panose="020B0604020202020204" pitchFamily="34" charset="0"/>
              <a:ea typeface="Arial Unicode MS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cs-CZ" sz="1800" u="sng">
              <a:effectLst/>
              <a:latin typeface="Arial" panose="020B0604020202020204" pitchFamily="34" charset="0"/>
              <a:ea typeface="Arial Unicode MS"/>
            </a:endParaRPr>
          </a:p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A8024E-58A9-2A39-65CD-D60E3F55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F2F7CC-5361-2500-21A0-6AA6CA80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44ED04-91DF-80F1-4F3D-104486EC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79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54FDC-8CE1-C04E-C11C-51FEA0C1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FC1D1-4166-811A-20A4-5F56DBD7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20340"/>
            <a:ext cx="8229600" cy="916873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cs-CZ" sz="2400" b="1"/>
              <a:t>Plánované investice DS a DZR (různé fáze přípravy)</a:t>
            </a:r>
            <a:endParaRPr lang="cs-CZ" sz="2400" b="1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82093A-5EF4-A726-CA34-7F005B7ED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745"/>
            <a:ext cx="10515600" cy="42650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sz="2000">
                <a:latin typeface="+mj-lt"/>
                <a:ea typeface="+mj-ea"/>
                <a:cs typeface="+mj-cs"/>
              </a:rPr>
              <a:t>Nové projekty v oblasti sociálních služeb příspěvkové organizace OK:</a:t>
            </a:r>
            <a:endParaRPr lang="cs-CZ" sz="2000">
              <a:latin typeface="+mj-lt"/>
              <a:ea typeface="+mj-ea"/>
              <a:cs typeface="Arial"/>
            </a:endParaRPr>
          </a:p>
          <a:p>
            <a:pPr marL="285750" indent="-285750" algn="just"/>
            <a:r>
              <a:rPr lang="cs-CZ" sz="2000">
                <a:latin typeface="+mj-lt"/>
                <a:ea typeface="+mj-ea"/>
                <a:cs typeface="+mj-cs"/>
              </a:rPr>
              <a:t>Domov Štíty-Jedlí: Nová budova v Jedlí, 70 lůžek – hotová studie, připravuje se projekt</a:t>
            </a:r>
            <a:endParaRPr lang="cs-CZ" sz="2000">
              <a:latin typeface="+mj-lt"/>
              <a:ea typeface="+mj-ea"/>
              <a:cs typeface="Arial" panose="020B0604020202020204"/>
            </a:endParaRPr>
          </a:p>
          <a:p>
            <a:pPr marL="285750" indent="-285750" algn="just"/>
            <a:r>
              <a:rPr lang="cs-CZ" sz="2000">
                <a:latin typeface="+mj-lt"/>
                <a:ea typeface="+mj-ea"/>
                <a:cs typeface="+mj-cs"/>
              </a:rPr>
              <a:t>Domov pro seniory Javorník: Novostavba v Kobylé nad Vidnavkou, 77 lůžek – veřejná zakázka na zhotovitele stavby</a:t>
            </a:r>
            <a:endParaRPr lang="cs-CZ" sz="2000">
              <a:latin typeface="+mj-lt"/>
              <a:ea typeface="+mj-ea"/>
              <a:cs typeface="Arial"/>
            </a:endParaRPr>
          </a:p>
          <a:p>
            <a:pPr marL="285750" indent="-285750" algn="just"/>
            <a:r>
              <a:rPr lang="cs-CZ" sz="2000">
                <a:latin typeface="+mj-lt"/>
                <a:ea typeface="+mj-ea"/>
                <a:cs typeface="+mj-cs"/>
              </a:rPr>
              <a:t>Domov pro seniory Jesenec: Nová budova, 70 – 75 lůžek </a:t>
            </a:r>
            <a:r>
              <a:rPr lang="cs-CZ" sz="2000"/>
              <a:t>– hotová studie</a:t>
            </a:r>
            <a:endParaRPr lang="cs-CZ" sz="2000">
              <a:cs typeface="Arial"/>
            </a:endParaRPr>
          </a:p>
          <a:p>
            <a:pPr marL="285750" indent="-285750" algn="just"/>
            <a:r>
              <a:rPr lang="cs-CZ" sz="2000"/>
              <a:t>Sociální</a:t>
            </a:r>
            <a:r>
              <a:rPr lang="cs-CZ" sz="2000">
                <a:latin typeface="+mj-lt"/>
                <a:ea typeface="+mj-ea"/>
                <a:cs typeface="+mj-cs"/>
              </a:rPr>
              <a:t> služby Libina: Nová budova, 70 lůžek </a:t>
            </a:r>
            <a:r>
              <a:rPr lang="cs-CZ" sz="2000"/>
              <a:t>– hotová studie, připravuje se projekt</a:t>
            </a:r>
            <a:endParaRPr lang="cs-CZ" sz="2000">
              <a:cs typeface="Arial" panose="020B0604020202020204"/>
            </a:endParaRPr>
          </a:p>
          <a:p>
            <a:pPr marL="285750" indent="-285750" algn="just"/>
            <a:r>
              <a:rPr lang="cs-CZ" sz="2000"/>
              <a:t>DS</a:t>
            </a:r>
            <a:r>
              <a:rPr lang="cs-CZ" sz="2000">
                <a:latin typeface="+mj-lt"/>
                <a:ea typeface="+mj-ea"/>
                <a:cs typeface="+mj-cs"/>
              </a:rPr>
              <a:t> Radkova Lhota: záměr výstavby nové budovy v areálu</a:t>
            </a:r>
            <a:endParaRPr lang="cs-CZ" sz="2000">
              <a:latin typeface="+mj-lt"/>
              <a:ea typeface="+mj-ea"/>
              <a:cs typeface="Arial" panose="020B0604020202020204"/>
            </a:endParaRPr>
          </a:p>
          <a:p>
            <a:pPr marL="285750" indent="-285750" algn="just"/>
            <a:r>
              <a:rPr lang="cs-CZ" sz="2000">
                <a:latin typeface="+mj-lt"/>
                <a:ea typeface="+mj-ea"/>
                <a:cs typeface="+mj-cs"/>
              </a:rPr>
              <a:t>Vznik dalších lůžek je navázán na proces deinstitucionalizace, kdy v</a:t>
            </a:r>
            <a:r>
              <a:rPr lang="cs-CZ" sz="2000"/>
              <a:t>ymístěním služby DOZP bude možné některé budovy využít pro pobytové služby pro seniory</a:t>
            </a:r>
            <a:endParaRPr lang="cs-CZ" sz="2000">
              <a:cs typeface="Arial" panose="020B0604020202020204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sz="1800">
              <a:latin typeface="+mj-lt"/>
              <a:ea typeface="+mj-ea"/>
              <a:cs typeface="+mj-cs"/>
            </a:endParaRPr>
          </a:p>
          <a:p>
            <a:pPr marL="457200" lvl="1" indent="0">
              <a:buNone/>
            </a:pPr>
            <a:endParaRPr lang="cs-CZ" altLang="cs-CZ" sz="2000">
              <a:latin typeface="+mj-lt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87C295-4710-597E-BF6A-5E9A59DA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549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EB69A5-DACF-43D3-DA74-F307B0A6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549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8CBEA8-5A58-A8C7-EBB8-7045B16C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z="1800">
                <a:highlight>
                  <a:srgbClr val="F5F5F5"/>
                </a:highlight>
                <a:latin typeface="Arial" panose="020B0604020202020204"/>
              </a:rPr>
              <a:t>17. 6. 2026</a:t>
            </a:r>
            <a:endParaRPr lang="cs-CZ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35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E1BCC-9310-A6E3-C2FF-25D09B4F3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3A899-84BF-8D99-A8E8-45FB202E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20340"/>
            <a:ext cx="8229600" cy="91687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4999"/>
              </a:lnSpc>
              <a:spcBef>
                <a:spcPts val="600"/>
              </a:spcBef>
            </a:pPr>
            <a:r>
              <a:rPr lang="cs-CZ" sz="2700" b="1"/>
              <a:t>Plánované investice DS a DZR (různé fáze přípravy)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6FD31E-BCB6-2EE0-1CB6-8BFF8157F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745"/>
            <a:ext cx="10515600" cy="42650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/>
            <a:r>
              <a:rPr lang="cs-CZ" sz="2000" b="1"/>
              <a:t>Domov</a:t>
            </a:r>
            <a:r>
              <a:rPr lang="cs-CZ" sz="2000" b="1">
                <a:latin typeface="+mj-lt"/>
                <a:ea typeface="+mj-ea"/>
                <a:cs typeface="+mj-cs"/>
              </a:rPr>
              <a:t> pro seniory Červenka: Nový pavilon, 32 lůžek – otevření v dubnu 2026</a:t>
            </a:r>
            <a:endParaRPr lang="cs-CZ" sz="2000" b="1">
              <a:latin typeface="+mj-lt"/>
              <a:ea typeface="+mj-ea"/>
              <a:cs typeface="Arial"/>
            </a:endParaRPr>
          </a:p>
          <a:p>
            <a:pPr marL="285750" indent="-285750" algn="just"/>
            <a:r>
              <a:rPr lang="cs-CZ" sz="2000" b="1">
                <a:latin typeface="+mj-lt"/>
                <a:ea typeface="+mj-ea"/>
                <a:cs typeface="+mj-cs"/>
              </a:rPr>
              <a:t>CSS Prostějov – Domov sester: Koupě a rekonstrukce budovy, 32 lůžek - </a:t>
            </a:r>
            <a:r>
              <a:rPr lang="cs-CZ" sz="2000" b="1"/>
              <a:t>otevření v březnu 2026</a:t>
            </a:r>
            <a:endParaRPr lang="cs-CZ" sz="2000" b="1">
              <a:cs typeface="Arial"/>
            </a:endParaRPr>
          </a:p>
          <a:p>
            <a:endParaRPr lang="cs-CZ" sz="1800">
              <a:cs typeface="Arial" panose="020B0604020202020204"/>
            </a:endParaRPr>
          </a:p>
          <a:p>
            <a:pPr marL="457200" lvl="1" indent="0" algn="l">
              <a:buNone/>
            </a:pPr>
            <a:endParaRPr lang="cs-CZ" altLang="cs-CZ" sz="2000">
              <a:latin typeface="+mj-lt"/>
              <a:ea typeface="+mj-ea"/>
              <a:cs typeface="Arial" panose="020B0604020202020204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EEB177-2D76-5748-4535-14EE2624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549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2963F1-37A4-32C6-0403-9F2F721F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549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39951F-FABD-3D93-733A-5D18CC31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z="1800">
                <a:highlight>
                  <a:srgbClr val="F5F5F5"/>
                </a:highlight>
                <a:latin typeface="Arial" panose="020B0604020202020204"/>
              </a:rPr>
              <a:t>17. 6. 2026</a:t>
            </a:r>
            <a:endParaRPr lang="cs-CZ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891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D88A6-9249-1669-C019-E90BB2161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48779-4E17-3CE9-4AC4-0357F54F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79"/>
            <a:ext cx="10515600" cy="684000"/>
          </a:xfrm>
        </p:spPr>
        <p:txBody>
          <a:bodyPr>
            <a:normAutofit/>
          </a:bodyPr>
          <a:lstStyle/>
          <a:p>
            <a:pPr algn="ctr"/>
            <a:r>
              <a:rPr lang="cs-CZ" sz="2400" b="1"/>
              <a:t>Dostupnost bydlení jako klíčový problém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9C424E-E1E2-7EDB-597E-5B4C43F2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479"/>
            <a:ext cx="10515600" cy="42003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400"/>
              <a:t>Bydlení dnes v České republice patří mezi největší společenská témata.</a:t>
            </a:r>
            <a:endParaRPr lang="cs-CZ" sz="2400">
              <a:cs typeface="Arial"/>
            </a:endParaRPr>
          </a:p>
          <a:p>
            <a:pPr algn="just"/>
            <a:r>
              <a:rPr lang="cs-CZ" sz="2400"/>
              <a:t>Vysoké ceny bytů a nedostatek nájemního bydlení ztěžují situaci:</a:t>
            </a:r>
            <a:endParaRPr lang="cs-CZ" sz="2400">
              <a:cs typeface="Arial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2000"/>
              <a:t>mladým rodinám,</a:t>
            </a:r>
            <a:endParaRPr lang="cs-CZ" sz="2000">
              <a:cs typeface="Arial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2000"/>
              <a:t>seniorům,</a:t>
            </a:r>
            <a:endParaRPr lang="cs-CZ" sz="2000">
              <a:cs typeface="Arial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2000"/>
              <a:t>lidem s nízkými příjmy,</a:t>
            </a:r>
            <a:endParaRPr lang="cs-CZ" sz="2000">
              <a:cs typeface="Arial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2000"/>
              <a:t>i běžným zaměstnaným v domácnostem ve větších městech</a:t>
            </a:r>
            <a:endParaRPr lang="cs-CZ" sz="2000">
              <a:cs typeface="Arial" panose="020B0604020202020204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DEA6A1-CDE6-1122-8F74-5E072D14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70FE34-E125-1CAF-0E31-94308CE0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7D9397-5D87-B114-1400-AF6FF0C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55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97D03-BDD6-AD53-6CDE-BF0DC5BBF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7BFEA-C4B7-9C69-126B-C0E9B2EB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79"/>
            <a:ext cx="10515600" cy="684000"/>
          </a:xfrm>
        </p:spPr>
        <p:txBody>
          <a:bodyPr>
            <a:normAutofit/>
          </a:bodyPr>
          <a:lstStyle/>
          <a:p>
            <a:pPr algn="ctr"/>
            <a:r>
              <a:rPr lang="cs-CZ" sz="2400" b="1"/>
              <a:t>Dostupnost bydlení jako klíčový problém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FD42C1-659A-3063-92BE-20F558FB3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479"/>
            <a:ext cx="10515600" cy="42003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400"/>
              <a:t>Dostupné bydlení znamená:</a:t>
            </a:r>
            <a:endParaRPr lang="cs-CZ" sz="2400">
              <a:cs typeface="Arial" panose="020B0604020202020204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2000"/>
              <a:t>finančně zvládnutelné náklady,</a:t>
            </a:r>
            <a:endParaRPr lang="cs-CZ" sz="2000">
              <a:cs typeface="Arial" panose="020B0604020202020204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2000"/>
              <a:t>odpovídající kvalitu,</a:t>
            </a:r>
            <a:endParaRPr lang="cs-CZ" sz="2000">
              <a:cs typeface="Arial" panose="020B0604020202020204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2000"/>
              <a:t>dostupnost práce a služeb.</a:t>
            </a:r>
            <a:endParaRPr lang="cs-CZ" sz="2000">
              <a:cs typeface="Arial" panose="020B0604020202020204"/>
            </a:endParaRPr>
          </a:p>
          <a:p>
            <a:pPr algn="just"/>
            <a:r>
              <a:rPr lang="cs-CZ" sz="2400"/>
              <a:t>V Olomouckém kraji se kombinuje růst cen bydlení s nižšími příjmy obyvatel – a právě tato kombinace je klíčovým problémem.</a:t>
            </a:r>
            <a:endParaRPr lang="cs-CZ" sz="2400">
              <a:cs typeface="Arial" panose="020B0604020202020204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72A54E-4E3B-15E9-402F-A610D7A4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7C8933-F82E-EEC4-F8BA-BA34690B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7B25F2-D3CA-2105-8950-605D4227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19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4BED4-605E-C588-D667-8D65B04C0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4147C-1B07-983A-232C-C9B1C13C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79"/>
            <a:ext cx="10515600" cy="684000"/>
          </a:xfrm>
        </p:spPr>
        <p:txBody>
          <a:bodyPr>
            <a:normAutofit/>
          </a:bodyPr>
          <a:lstStyle/>
          <a:p>
            <a:pPr algn="ctr"/>
            <a:r>
              <a:rPr lang="pl-PL" sz="2400" b="1"/>
              <a:t>Rozsah bytové nouze v kraji (2026)</a:t>
            </a:r>
            <a:endParaRPr lang="cs-CZ" sz="24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1918D-8DB8-3194-B1CB-E41E1A28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7313"/>
            <a:ext cx="10515600" cy="4839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400"/>
              <a:t>Aktuální data ukazují:</a:t>
            </a:r>
            <a:endParaRPr lang="cs-CZ" sz="2400">
              <a:cs typeface="Arial"/>
            </a:endParaRPr>
          </a:p>
          <a:p>
            <a:pPr lvl="1" algn="just">
              <a:buFont typeface="Wingdings" panose="020B0604020202020204" pitchFamily="34" charset="0"/>
              <a:buChar char="Ø"/>
            </a:pPr>
            <a:r>
              <a:rPr lang="cs-CZ" sz="2000" b="1"/>
              <a:t>577 osob bez střechy</a:t>
            </a:r>
            <a:endParaRPr lang="cs-CZ" sz="2000">
              <a:cs typeface="Arial" panose="020B0604020202020204"/>
            </a:endParaRPr>
          </a:p>
          <a:p>
            <a:pPr lvl="1" algn="just">
              <a:buFont typeface="Wingdings" panose="020B0604020202020204" pitchFamily="34" charset="0"/>
              <a:buChar char="Ø"/>
            </a:pPr>
            <a:r>
              <a:rPr lang="cs-CZ" sz="2000"/>
              <a:t>téměř </a:t>
            </a:r>
            <a:r>
              <a:rPr lang="cs-CZ" sz="2000" b="1"/>
              <a:t>2 000 osob bez bytu</a:t>
            </a:r>
            <a:endParaRPr lang="cs-CZ" sz="2000">
              <a:cs typeface="Arial" panose="020B0604020202020204"/>
            </a:endParaRPr>
          </a:p>
          <a:p>
            <a:pPr lvl="1" algn="just">
              <a:buFont typeface="Wingdings" panose="020B0604020202020204" pitchFamily="34" charset="0"/>
              <a:buChar char="Ø"/>
            </a:pPr>
            <a:r>
              <a:rPr lang="cs-CZ" sz="2000" b="1"/>
              <a:t>724 osob v komerčních ubytovnách</a:t>
            </a:r>
            <a:endParaRPr lang="cs-CZ" sz="2000">
              <a:cs typeface="Arial" panose="020B0604020202020204"/>
            </a:endParaRPr>
          </a:p>
          <a:p>
            <a:pPr lvl="1" algn="just">
              <a:buFont typeface="Wingdings" panose="020B0604020202020204" pitchFamily="34" charset="0"/>
              <a:buChar char="Ø"/>
            </a:pPr>
            <a:r>
              <a:rPr lang="cs-CZ" sz="2000"/>
              <a:t>více než </a:t>
            </a:r>
            <a:r>
              <a:rPr lang="cs-CZ" sz="2000" b="1"/>
              <a:t>2 100 osob v přelidněných bytech</a:t>
            </a:r>
            <a:endParaRPr lang="cs-CZ" sz="2000">
              <a:cs typeface="Arial" panose="020B0604020202020204"/>
            </a:endParaRPr>
          </a:p>
          <a:p>
            <a:pPr lvl="1" algn="just">
              <a:buFont typeface="Wingdings" panose="020B0604020202020204" pitchFamily="34" charset="0"/>
              <a:buChar char="Ø"/>
            </a:pPr>
            <a:r>
              <a:rPr lang="cs-CZ" sz="2000"/>
              <a:t>téměř </a:t>
            </a:r>
            <a:r>
              <a:rPr lang="cs-CZ" sz="2000" b="1"/>
              <a:t>1 000 osob v krátkodobých nájmech</a:t>
            </a:r>
            <a:endParaRPr lang="cs-CZ" sz="2000">
              <a:cs typeface="Arial" panose="020B0604020202020204"/>
            </a:endParaRPr>
          </a:p>
          <a:p>
            <a:pPr algn="just"/>
            <a:r>
              <a:rPr lang="cs-CZ" sz="2400"/>
              <a:t>Zásadní je vysoký podíl dětí v bytové nouzi.</a:t>
            </a:r>
            <a:endParaRPr lang="cs-CZ" sz="2400">
              <a:cs typeface="Arial" panose="020B0604020202020204"/>
            </a:endParaRPr>
          </a:p>
          <a:p>
            <a:pPr algn="just"/>
            <a:r>
              <a:rPr lang="cs-CZ" sz="2400"/>
              <a:t>Problém není okrajový – je strukturální a dlouhodobý.</a:t>
            </a:r>
            <a:endParaRPr lang="cs-CZ" sz="2400">
              <a:cs typeface="Arial" panose="020B0604020202020204"/>
            </a:endParaRPr>
          </a:p>
          <a:p>
            <a:pPr algn="just"/>
            <a:endParaRPr lang="cs-CZ" sz="2400">
              <a:cs typeface="Arial" panose="020B0604020202020204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565AD0-6EBC-FC9F-A9CD-4C3855C0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843836-22A1-5EFF-0A43-740274AA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098CC3-B073-5BF9-46D3-1FB69347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880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3BC1F-6C1B-CDA5-27C7-DC648434F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B002A-2637-3D63-42DB-B949D36D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79"/>
            <a:ext cx="10515600" cy="684000"/>
          </a:xfrm>
        </p:spPr>
        <p:txBody>
          <a:bodyPr>
            <a:normAutofit/>
          </a:bodyPr>
          <a:lstStyle/>
          <a:p>
            <a:pPr algn="ctr"/>
            <a:r>
              <a:rPr lang="pl-PL" sz="2400" b="1"/>
              <a:t>Rozsah bytové nouze v kraji (2026)</a:t>
            </a:r>
            <a:endParaRPr lang="cs-CZ" sz="24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193A0-7B0C-20AD-6096-1805D1221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7313"/>
            <a:ext cx="10515600" cy="4839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400"/>
              <a:t>V kraji vidíme propojený mechanismus:</a:t>
            </a:r>
            <a:endParaRPr lang="cs-CZ" sz="2400">
              <a:cs typeface="Arial" panose="020B0604020202020204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/>
              <a:t>vyšší nájmy →</a:t>
            </a:r>
            <a:endParaRPr lang="cs-CZ" sz="2000">
              <a:cs typeface="Arial" panose="020B0604020202020204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/>
              <a:t>krátkodobé smlouvy →</a:t>
            </a:r>
            <a:endParaRPr lang="cs-CZ" sz="2000">
              <a:cs typeface="Arial" panose="020B0604020202020204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/>
              <a:t>ubytovny →</a:t>
            </a:r>
            <a:endParaRPr lang="cs-CZ" sz="2000">
              <a:cs typeface="Arial" panose="020B0604020202020204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/>
              <a:t>přelidněné byty →</a:t>
            </a:r>
            <a:endParaRPr lang="cs-CZ" sz="2000">
              <a:cs typeface="Arial" panose="020B0604020202020204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/>
              <a:t>část lidí končí bez střechy.</a:t>
            </a:r>
            <a:endParaRPr lang="cs-CZ" sz="2000">
              <a:cs typeface="Arial" panose="020B0604020202020204"/>
            </a:endParaRPr>
          </a:p>
          <a:p>
            <a:pPr algn="just"/>
            <a:r>
              <a:rPr lang="cs-CZ" sz="2400"/>
              <a:t>Lidé se většinou snaží zůstat „pod střechou“, i za cenu výrazného snížení kvality bydlení. Ubytovny a krátkodobé nájmy fungují jako náhradní, ale nestabilní řešení.</a:t>
            </a:r>
            <a:endParaRPr lang="cs-CZ" sz="2400">
              <a:cs typeface="Arial" panose="020B0604020202020204"/>
            </a:endParaRPr>
          </a:p>
          <a:p>
            <a:pPr marL="0" indent="0">
              <a:buNone/>
            </a:pPr>
            <a:endParaRPr lang="cs-CZ" sz="240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132863-2F14-8311-50C5-29B76B47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3D4D6-77AB-B577-E4C3-A9CA4C8A1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2790E4-1BE8-410C-7CA9-13F5D522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132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C1DA2-78CE-A36C-73D7-DAC847473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F25C4-948A-AC17-63CE-40049A17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041"/>
            <a:ext cx="10515600" cy="684000"/>
          </a:xfrm>
        </p:spPr>
        <p:txBody>
          <a:bodyPr>
            <a:normAutofit/>
          </a:bodyPr>
          <a:lstStyle/>
          <a:p>
            <a:pPr algn="ctr"/>
            <a:r>
              <a:rPr lang="cs-CZ" sz="2400" b="1"/>
              <a:t>Dopad na budoucnost regionu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A30B5B-042F-275D-2DC4-1E2098B9A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7313"/>
            <a:ext cx="10515600" cy="4839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400"/>
              <a:t>Pokud nedojde ke změnám:</a:t>
            </a:r>
            <a:endParaRPr lang="cs-CZ" sz="2400">
              <a:cs typeface="Arial"/>
            </a:endParaRPr>
          </a:p>
          <a:p>
            <a:pPr lvl="1" algn="just">
              <a:buFont typeface="Wingdings" panose="020B0604020202020204" pitchFamily="34" charset="0"/>
              <a:buChar char="Ø"/>
            </a:pPr>
            <a:r>
              <a:rPr lang="cs-CZ" sz="2000"/>
              <a:t>poroste počet domácností v nejistém bydlení,</a:t>
            </a:r>
            <a:endParaRPr lang="cs-CZ" sz="2000">
              <a:cs typeface="Arial" panose="020B0604020202020204"/>
            </a:endParaRPr>
          </a:p>
          <a:p>
            <a:pPr lvl="1" algn="just">
              <a:buFont typeface="Wingdings" panose="020B0604020202020204" pitchFamily="34" charset="0"/>
              <a:buChar char="Ø"/>
            </a:pPr>
            <a:r>
              <a:rPr lang="cs-CZ" sz="2000"/>
              <a:t>poroste tlak na azylové domy a ubytovny,</a:t>
            </a:r>
            <a:endParaRPr lang="cs-CZ" sz="2000">
              <a:cs typeface="Arial" panose="020B0604020202020204"/>
            </a:endParaRPr>
          </a:p>
          <a:p>
            <a:pPr lvl="1" algn="just">
              <a:buFont typeface="Wingdings" panose="020B0604020202020204" pitchFamily="34" charset="0"/>
              <a:buChar char="Ø"/>
            </a:pPr>
            <a:r>
              <a:rPr lang="cs-CZ" sz="2000"/>
              <a:t>porostou náklady kraje na krizové služby,</a:t>
            </a:r>
            <a:endParaRPr lang="cs-CZ" sz="2000">
              <a:cs typeface="Arial" panose="020B0604020202020204"/>
            </a:endParaRPr>
          </a:p>
          <a:p>
            <a:pPr lvl="1" algn="just">
              <a:buFont typeface="Wingdings" panose="020B0604020202020204" pitchFamily="34" charset="0"/>
              <a:buChar char="Ø"/>
            </a:pPr>
            <a:r>
              <a:rPr lang="cs-CZ" sz="2000"/>
              <a:t>poroste počet dětí vyrůstajících v nestabilních podmínkách.</a:t>
            </a:r>
            <a:endParaRPr lang="cs-CZ" sz="2000">
              <a:cs typeface="Arial" panose="020B0604020202020204"/>
            </a:endParaRPr>
          </a:p>
          <a:p>
            <a:pPr algn="just"/>
            <a:r>
              <a:rPr lang="cs-CZ" sz="2400"/>
              <a:t>Z pohledu sociálních služeb může kraj zmírnit dopady zejména:</a:t>
            </a:r>
            <a:endParaRPr lang="cs-CZ" sz="2400">
              <a:cs typeface="Arial"/>
            </a:endParaRPr>
          </a:p>
          <a:p>
            <a:pPr marL="0" indent="0">
              <a:buNone/>
            </a:pPr>
            <a:endParaRPr lang="cs-CZ" sz="240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7B2A21-44C9-0FDB-D83F-1F4C4A03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25E444-2999-667D-EBDA-094172A3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FA31DF-214C-EE37-4E4C-F4CC0594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704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A8C44-CEA4-22A5-29AA-D4082CA24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6EBDE-E7B3-97FD-A17B-6F1C610D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041"/>
            <a:ext cx="10515600" cy="684000"/>
          </a:xfrm>
        </p:spPr>
        <p:txBody>
          <a:bodyPr>
            <a:normAutofit/>
          </a:bodyPr>
          <a:lstStyle/>
          <a:p>
            <a:pPr algn="ctr"/>
            <a:r>
              <a:rPr lang="cs-CZ" sz="2400" b="1"/>
              <a:t>Dopad na budoucnost regionu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DF24FC-D9AF-515C-0DAF-AF8D187C3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7313"/>
            <a:ext cx="10515600" cy="4839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sz="2400" b="1"/>
              <a:t>1️⃣ Posílením prevence ztráty bydlení</a:t>
            </a:r>
            <a:endParaRPr lang="cs-CZ" sz="2400">
              <a:cs typeface="Arial" panose="020B0604020202020204"/>
            </a:endParaRPr>
          </a:p>
          <a:p>
            <a:pPr marL="1028700" lvl="1" indent="-342900" algn="just"/>
            <a:r>
              <a:rPr lang="cs-CZ" sz="2000"/>
              <a:t>rozvoj terénních programů,</a:t>
            </a:r>
            <a:endParaRPr lang="cs-CZ" sz="2000">
              <a:cs typeface="Arial" panose="020B0604020202020204"/>
            </a:endParaRPr>
          </a:p>
          <a:p>
            <a:pPr marL="1028700" lvl="1" indent="-342900" algn="just"/>
            <a:r>
              <a:rPr lang="cs-CZ" sz="2000"/>
              <a:t>včasná práce s ohroženými domácnostmi,</a:t>
            </a:r>
            <a:endParaRPr lang="cs-CZ" sz="2000">
              <a:cs typeface="Arial" panose="020B0604020202020204"/>
            </a:endParaRPr>
          </a:p>
          <a:p>
            <a:pPr marL="1028700" lvl="1" indent="-342900" algn="just"/>
            <a:r>
              <a:rPr lang="cs-CZ" sz="2000"/>
              <a:t>podpora dluhového poradenství.</a:t>
            </a:r>
            <a:endParaRPr lang="cs-CZ" sz="2000">
              <a:cs typeface="Arial" panose="020B0604020202020204"/>
            </a:endParaRPr>
          </a:p>
          <a:p>
            <a:pPr marL="0" indent="0" algn="just">
              <a:buNone/>
            </a:pPr>
            <a:r>
              <a:rPr lang="cs-CZ" sz="2400" b="1"/>
              <a:t>2️⃣ Podporou stabilních forem bydlení</a:t>
            </a:r>
            <a:endParaRPr lang="cs-CZ" sz="2400">
              <a:cs typeface="Arial" panose="020B0604020202020204"/>
            </a:endParaRPr>
          </a:p>
          <a:p>
            <a:pPr marL="1028700" lvl="1" indent="-342900" algn="just"/>
            <a:r>
              <a:rPr lang="cs-CZ" sz="2000"/>
              <a:t>rozvoj tréninkového a podporovaného bydlení,</a:t>
            </a:r>
            <a:endParaRPr lang="cs-CZ" sz="2000">
              <a:cs typeface="Arial" panose="020B0604020202020204"/>
            </a:endParaRPr>
          </a:p>
          <a:p>
            <a:pPr marL="1028700" lvl="1" indent="-342900" algn="just"/>
            <a:r>
              <a:rPr lang="cs-CZ" sz="2000"/>
              <a:t>podpora principů „</a:t>
            </a:r>
            <a:r>
              <a:rPr lang="cs-CZ" sz="2000" err="1"/>
              <a:t>Housing</a:t>
            </a:r>
            <a:r>
              <a:rPr lang="cs-CZ" sz="2000"/>
              <a:t> </a:t>
            </a:r>
            <a:r>
              <a:rPr lang="cs-CZ" sz="2000" err="1"/>
              <a:t>First</a:t>
            </a:r>
            <a:r>
              <a:rPr lang="cs-CZ" sz="2000"/>
              <a:t>“,</a:t>
            </a:r>
            <a:endParaRPr lang="cs-CZ" sz="2000">
              <a:cs typeface="Arial" panose="020B0604020202020204"/>
            </a:endParaRPr>
          </a:p>
          <a:p>
            <a:pPr marL="1028700" lvl="1" indent="-342900" algn="just"/>
            <a:r>
              <a:rPr lang="cs-CZ" sz="2000"/>
              <a:t>lepší propojení s obcemi a bytovou politikou.</a:t>
            </a:r>
            <a:endParaRPr lang="cs-CZ" sz="2000">
              <a:cs typeface="Arial" panose="020B0604020202020204"/>
            </a:endParaRPr>
          </a:p>
          <a:p>
            <a:pPr marL="0" indent="0" algn="just">
              <a:buNone/>
            </a:pPr>
            <a:r>
              <a:rPr lang="cs-CZ" sz="2400" b="1"/>
              <a:t>3️⃣ Zaměřením na rodiny s dětmi</a:t>
            </a:r>
            <a:endParaRPr lang="cs-CZ" sz="2400">
              <a:cs typeface="Arial" panose="020B0604020202020204"/>
            </a:endParaRPr>
          </a:p>
          <a:p>
            <a:pPr marL="1028700" lvl="1" indent="-342900" algn="just"/>
            <a:r>
              <a:rPr lang="cs-CZ" sz="2000"/>
              <a:t>cílená podpora domácností v přelidněném a nejistém bydlení,</a:t>
            </a:r>
            <a:endParaRPr lang="cs-CZ" sz="2000">
              <a:cs typeface="Arial" panose="020B0604020202020204"/>
            </a:endParaRPr>
          </a:p>
          <a:p>
            <a:pPr marL="1028700" lvl="1" indent="-342900" algn="just"/>
            <a:r>
              <a:rPr lang="cs-CZ" sz="2000"/>
              <a:t>prevence odebrání dětí z důvodu bytové nouze,</a:t>
            </a:r>
            <a:endParaRPr lang="cs-CZ" sz="2000">
              <a:cs typeface="Arial" panose="020B0604020202020204"/>
            </a:endParaRPr>
          </a:p>
          <a:p>
            <a:pPr marL="1028700" lvl="1" indent="-342900" algn="just"/>
            <a:r>
              <a:rPr lang="cs-CZ" sz="2000"/>
              <a:t>strategickým cílem musí být přesun od řešení krizí k systematické prevenci a stabilizaci bydlení.</a:t>
            </a:r>
            <a:endParaRPr lang="cs-CZ" sz="2000">
              <a:cs typeface="Arial" panose="020B0604020202020204"/>
            </a:endParaRPr>
          </a:p>
          <a:p>
            <a:pPr marL="0" indent="0">
              <a:buNone/>
            </a:pPr>
            <a:endParaRPr lang="cs-CZ" sz="240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061211-FFC5-FEE7-A65F-D60AE01D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C72C84-7199-4BD8-CC7B-CC84B588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AAC97D-6B31-720C-7ECA-3D5A6B82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04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1B559-96B1-1F6C-B283-AA42E9C09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3CE6D-F8B9-3A59-8280-38790AB5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038"/>
            <a:ext cx="10515600" cy="684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400" b="1">
                <a:cs typeface="Arial"/>
              </a:rPr>
              <a:t>Kde se nacházíme</a:t>
            </a:r>
          </a:p>
        </p:txBody>
      </p:sp>
      <p:pic>
        <p:nvPicPr>
          <p:cNvPr id="7" name="Zástupný obsah 6" descr="Old red alarm clock, showing two minutes to midnight. Isolated on white.">
            <a:extLst>
              <a:ext uri="{FF2B5EF4-FFF2-40B4-BE49-F238E27FC236}">
                <a16:creationId xmlns:a16="http://schemas.microsoft.com/office/drawing/2014/main" id="{EFA17334-230A-1763-F662-C87C0DFA3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6793" y="258638"/>
            <a:ext cx="3943737" cy="5872162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4F9198-0A47-D64B-E2CA-CD16D184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47E7EF-C958-C9EC-D2E9-CE431251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 b="1"/>
              <a:t>Celokrajské setkání s podnikateli</a:t>
            </a:r>
            <a:endParaRPr lang="cs-CZ" sz="1800" b="1">
              <a:cs typeface="Arial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8074E7-569D-5883-B240-C0B19442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cs typeface="Arial"/>
              </a:rPr>
              <a:t>17. 6. 2026</a:t>
            </a:r>
          </a:p>
        </p:txBody>
      </p:sp>
    </p:spTree>
    <p:extLst>
      <p:ext uri="{BB962C8B-B14F-4D97-AF65-F5344CB8AC3E}">
        <p14:creationId xmlns:p14="http://schemas.microsoft.com/office/powerpoint/2010/main" val="882239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1DBE25F-A3CD-D3AC-5414-21C473B0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1972D28-087A-AE70-3512-1AA84DCF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Celokrajské setkání s podnikateli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66D3A53-9E39-5F68-9D5D-448B67CE1539}"/>
              </a:ext>
            </a:extLst>
          </p:cNvPr>
          <p:cNvSpPr txBox="1"/>
          <p:nvPr/>
        </p:nvSpPr>
        <p:spPr bwMode="auto">
          <a:xfrm>
            <a:off x="2090468" y="1820174"/>
            <a:ext cx="6918385" cy="72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200">
                <a:solidFill>
                  <a:schemeClr val="tx2"/>
                </a:solidFill>
                <a:ea typeface="+mj-ea"/>
              </a:rPr>
              <a:t>Děkuji za pozornost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06B20F-3D78-1FA1-A53D-67EE1A89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54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EFB3A-75FE-C52E-36B8-F0B21CB90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E2027-52F2-F5FE-2F57-61295E1C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038"/>
            <a:ext cx="10515600" cy="684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2400" b="1"/>
              <a:t>Aktuální stav a prognózy související s nárůstem počtu osob trpících demencí</a:t>
            </a:r>
            <a:endParaRPr lang="cs-CZ" sz="2400" b="1"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B73BC7-AAA9-3A24-09FE-406F3E72F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502"/>
            <a:ext cx="10515600" cy="45952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285750" algn="just"/>
            <a:r>
              <a:rPr lang="cs-CZ" sz="2000"/>
              <a:t>Postupný nárůst demence v globálním měřítku: Počet osob trpících demencí se celosvětově zvyšuje. Do roku 2050 se očekává, že počet lidí s demencí vzroste na více než 152 milionů. </a:t>
            </a:r>
            <a:endParaRPr lang="cs-CZ" sz="2000">
              <a:cs typeface="Arial" panose="020B0604020202020204"/>
            </a:endParaRPr>
          </a:p>
          <a:p>
            <a:pPr marL="514350" indent="-285750" algn="just"/>
            <a:r>
              <a:rPr lang="cs-CZ" sz="2000"/>
              <a:t>Regionální dopady: Olomoucký kraj se připravuje na výrazný nárůst počtu seniorů trpících demencí i dalšími formami onemocnění souvisejících se stárnutím, což vyžaduje zvýšenou kapacitu a kvalitu poskytovaných služeb. </a:t>
            </a:r>
            <a:endParaRPr lang="cs-CZ" sz="2000">
              <a:cs typeface="Arial" panose="020B0604020202020204"/>
            </a:endParaRPr>
          </a:p>
          <a:p>
            <a:pPr marL="514350" indent="-285750" algn="just"/>
            <a:r>
              <a:rPr lang="cs-CZ" sz="2000"/>
              <a:t>Podle dat z Národního registru hrazených zdravotních služeb (NRHZS), která byla zveřejněna na portálu NZIP.cz, bylo v roce 2023 v Olomouckém kraji evidováno: 6 481 unikátních pacientů s demencí (kategorie zahrnuje Alzheimerovu nemoc, vaskulární demenci a neurčené demence).</a:t>
            </a:r>
            <a:endParaRPr lang="cs-CZ" sz="2000">
              <a:cs typeface="Arial" panose="020B0604020202020204"/>
            </a:endParaRPr>
          </a:p>
          <a:p>
            <a:pPr marL="514350" indent="-285750" algn="just"/>
            <a:r>
              <a:rPr lang="cs-CZ" sz="2000"/>
              <a:t>Evidováno přibližně 3 200 unikátních pacientů s Alzheimerovou nemocí. </a:t>
            </a:r>
            <a:endParaRPr lang="cs-CZ" sz="2000">
              <a:cs typeface="Arial" panose="020B0604020202020204"/>
            </a:endParaRPr>
          </a:p>
          <a:p>
            <a:pPr marL="514350" indent="-285750" algn="just"/>
            <a:r>
              <a:rPr lang="cs-CZ" sz="2000"/>
              <a:t>Nejvíce postiženou skupinou jsou osoby nad 75 let, přičemž ženy tvoří přibližně 65 % případů.</a:t>
            </a:r>
            <a:endParaRPr lang="cs-CZ" sz="2000">
              <a:cs typeface="Arial" panose="020B0604020202020204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9EF2BC-F303-E5CA-7E79-F43A4A45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1155FF-D6EC-C005-76D5-1B6A3F5C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 b="1"/>
              <a:t>Celokrajské setkání s podnikateli</a:t>
            </a:r>
            <a:endParaRPr lang="cs-CZ" sz="1800" b="1">
              <a:cs typeface="Arial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AE7A3D-7F1A-4EAF-8F9D-0BFB1D41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cs typeface="Arial"/>
              </a:rPr>
              <a:t>17. 6. 2026</a:t>
            </a:r>
          </a:p>
        </p:txBody>
      </p:sp>
    </p:spTree>
    <p:extLst>
      <p:ext uri="{BB962C8B-B14F-4D97-AF65-F5344CB8AC3E}">
        <p14:creationId xmlns:p14="http://schemas.microsoft.com/office/powerpoint/2010/main" val="306462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3F3AB-B0A0-7BD7-E804-4E94945E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CEED4-F3BC-BEA5-1E44-60D479B4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038"/>
            <a:ext cx="10515600" cy="684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2400" b="1"/>
              <a:t>Aktuální stav a prognózy související s nárůstem počtu osob trpících demencí</a:t>
            </a:r>
            <a:endParaRPr lang="cs-CZ" sz="2400">
              <a:cs typeface="Arial" panose="020B060402020202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BF09D5-6932-3543-7088-358D81B6A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502"/>
            <a:ext cx="10515600" cy="45952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 algn="just">
              <a:buNone/>
            </a:pPr>
            <a:r>
              <a:rPr lang="cs-CZ" sz="2000" b="1"/>
              <a:t>📈 </a:t>
            </a:r>
            <a:r>
              <a:rPr lang="cs-CZ" sz="2400" b="1"/>
              <a:t>Prognózy do roku 2050</a:t>
            </a:r>
            <a:endParaRPr lang="cs-CZ" sz="2400" b="1">
              <a:cs typeface="Arial" panose="020B0604020202020204"/>
            </a:endParaRPr>
          </a:p>
          <a:p>
            <a:pPr marL="1028700" lvl="1" indent="-342900" algn="just"/>
            <a:r>
              <a:rPr lang="cs-CZ" sz="2000"/>
              <a:t>Očekává se nárůst až na 14 000 případů, tedy zdvojnásobení počtu osob s demencí v kraji.</a:t>
            </a:r>
            <a:endParaRPr lang="cs-CZ" sz="2000">
              <a:cs typeface="Arial" panose="020B0604020202020204"/>
            </a:endParaRPr>
          </a:p>
          <a:p>
            <a:pPr marL="1028700" lvl="1" indent="-342900" algn="just"/>
            <a:r>
              <a:rPr lang="cs-CZ" sz="2000"/>
              <a:t>Tento trend je způsoben stárnutím populace a zvýšenou délkou dožití.</a:t>
            </a:r>
            <a:endParaRPr lang="cs-CZ" sz="2000">
              <a:cs typeface="Arial" panose="020B0604020202020204"/>
            </a:endParaRPr>
          </a:p>
          <a:p>
            <a:pPr marL="0" indent="0" algn="l">
              <a:buNone/>
            </a:pPr>
            <a:endParaRPr lang="cs-CZ" sz="1800"/>
          </a:p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A23B75-7A8B-EBBC-A48F-EAFAB64E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8122C0-0FB2-40F4-1B5C-EDB90FFC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5E5562-1715-49EE-F63D-C61B0534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  <a:cs typeface="Arial"/>
              </a:rPr>
              <a:t>17. 6. 2026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80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90544-EB17-D837-BED4-7B01909E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3934"/>
            <a:ext cx="10515600" cy="683491"/>
          </a:xfrm>
        </p:spPr>
        <p:txBody>
          <a:bodyPr>
            <a:normAutofit/>
          </a:bodyPr>
          <a:lstStyle/>
          <a:p>
            <a:pPr algn="ctr"/>
            <a:r>
              <a:rPr lang="cs-CZ" sz="2400" b="1" kern="100">
                <a:latin typeface="Aptos"/>
                <a:cs typeface="Times New Roman"/>
              </a:rPr>
              <a:t>Co nás čeká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FE45D6-FC78-8EBB-45E8-2381BB17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17600"/>
            <a:ext cx="5897880" cy="4978400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 marL="0" indent="0">
              <a:buNone/>
            </a:pPr>
            <a:r>
              <a:rPr lang="cs-CZ" sz="1800" b="1"/>
              <a:t>Demografický vývoj  v Olomouckém kraji </a:t>
            </a:r>
          </a:p>
          <a:p>
            <a:pPr marL="0" indent="0">
              <a:buNone/>
            </a:pPr>
            <a:r>
              <a:rPr lang="cs-CZ" sz="1800" b="1"/>
              <a:t>- proces stárnutí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800"/>
              <a:t>Nárust počtu seniorů (osoby 65 +) </a:t>
            </a:r>
            <a:br>
              <a:rPr lang="cs-CZ" sz="1800"/>
            </a:br>
            <a:r>
              <a:rPr lang="cs-CZ" sz="1800"/>
              <a:t>do roku 2040 o 24 tis. osob tj. 27,4 % obyvatel</a:t>
            </a:r>
            <a:br>
              <a:rPr lang="cs-CZ" sz="1800"/>
            </a:br>
            <a:r>
              <a:rPr lang="cs-CZ" sz="1800"/>
              <a:t>Olomouckého kraje</a:t>
            </a:r>
            <a:endParaRPr lang="cs-CZ" sz="1800">
              <a:cs typeface="Arial"/>
            </a:endParaRPr>
          </a:p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9AA618-BFAC-46C8-36A6-046DE5B8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50A9CB-4CC9-B671-98D2-4A19A8A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4E5AE5-7795-BCA2-F816-387AA5B7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AAC577-B6CA-A032-DB1C-FD9F0157A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466" y="1117600"/>
            <a:ext cx="4723527" cy="5078384"/>
          </a:xfrm>
          <a:prstGeom prst="rect">
            <a:avLst/>
          </a:prstGeom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D4D61B8-8F3A-45E0-B047-DBD51281A1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703311"/>
              </p:ext>
            </p:extLst>
          </p:nvPr>
        </p:nvGraphicFramePr>
        <p:xfrm>
          <a:off x="912668" y="2648309"/>
          <a:ext cx="5337463" cy="333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A8579358-1CE7-6118-7622-8D6BFC525C5A}"/>
              </a:ext>
            </a:extLst>
          </p:cNvPr>
          <p:cNvSpPr txBox="1"/>
          <p:nvPr/>
        </p:nvSpPr>
        <p:spPr bwMode="auto">
          <a:xfrm>
            <a:off x="838201" y="6033100"/>
            <a:ext cx="69552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1200" i="1"/>
              <a:t>Zdroj: </a:t>
            </a:r>
            <a:r>
              <a:rPr lang="cs-CZ" sz="1200" i="1" noProof="0"/>
              <a:t>ČSÚ, Projekce obyvatelstva v krajích ČR - do roku 2080, Datum vydání: </a:t>
            </a:r>
            <a:r>
              <a:rPr lang="de-DE" sz="1200" i="1"/>
              <a:t>12. 12. 2024</a:t>
            </a:r>
            <a:endParaRPr lang="cs-CZ" sz="1200" i="1"/>
          </a:p>
        </p:txBody>
      </p:sp>
    </p:spTree>
    <p:extLst>
      <p:ext uri="{BB962C8B-B14F-4D97-AF65-F5344CB8AC3E}">
        <p14:creationId xmlns:p14="http://schemas.microsoft.com/office/powerpoint/2010/main" val="313349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1274D71-4A1C-0860-1D6E-29041639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81038"/>
            <a:ext cx="8915400" cy="9677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2400" b="1" kern="100">
                <a:latin typeface="Aptos"/>
                <a:cs typeface="Times New Roman"/>
              </a:rPr>
              <a:t>Demografický vývoj v Olomouckém kraji </a:t>
            </a:r>
            <a:br>
              <a:rPr lang="cs-CZ" sz="3200" b="1"/>
            </a:br>
            <a:endParaRPr lang="en-US" sz="3200">
              <a:cs typeface="Arial" panose="020B060402020202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FFDF91-5B1C-6BA7-8554-6B1D3DF25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1990799"/>
            <a:ext cx="4537752" cy="41861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cs-CZ" sz="2000"/>
              <a:t>Do roku 2035 vzroste počet osob ve věku 80 let a více o 71 %</a:t>
            </a:r>
            <a:endParaRPr lang="cs-CZ"/>
          </a:p>
          <a:p>
            <a:pPr algn="just"/>
            <a:r>
              <a:rPr lang="cs-CZ" sz="2000"/>
              <a:t>Do roku 2045 vzroste počet osob ve věku 65 – 69 let o 24,7 %</a:t>
            </a:r>
            <a:endParaRPr lang="cs-CZ" sz="2000">
              <a:cs typeface="Arial" panose="020B0604020202020204"/>
            </a:endParaRPr>
          </a:p>
          <a:p>
            <a:endParaRPr lang="cs-CZ" sz="2400"/>
          </a:p>
          <a:p>
            <a:endParaRPr lang="cs-CZ" sz="2400"/>
          </a:p>
          <a:p>
            <a:endParaRPr lang="cs-CZ"/>
          </a:p>
          <a:p>
            <a:endParaRPr lang="cs-CZ"/>
          </a:p>
          <a:p>
            <a:endParaRPr lang="cs-CZ"/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200" i="1">
                <a:solidFill>
                  <a:schemeClr val="tx1"/>
                </a:solidFill>
              </a:rPr>
              <a:t>Zdroj: Dušek, Ladislav (2025) Prezentace k problematice dlouhodobé péče; Kreisinger, Jonáš &amp; Chrudimská, Barbora, Predikce: sociální služby dlouhodobé péče (Olomoucký kraj) · MPSV</a:t>
            </a:r>
            <a:endParaRPr lang="cs-CZ" sz="1200" i="1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752FC9-E42F-EF57-3F9B-FE640502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5985F1-9F9B-1D78-031D-39950608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D406B8-06C5-F2ED-B824-06EB2163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092C9C8-4B01-472F-BB16-BC0607CA97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952"/>
          <a:stretch>
            <a:fillRect/>
          </a:stretch>
        </p:blipFill>
        <p:spPr>
          <a:xfrm>
            <a:off x="130959" y="1990800"/>
            <a:ext cx="6879441" cy="37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2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FC378-A1D5-BA54-464D-655849299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913BB-29A9-8D85-327D-363117EB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109"/>
            <a:ext cx="10515600" cy="683491"/>
          </a:xfrm>
        </p:spPr>
        <p:txBody>
          <a:bodyPr>
            <a:noAutofit/>
          </a:bodyPr>
          <a:lstStyle/>
          <a:p>
            <a:pPr algn="ctr"/>
            <a:r>
              <a:rPr lang="cs-CZ" sz="2400" b="1"/>
              <a:t>Demografický vývoj v Olomouckém kraji </a:t>
            </a:r>
            <a:br>
              <a:rPr lang="cs-CZ" sz="2400" b="1"/>
            </a:br>
            <a:endParaRPr lang="cs-CZ" sz="2400" b="1" kern="100"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76BCFF-C628-8E25-9C1D-DB35F414F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600"/>
            <a:ext cx="11173691" cy="761076"/>
          </a:xfrm>
        </p:spPr>
        <p:txBody>
          <a:bodyPr numCol="1">
            <a:normAutofit/>
          </a:bodyPr>
          <a:lstStyle/>
          <a:p>
            <a:pPr>
              <a:buFontTx/>
              <a:buChar char="-"/>
            </a:pPr>
            <a:r>
              <a:rPr lang="cs-CZ" sz="1800"/>
              <a:t>Vývoj seniorské složky obyvatel (65 let a více) ve SO ORP vč. prognózy do roku 2035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F70DD2-DB66-7D4C-2595-16074284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835632-5895-0E94-1D81-94F184A4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DE227-83AF-FC9C-4DFC-F019BA2C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066CC5D-FBC5-4B97-0400-7C28E6297602}"/>
              </a:ext>
            </a:extLst>
          </p:cNvPr>
          <p:cNvSpPr txBox="1"/>
          <p:nvPr/>
        </p:nvSpPr>
        <p:spPr bwMode="auto">
          <a:xfrm>
            <a:off x="253397" y="5965352"/>
            <a:ext cx="69552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1200" i="1"/>
              <a:t>Zdroj: </a:t>
            </a:r>
            <a:r>
              <a:rPr lang="cs-CZ" sz="1200" i="1" noProof="0"/>
              <a:t>ČSÚ, vlastní prognózy obyvatel OK, data k 1. 1. daného roku, zpracování ACCENDO (2025)</a:t>
            </a:r>
            <a:endParaRPr lang="cs-CZ" sz="1200" i="1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DE1FE80-9165-B07D-0679-D6FC770D6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22091"/>
              </p:ext>
            </p:extLst>
          </p:nvPr>
        </p:nvGraphicFramePr>
        <p:xfrm>
          <a:off x="253397" y="1939130"/>
          <a:ext cx="10169757" cy="3901072"/>
        </p:xfrm>
        <a:graphic>
          <a:graphicData uri="http://schemas.openxmlformats.org/drawingml/2006/table">
            <a:tbl>
              <a:tblPr firstRow="1" firstCol="1" bandRow="1"/>
              <a:tblGrid>
                <a:gridCol w="974417">
                  <a:extLst>
                    <a:ext uri="{9D8B030D-6E8A-4147-A177-3AD203B41FA5}">
                      <a16:colId xmlns:a16="http://schemas.microsoft.com/office/drawing/2014/main" val="387755395"/>
                    </a:ext>
                  </a:extLst>
                </a:gridCol>
                <a:gridCol w="934598">
                  <a:extLst>
                    <a:ext uri="{9D8B030D-6E8A-4147-A177-3AD203B41FA5}">
                      <a16:colId xmlns:a16="http://schemas.microsoft.com/office/drawing/2014/main" val="4027419043"/>
                    </a:ext>
                  </a:extLst>
                </a:gridCol>
                <a:gridCol w="934598">
                  <a:extLst>
                    <a:ext uri="{9D8B030D-6E8A-4147-A177-3AD203B41FA5}">
                      <a16:colId xmlns:a16="http://schemas.microsoft.com/office/drawing/2014/main" val="1672082669"/>
                    </a:ext>
                  </a:extLst>
                </a:gridCol>
                <a:gridCol w="934598">
                  <a:extLst>
                    <a:ext uri="{9D8B030D-6E8A-4147-A177-3AD203B41FA5}">
                      <a16:colId xmlns:a16="http://schemas.microsoft.com/office/drawing/2014/main" val="2855708489"/>
                    </a:ext>
                  </a:extLst>
                </a:gridCol>
                <a:gridCol w="934598">
                  <a:extLst>
                    <a:ext uri="{9D8B030D-6E8A-4147-A177-3AD203B41FA5}">
                      <a16:colId xmlns:a16="http://schemas.microsoft.com/office/drawing/2014/main" val="3505817901"/>
                    </a:ext>
                  </a:extLst>
                </a:gridCol>
                <a:gridCol w="934598">
                  <a:extLst>
                    <a:ext uri="{9D8B030D-6E8A-4147-A177-3AD203B41FA5}">
                      <a16:colId xmlns:a16="http://schemas.microsoft.com/office/drawing/2014/main" val="3635136461"/>
                    </a:ext>
                  </a:extLst>
                </a:gridCol>
                <a:gridCol w="904470">
                  <a:extLst>
                    <a:ext uri="{9D8B030D-6E8A-4147-A177-3AD203B41FA5}">
                      <a16:colId xmlns:a16="http://schemas.microsoft.com/office/drawing/2014/main" val="3878087111"/>
                    </a:ext>
                  </a:extLst>
                </a:gridCol>
                <a:gridCol w="904470">
                  <a:extLst>
                    <a:ext uri="{9D8B030D-6E8A-4147-A177-3AD203B41FA5}">
                      <a16:colId xmlns:a16="http://schemas.microsoft.com/office/drawing/2014/main" val="3432672091"/>
                    </a:ext>
                  </a:extLst>
                </a:gridCol>
                <a:gridCol w="904470">
                  <a:extLst>
                    <a:ext uri="{9D8B030D-6E8A-4147-A177-3AD203B41FA5}">
                      <a16:colId xmlns:a16="http://schemas.microsoft.com/office/drawing/2014/main" val="2891259429"/>
                    </a:ext>
                  </a:extLst>
                </a:gridCol>
                <a:gridCol w="904470">
                  <a:extLst>
                    <a:ext uri="{9D8B030D-6E8A-4147-A177-3AD203B41FA5}">
                      <a16:colId xmlns:a16="http://schemas.microsoft.com/office/drawing/2014/main" val="1534939969"/>
                    </a:ext>
                  </a:extLst>
                </a:gridCol>
                <a:gridCol w="904470">
                  <a:extLst>
                    <a:ext uri="{9D8B030D-6E8A-4147-A177-3AD203B41FA5}">
                      <a16:colId xmlns:a16="http://schemas.microsoft.com/office/drawing/2014/main" val="2598391873"/>
                    </a:ext>
                  </a:extLst>
                </a:gridCol>
              </a:tblGrid>
              <a:tr h="2304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ORP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Počet osob ve věku 65 let a více</a:t>
                      </a:r>
                      <a:endParaRPr lang="cs-CZ" sz="16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Podíl osob ve věku 65 let a více</a:t>
                      </a:r>
                      <a:endParaRPr lang="cs-CZ" sz="16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543137"/>
                  </a:ext>
                </a:extLst>
              </a:tr>
              <a:tr h="2304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Změna </a:t>
                      </a:r>
                      <a:b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2015–2025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Změna </a:t>
                      </a:r>
                      <a:b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2025–2035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Změna </a:t>
                      </a:r>
                      <a:b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2015–2025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Změna </a:t>
                      </a:r>
                      <a:b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2025–2035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56726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Hranice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5 878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7 323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8 292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1 445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969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68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17,1 %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21,3 %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24,9 %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AB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249389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Jeseník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7 135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8 903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9 698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1 768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E9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8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1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24,4 %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E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27,9 %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430805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Konice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2 061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2 831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0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3 009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5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48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18,9 %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6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24,0 %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7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26,8 %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614757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Lipník n. B.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2 607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99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3 205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B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3 710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A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598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2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1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17,1 %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20,9 %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B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D4A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554308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Litovel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4 323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5 108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5 653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8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1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4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21,7 %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24,9 %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E9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213006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Mohelnice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3 291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D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3 978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C2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4 414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E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687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38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C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B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23,7 %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E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58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6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052007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Olomouc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28 857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35 121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7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38 224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6 264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3 103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BB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17,7 %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9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23,2 %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7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880716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Prostějov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18 301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C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20 894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22 869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B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2 593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6A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1 975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0A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18,7 %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0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21,5 %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FC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48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68399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Přerov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16 056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18 168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5C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19 804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D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2 112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A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1 636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C9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19,6 %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7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23,4 %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26,8 %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3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070910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Šternberk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4 169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7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5 169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5 674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68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1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98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21,5 %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24,4 %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D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A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80726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Šumperk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13 214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16 155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17 086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2 941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AB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931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58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24,0 %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8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26,6 %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88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9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C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836176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Uničov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4 015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4 913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5 466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898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58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553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1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C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21,9 %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25,3 %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8A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8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633501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Zábřeh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5 959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7 336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8 014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1 377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A9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678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3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C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22,3 %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25,4 %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E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7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307902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115 866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139 104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151 398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23 238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12 294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6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25,1 %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D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3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3,0 %</a:t>
                      </a:r>
                      <a:endParaRPr lang="cs-CZ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460526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0C385F04-999E-FCD8-F066-CBBE28DE6A02}"/>
              </a:ext>
            </a:extLst>
          </p:cNvPr>
          <p:cNvSpPr txBox="1"/>
          <p:nvPr/>
        </p:nvSpPr>
        <p:spPr bwMode="auto">
          <a:xfrm>
            <a:off x="10548851" y="2202275"/>
            <a:ext cx="152954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cs-CZ" sz="1800">
                <a:solidFill>
                  <a:srgbClr val="00549F"/>
                </a:solidFill>
              </a:rPr>
              <a:t>Podíl seniorské složky obyvatel </a:t>
            </a:r>
            <a:br>
              <a:rPr lang="cs-CZ" sz="1800">
                <a:solidFill>
                  <a:srgbClr val="00549F"/>
                </a:solidFill>
              </a:rPr>
            </a:br>
            <a:r>
              <a:rPr lang="cs-CZ" sz="1800">
                <a:solidFill>
                  <a:srgbClr val="00549F"/>
                </a:solidFill>
              </a:rPr>
              <a:t>v OK v roce 2035 bude </a:t>
            </a:r>
            <a:r>
              <a:rPr lang="cs-CZ" sz="1800" b="1">
                <a:solidFill>
                  <a:srgbClr val="00549F"/>
                </a:solidFill>
              </a:rPr>
              <a:t>25,1 %</a:t>
            </a:r>
            <a:r>
              <a:rPr lang="cs-CZ" sz="1800">
                <a:solidFill>
                  <a:srgbClr val="00549F"/>
                </a:solidFill>
              </a:rPr>
              <a:t>, tj. každý čtvrtý občan.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19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076CC-5B21-22B7-9C69-6AC8823D7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F5D55-9D8F-69BA-349E-CF68D876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109"/>
            <a:ext cx="10515600" cy="683491"/>
          </a:xfrm>
        </p:spPr>
        <p:txBody>
          <a:bodyPr>
            <a:noAutofit/>
          </a:bodyPr>
          <a:lstStyle/>
          <a:p>
            <a:pPr algn="ctr"/>
            <a:r>
              <a:rPr lang="cs-CZ" sz="2400" b="1"/>
              <a:t>Demografický</a:t>
            </a:r>
            <a:r>
              <a:rPr lang="cs-CZ" sz="2800" b="1"/>
              <a:t> vývoj v Olomouckém kraji </a:t>
            </a:r>
            <a:br>
              <a:rPr lang="cs-CZ" sz="2400" b="1"/>
            </a:br>
            <a:endParaRPr lang="cs-CZ" sz="2400" b="1" kern="10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A78F09-D92B-F6EE-F69C-39027A7CA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600"/>
            <a:ext cx="11173691" cy="49784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cs-CZ" sz="1800" b="1"/>
              <a:t>- proces stárnutí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/>
              <a:t>Graf vývoje seniorské (65 let a více) a dětské (do 14 let) složky obyvatel s prognózou do roku 2035</a:t>
            </a:r>
          </a:p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640E15-184F-7A0B-0D0B-A79958E9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B82995-963F-6921-EA51-EE3346A0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800"/>
              <a:t>Celokrajské setkání s podnikateli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1D7B85-6621-F23A-B4BA-E78E88A5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800">
                <a:highlight>
                  <a:srgbClr val="F5F5F5"/>
                </a:highlight>
              </a:rPr>
              <a:t>17. 6. 2026</a:t>
            </a: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50DC26F-556A-A873-1E66-4904A7023BB0}"/>
              </a:ext>
            </a:extLst>
          </p:cNvPr>
          <p:cNvSpPr txBox="1"/>
          <p:nvPr/>
        </p:nvSpPr>
        <p:spPr bwMode="auto">
          <a:xfrm>
            <a:off x="1860666" y="5949176"/>
            <a:ext cx="69552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1200" i="1"/>
              <a:t>Zdroj: </a:t>
            </a:r>
            <a:r>
              <a:rPr lang="cs-CZ" sz="1200" i="1" noProof="0"/>
              <a:t>ČSÚ, vlastní prognózy obyvatel OK, data k 1. 1. daného roku, zpracování ACCENDO (2025)</a:t>
            </a:r>
            <a:endParaRPr lang="cs-CZ" sz="1200" i="1"/>
          </a:p>
        </p:txBody>
      </p:sp>
      <p:pic>
        <p:nvPicPr>
          <p:cNvPr id="10" name="Obrázek 9" descr="Obsah obrázku text, řada/pruh, snímek obrazovky, Vykreslený graf&#10;&#10;Obsah generovaný pomocí AI může být nesprávný.">
            <a:extLst>
              <a:ext uri="{FF2B5EF4-FFF2-40B4-BE49-F238E27FC236}">
                <a16:creationId xmlns:a16="http://schemas.microsoft.com/office/drawing/2014/main" id="{DBF93E5E-5CB4-7718-C90D-8E6A93B13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58" y="2288620"/>
            <a:ext cx="7216832" cy="3589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8909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lomoucký kraj">
      <a:dk1>
        <a:srgbClr val="000000"/>
      </a:dk1>
      <a:lt1>
        <a:srgbClr val="FFFFFF"/>
      </a:lt1>
      <a:dk2>
        <a:srgbClr val="02539F"/>
      </a:dk2>
      <a:lt2>
        <a:srgbClr val="E7E6E6"/>
      </a:lt2>
      <a:accent1>
        <a:srgbClr val="02539F"/>
      </a:accent1>
      <a:accent2>
        <a:srgbClr val="58894C"/>
      </a:accent2>
      <a:accent3>
        <a:srgbClr val="C4262D"/>
      </a:accent3>
      <a:accent4>
        <a:srgbClr val="9FBF5B"/>
      </a:accent4>
      <a:accent5>
        <a:srgbClr val="6AB6EA"/>
      </a:accent5>
      <a:accent6>
        <a:srgbClr val="E9BB4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3175" cap="flat" cmpd="sng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lIns="38100" tIns="38100" rIns="38100" bIns="38100"/>
      <a:lstStyle>
        <a:defPPr algn="l">
          <a:lnSpc>
            <a:spcPct val="150000"/>
          </a:lnSpc>
          <a:defRPr sz="1400" dirty="0">
            <a:solidFill>
              <a:schemeClr val="tx2"/>
            </a:solidFill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 OK.potx" id="{6F3F9BF8-1F67-4B46-B308-B76B3766940E}" vid="{C58A957F-67F5-6440-9449-FF9D378E82F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30228354DA7646A60EF72A01DAE06F" ma:contentTypeVersion="9" ma:contentTypeDescription="Create a new document." ma:contentTypeScope="" ma:versionID="5d5d26272e0917fbf154975f25a9225d">
  <xsd:schema xmlns:xsd="http://www.w3.org/2001/XMLSchema" xmlns:xs="http://www.w3.org/2001/XMLSchema" xmlns:p="http://schemas.microsoft.com/office/2006/metadata/properties" xmlns:ns3="89404ae6-922c-4800-9a3d-2dd7ac8a35c0" xmlns:ns4="77add5c2-c5cd-4498-8442-20a501069f6a" targetNamespace="http://schemas.microsoft.com/office/2006/metadata/properties" ma:root="true" ma:fieldsID="776cc8508fd807e9e62fd491cf0daa58" ns3:_="" ns4:_="">
    <xsd:import namespace="89404ae6-922c-4800-9a3d-2dd7ac8a35c0"/>
    <xsd:import namespace="77add5c2-c5cd-4498-8442-20a501069f6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SearchProperties" minOccurs="0"/>
                <xsd:element ref="ns4:MediaServiceObjectDetectorVersion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04ae6-922c-4800-9a3d-2dd7ac8a35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dd5c2-c5cd-4498-8442-20a501069f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7add5c2-c5cd-4498-8442-20a501069f6a" xsi:nil="true"/>
  </documentManagement>
</p:properties>
</file>

<file path=customXml/itemProps1.xml><?xml version="1.0" encoding="utf-8"?>
<ds:datastoreItem xmlns:ds="http://schemas.openxmlformats.org/officeDocument/2006/customXml" ds:itemID="{B8C54DB1-F96B-4F15-BA5A-6C5FC4C7D921}">
  <ds:schemaRefs>
    <ds:schemaRef ds:uri="77add5c2-c5cd-4498-8442-20a501069f6a"/>
    <ds:schemaRef ds:uri="89404ae6-922c-4800-9a3d-2dd7ac8a35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8D181E2-EECC-4645-B853-8A6EF172C7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2F7B57-9D7F-46CB-A0DE-B61B7295E0C6}">
  <ds:schemaRefs>
    <ds:schemaRef ds:uri="77add5c2-c5cd-4498-8442-20a501069f6a"/>
    <ds:schemaRef ds:uri="89404ae6-922c-4800-9a3d-2dd7ac8a35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OK</Template>
  <TotalTime>0</TotalTime>
  <Words>3057</Words>
  <Application>Microsoft Office PowerPoint</Application>
  <PresentationFormat>Širokoúhlá obrazovka</PresentationFormat>
  <Paragraphs>813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Aptos</vt:lpstr>
      <vt:lpstr>Arial</vt:lpstr>
      <vt:lpstr>Calibri</vt:lpstr>
      <vt:lpstr>Courier New</vt:lpstr>
      <vt:lpstr>Segoe UI</vt:lpstr>
      <vt:lpstr>Times New Roman</vt:lpstr>
      <vt:lpstr>Wingdings</vt:lpstr>
      <vt:lpstr>Motiv Office</vt:lpstr>
      <vt:lpstr>Předpověď demografického vývoje v Olomouckém kraji do roku 2050 (a dopady na trh)  Odbor sociálních věcí KÚOK JUDr. Martin Škurek, Ph. D., náměstek hejtmana </vt:lpstr>
      <vt:lpstr>Kdo jsem</vt:lpstr>
      <vt:lpstr>Kde se nacházíme</vt:lpstr>
      <vt:lpstr>Aktuální stav a prognózy související s nárůstem počtu osob trpících demencí</vt:lpstr>
      <vt:lpstr>Aktuální stav a prognózy související s nárůstem počtu osob trpících demencí</vt:lpstr>
      <vt:lpstr>Co nás čeká</vt:lpstr>
      <vt:lpstr>Demografický vývoj v Olomouckém kraji  </vt:lpstr>
      <vt:lpstr>Demografický vývoj v Olomouckém kraji  </vt:lpstr>
      <vt:lpstr>Demografický vývoj v Olomouckém kraji  </vt:lpstr>
      <vt:lpstr>Vývoj osob pobírajících příspěvek  na péči v Olomouckém kraji</vt:lpstr>
      <vt:lpstr>Vývoj počtu osob s demencí  v ambulancích Olomouckého kraje</vt:lpstr>
      <vt:lpstr>Nárůst poptávky po sociálních službách do roku 2050 v Olomouckém kraji</vt:lpstr>
      <vt:lpstr>Existující a budoucí počty klientů sociálních služeb dlouhodobé péče v Olomouckém kraji</vt:lpstr>
      <vt:lpstr>Nárůst počtu úvazků v sociálních službách do roku 2050 v Olomouckém kraji</vt:lpstr>
      <vt:lpstr>Nárůst celkových provozních nákladů sociálních služeb do roku 2050 v mld. Kč v Olomouckém kraji</vt:lpstr>
      <vt:lpstr>Zajištění sociálních služeb pro seniory a osoby s demencí</vt:lpstr>
      <vt:lpstr>Přehled lůžkových kapacit a predikce navýšení (2035)</vt:lpstr>
      <vt:lpstr>Modul evidence žadatelů (k 11. 2. 2026)</vt:lpstr>
      <vt:lpstr>Přehled aktuálních kapacit služeb</vt:lpstr>
      <vt:lpstr>Vývoj počtu příjemců PnP ve SO ORP Olomouckého kraje</vt:lpstr>
      <vt:lpstr> Transformace pečovatelské služby</vt:lpstr>
      <vt:lpstr>Plánované investice DS a DZR (různé fáze přípravy)</vt:lpstr>
      <vt:lpstr>Plánované investice DS a DZR (různé fáze přípravy)</vt:lpstr>
      <vt:lpstr>Dostupnost bydlení jako klíčový problém</vt:lpstr>
      <vt:lpstr>Dostupnost bydlení jako klíčový problém</vt:lpstr>
      <vt:lpstr>Rozsah bytové nouze v kraji (2026)</vt:lpstr>
      <vt:lpstr>Rozsah bytové nouze v kraji (2026)</vt:lpstr>
      <vt:lpstr>Dopad na budoucnost regionu</vt:lpstr>
      <vt:lpstr>Dopad na budoucnost regionu</vt:lpstr>
      <vt:lpstr>Prezentace aplikace PowerPoint</vt:lpstr>
    </vt:vector>
  </TitlesOfParts>
  <Company>VDI0101W10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Niče Luděk</dc:creator>
  <cp:lastModifiedBy>Mastík Jiří</cp:lastModifiedBy>
  <cp:revision>2</cp:revision>
  <dcterms:created xsi:type="dcterms:W3CDTF">2022-03-10T07:10:19Z</dcterms:created>
  <dcterms:modified xsi:type="dcterms:W3CDTF">2026-06-17T07:45:18Z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0x0101008530228354DA7646A60EF72A01DAE06F</vt:lpwstr>
  </property>
</Properties>
</file>