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sldIdLst>
    <p:sldId id="291" r:id="rId5"/>
    <p:sldId id="489" r:id="rId6"/>
    <p:sldId id="501" r:id="rId7"/>
    <p:sldId id="490" r:id="rId8"/>
    <p:sldId id="504" r:id="rId9"/>
    <p:sldId id="505" r:id="rId10"/>
    <p:sldId id="506" r:id="rId11"/>
    <p:sldId id="508" r:id="rId12"/>
    <p:sldId id="494" r:id="rId13"/>
    <p:sldId id="495" r:id="rId14"/>
    <p:sldId id="502" r:id="rId15"/>
    <p:sldId id="496" r:id="rId16"/>
    <p:sldId id="497" r:id="rId17"/>
    <p:sldId id="498" r:id="rId18"/>
    <p:sldId id="499" r:id="rId19"/>
    <p:sldId id="500" r:id="rId20"/>
    <p:sldId id="406" r:id="rId21"/>
    <p:sldId id="481" r:id="rId22"/>
    <p:sldId id="482" r:id="rId23"/>
    <p:sldId id="488" r:id="rId24"/>
    <p:sldId id="483" r:id="rId25"/>
    <p:sldId id="348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10" orient="horz" pos="1434" userDrawn="1">
          <p15:clr>
            <a:srgbClr val="A4A3A4"/>
          </p15:clr>
        </p15:guide>
        <p15:guide id="11" orient="horz" pos="822" userDrawn="1">
          <p15:clr>
            <a:srgbClr val="A4A3A4"/>
          </p15:clr>
        </p15:guide>
        <p15:guide id="12" orient="horz" pos="1253" userDrawn="1">
          <p15:clr>
            <a:srgbClr val="A4A3A4"/>
          </p15:clr>
        </p15:guide>
        <p15:guide id="15" pos="4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62E"/>
    <a:srgbClr val="00549F"/>
    <a:srgbClr val="578A4C"/>
    <a:srgbClr val="A5C659"/>
    <a:srgbClr val="6BB7EB"/>
    <a:srgbClr val="EABB47"/>
    <a:srgbClr val="92D400"/>
    <a:srgbClr val="A1C05B"/>
    <a:srgbClr val="93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032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042" y="72"/>
      </p:cViewPr>
      <p:guideLst>
        <p:guide pos="3840"/>
        <p:guide pos="529"/>
        <p:guide orient="horz"/>
        <p:guide pos="7151"/>
        <p:guide orient="horz" pos="3861"/>
        <p:guide orient="horz" pos="1434"/>
        <p:guide orient="horz" pos="822"/>
        <p:guide orient="horz" pos="1253"/>
        <p:guide pos="4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k_fidr7793\AppData\Local\Microsoft\Windows\INetCache\Content.Outlook\GYNGMFTP\porovnani_monitor_statni_pokladna_grafy_od_2016_var4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k_fidr7793\AppData\Local\Microsoft\Windows\INetCache\Content.Outlook\GYNGMFTP\porovnani_monitor_statni_pokladna_grafy_od_2016_var4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Pro_graf_rocni!$B$2</c:f>
          <c:strCache>
            <c:ptCount val="1"/>
            <c:pt idx="0">
              <c:v>Vývoj zadlužení krajů od roku 2016 (bez PO) :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3236904079772444"/>
          <c:y val="6.7356126903235225E-2"/>
          <c:w val="0.8525704016382265"/>
          <c:h val="0.75646709413312729"/>
        </c:manualLayout>
      </c:layout>
      <c:lineChart>
        <c:grouping val="standard"/>
        <c:varyColors val="0"/>
        <c:ser>
          <c:idx val="1"/>
          <c:order val="0"/>
          <c:tx>
            <c:strRef>
              <c:f>Pro_graf_rocni!$D$3</c:f>
              <c:strCache>
                <c:ptCount val="1"/>
                <c:pt idx="0">
                  <c:v>Jihočeský kraj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Pro_graf_rocni!$D$11:$D$20</c:f>
              <c:numCache>
                <c:formatCode>#,##0</c:formatCode>
                <c:ptCount val="10"/>
                <c:pt idx="0">
                  <c:v>275000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CF-4709-A5C6-C39847C32476}"/>
            </c:ext>
          </c:extLst>
        </c:ser>
        <c:ser>
          <c:idx val="2"/>
          <c:order val="1"/>
          <c:tx>
            <c:strRef>
              <c:f>Pro_graf_rocni!$E$3</c:f>
              <c:strCache>
                <c:ptCount val="1"/>
                <c:pt idx="0">
                  <c:v>Jihomoravský kraj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Pro_graf_rocni!$E$11:$E$20</c:f>
              <c:numCache>
                <c:formatCode>#,##0</c:formatCode>
                <c:ptCount val="10"/>
                <c:pt idx="0">
                  <c:v>2471034</c:v>
                </c:pt>
                <c:pt idx="1">
                  <c:v>2298389</c:v>
                </c:pt>
                <c:pt idx="2">
                  <c:v>2106222</c:v>
                </c:pt>
                <c:pt idx="3">
                  <c:v>1899304</c:v>
                </c:pt>
                <c:pt idx="4">
                  <c:v>2509624</c:v>
                </c:pt>
                <c:pt idx="5">
                  <c:v>2302706</c:v>
                </c:pt>
                <c:pt idx="6">
                  <c:v>2427368</c:v>
                </c:pt>
                <c:pt idx="7">
                  <c:v>2641597</c:v>
                </c:pt>
                <c:pt idx="8">
                  <c:v>2349313.7656999999</c:v>
                </c:pt>
                <c:pt idx="9">
                  <c:v>2278189.7778699999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CF-4709-A5C6-C39847C32476}"/>
            </c:ext>
          </c:extLst>
        </c:ser>
        <c:ser>
          <c:idx val="3"/>
          <c:order val="2"/>
          <c:tx>
            <c:strRef>
              <c:f>Pro_graf_rocni!$F$3</c:f>
              <c:strCache>
                <c:ptCount val="1"/>
                <c:pt idx="0">
                  <c:v>Karlovarský kraj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Pro_graf_rocni!$F$11:$F$20</c:f>
              <c:numCache>
                <c:formatCode>#,##0</c:formatCode>
                <c:ptCount val="10"/>
                <c:pt idx="0">
                  <c:v>657662</c:v>
                </c:pt>
                <c:pt idx="1">
                  <c:v>316355</c:v>
                </c:pt>
                <c:pt idx="2">
                  <c:v>475977</c:v>
                </c:pt>
                <c:pt idx="3">
                  <c:v>364684</c:v>
                </c:pt>
                <c:pt idx="4">
                  <c:v>372730</c:v>
                </c:pt>
                <c:pt idx="5">
                  <c:v>346145</c:v>
                </c:pt>
                <c:pt idx="6">
                  <c:v>1448737</c:v>
                </c:pt>
                <c:pt idx="7">
                  <c:v>1723199</c:v>
                </c:pt>
                <c:pt idx="8">
                  <c:v>1545390.2643199998</c:v>
                </c:pt>
                <c:pt idx="9">
                  <c:v>1415105.3353199998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CF-4709-A5C6-C39847C32476}"/>
            </c:ext>
          </c:extLst>
        </c:ser>
        <c:ser>
          <c:idx val="4"/>
          <c:order val="3"/>
          <c:tx>
            <c:strRef>
              <c:f>Pro_graf_rocni!$G$3</c:f>
              <c:strCache>
                <c:ptCount val="1"/>
                <c:pt idx="0">
                  <c:v>Kraj Vysočina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Pro_graf_rocni!$G$11:$G$20</c:f>
              <c:numCache>
                <c:formatCode>#,##0</c:formatCode>
                <c:ptCount val="10"/>
                <c:pt idx="0">
                  <c:v>776045</c:v>
                </c:pt>
                <c:pt idx="1">
                  <c:v>555735</c:v>
                </c:pt>
                <c:pt idx="2">
                  <c:v>443851</c:v>
                </c:pt>
                <c:pt idx="3">
                  <c:v>403460</c:v>
                </c:pt>
                <c:pt idx="4">
                  <c:v>363069</c:v>
                </c:pt>
                <c:pt idx="5">
                  <c:v>322677</c:v>
                </c:pt>
                <c:pt idx="6">
                  <c:v>536156</c:v>
                </c:pt>
                <c:pt idx="7">
                  <c:v>442212</c:v>
                </c:pt>
                <c:pt idx="8">
                  <c:v>394162.93426999997</c:v>
                </c:pt>
                <c:pt idx="9">
                  <c:v>373967.30028999998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CF-4709-A5C6-C39847C32476}"/>
            </c:ext>
          </c:extLst>
        </c:ser>
        <c:ser>
          <c:idx val="5"/>
          <c:order val="4"/>
          <c:tx>
            <c:strRef>
              <c:f>Pro_graf_rocni!$H$3</c:f>
              <c:strCache>
                <c:ptCount val="1"/>
                <c:pt idx="0">
                  <c:v>Královehradecký kraj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Pro_graf_rocni!$H$11:$H$20</c:f>
              <c:numCache>
                <c:formatCode>#,##0</c:formatCode>
                <c:ptCount val="10"/>
                <c:pt idx="0">
                  <c:v>449674</c:v>
                </c:pt>
                <c:pt idx="1">
                  <c:v>287174</c:v>
                </c:pt>
                <c:pt idx="2">
                  <c:v>147802</c:v>
                </c:pt>
                <c:pt idx="3">
                  <c:v>0</c:v>
                </c:pt>
                <c:pt idx="4">
                  <c:v>630606</c:v>
                </c:pt>
                <c:pt idx="5">
                  <c:v>899565</c:v>
                </c:pt>
                <c:pt idx="6">
                  <c:v>719565</c:v>
                </c:pt>
                <c:pt idx="7">
                  <c:v>542287</c:v>
                </c:pt>
                <c:pt idx="8">
                  <c:v>360925.62698</c:v>
                </c:pt>
                <c:pt idx="9">
                  <c:v>360925.62698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CF-4709-A5C6-C39847C32476}"/>
            </c:ext>
          </c:extLst>
        </c:ser>
        <c:ser>
          <c:idx val="6"/>
          <c:order val="5"/>
          <c:tx>
            <c:strRef>
              <c:f>Pro_graf_rocni!$I$3</c:f>
              <c:strCache>
                <c:ptCount val="1"/>
                <c:pt idx="0">
                  <c:v>Liberecký kraj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Pro_graf_rocni!$I$11:$I$20</c:f>
              <c:numCache>
                <c:formatCode>#,##0</c:formatCode>
                <c:ptCount val="10"/>
                <c:pt idx="0">
                  <c:v>748279</c:v>
                </c:pt>
                <c:pt idx="1">
                  <c:v>651404</c:v>
                </c:pt>
                <c:pt idx="2">
                  <c:v>504529</c:v>
                </c:pt>
                <c:pt idx="3">
                  <c:v>407654</c:v>
                </c:pt>
                <c:pt idx="4">
                  <c:v>310779</c:v>
                </c:pt>
                <c:pt idx="5">
                  <c:v>234346</c:v>
                </c:pt>
                <c:pt idx="6">
                  <c:v>2206168</c:v>
                </c:pt>
                <c:pt idx="7">
                  <c:v>2111402</c:v>
                </c:pt>
                <c:pt idx="8">
                  <c:v>2138741.8729400001</c:v>
                </c:pt>
                <c:pt idx="9">
                  <c:v>2138741.8729400001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CF-4709-A5C6-C39847C32476}"/>
            </c:ext>
          </c:extLst>
        </c:ser>
        <c:ser>
          <c:idx val="7"/>
          <c:order val="6"/>
          <c:tx>
            <c:strRef>
              <c:f>Pro_graf_rocni!$J$3</c:f>
              <c:strCache>
                <c:ptCount val="1"/>
                <c:pt idx="0">
                  <c:v>Moravskoslezský kraj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Pro_graf_rocni!$J$11:$J$20</c:f>
              <c:numCache>
                <c:formatCode>#,##0</c:formatCode>
                <c:ptCount val="10"/>
                <c:pt idx="0">
                  <c:v>2125000</c:v>
                </c:pt>
                <c:pt idx="1">
                  <c:v>2024893</c:v>
                </c:pt>
                <c:pt idx="2">
                  <c:v>2116114</c:v>
                </c:pt>
                <c:pt idx="3">
                  <c:v>2184068</c:v>
                </c:pt>
                <c:pt idx="4">
                  <c:v>1787877</c:v>
                </c:pt>
                <c:pt idx="5">
                  <c:v>1751364</c:v>
                </c:pt>
                <c:pt idx="6">
                  <c:v>2331041</c:v>
                </c:pt>
                <c:pt idx="7">
                  <c:v>2869057</c:v>
                </c:pt>
                <c:pt idx="8">
                  <c:v>3416695.5893999999</c:v>
                </c:pt>
                <c:pt idx="9">
                  <c:v>3520890.1817799998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CF-4709-A5C6-C39847C32476}"/>
            </c:ext>
          </c:extLst>
        </c:ser>
        <c:ser>
          <c:idx val="8"/>
          <c:order val="7"/>
          <c:tx>
            <c:strRef>
              <c:f>Pro_graf_rocni!$K$3</c:f>
              <c:strCache>
                <c:ptCount val="1"/>
                <c:pt idx="0">
                  <c:v>Olomoucký kraj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Pro_graf_rocni!$K$11:$K$20</c:f>
              <c:numCache>
                <c:formatCode>#,##0</c:formatCode>
                <c:ptCount val="10"/>
                <c:pt idx="0">
                  <c:v>3755152</c:v>
                </c:pt>
                <c:pt idx="1">
                  <c:v>3654272</c:v>
                </c:pt>
                <c:pt idx="2">
                  <c:v>3698780</c:v>
                </c:pt>
                <c:pt idx="3">
                  <c:v>3352107</c:v>
                </c:pt>
                <c:pt idx="4">
                  <c:v>3255989</c:v>
                </c:pt>
                <c:pt idx="5">
                  <c:v>2658297</c:v>
                </c:pt>
                <c:pt idx="6">
                  <c:v>2676874</c:v>
                </c:pt>
                <c:pt idx="7">
                  <c:v>2362508.7799999998</c:v>
                </c:pt>
                <c:pt idx="8">
                  <c:v>1979495.2207500001</c:v>
                </c:pt>
                <c:pt idx="9">
                  <c:v>1812226.5652600001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DCF-4709-A5C6-C39847C32476}"/>
            </c:ext>
          </c:extLst>
        </c:ser>
        <c:ser>
          <c:idx val="9"/>
          <c:order val="8"/>
          <c:tx>
            <c:strRef>
              <c:f>Pro_graf_rocni!$L$3</c:f>
              <c:strCache>
                <c:ptCount val="1"/>
                <c:pt idx="0">
                  <c:v>Pardubický kraj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Pro_graf_rocni!$L$11:$L$20</c:f>
              <c:numCache>
                <c:formatCode>#,##0</c:formatCode>
                <c:ptCount val="10"/>
                <c:pt idx="0">
                  <c:v>1369381</c:v>
                </c:pt>
                <c:pt idx="1">
                  <c:v>1004970</c:v>
                </c:pt>
                <c:pt idx="2">
                  <c:v>1240560</c:v>
                </c:pt>
                <c:pt idx="3">
                  <c:v>881609</c:v>
                </c:pt>
                <c:pt idx="4">
                  <c:v>1111740</c:v>
                </c:pt>
                <c:pt idx="5">
                  <c:v>1330901</c:v>
                </c:pt>
                <c:pt idx="6">
                  <c:v>1856640</c:v>
                </c:pt>
                <c:pt idx="7">
                  <c:v>1568520</c:v>
                </c:pt>
                <c:pt idx="8">
                  <c:v>1307262.8183599999</c:v>
                </c:pt>
                <c:pt idx="9">
                  <c:v>1182262.8183599999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CF-4709-A5C6-C39847C32476}"/>
            </c:ext>
          </c:extLst>
        </c:ser>
        <c:ser>
          <c:idx val="10"/>
          <c:order val="9"/>
          <c:tx>
            <c:strRef>
              <c:f>Pro_graf_rocni!$M$3</c:f>
              <c:strCache>
                <c:ptCount val="1"/>
                <c:pt idx="0">
                  <c:v>Plzeňský kraj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Pro_graf_rocni!$M$11:$M$20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40000</c:v>
                </c:pt>
                <c:pt idx="7">
                  <c:v>460000</c:v>
                </c:pt>
                <c:pt idx="8">
                  <c:v>350000</c:v>
                </c:pt>
                <c:pt idx="9">
                  <c:v>300000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DCF-4709-A5C6-C39847C32476}"/>
            </c:ext>
          </c:extLst>
        </c:ser>
        <c:ser>
          <c:idx val="11"/>
          <c:order val="10"/>
          <c:tx>
            <c:strRef>
              <c:f>Pro_graf_rocni!$N$3</c:f>
              <c:strCache>
                <c:ptCount val="1"/>
                <c:pt idx="0">
                  <c:v>Středočeský kraj</c:v>
                </c:pt>
              </c:strCache>
            </c:strRef>
          </c:tx>
          <c:spPr>
            <a:ln w="190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Pro_graf_rocni!$N$11:$N$20</c:f>
              <c:numCache>
                <c:formatCode>#,##0</c:formatCode>
                <c:ptCount val="10"/>
                <c:pt idx="0">
                  <c:v>2574483</c:v>
                </c:pt>
                <c:pt idx="1">
                  <c:v>2334996</c:v>
                </c:pt>
                <c:pt idx="2">
                  <c:v>2095510</c:v>
                </c:pt>
                <c:pt idx="3">
                  <c:v>2467800</c:v>
                </c:pt>
                <c:pt idx="4">
                  <c:v>3162715</c:v>
                </c:pt>
                <c:pt idx="5">
                  <c:v>4087399</c:v>
                </c:pt>
                <c:pt idx="6">
                  <c:v>2273463</c:v>
                </c:pt>
                <c:pt idx="7">
                  <c:v>2591669</c:v>
                </c:pt>
                <c:pt idx="8">
                  <c:v>3006311.6667900002</c:v>
                </c:pt>
                <c:pt idx="9">
                  <c:v>3222127.6993500004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DCF-4709-A5C6-C39847C32476}"/>
            </c:ext>
          </c:extLst>
        </c:ser>
        <c:ser>
          <c:idx val="12"/>
          <c:order val="11"/>
          <c:tx>
            <c:strRef>
              <c:f>Pro_graf_rocni!$O$3</c:f>
              <c:strCache>
                <c:ptCount val="1"/>
                <c:pt idx="0">
                  <c:v>Ústecký kraj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Pro_graf_rocni!$O$11:$O$20</c:f>
              <c:numCache>
                <c:formatCode>#,##0</c:formatCode>
                <c:ptCount val="10"/>
                <c:pt idx="0">
                  <c:v>1030679</c:v>
                </c:pt>
                <c:pt idx="1">
                  <c:v>820893</c:v>
                </c:pt>
                <c:pt idx="2">
                  <c:v>776488</c:v>
                </c:pt>
                <c:pt idx="3">
                  <c:v>938406</c:v>
                </c:pt>
                <c:pt idx="4">
                  <c:v>1359249</c:v>
                </c:pt>
                <c:pt idx="5">
                  <c:v>1624830</c:v>
                </c:pt>
                <c:pt idx="6">
                  <c:v>2049468</c:v>
                </c:pt>
                <c:pt idx="7">
                  <c:v>2734190</c:v>
                </c:pt>
                <c:pt idx="8">
                  <c:v>2426879.9468299998</c:v>
                </c:pt>
                <c:pt idx="9">
                  <c:v>2368017.89683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DCF-4709-A5C6-C39847C32476}"/>
            </c:ext>
          </c:extLst>
        </c:ser>
        <c:ser>
          <c:idx val="13"/>
          <c:order val="12"/>
          <c:tx>
            <c:strRef>
              <c:f>Pro_graf_rocni!$P$3</c:f>
              <c:strCache>
                <c:ptCount val="1"/>
                <c:pt idx="0">
                  <c:v>Zlínský kraj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Pro_graf_rocni!$B$11:$B$20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[$-405]mmmm\ yy;@">
                  <c:v>45870</c:v>
                </c:pt>
              </c:numCache>
            </c:numRef>
          </c:cat>
          <c:val>
            <c:numRef>
              <c:f>Pro_graf_rocni!$P$11:$P$20</c:f>
              <c:numCache>
                <c:formatCode>#,##0</c:formatCode>
                <c:ptCount val="10"/>
                <c:pt idx="0">
                  <c:v>2152126</c:v>
                </c:pt>
                <c:pt idx="1">
                  <c:v>2029023</c:v>
                </c:pt>
                <c:pt idx="2">
                  <c:v>1905538</c:v>
                </c:pt>
                <c:pt idx="3">
                  <c:v>1761985</c:v>
                </c:pt>
                <c:pt idx="4">
                  <c:v>1632401</c:v>
                </c:pt>
                <c:pt idx="5">
                  <c:v>2257710</c:v>
                </c:pt>
                <c:pt idx="6">
                  <c:v>2072811</c:v>
                </c:pt>
                <c:pt idx="7">
                  <c:v>1898916</c:v>
                </c:pt>
                <c:pt idx="8">
                  <c:v>1720478.16872</c:v>
                </c:pt>
                <c:pt idx="9">
                  <c:v>1632332.62032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DCF-4709-A5C6-C39847C32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9419192"/>
        <c:axId val="479421488"/>
      </c:lineChart>
      <c:catAx>
        <c:axId val="479419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421488"/>
        <c:crosses val="autoZero"/>
        <c:auto val="1"/>
        <c:lblAlgn val="ctr"/>
        <c:lblOffset val="100"/>
        <c:noMultiLvlLbl val="0"/>
      </c:catAx>
      <c:valAx>
        <c:axId val="47942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600" b="1">
                    <a:solidFill>
                      <a:schemeClr val="tx1"/>
                    </a:solidFill>
                  </a:rPr>
                  <a:t>zadlužení krajů v tis. Kč</a:t>
                </a:r>
              </a:p>
            </c:rich>
          </c:tx>
          <c:layout>
            <c:manualLayout>
              <c:xMode val="edge"/>
              <c:yMode val="edge"/>
              <c:x val="1.5060557564049145E-2"/>
              <c:y val="0.266495327048093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cross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7941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27350427350428E-2"/>
          <c:y val="0.88182560203847193"/>
          <c:w val="0.97114529914529912"/>
          <c:h val="0.10544230247081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CADFF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Pro_graf_rocni!$B$134</c:f>
          <c:strCache>
            <c:ptCount val="1"/>
            <c:pt idx="0">
              <c:v>Podíl dluhu k průměrnému příjmu kraje (za 4 roky) :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Pro_graf_rocni!$B$143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Pro_graf_rocni!$D$143:$P$143</c:f>
              <c:numCache>
                <c:formatCode>0.0%</c:formatCode>
                <c:ptCount val="13"/>
                <c:pt idx="0">
                  <c:v>2.3037919074408459E-2</c:v>
                </c:pt>
                <c:pt idx="1">
                  <c:v>0.14462967440509647</c:v>
                </c:pt>
                <c:pt idx="2">
                  <c:v>0.1139620798163609</c:v>
                </c:pt>
                <c:pt idx="3">
                  <c:v>7.8317632954512259E-2</c:v>
                </c:pt>
                <c:pt idx="4">
                  <c:v>4.4609314342376589E-2</c:v>
                </c:pt>
                <c:pt idx="5">
                  <c:v>9.9626622676876581E-2</c:v>
                </c:pt>
                <c:pt idx="6">
                  <c:v>0.11564550169406375</c:v>
                </c:pt>
                <c:pt idx="7">
                  <c:v>0.34573005449654376</c:v>
                </c:pt>
                <c:pt idx="8">
                  <c:v>0.15434762889971207</c:v>
                </c:pt>
                <c:pt idx="9">
                  <c:v>0</c:v>
                </c:pt>
                <c:pt idx="10">
                  <c:v>0.14704186874229053</c:v>
                </c:pt>
                <c:pt idx="11">
                  <c:v>7.4766068367552604E-2</c:v>
                </c:pt>
                <c:pt idx="12">
                  <c:v>0.23014807054545053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D93-4D80-9435-0EBDA5BB1AFD}"/>
            </c:ext>
          </c:extLst>
        </c:ser>
        <c:ser>
          <c:idx val="1"/>
          <c:order val="1"/>
          <c:tx>
            <c:strRef>
              <c:f>Pro_graf_rocni!$B$144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Pro_graf_rocni!$D$144:$P$144</c:f>
              <c:numCache>
                <c:formatCode>0.0%</c:formatCode>
                <c:ptCount val="13"/>
                <c:pt idx="0">
                  <c:v>0</c:v>
                </c:pt>
                <c:pt idx="1">
                  <c:v>0.12551267934510618</c:v>
                </c:pt>
                <c:pt idx="2">
                  <c:v>5.1765818965347966E-2</c:v>
                </c:pt>
                <c:pt idx="3">
                  <c:v>5.2126485011788924E-2</c:v>
                </c:pt>
                <c:pt idx="4">
                  <c:v>2.6435243450292949E-2</c:v>
                </c:pt>
                <c:pt idx="5">
                  <c:v>8.1770659062569293E-2</c:v>
                </c:pt>
                <c:pt idx="6">
                  <c:v>0.10316768270974939</c:v>
                </c:pt>
                <c:pt idx="7">
                  <c:v>0.31212491771723927</c:v>
                </c:pt>
                <c:pt idx="8">
                  <c:v>0.10570259655135773</c:v>
                </c:pt>
                <c:pt idx="9">
                  <c:v>0</c:v>
                </c:pt>
                <c:pt idx="10">
                  <c:v>0.12354063516820092</c:v>
                </c:pt>
                <c:pt idx="11">
                  <c:v>5.6757501799571779E-2</c:v>
                </c:pt>
                <c:pt idx="12">
                  <c:v>0.20279252333730444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D93-4D80-9435-0EBDA5BB1AFD}"/>
            </c:ext>
          </c:extLst>
        </c:ser>
        <c:ser>
          <c:idx val="2"/>
          <c:order val="2"/>
          <c:tx>
            <c:strRef>
              <c:f>Pro_graf_rocni!$B$145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Pro_graf_rocni!$D$145:$P$145</c:f>
              <c:numCache>
                <c:formatCode>0.0%</c:formatCode>
                <c:ptCount val="13"/>
                <c:pt idx="0">
                  <c:v>0</c:v>
                </c:pt>
                <c:pt idx="1">
                  <c:v>0.10619827641876702</c:v>
                </c:pt>
                <c:pt idx="2">
                  <c:v>7.2685078360896715E-2</c:v>
                </c:pt>
                <c:pt idx="3">
                  <c:v>3.8296330096451572E-2</c:v>
                </c:pt>
                <c:pt idx="4">
                  <c:v>1.2439778776930432E-2</c:v>
                </c:pt>
                <c:pt idx="5">
                  <c:v>5.8166923190727166E-2</c:v>
                </c:pt>
                <c:pt idx="6">
                  <c:v>9.9351512773000639E-2</c:v>
                </c:pt>
                <c:pt idx="7">
                  <c:v>0.28628995149190395</c:v>
                </c:pt>
                <c:pt idx="8">
                  <c:v>0.12079902572824207</c:v>
                </c:pt>
                <c:pt idx="9">
                  <c:v>0</c:v>
                </c:pt>
                <c:pt idx="10">
                  <c:v>0.10109677862477744</c:v>
                </c:pt>
                <c:pt idx="11">
                  <c:v>4.9311839156964722E-2</c:v>
                </c:pt>
                <c:pt idx="12">
                  <c:v>0.17521590757685415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D93-4D80-9435-0EBDA5BB1AFD}"/>
            </c:ext>
          </c:extLst>
        </c:ser>
        <c:ser>
          <c:idx val="3"/>
          <c:order val="3"/>
          <c:tx>
            <c:strRef>
              <c:f>Pro_graf_rocni!$B$146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38ACF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Pro_graf_rocni!$D$146:$P$146</c:f>
              <c:numCache>
                <c:formatCode>0.0%</c:formatCode>
                <c:ptCount val="13"/>
                <c:pt idx="0">
                  <c:v>0</c:v>
                </c:pt>
                <c:pt idx="1">
                  <c:v>8.6229250988302475E-2</c:v>
                </c:pt>
                <c:pt idx="2">
                  <c:v>5.1585240711862289E-2</c:v>
                </c:pt>
                <c:pt idx="3">
                  <c:v>3.1635100958125009E-2</c:v>
                </c:pt>
                <c:pt idx="4">
                  <c:v>0</c:v>
                </c:pt>
                <c:pt idx="5">
                  <c:v>4.2896510434948618E-2</c:v>
                </c:pt>
                <c:pt idx="6">
                  <c:v>9.2949299129737151E-2</c:v>
                </c:pt>
                <c:pt idx="7">
                  <c:v>0.23526065278009894</c:v>
                </c:pt>
                <c:pt idx="8">
                  <c:v>7.7790615539535965E-2</c:v>
                </c:pt>
                <c:pt idx="9">
                  <c:v>0</c:v>
                </c:pt>
                <c:pt idx="10">
                  <c:v>0.10545592015468121</c:v>
                </c:pt>
                <c:pt idx="11">
                  <c:v>5.3247935176841212E-2</c:v>
                </c:pt>
                <c:pt idx="12">
                  <c:v>0.14355428735515288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D93-4D80-9435-0EBDA5BB1AFD}"/>
            </c:ext>
          </c:extLst>
        </c:ser>
        <c:ser>
          <c:idx val="4"/>
          <c:order val="4"/>
          <c:tx>
            <c:strRef>
              <c:f>Pro_graf_rocni!$B$147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967B9"/>
            </a:solidFill>
            <a:ln w="15875">
              <a:solidFill>
                <a:srgbClr val="7030A0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Pro_graf_rocni!$D$147:$P$147</c:f>
              <c:numCache>
                <c:formatCode>0.0%</c:formatCode>
                <c:ptCount val="13"/>
                <c:pt idx="0">
                  <c:v>0</c:v>
                </c:pt>
                <c:pt idx="1">
                  <c:v>9.9829911680849176E-2</c:v>
                </c:pt>
                <c:pt idx="2">
                  <c:v>4.8562139894935338E-2</c:v>
                </c:pt>
                <c:pt idx="3">
                  <c:v>2.5340784481153913E-2</c:v>
                </c:pt>
                <c:pt idx="4">
                  <c:v>4.3457984235466429E-2</c:v>
                </c:pt>
                <c:pt idx="5">
                  <c:v>2.9504218033056404E-2</c:v>
                </c:pt>
                <c:pt idx="6">
                  <c:v>6.9070154694470018E-2</c:v>
                </c:pt>
                <c:pt idx="7">
                  <c:v>0.20394991114822575</c:v>
                </c:pt>
                <c:pt idx="8">
                  <c:v>8.7613369656464823E-2</c:v>
                </c:pt>
                <c:pt idx="9">
                  <c:v>0</c:v>
                </c:pt>
                <c:pt idx="10">
                  <c:v>0.11570708306889178</c:v>
                </c:pt>
                <c:pt idx="11">
                  <c:v>6.9596395905040798E-2</c:v>
                </c:pt>
                <c:pt idx="12">
                  <c:v>0.11659829955084075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D93-4D80-9435-0EBDA5BB1AFD}"/>
            </c:ext>
          </c:extLst>
        </c:ser>
        <c:ser>
          <c:idx val="5"/>
          <c:order val="5"/>
          <c:tx>
            <c:strRef>
              <c:f>Pro_graf_rocni!$B$148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B4E8D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Pro_graf_rocni!$D$148:$P$148</c:f>
              <c:numCache>
                <c:formatCode>0.0%</c:formatCode>
                <c:ptCount val="13"/>
                <c:pt idx="0">
                  <c:v>0</c:v>
                </c:pt>
                <c:pt idx="1">
                  <c:v>8.1136972423534556E-2</c:v>
                </c:pt>
                <c:pt idx="2">
                  <c:v>4.0487152336850955E-2</c:v>
                </c:pt>
                <c:pt idx="3">
                  <c:v>2.0111211019909276E-2</c:v>
                </c:pt>
                <c:pt idx="4">
                  <c:v>5.5824806922259926E-2</c:v>
                </c:pt>
                <c:pt idx="5">
                  <c:v>1.9910518808497174E-2</c:v>
                </c:pt>
                <c:pt idx="6">
                  <c:v>6.0439407562571615E-2</c:v>
                </c:pt>
                <c:pt idx="7">
                  <c:v>0.14826691823491056</c:v>
                </c:pt>
                <c:pt idx="8">
                  <c:v>9.2734397134983784E-2</c:v>
                </c:pt>
                <c:pt idx="9">
                  <c:v>0</c:v>
                </c:pt>
                <c:pt idx="10">
                  <c:v>0.13324405407961323</c:v>
                </c:pt>
                <c:pt idx="11">
                  <c:v>7.4526277188668735E-2</c:v>
                </c:pt>
                <c:pt idx="12">
                  <c:v>0.14011897275069804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D93-4D80-9435-0EBDA5BB1AFD}"/>
            </c:ext>
          </c:extLst>
        </c:ser>
        <c:ser>
          <c:idx val="6"/>
          <c:order val="6"/>
          <c:tx>
            <c:strRef>
              <c:f>Pro_graf_rocni!$B$149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C325A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Pro_graf_rocni!$D$149:$P$149</c:f>
              <c:numCache>
                <c:formatCode>0.0%</c:formatCode>
                <c:ptCount val="13"/>
                <c:pt idx="0">
                  <c:v>0</c:v>
                </c:pt>
                <c:pt idx="1">
                  <c:v>7.7096484120214429E-2</c:v>
                </c:pt>
                <c:pt idx="2">
                  <c:v>0.15223059356436305</c:v>
                </c:pt>
                <c:pt idx="3">
                  <c:v>3.0369791189842843E-2</c:v>
                </c:pt>
                <c:pt idx="4">
                  <c:v>4.0797124785402129E-2</c:v>
                </c:pt>
                <c:pt idx="5">
                  <c:v>0.16704520928144873</c:v>
                </c:pt>
                <c:pt idx="6">
                  <c:v>7.3132072348590954E-2</c:v>
                </c:pt>
                <c:pt idx="7">
                  <c:v>0.13697765806891837</c:v>
                </c:pt>
                <c:pt idx="8">
                  <c:v>0.11503026790304297</c:v>
                </c:pt>
                <c:pt idx="9">
                  <c:v>1.0715483552268521E-3</c:v>
                </c:pt>
                <c:pt idx="10">
                  <c:v>6.4871756755287627E-2</c:v>
                </c:pt>
                <c:pt idx="11">
                  <c:v>8.5518380500686955E-2</c:v>
                </c:pt>
                <c:pt idx="12">
                  <c:v>0.12466911068671833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D93-4D80-9435-0EBDA5BB1AFD}"/>
            </c:ext>
          </c:extLst>
        </c:ser>
        <c:ser>
          <c:idx val="7"/>
          <c:order val="7"/>
          <c:tx>
            <c:strRef>
              <c:f>Pro_graf_rocni!$B$150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11E35"/>
            </a:solidFill>
            <a:ln w="15875">
              <a:solidFill>
                <a:schemeClr val="tx1"/>
              </a:solidFill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Pro_graf_rocni!$D$150:$P$150</c:f>
              <c:numCache>
                <c:formatCode>0.0%</c:formatCode>
                <c:ptCount val="13"/>
                <c:pt idx="0">
                  <c:v>0</c:v>
                </c:pt>
                <c:pt idx="1">
                  <c:v>7.4127335956602911E-2</c:v>
                </c:pt>
                <c:pt idx="2">
                  <c:v>0.16392572273097064</c:v>
                </c:pt>
                <c:pt idx="3">
                  <c:v>2.2714964277360319E-2</c:v>
                </c:pt>
                <c:pt idx="4">
                  <c:v>2.8064998863826778E-2</c:v>
                </c:pt>
                <c:pt idx="5">
                  <c:v>0.14479224751194278</c:v>
                </c:pt>
                <c:pt idx="6">
                  <c:v>8.1985851620615766E-2</c:v>
                </c:pt>
                <c:pt idx="7">
                  <c:v>0.11041821192193038</c:v>
                </c:pt>
                <c:pt idx="8">
                  <c:v>8.7480437412226122E-2</c:v>
                </c:pt>
                <c:pt idx="9">
                  <c:v>1.0963005514253544E-2</c:v>
                </c:pt>
                <c:pt idx="10">
                  <c:v>6.5656773231496726E-2</c:v>
                </c:pt>
                <c:pt idx="11">
                  <c:v>0.104322239535242</c:v>
                </c:pt>
                <c:pt idx="12">
                  <c:v>0.10523523713674729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FD93-4D80-9435-0EBDA5BB1AFD}"/>
            </c:ext>
          </c:extLst>
        </c:ser>
        <c:ser>
          <c:idx val="8"/>
          <c:order val="8"/>
          <c:tx>
            <c:strRef>
              <c:f>Pro_graf_rocni!$B$151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Pro_graf_rocni!$D$135:$P$135</c:f>
              <c:strCache>
                <c:ptCount val="13"/>
                <c:pt idx="0">
                  <c:v>Jihočeský kraj</c:v>
                </c:pt>
                <c:pt idx="1">
                  <c:v>Jihomoravský kraj</c:v>
                </c:pt>
                <c:pt idx="2">
                  <c:v>Karlovarský kraj</c:v>
                </c:pt>
                <c:pt idx="3">
                  <c:v>Kraj Vysočina</c:v>
                </c:pt>
                <c:pt idx="4">
                  <c:v>Královehradecký kraj</c:v>
                </c:pt>
                <c:pt idx="5">
                  <c:v>Liberecký kraj</c:v>
                </c:pt>
                <c:pt idx="6">
                  <c:v>Moravskoslezský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Zlínský kraj</c:v>
                </c:pt>
              </c:strCache>
              <c:extLst/>
            </c:strRef>
          </c:cat>
          <c:val>
            <c:numRef>
              <c:f>Pro_graf_rocni!$D$151:$P$151</c:f>
              <c:numCache>
                <c:formatCode>0.0%</c:formatCode>
                <c:ptCount val="13"/>
                <c:pt idx="0">
                  <c:v>0</c:v>
                </c:pt>
                <c:pt idx="1">
                  <c:v>6.2131300872671491E-2</c:v>
                </c:pt>
                <c:pt idx="2">
                  <c:v>0.13568425724287</c:v>
                </c:pt>
                <c:pt idx="3">
                  <c:v>1.8293454428794431E-2</c:v>
                </c:pt>
                <c:pt idx="4">
                  <c:v>1.744757290107676E-2</c:v>
                </c:pt>
                <c:pt idx="5">
                  <c:v>0.13653600988170161</c:v>
                </c:pt>
                <c:pt idx="6">
                  <c:v>9.0798618675033388E-2</c:v>
                </c:pt>
                <c:pt idx="7">
                  <c:v>8.5970944302224461E-2</c:v>
                </c:pt>
                <c:pt idx="8">
                  <c:v>6.782346333195885E-2</c:v>
                </c:pt>
                <c:pt idx="9">
                  <c:v>7.7268043926132365E-3</c:v>
                </c:pt>
                <c:pt idx="10">
                  <c:v>6.6917440329212735E-2</c:v>
                </c:pt>
                <c:pt idx="11">
                  <c:v>8.6806962056362999E-2</c:v>
                </c:pt>
                <c:pt idx="12">
                  <c:v>9.0250634449290504E-2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FD93-4D80-9435-0EBDA5BB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3412056"/>
        <c:axId val="413407136"/>
      </c:barChart>
      <c:catAx>
        <c:axId val="41341205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317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13407136"/>
        <c:crosses val="autoZero"/>
        <c:auto val="1"/>
        <c:lblAlgn val="ctr"/>
        <c:lblOffset val="100"/>
        <c:noMultiLvlLbl val="0"/>
      </c:catAx>
      <c:valAx>
        <c:axId val="41340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cross"/>
        <c:minorTickMark val="none"/>
        <c:tickLblPos val="nextTo"/>
        <c:spPr>
          <a:noFill/>
          <a:ln w="317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13412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E40DC-3E09-D246-ACC8-8D44CF70B152}" type="datetimeFigureOut">
              <a:rPr lang="cs-CZ" smtClean="0"/>
              <a:t>16.06.2026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55B3-7155-F446-AC50-9C579597B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8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tomto grafu je možné názorně vidět, že Olomoucký kraj v posledních letech dobře hospodaří a trvale snižuje své zadlužení. Toto je velmi patrné v mezikrajském srovnání, kdy v roce 2016 byl Olomoucký kraj nejzadluženějším z krajů, nicméně v roce 2025 se již řadí ke krajům s průměrnou hodnotou zadlužení, konkrétně mu patří pomyslná osmá příčka.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ještě jeden graf ilustrující co jsem říkal k minulému slidu. Zde je ještě patrnější výrazné snižování dluhu Olomouckého kraje v posledních letech.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64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této tabulce jsou současná data o pracovním trhu v okresech Olomouckého kraje. Tyto data ukazují, že největší nezaměstnanost je v okresu Jeseník a nejmenší v okresech Olomouc a Prostějov. V počtu uchazečů na jedno pracovní místo dosahuje okres Olomouc nejlepšího výsledku nejhorší hodnoty u tohoto ukazatele pak mají okresy Šumperk a Přerov.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68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 závěr tu mám graf vývoje nezaměstnanosti v Olomouckém kraji v porovnání s Českou republikou. Na tomto grafu je vidět, že trend vývoje nezaměstnanosti do značné míry kopíruje trend vývoje v České republice. V posledních dvou letech se ovšem bohužel pohybujeme lehce nad </a:t>
            </a:r>
            <a:r>
              <a:rPr lang="cs-CZ"/>
              <a:t>celostátním průměrem.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84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8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2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Spolupráce v oblasti podpory investic v Olomouckém kraji probíhá dlouhodobě ve spolupráci s regionální kanceláří CzechInvest Olomouc. Kraj poskytuje informace a pomáhá s vyhledáváním vhodných lokalit a prostor.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Dalším aktérem na podporu inovačního ekosystému regionu je Inovační centrum Olomouckého kraje, jehož provoz je financován Olomouckým krajem.</a:t>
            </a:r>
            <a:endParaRPr lang="cs-CZ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indent="0" algn="just">
              <a:spcBef>
                <a:spcPts val="1000"/>
              </a:spcBef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055B3-7155-F446-AC50-9C579597B32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35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10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D64F53-6641-8946-85D8-2D5EA31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800" y="3636000"/>
            <a:ext cx="6750000" cy="1533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04E7A-2188-624C-A10B-9B140219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800" y="5374800"/>
            <a:ext cx="6750000" cy="9360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5664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1DDCC-3029-9F4E-95D9-4BDAF75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B361E-08D2-DE42-9AD2-2722B2FC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8958E-BAF2-4043-9B6A-5788E57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7D488-F6DF-344A-AE4B-C17C51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84AC4-89DC-3048-BE97-584ACDBF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C61156-2D2A-6349-AB80-D946D1067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3548B-0631-3842-ADED-8A09B1C3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FE42E-7771-CC48-BD71-BDE25A9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DAF4E-587E-474E-9EC6-282F2EBC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5A078-CFCC-1D48-A208-343756D5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BC99E-F575-CD4F-BC8C-B6D0F1C7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636C4-A3EA-684D-BB48-3F868DD7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  <a:lvl2pPr>
              <a:defRPr>
                <a:solidFill>
                  <a:srgbClr val="00549F"/>
                </a:solidFill>
              </a:defRPr>
            </a:lvl2pPr>
            <a:lvl3pPr>
              <a:defRPr>
                <a:solidFill>
                  <a:srgbClr val="00549F"/>
                </a:solidFill>
              </a:defRPr>
            </a:lvl3pPr>
            <a:lvl4pPr>
              <a:defRPr>
                <a:solidFill>
                  <a:srgbClr val="00549F"/>
                </a:solidFill>
              </a:defRPr>
            </a:lvl4pPr>
            <a:lvl5pPr>
              <a:defRPr>
                <a:solidFill>
                  <a:srgbClr val="00549F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A1B98-0F0A-804B-9EFB-6541F51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78FF5-0B17-9941-82F2-7572495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49C84-5642-254D-9462-884B598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1488F-B8BD-6C4D-AB8D-B06252D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7B5E2E-DFC9-5A45-A199-DC7437FF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49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5DA62-5DB1-1846-9E72-4AF265C8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95789-FFA9-6A48-956B-EF1DC9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C4762-22A7-B142-A230-5302F205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75D58-12AD-B84A-9ACC-A82DD980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FCBF-CF8C-0C45-8F30-B1531CB45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99"/>
            <a:ext cx="5181600" cy="418616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56DF1-50BA-E140-92EC-104EAB70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99"/>
            <a:ext cx="5181600" cy="418616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A118F6-91BB-5B4E-9105-4A74499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9D79A-A34B-5E4E-BD52-7B47EF30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C3DBA3-F30E-054A-A599-FE6A6D32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7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D6D53-2781-654E-BC8D-8DCFAA2C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00"/>
            <a:ext cx="10515600" cy="684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4ED1C-7B69-0348-A11D-AEEBDD7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0799"/>
            <a:ext cx="5157787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A51F1-1974-AC48-A80F-20A9EEBA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0F50A2-1C4A-5948-BE8B-49F76966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0799"/>
            <a:ext cx="5183188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59BBBA-C966-8046-8253-6FA4A97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31FEF3-E8E8-764A-8425-D76EC96F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760BE4-BEDE-EC45-829F-8B835D7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5BC128-C9BD-2744-A437-600544B1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A329B-A10A-1844-81FE-4F1BA6E8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C71333-B3E7-D44C-923B-31A328B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F56B5-69F8-9842-89E0-8584572C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C60967-6179-1748-9882-4147B7FD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0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F1581-7E1B-4C4C-9E2B-241D2E59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2A342E-B1A3-1E42-96F5-03D898A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026D2-DDB7-2C4B-B64A-F7847D56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A16DA-D7E8-5649-9C03-290A0510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8DE4-6BC5-A348-A7D5-D9F5B9E4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3F7F5D-4343-F540-A8D8-A55E9F55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B22C0C-88B0-3D4C-ABC1-BFCC011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2AC44-F960-D746-856F-0488AAAB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894C3-3974-3841-973A-EBDD4A18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43B6F-9D61-124F-9986-7DE8D91D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84FF4E-EDAE-4D40-BA8C-F6093CC3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206F0B-6F67-3746-8B9F-FB42DE5A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AF41B-EB73-B049-ACCD-3FA0E9B4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21.02.2022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53D8BE-FDF7-5243-8A49-BBC8AEBE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3D8E34-C96A-0649-A500-4C741357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443AAB-CF41-0148-BC90-304F7189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800"/>
            <a:ext cx="10515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188D97-627F-714B-A0B0-855A906B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8000"/>
            <a:ext cx="10515600" cy="38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214B-FF17-2E4F-97E8-98C001A5C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49F"/>
                </a:solidFill>
              </a:defRPr>
            </a:lvl1pPr>
          </a:lstStyle>
          <a:p>
            <a:r>
              <a:rPr lang="cs-CZ"/>
              <a:t>21.02.2022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8D8351-1CFF-8748-B796-579D5EEDD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49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384A0-3575-644F-943F-3D8B6A8E5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49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49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49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3ok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lkraj.cz/regionalni-rozvoj-projekty-v-oblasti-regionalniho-rozvoje/smart-akcelerator-olomouckeho-kraje-iii" TargetMode="External"/><Relationship Id="rId5" Type="http://schemas.openxmlformats.org/officeDocument/2006/relationships/hyperlink" Target="https://www.inovaceok.cz/" TargetMode="External"/><Relationship Id="rId4" Type="http://schemas.openxmlformats.org/officeDocument/2006/relationships/hyperlink" Target="https://mpo.gov.cz/cz/podnikani/ris3-strategi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kol.cz/" TargetMode="External"/><Relationship Id="rId13" Type="http://schemas.openxmlformats.org/officeDocument/2006/relationships/hyperlink" Target="http://www.inovaceok.cz/" TargetMode="External"/><Relationship Id="rId18" Type="http://schemas.openxmlformats.org/officeDocument/2006/relationships/image" Target="../media/image11.png"/><Relationship Id="rId3" Type="http://schemas.openxmlformats.org/officeDocument/2006/relationships/hyperlink" Target="http://www.khkok.cz/" TargetMode="External"/><Relationship Id="rId7" Type="http://schemas.openxmlformats.org/officeDocument/2006/relationships/hyperlink" Target="http://www.hkprerov.cz/" TargetMode="External"/><Relationship Id="rId12" Type="http://schemas.openxmlformats.org/officeDocument/2006/relationships/hyperlink" Target="http://www.uradprace.cz/" TargetMode="External"/><Relationship Id="rId17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hk-sumperk.cz/" TargetMode="External"/><Relationship Id="rId11" Type="http://schemas.openxmlformats.org/officeDocument/2006/relationships/hyperlink" Target="http://www.apiagentura.gov.cz/" TargetMode="External"/><Relationship Id="rId5" Type="http://schemas.openxmlformats.org/officeDocument/2006/relationships/hyperlink" Target="http://www.ohkpv.cz/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://www.czechinvest.gov.cz/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www.ohk.jesenik.com/" TargetMode="External"/><Relationship Id="rId9" Type="http://schemas.openxmlformats.org/officeDocument/2006/relationships/hyperlink" Target="http://www.spcr.cz/" TargetMode="External"/><Relationship Id="rId1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kraj.cz/podnikani-inovace-a-zamestnanost/souteze-pro-podnikatele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nykraje.cz/" TargetMode="External"/><Relationship Id="rId4" Type="http://schemas.openxmlformats.org/officeDocument/2006/relationships/hyperlink" Target="https://www.ey.com/cs_cz/podnikatel-rok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kraj.cz/regionalni-rozvoj-rozvoj-venkova/regionalni-souteze-olomouckeho-kraje" TargetMode="Externa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kraj.cz/regionalni-rozvoj-analyzy-a-koncepce/strategie-rozvoje-uzemniho-obvodu-olomouckeho-kraje" TargetMode="External"/><Relationship Id="rId2" Type="http://schemas.openxmlformats.org/officeDocument/2006/relationships/hyperlink" Target="https://www.olkraj.cz/regionalni-rozvoj-rozvoj-venkova/regionalni-znacky-olomouckeho-kra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lkraj.cz/publikace-olomouckeho-kraje/regionalni-rozvoj-a-podnikan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.jelinek@olkraj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kraj.cz/regionalni-rozvoj-analyzy-a-koncepce/strategie-rozvoje-uzemniho-obvodu-olomouckeho-kraj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/>
        </p:nvGrpSpPr>
        <p:grpSpPr>
          <a:xfrm>
            <a:off x="-496390" y="0"/>
            <a:ext cx="12192001" cy="6858000"/>
            <a:chOff x="-1" y="0"/>
            <a:chExt cx="12192001" cy="68580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2A064BA-43CA-F941-BCEA-9499EDA1D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899" y="4060722"/>
            <a:ext cx="8963341" cy="2865857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Celokrajské setkání podnikatelů a zástupců firem s hejtmanem a vedením Olomouckého kraje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Ing. Pavel Jelínek, PhD. </a:t>
            </a:r>
            <a:b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náměstek hejtmana, strategický rozvoj a IT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549F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1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4DCE1-5B5D-7EE5-2DAC-09C51609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680" y="297180"/>
            <a:ext cx="7254240" cy="1691640"/>
          </a:xfrm>
        </p:spPr>
        <p:txBody>
          <a:bodyPr>
            <a:normAutofit/>
          </a:bodyPr>
          <a:lstStyle/>
          <a:p>
            <a:r>
              <a:rPr lang="cs-CZ" altLang="cs-CZ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Kondice Olomouckého kraje</a:t>
            </a:r>
            <a:br>
              <a:rPr lang="cs-CZ" altLang="cs-CZ" kern="0" dirty="0"/>
            </a:b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5E2F9-2C20-4705-8D6F-44DEAE9D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31B2CD8-053B-01C7-B0A1-2827081A8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444330"/>
              </p:ext>
            </p:extLst>
          </p:nvPr>
        </p:nvGraphicFramePr>
        <p:xfrm>
          <a:off x="838200" y="1177290"/>
          <a:ext cx="105156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4090F48D-DE50-072A-9F10-2C27889014D0}"/>
              </a:ext>
            </a:extLst>
          </p:cNvPr>
          <p:cNvSpPr txBox="1"/>
          <p:nvPr/>
        </p:nvSpPr>
        <p:spPr bwMode="auto">
          <a:xfrm>
            <a:off x="1007918" y="6263641"/>
            <a:ext cx="3075709" cy="3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1400" dirty="0">
                <a:solidFill>
                  <a:schemeClr val="tx2"/>
                </a:solidFill>
                <a:ea typeface="+mj-ea"/>
              </a:rPr>
              <a:t>Zdroj MF: monitoring státní pokladny</a:t>
            </a:r>
          </a:p>
        </p:txBody>
      </p:sp>
    </p:spTree>
    <p:extLst>
      <p:ext uri="{BB962C8B-B14F-4D97-AF65-F5344CB8AC3E}">
        <p14:creationId xmlns:p14="http://schemas.microsoft.com/office/powerpoint/2010/main" val="266902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610A443A-973B-4F46-B714-275388AC34FE}"/>
              </a:ext>
            </a:extLst>
          </p:cNvPr>
          <p:cNvSpPr txBox="1">
            <a:spLocks/>
          </p:cNvSpPr>
          <p:nvPr/>
        </p:nvSpPr>
        <p:spPr>
          <a:xfrm>
            <a:off x="924232" y="304800"/>
            <a:ext cx="10429568" cy="1047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4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              </a:t>
            </a: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Nezaměstnanost a volná místa v okresech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3F7B28C-BCF7-0EAE-2780-06C20059E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77" y="1620982"/>
            <a:ext cx="10509646" cy="446809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FA5C9FA-E665-28C3-5EE7-7CCF23C57288}"/>
              </a:ext>
            </a:extLst>
          </p:cNvPr>
          <p:cNvSpPr txBox="1"/>
          <p:nvPr/>
        </p:nvSpPr>
        <p:spPr bwMode="auto">
          <a:xfrm>
            <a:off x="841177" y="6357536"/>
            <a:ext cx="6141514" cy="36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1400" dirty="0">
                <a:solidFill>
                  <a:schemeClr val="tx2"/>
                </a:solidFill>
                <a:ea typeface="+mj-ea"/>
              </a:rPr>
              <a:t>Zdroj: Úřad práce ČR – Krajská pobočka Olomouc</a:t>
            </a:r>
          </a:p>
        </p:txBody>
      </p:sp>
    </p:spTree>
    <p:extLst>
      <p:ext uri="{BB962C8B-B14F-4D97-AF65-F5344CB8AC3E}">
        <p14:creationId xmlns:p14="http://schemas.microsoft.com/office/powerpoint/2010/main" val="348302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ACB6614-8722-146F-7967-5EF51E991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934" y="422787"/>
            <a:ext cx="9239865" cy="1091381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Nezaměstnanost v kraji od roku 2016 do 30.4.2026</a:t>
            </a:r>
            <a:endParaRPr lang="cs-CZ" sz="2800" dirty="0"/>
          </a:p>
        </p:txBody>
      </p:sp>
      <p:pic>
        <p:nvPicPr>
          <p:cNvPr id="9" name="Zástupný obsah 7">
            <a:extLst>
              <a:ext uri="{FF2B5EF4-FFF2-40B4-BE49-F238E27FC236}">
                <a16:creationId xmlns:a16="http://schemas.microsoft.com/office/drawing/2014/main" id="{0FE72123-6E77-0F30-D1A1-CFE1ED8EB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18" y="1704458"/>
            <a:ext cx="9124224" cy="441516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25BE16F-9A6B-02A6-1523-919B66FCB8C3}"/>
              </a:ext>
            </a:extLst>
          </p:cNvPr>
          <p:cNvSpPr txBox="1"/>
          <p:nvPr/>
        </p:nvSpPr>
        <p:spPr bwMode="auto">
          <a:xfrm flipH="1">
            <a:off x="10451684" y="2997033"/>
            <a:ext cx="15928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1800" b="0" i="0" u="none" strike="noStrike" baseline="0" dirty="0">
                <a:solidFill>
                  <a:srgbClr val="372281"/>
                </a:solidFill>
                <a:latin typeface="Arial" panose="020B0604020202020204" pitchFamily="34" charset="0"/>
              </a:rPr>
              <a:t>Olomoucký kraj</a:t>
            </a:r>
          </a:p>
          <a:p>
            <a:r>
              <a:rPr lang="cs-CZ" sz="1800" b="0" i="0" u="none" strike="noStrike" baseline="0" dirty="0">
                <a:solidFill>
                  <a:srgbClr val="A6A6A6"/>
                </a:solidFill>
                <a:latin typeface="Arial" panose="020B0604020202020204" pitchFamily="34" charset="0"/>
              </a:rPr>
              <a:t>ČR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F224B22-6A2C-6808-CE93-261CB8A4B57E}"/>
              </a:ext>
            </a:extLst>
          </p:cNvPr>
          <p:cNvSpPr txBox="1"/>
          <p:nvPr/>
        </p:nvSpPr>
        <p:spPr bwMode="auto">
          <a:xfrm>
            <a:off x="1465117" y="6119626"/>
            <a:ext cx="4769427" cy="68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>
                <a:solidFill>
                  <a:schemeClr val="tx2"/>
                </a:solidFill>
              </a:rPr>
              <a:t>Zdroj: Úřad práce ČR – Krajská pobočka Olomouc</a:t>
            </a:r>
          </a:p>
          <a:p>
            <a:pPr algn="l">
              <a:lnSpc>
                <a:spcPct val="150000"/>
              </a:lnSpc>
            </a:pPr>
            <a:endParaRPr lang="cs-CZ" sz="1400" dirty="0">
              <a:solidFill>
                <a:schemeClr val="tx2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1235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5B7BE-2280-34BA-EFB9-39C097F9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850" y="434340"/>
            <a:ext cx="7109460" cy="83439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RIS3 strategie Olomouckého kraje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0F0B36-5C0E-E0EB-B4E3-51B2407D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30"/>
            <a:ext cx="11186160" cy="55892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strategie Olomouckého kraje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oblasti podpory inovací a výzkumu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roce 2026 se zpracovává nová aktualizace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souladu s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Národní RIS3 strategií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(Národní výzkumná a inovační strategie pro inteligentní specializaci České republiky 2021 až 2027)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naplňována aktivitami zejména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Inovačního centra Olomouckého kraje (ICOK)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prostřednictvím realizace projektu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Smart Akcelerátor Olomouckého kraje III (SA OK III)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prostřednictvím dalších aktivit ICOK v rámci služby obecného hospodářského zájmu (SOHZ) v oblasti inovací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RIS3 strategii OK jsou stanoveny tzv. klíčové oblasti změn, strategické a specifické cíle a také identifikovány tzv. domény specializace, tedy obory, ve kterých je Olomoucký kraj silný z hlediska inovačního potenciálu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A7F04D-544D-7811-3821-1F04850C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1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CE4B5-D550-5FF7-72D2-35D1EA5A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66331A8-AFD4-9E7C-87F3-69287623354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205990" y="377664"/>
            <a:ext cx="9269730" cy="6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oblasti změn RIS3 strategie Olomouckého kraje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038C00D-174C-BB45-66F0-C85B1CD78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6510" y="1002945"/>
            <a:ext cx="8634780" cy="58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2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99BAFA-7E28-1882-EF32-2308291F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230DF60-67E7-2C69-478C-BF26DB410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064" y="160020"/>
            <a:ext cx="8924476" cy="64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A1DEED-DC2B-E682-D0C0-3837AC7E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940206-E61B-2DFF-D6A0-0B999749A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700" y="758843"/>
            <a:ext cx="8858250" cy="51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6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5990" y="438447"/>
            <a:ext cx="8263890" cy="684000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pl-P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partnery – podnikání a zaměstnanost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7527" y="1197033"/>
            <a:ext cx="10806545" cy="49337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podnikání ve spolupráci s partnery a investory v Olomouckém kraji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Krajská hospodářská komora OK, okresní hospodářské komory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www.khkok.cz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www.ohk.jesenik.com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www.ohkpv.cz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www.ohk-sumperk.cz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www.hkprerov.cz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www.hkol.cz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Svaz průmyslu a dopravy (regionální zastoupení),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www.spcr.cz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CzechInvest (regionální kancelář Olomouc),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czechinvest.gov.cz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Agentura pro podnikání a investice (API),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apiagentura.gov.cz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Úřad práce (Krajská pobočka Olomouc),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www.uradprace.cz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Obce a města v kraji, odborové a zaměstnavatelské svazy, klastry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Inovační centrum OK,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www.inovaceok.cz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200" dirty="0">
              <a:solidFill>
                <a:srgbClr val="CC2D30"/>
              </a:solidFill>
            </a:endParaRPr>
          </a:p>
        </p:txBody>
      </p:sp>
      <p:pic>
        <p:nvPicPr>
          <p:cNvPr id="7" name="Picture 7" descr="Q:\Komory\KHK OK\loga\logo KHKOK modrý nápis CZ1 tis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9" y="5419411"/>
            <a:ext cx="1620520" cy="7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09" y="5410769"/>
            <a:ext cx="774535" cy="7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748031" y="5419411"/>
          <a:ext cx="927388" cy="711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6" imgW="5667214" imgH="8019731" progId="AcroExch.Document.DC">
                  <p:embed/>
                </p:oleObj>
              </mc:Choice>
              <mc:Fallback>
                <p:oleObj name="Acrobat Document" r:id="rId16" imgW="5667214" imgH="8019731" progId="AcroExch.Document.DC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311" t="30048" r="16302" b="33966"/>
                      <a:stretch>
                        <a:fillRect/>
                      </a:stretch>
                    </p:blipFill>
                    <p:spPr bwMode="auto">
                      <a:xfrm>
                        <a:off x="3748031" y="5419411"/>
                        <a:ext cx="927388" cy="711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ázek 9"/>
          <p:cNvPicPr/>
          <p:nvPr/>
        </p:nvPicPr>
        <p:blipFill rotWithShape="1">
          <a:blip r:embed="rId18"/>
          <a:srcRect l="24305" t="27337" r="26091" b="29747"/>
          <a:stretch/>
        </p:blipFill>
        <p:spPr bwMode="auto">
          <a:xfrm>
            <a:off x="4879542" y="5453642"/>
            <a:ext cx="1718464" cy="677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243" y="5320083"/>
            <a:ext cx="3001859" cy="91004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92" y="5506889"/>
            <a:ext cx="2244875" cy="5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85D1CE5D-F808-2E45-8B02-BFE390F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63789"/>
            <a:ext cx="5722620" cy="718162"/>
          </a:xfrm>
        </p:spPr>
        <p:txBody>
          <a:bodyPr anchor="t">
            <a:normAutofit/>
          </a:bodyPr>
          <a:lstStyle/>
          <a:p>
            <a:pPr marL="0" lvl="1" indent="0">
              <a:buNone/>
              <a:defRPr/>
            </a:pPr>
            <a:r>
              <a:rPr lang="cs-CZ" sz="28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Soutěže související s podnikáním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EAB38407-8379-8D4F-A618-E2100784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090"/>
            <a:ext cx="10515600" cy="4605605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  <a:defRPr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 Podnikatel roku OK (20. ročník v OK v roce 2026)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nominace do 20. ročníku do konce října 2026, vyhlášení výsledků únor 2027 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vítěz v roce 2026, Petr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Paksi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z přerovské firmy JAP FUTERE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informace na: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https://www.olkraj.cz/podnikani-inovace-a-zamestnanost/souteze-pro-podnikatele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nominace do soutěže: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https://www.ey.com/cs_cz/podnikatel-roku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indent="0">
              <a:buNone/>
              <a:defRPr/>
            </a:pPr>
            <a:endParaRPr lang="cs-CZ" sz="32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Cena hejtmana OK za společenskou odpovědnost (6. ročník) v roce 2026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zahájení soutěže květen 2026, sběr přihlášek do července 2026, vyhlášení vítězů říjen 2026</a:t>
            </a:r>
          </a:p>
          <a:p>
            <a:pPr marL="285750" lvl="1" indent="-285750">
              <a:defRPr/>
            </a:pPr>
            <a:r>
              <a:rPr lang="cs-CZ" sz="3200" u="sng" dirty="0">
                <a:latin typeface="Arial" panose="020B0604020202020204" pitchFamily="34" charset="0"/>
                <a:cs typeface="Arial" panose="020B0604020202020204" pitchFamily="34" charset="0"/>
              </a:rPr>
              <a:t>soutěžní kategorie pro podnikatelský sektor (do 50, do 250 a nad 250 zaměstnanců), mikropodniky a živnostníky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cílem soutěže: ocenit organizace uplatňující CSR (společenskou) odpovědnost, nad rámec zákonných povinností, posuzuje se odpovědnost regionální, sociální, ekonomická, enviromentální </a:t>
            </a:r>
          </a:p>
          <a:p>
            <a:pPr marL="285750" lvl="1" indent="-285750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více informací dostupných na webové stránce soutěže na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www.cenykraje.cz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/ společenská odpovědnost</a:t>
            </a:r>
          </a:p>
          <a:p>
            <a:pPr marL="0" lvl="1" indent="0">
              <a:buNone/>
              <a:defRPr/>
            </a:pPr>
            <a:endParaRPr lang="cs-CZ" sz="20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2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7B5B9-D8B0-F645-A37F-C2085B5E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>
                <a:solidFill>
                  <a:schemeClr val="tx2"/>
                </a:solidFill>
              </a:rPr>
              <a:t>18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1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  <p:sp>
        <p:nvSpPr>
          <p:cNvPr id="18" name="Nadpis 17">
            <a:extLst>
              <a:ext uri="{FF2B5EF4-FFF2-40B4-BE49-F238E27FC236}">
                <a16:creationId xmlns:a16="http://schemas.microsoft.com/office/drawing/2014/main" id="{85D1CE5D-F808-2E45-8B02-BFE390F6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63789"/>
            <a:ext cx="10515600" cy="957275"/>
          </a:xfrm>
        </p:spPr>
        <p:txBody>
          <a:bodyPr anchor="t">
            <a:normAutofit/>
          </a:bodyPr>
          <a:lstStyle/>
          <a:p>
            <a:pPr lvl="1">
              <a:defRPr/>
            </a:pPr>
            <a:r>
              <a:rPr lang="cs-CZ" sz="28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Další soutěže související s podnikáním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EAB38407-8379-8D4F-A618-E2100784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522"/>
            <a:ext cx="10515600" cy="397431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potravina Olomouckého kraje</a:t>
            </a:r>
          </a:p>
          <a:p>
            <a:pPr marL="285750" lvl="1" indent="-285750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podpora soutěže ze strany OK (záštita hejtmana), spolupráce a koordinace s Agrární komorou Olomouckého kraje  </a:t>
            </a:r>
          </a:p>
          <a:p>
            <a:pPr marL="285750" lvl="1" indent="-285750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soutěži, přihláškách, harmonogramu dostupné na webové stránce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endParaRPr lang="cs-CZ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Olomouckého kraje</a:t>
            </a:r>
          </a:p>
          <a:p>
            <a:pPr marL="285750" lvl="1" indent="-285750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podpora soutěže ze strany OK (záštita hejtmana), spolupráce a koordinace s Agrární komorou Olomouckého kraje  </a:t>
            </a:r>
          </a:p>
          <a:p>
            <a:pPr marL="285750" lvl="1" indent="-285750"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soutěži, přihláškách, harmonogramu dostupné na webové stránce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endParaRPr lang="cs-CZ" sz="18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2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7B5B9-D8B0-F645-A37F-C2085B5E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>
                <a:solidFill>
                  <a:schemeClr val="tx2"/>
                </a:solidFill>
              </a:rPr>
              <a:t>19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73476-2086-A69D-3288-5DBBDF4B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130" y="285750"/>
            <a:ext cx="9589770" cy="141732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charset="0"/>
              </a:rPr>
              <a:t>Programové prohlášení Rady Olomouckého kraje </a:t>
            </a:r>
            <a:br>
              <a:rPr lang="cs-CZ" sz="2800" dirty="0">
                <a:solidFill>
                  <a:srgbClr val="FF0000"/>
                </a:solidFill>
                <a:latin typeface="Arial" charset="0"/>
              </a:rPr>
            </a:br>
            <a:r>
              <a:rPr lang="cs-CZ" sz="2800" dirty="0">
                <a:solidFill>
                  <a:srgbClr val="FF0000"/>
                </a:solidFill>
                <a:latin typeface="Arial" charset="0"/>
              </a:rPr>
              <a:t>pro období 2024 - 2028</a:t>
            </a:r>
            <a:br>
              <a:rPr lang="cs-CZ" sz="2800" b="1" dirty="0">
                <a:solidFill>
                  <a:srgbClr val="0070C0"/>
                </a:solidFill>
                <a:latin typeface="Arial" charset="0"/>
              </a:rPr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78CD0-4058-27D1-5C87-514E95BA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1"/>
            <a:ext cx="11014710" cy="5086349"/>
          </a:xfrm>
        </p:spPr>
        <p:txBody>
          <a:bodyPr>
            <a:normAutofit fontScale="62500" lnSpcReduction="200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buClr>
                <a:srgbClr val="003366"/>
              </a:buClr>
              <a:buNone/>
              <a:defRPr/>
            </a:pPr>
            <a:r>
              <a:rPr lang="cs-CZ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cs-CZ" sz="3600" dirty="0">
                <a:solidFill>
                  <a:srgbClr val="0070C0"/>
                </a:solidFill>
                <a:latin typeface="Arial" charset="0"/>
              </a:rPr>
              <a:t>Regionální rozvoj a rozvoj venkova, podpora podnikání, Smart region</a:t>
            </a:r>
          </a:p>
          <a:p>
            <a:pPr marL="0" lvl="0" indent="0" algn="just" fontAlgn="base">
              <a:lnSpc>
                <a:spcPct val="100000"/>
              </a:lnSpc>
              <a:spcBef>
                <a:spcPct val="0"/>
              </a:spcBef>
              <a:buClr>
                <a:srgbClr val="003366"/>
              </a:buClr>
              <a:buNone/>
              <a:defRPr/>
            </a:pPr>
            <a:endParaRPr lang="cs-CZ" sz="2200" b="1" dirty="0">
              <a:solidFill>
                <a:srgbClr val="0070C0"/>
              </a:solidFill>
              <a:latin typeface="Arial" charset="0"/>
            </a:endParaRP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podpoříme smysluplné veřejné i podnikatelské projekty zaměřené na rozvoj kraje</a:t>
            </a: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podpoříme tvorbu a aktualizaci územních plánů měst a obcí</a:t>
            </a:r>
          </a:p>
          <a:p>
            <a:pPr lvl="0" algn="just" fontAlgn="base">
              <a:lnSpc>
                <a:spcPct val="100000"/>
              </a:lnSpc>
              <a:spcBef>
                <a:spcPct val="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budeme aktivně podporovat města, obce a podnikatele na trhu investičních příležitostí se speciálním důrazem na projekty v regionech s méně rozvinutou ekonomikou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zlepšíme dopravní obslužnost a propustnost v kraji zejména v oblastech s nadprůměrnou nezaměstnaností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budeme pokračovat v dotačních programech podporujících regionální rozvoj, zejména Programu obnovy venkova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podpoříme lokální výrobce zemědělských produktů a kvalitních potravin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budeme investovat do rozvoje digitální infrastruktury a podporovat výstavbu optických sítí v okrajových regionech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při návrhu řešení Smart region budeme vycházet z reálných potřeb obyvatel</a:t>
            </a:r>
          </a:p>
          <a:p>
            <a:pPr lvl="0" algn="just" fontAlgn="base">
              <a:lnSpc>
                <a:spcPct val="120000"/>
              </a:lnSpc>
              <a:spcBef>
                <a:spcPts val="600"/>
              </a:spcBef>
              <a:buClr>
                <a:srgbClr val="003366"/>
              </a:buClr>
              <a:buFontTx/>
              <a:buChar char="-"/>
              <a:defRPr/>
            </a:pPr>
            <a:r>
              <a:rPr lang="cs-CZ" dirty="0">
                <a:solidFill>
                  <a:schemeClr val="accent1"/>
                </a:solidFill>
                <a:latin typeface="Arial" charset="0"/>
              </a:rPr>
              <a:t>budeme i nadále rozvíjet Digitální technickou mapu (DTM) jako informační platformu o stávající infrastruktuře na území kraje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B01D7-6316-A8AE-F801-0E7EE75A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96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3ED52-7ADE-91CF-93C1-8E91BC0B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80" y="251460"/>
            <a:ext cx="9227820" cy="130302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propagačních materiálů a publikací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AC9FC4-D5ED-5857-4BD1-B11E4D531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576320"/>
          </a:xfrm>
        </p:spPr>
        <p:txBody>
          <a:bodyPr>
            <a:normAutofit fontScale="32500" lnSpcReduction="20000"/>
          </a:bodyPr>
          <a:lstStyle/>
          <a:p>
            <a:pPr marL="0" lvl="1" indent="0">
              <a:buNone/>
              <a:defRPr/>
            </a:pPr>
            <a:r>
              <a:rPr lang="cs-CZ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Významné firmy Olomouckého kraje 2023/2024</a:t>
            </a:r>
          </a:p>
          <a:p>
            <a:pPr marL="266700" lvl="2" indent="-266700">
              <a:defRPr/>
            </a:pP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krajská publikace mapuje více než 175 firem, prezentace významných podniků OK</a:t>
            </a:r>
          </a:p>
          <a:p>
            <a:pPr marL="266700" lvl="2" indent="-266700">
              <a:lnSpc>
                <a:spcPct val="120000"/>
              </a:lnSpc>
              <a:defRPr/>
            </a:pP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využití: prezentace na podnikatelských misích, školám nabízí informace a profesním uplatnění svých žáků v OK</a:t>
            </a:r>
          </a:p>
          <a:p>
            <a:pPr marL="266700" lvl="2" indent="-266700">
              <a:defRPr/>
            </a:pP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Na podzim 2026 připravujeme nové vydání Katalogu významné firmy</a:t>
            </a:r>
          </a:p>
          <a:p>
            <a:pPr marL="0" lvl="2" indent="0">
              <a:buNone/>
              <a:defRPr/>
            </a:pP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cs-CZ" sz="5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 regionální produkce Olomouckého kraje 2023/2024</a:t>
            </a:r>
          </a:p>
          <a:p>
            <a:pPr marL="266700" lvl="2" indent="-266700">
              <a:lnSpc>
                <a:spcPct val="120000"/>
              </a:lnSpc>
              <a:defRPr/>
            </a:pP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publikace prezentuje regionální producenty z našeho kraje, včetně ocenění v soutěžích Regionální potravina OK, Výrobek OK, certifikované producenty pod značkami Haná, Jeseníky, Moravská brána, celkem cca 400 producentů, informace o značkách </a:t>
            </a:r>
            <a:r>
              <a:rPr lang="cs-CZ" sz="5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5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2" indent="-266700">
              <a:defRPr/>
            </a:pP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Na podzim 2026 připravujeme nové vydání Katalogu regionální produkce</a:t>
            </a:r>
          </a:p>
          <a:p>
            <a:pPr marL="266700" lvl="2" indent="-266700">
              <a:defRPr/>
            </a:pPr>
            <a:endParaRPr lang="cs-CZ" sz="4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cs-CZ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rozvoje územního obvodu OK (vydáno 2. pol. 2024), </a:t>
            </a:r>
            <a:r>
              <a:rPr lang="cs-CZ" sz="4500" dirty="0">
                <a:latin typeface="Arial" panose="020B0604020202020204" pitchFamily="34" charset="0"/>
                <a:cs typeface="Arial" panose="020B0604020202020204" pitchFamily="34" charset="0"/>
              </a:rPr>
              <a:t>el. </a:t>
            </a:r>
            <a:r>
              <a:rPr lang="cs-CZ" sz="4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verze </a:t>
            </a:r>
            <a:r>
              <a:rPr lang="cs-CZ" sz="4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4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cs-CZ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 – Region pro chytré investice</a:t>
            </a:r>
          </a:p>
          <a:p>
            <a:pPr marL="0" lvl="1" indent="0">
              <a:buNone/>
              <a:defRPr/>
            </a:pPr>
            <a:r>
              <a:rPr lang="cs-CZ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podniky Olomouckého kraje </a:t>
            </a:r>
          </a:p>
          <a:p>
            <a:pPr marL="0" lvl="1" indent="0">
              <a:buNone/>
              <a:defRPr/>
            </a:pPr>
            <a:r>
              <a:rPr lang="cs-CZ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Karty sociálních podniků </a:t>
            </a:r>
          </a:p>
          <a:p>
            <a:pPr marL="0" lvl="1" indent="0">
              <a:buNone/>
              <a:defRPr/>
            </a:pPr>
            <a:endParaRPr lang="cs-CZ" sz="3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r>
              <a:rPr lang="cs-CZ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publikace dostupné ke stažení na webové stránce za regionální rozvoj </a:t>
            </a:r>
            <a:r>
              <a:rPr lang="cs-CZ" sz="33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33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A7AD0-565B-1B37-6058-916EF7FE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92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EAB38407-8379-8D4F-A618-E21007843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090"/>
            <a:ext cx="10515600" cy="4504743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Stavotech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Olomouc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jarní etapa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  <a:p>
            <a:pPr marL="0" lvl="1" indent="0">
              <a:buNone/>
              <a:defRPr/>
            </a:pPr>
            <a:r>
              <a:rPr lang="cs-CZ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Stavotech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Olomouc podzimní etapa (5. – 7. 11. 2026)</a:t>
            </a:r>
          </a:p>
          <a:p>
            <a:pPr marL="0" lvl="1" indent="0">
              <a:buNone/>
              <a:defRPr/>
            </a:pP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2" indent="-266700">
              <a:defRPr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společná prezentace s partnery OK </a:t>
            </a:r>
          </a:p>
          <a:p>
            <a:pPr marL="266700" lvl="2" indent="-266700">
              <a:defRPr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 stánku se představí: Olomoucký kraj, Magistrát města Olomouce, ICOK, CzechInvest, Svaz průmyslu dopravy ČR, Hospodářské komory OK, Krajská hospodářská komora OK</a:t>
            </a:r>
          </a:p>
          <a:p>
            <a:pPr marL="266700" lvl="2" indent="-266700">
              <a:defRPr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nabízíme propagaci firem z území OK na veletržním stánku (ve formě letáků, osobní prezentace a setkání)</a:t>
            </a:r>
          </a:p>
          <a:p>
            <a:pPr marL="457200" lvl="2" indent="0">
              <a:buNone/>
              <a:defRPr/>
            </a:pPr>
            <a:endParaRPr lang="cs-CZ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endParaRPr lang="cs-CZ" sz="20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  <a:defRPr/>
            </a:pPr>
            <a:endParaRPr lang="cs-CZ" sz="20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000" dirty="0">
              <a:solidFill>
                <a:srgbClr val="0039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2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7B5B9-D8B0-F645-A37F-C2085B5E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>
                <a:solidFill>
                  <a:schemeClr val="tx2"/>
                </a:solidFill>
              </a:rPr>
              <a:t>21</a:t>
            </a:fld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E1BAA4-C056-36B1-DBD7-888580AA8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08" y="4197765"/>
            <a:ext cx="3226709" cy="18150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BFCA173-91FB-76E2-04BB-06EC0E6D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74" y="4199943"/>
            <a:ext cx="3241651" cy="18230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5F3D34-F912-1533-E937-C5EEFD1AF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382" y="4196769"/>
            <a:ext cx="3229697" cy="1816082"/>
          </a:xfrm>
          <a:prstGeom prst="rect">
            <a:avLst/>
          </a:prstGeom>
        </p:spPr>
      </p:pic>
      <p:sp>
        <p:nvSpPr>
          <p:cNvPr id="4" name="Nadpis 17">
            <a:extLst>
              <a:ext uri="{FF2B5EF4-FFF2-40B4-BE49-F238E27FC236}">
                <a16:creationId xmlns:a16="http://schemas.microsoft.com/office/drawing/2014/main" id="{33B3CDC6-CCC7-4B8E-1577-78C9188AF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58902"/>
            <a:ext cx="10515600" cy="684213"/>
          </a:xfrm>
        </p:spPr>
        <p:txBody>
          <a:bodyPr anchor="t">
            <a:normAutofit/>
          </a:bodyPr>
          <a:lstStyle/>
          <a:p>
            <a:pPr lvl="1">
              <a:defRPr/>
            </a:pPr>
            <a:r>
              <a:rPr lang="cs-CZ" sz="2800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Účast Olomouckého kraje na tuzemských veletrzích</a:t>
            </a:r>
          </a:p>
        </p:txBody>
      </p:sp>
    </p:spTree>
    <p:extLst>
      <p:ext uri="{BB962C8B-B14F-4D97-AF65-F5344CB8AC3E}">
        <p14:creationId xmlns:p14="http://schemas.microsoft.com/office/powerpoint/2010/main" val="277821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964800"/>
            <a:ext cx="10515600" cy="684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Děkuji za pozornost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6000"/>
            <a:ext cx="10515600" cy="386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000" b="1" dirty="0"/>
          </a:p>
          <a:p>
            <a:pPr marL="0" indent="0" algn="ctr"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Ing. Pavel Jelínek, PhD.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náměstek hejtmana, strategický rozvoj a IT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+420 585 508 822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p.jelinek@olkraj.cz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2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8F63-6A72-5019-4D52-4836AA3F1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F0A82-6FB7-E41B-36C8-D46566F0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514350"/>
            <a:ext cx="9178290" cy="15281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rozvoje územního obvodu Olomouckého kraje </a:t>
            </a:r>
            <a:b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období 2021-27, s výhledem do roku 2030.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40AA9-592D-7B88-5621-B09EC78E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Vize: </a:t>
            </a:r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Vitální kraj s vysokou úrovní kvality života</a:t>
            </a:r>
          </a:p>
          <a:p>
            <a:endParaRPr lang="cs-CZ" sz="2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Zelený a odolný Olomoucký kraj </a:t>
            </a:r>
            <a:r>
              <a:rPr lang="cs-CZ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společně s podporou měst i venkova dosáhnout vyšší kvality životního prostředí</a:t>
            </a:r>
          </a:p>
          <a:p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Podnikavý a konkurenceschopný Olomoucký kraj </a:t>
            </a:r>
            <a:r>
              <a:rPr lang="cs-CZ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posílíme ekonomický růst motivací k podnikání, inovacemi a službami pro podnikatele</a:t>
            </a:r>
          </a:p>
          <a:p>
            <a:r>
              <a:rPr lang="cs-CZ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Talentovaný a soudržný kraj </a:t>
            </a:r>
            <a:r>
              <a:rPr lang="cs-CZ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rozvineme kvalitní služby a investujeme do vzdělání a osobního rozvoje obyvatel v kraji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E881CE-019B-73A0-C295-B850785E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50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9F52A-C5DD-151C-6900-944327A5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514350"/>
            <a:ext cx="9178290" cy="15281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rozvoje územního obvodu Olomouckého kraje </a:t>
            </a:r>
            <a:b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období 2021-27 s výhledem do roku 2030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A6448-EC03-6E46-CC68-20F72A13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Vlajkové projekty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Lepší image Olomouckého kraje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Restart Jesenicka a Šumperska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Rozvoj inovačního ekosystému a chytrého regionu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494887-3C32-2750-4C4E-4D1F96EC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DCB21-2804-A7F8-6BE5-AD9DE964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2" y="609600"/>
            <a:ext cx="8944897" cy="126836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Vlajkové projekty</a:t>
            </a:r>
            <a:b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EE8887-376E-3CEF-2083-8FCCEBB18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0" y="1559724"/>
            <a:ext cx="9763760" cy="445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 image Olomouckého kraje</a:t>
            </a:r>
          </a:p>
          <a:p>
            <a:pPr marL="0" indent="0">
              <a:buNone/>
            </a:pPr>
            <a:endParaRPr lang="cs-CZ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/>
              <a:t>V rámci projektu Lepší image Olomouckého kraje byla zpracována identita Olomouckého kraje</a:t>
            </a:r>
          </a:p>
          <a:p>
            <a:r>
              <a:rPr lang="cs-CZ" sz="2600" dirty="0"/>
              <a:t>Identita Olomouckého kraje ukazuje, jaký kraj je, s čím je spojován.</a:t>
            </a:r>
          </a:p>
          <a:p>
            <a:r>
              <a:rPr lang="cs-CZ" sz="2600" dirty="0"/>
              <a:t>Navazují silné charakteristiky toho, co kraj může nabídnout a to, kam chceme, aby se dále ubíral.</a:t>
            </a:r>
          </a:p>
          <a:p>
            <a:r>
              <a:rPr lang="cs-CZ" sz="2600" dirty="0"/>
              <a:t>Identita Olomouckého kraje je vizuálně shrnuta na 1 stanu formátu A3 a je možné ji stáhnout v níže uvedeném souboru.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Identita Olomouckého kraje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32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43AAC3-A4FD-14A6-A3D2-9C929529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44" y="136525"/>
            <a:ext cx="8718755" cy="155462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Vlajkové projekty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78DD1-EBA2-9759-FB19-D4535922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9806"/>
            <a:ext cx="10515600" cy="436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 Jesenicka a Šumperska</a:t>
            </a:r>
          </a:p>
          <a:p>
            <a:pPr marL="0" indent="0">
              <a:buNone/>
            </a:pPr>
            <a:endParaRPr lang="cs-CZ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/>
              <a:t>Při vyjednávání na národní úrovni definitivně došlo k posunu v řešení hospodářsky a sociálně ohrožených území napříč republikou.</a:t>
            </a:r>
          </a:p>
          <a:p>
            <a:r>
              <a:rPr lang="cs-CZ" sz="2600" dirty="0"/>
              <a:t>Olomoucký kraj připravuje vyhlášení dotačního programu na podporu HSOÚ. </a:t>
            </a:r>
          </a:p>
          <a:p>
            <a:r>
              <a:rPr lang="cs-CZ" sz="2600" dirty="0"/>
              <a:t>Vzhledem k povodním v září 2024 došlo pro rok 2025 a 2026 k přesunu financí na obnovu území po povodni. </a:t>
            </a:r>
          </a:p>
          <a:p>
            <a:r>
              <a:rPr lang="cs-CZ" sz="2600" dirty="0"/>
              <a:t>Samotný kraj nadále věnuje zvýšenou pozornost území Jesenicka a Šumperska.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33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B7B0D-9341-CD13-2E89-7FDB076C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42" y="245806"/>
            <a:ext cx="8689258" cy="1386349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Vlajkové projekty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E8D13-876C-5907-44CF-2CA1E76B4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0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inovačního ekosystému a chytrého regionu</a:t>
            </a:r>
          </a:p>
          <a:p>
            <a:pPr marL="0" indent="0">
              <a:buNone/>
            </a:pPr>
            <a:endParaRPr lang="cs-CZ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/>
              <a:t>Vlajkový projekt je naplňován především ve spolupráci s Inovačním centrem Olomouckého kraje, pro něž uvolnil Olomoucký kraj 12 000 000 Kč</a:t>
            </a:r>
          </a:p>
          <a:p>
            <a:r>
              <a:rPr lang="cs-CZ" sz="2600" dirty="0"/>
              <a:t>Kromě toho je s Inovačním centrem OK realizován projekt Smart akcelerátor III. </a:t>
            </a:r>
          </a:p>
          <a:p>
            <a:r>
              <a:rPr lang="cs-CZ" sz="2600" dirty="0"/>
              <a:t>Kraj v rámci SMART strategie podporuje konkrétní chytrá řešení a chytré projekty a současně byl také vypsán dotační program SMART region.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44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A3B41-9382-790B-FA93-F913A1D7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206" y="-226142"/>
            <a:ext cx="8669594" cy="221694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rozvoje Olomouckého kraje (SROK)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A3EA1-40D8-F524-CF29-0C1872C6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981"/>
            <a:ext cx="10515600" cy="4429819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ea typeface="Calibri" panose="020F0502020204030204" pitchFamily="34" charset="0"/>
              </a:rPr>
              <a:t>SROK navazuje na Strategii regionálního rozvoje ČR a rozpracovává ji do podmínek Olomouckého kraje a v souladu s rozhodnutími samosprávy</a:t>
            </a:r>
          </a:p>
          <a:p>
            <a:pPr marL="0" indent="0">
              <a:buNone/>
            </a:pPr>
            <a:endParaRPr lang="cs-CZ" sz="2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20.4.2026 bylo Zastupitelstvem Olomouckého kraje schváleno zahájení prací na aktualizaci SROK na období 2028-2034</a:t>
            </a:r>
          </a:p>
          <a:p>
            <a:pPr marL="0" indent="0">
              <a:buNone/>
            </a:pP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Zpracování aktualizace Analytické části SROK bylo zadáno Katedře geografie Přírodovědecké fakulty Univerzity Palackého</a:t>
            </a:r>
          </a:p>
          <a:p>
            <a:endParaRPr lang="cs-CZ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7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79490-91B8-9B9A-8C52-4BAAA05E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130" y="422910"/>
            <a:ext cx="9170670" cy="91503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Statistická data o vývoji ekonomiky Olomouckého kraje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4A753D-7BE9-870B-40F5-EEE804E8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B20897B-B9A5-6E89-0D09-2BAE62AD4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70627"/>
              </p:ext>
            </p:extLst>
          </p:nvPr>
        </p:nvGraphicFramePr>
        <p:xfrm>
          <a:off x="966354" y="1502986"/>
          <a:ext cx="10387445" cy="432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7D732F2F-A89F-0974-960D-C5E215FD0C47}"/>
              </a:ext>
            </a:extLst>
          </p:cNvPr>
          <p:cNvSpPr txBox="1"/>
          <p:nvPr/>
        </p:nvSpPr>
        <p:spPr bwMode="auto">
          <a:xfrm>
            <a:off x="1059873" y="6234545"/>
            <a:ext cx="40005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1400" dirty="0">
                <a:solidFill>
                  <a:schemeClr val="tx2"/>
                </a:solidFill>
                <a:ea typeface="+mj-ea"/>
              </a:rPr>
              <a:t>Zdroj MF: monitoring státní pokladny</a:t>
            </a:r>
          </a:p>
        </p:txBody>
      </p:sp>
    </p:spTree>
    <p:extLst>
      <p:ext uri="{BB962C8B-B14F-4D97-AF65-F5344CB8AC3E}">
        <p14:creationId xmlns:p14="http://schemas.microsoft.com/office/powerpoint/2010/main" val="2660010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lomoucký kraj">
      <a:dk1>
        <a:srgbClr val="000000"/>
      </a:dk1>
      <a:lt1>
        <a:srgbClr val="FFFFFF"/>
      </a:lt1>
      <a:dk2>
        <a:srgbClr val="02539F"/>
      </a:dk2>
      <a:lt2>
        <a:srgbClr val="E7E6E6"/>
      </a:lt2>
      <a:accent1>
        <a:srgbClr val="02539F"/>
      </a:accent1>
      <a:accent2>
        <a:srgbClr val="58894C"/>
      </a:accent2>
      <a:accent3>
        <a:srgbClr val="C4262D"/>
      </a:accent3>
      <a:accent4>
        <a:srgbClr val="9FBF5B"/>
      </a:accent4>
      <a:accent5>
        <a:srgbClr val="6AB6EA"/>
      </a:accent5>
      <a:accent6>
        <a:srgbClr val="E9BB46"/>
      </a:accent6>
      <a:hlink>
        <a:srgbClr val="0563C1"/>
      </a:hlink>
      <a:folHlink>
        <a:srgbClr val="954F72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175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38100" tIns="38100" rIns="38100" bIns="38100"/>
      <a:lstStyle>
        <a:defPPr algn="l">
          <a:lnSpc>
            <a:spcPct val="150000"/>
          </a:lnSpc>
          <a:defRPr sz="1400" dirty="0">
            <a:solidFill>
              <a:schemeClr val="tx2"/>
            </a:solidFill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 OK.potx" id="{6F3F9BF8-1F67-4B46-B308-B76B3766940E}" vid="{C58A957F-67F5-6440-9449-FF9D378E82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9C058536013428047489CB59AE71F" ma:contentTypeVersion="4" ma:contentTypeDescription="Create a new document." ma:contentTypeScope="" ma:versionID="bb541de1fa99f96466784983b0c04398">
  <xsd:schema xmlns:xsd="http://www.w3.org/2001/XMLSchema" xmlns:xs="http://www.w3.org/2001/XMLSchema" xmlns:p="http://schemas.microsoft.com/office/2006/metadata/properties" xmlns:ns3="5128ad39-fa64-4e30-af8b-f7cf8046158d" targetNamespace="http://schemas.microsoft.com/office/2006/metadata/properties" ma:root="true" ma:fieldsID="0143e32fabfd66e7dcbc1c9393ebbc69" ns3:_="">
    <xsd:import namespace="5128ad39-fa64-4e30-af8b-f7cf804615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8ad39-fa64-4e30-af8b-f7cf804615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10500E-DA08-4B0D-AE59-C769FD22E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28ad39-fa64-4e30-af8b-f7cf80461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4AF5CC-F54D-47A7-826E-C331FDA66D7C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5128ad39-fa64-4e30-af8b-f7cf8046158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3B014C-525A-4A62-970F-3B8816D7E4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OK</Template>
  <TotalTime>4442</TotalTime>
  <Words>1696</Words>
  <Application>Microsoft Office PowerPoint</Application>
  <PresentationFormat>Širokoúhlá obrazovka</PresentationFormat>
  <Paragraphs>161</Paragraphs>
  <Slides>22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Inter</vt:lpstr>
      <vt:lpstr>Motiv Office</vt:lpstr>
      <vt:lpstr>Acrobat Document</vt:lpstr>
      <vt:lpstr>                                                    Celokrajské setkání podnikatelů a zástupců firem s hejtmanem a vedením Olomouckého kraje  Ing. Pavel Jelínek, PhD.  náměstek hejtmana, strategický rozvoj a IT     </vt:lpstr>
      <vt:lpstr>Programové prohlášení Rady Olomouckého kraje  pro období 2024 - 2028 </vt:lpstr>
      <vt:lpstr>Strategie rozvoje územního obvodu Olomouckého kraje  pro období 2021-27, s výhledem do roku 2030.</vt:lpstr>
      <vt:lpstr>Strategie rozvoje územního obvodu Olomouckého kraje  pro období 2021-27 s výhledem do roku 2030</vt:lpstr>
      <vt:lpstr>Vlajkové projekty </vt:lpstr>
      <vt:lpstr>Vlajkové projekty</vt:lpstr>
      <vt:lpstr>Vlajkové projekty</vt:lpstr>
      <vt:lpstr>Strategie rozvoje Olomouckého kraje (SROK)</vt:lpstr>
      <vt:lpstr>Statistická data o vývoji ekonomiky Olomouckého kraje</vt:lpstr>
      <vt:lpstr>Kondice Olomouckého kraje </vt:lpstr>
      <vt:lpstr>Prezentace aplikace PowerPoint</vt:lpstr>
      <vt:lpstr>Nezaměstnanost v kraji od roku 2016 do 30.4.2026</vt:lpstr>
      <vt:lpstr>RIS3 strategie Olomouckého kraje</vt:lpstr>
      <vt:lpstr>Klíčové oblasti změn RIS3 strategie Olomouckého kraje</vt:lpstr>
      <vt:lpstr>Prezentace aplikace PowerPoint</vt:lpstr>
      <vt:lpstr>Prezentace aplikace PowerPoint</vt:lpstr>
      <vt:lpstr>Spolupráce s partnery – podnikání a zaměstnanost</vt:lpstr>
      <vt:lpstr>Soutěže související s podnikáním</vt:lpstr>
      <vt:lpstr>Další soutěže související s podnikáním</vt:lpstr>
      <vt:lpstr>Tvorba propagačních materiálů a publikací </vt:lpstr>
      <vt:lpstr>Účast Olomouckého kraje na tuzemských veletrzích</vt:lpstr>
      <vt:lpstr>Děkuji za pozornost</vt:lpstr>
    </vt:vector>
  </TitlesOfParts>
  <Company>VDI0101W10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Niče Luděk</dc:creator>
  <cp:lastModifiedBy>Mastík Jiří</cp:lastModifiedBy>
  <cp:revision>187</cp:revision>
  <cp:lastPrinted>2023-11-20T15:02:10Z</cp:lastPrinted>
  <dcterms:created xsi:type="dcterms:W3CDTF">2022-03-10T07:10:19Z</dcterms:created>
  <dcterms:modified xsi:type="dcterms:W3CDTF">2026-06-16T09:15:31Z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0x01010073A9C058536013428047489CB59AE71F</vt:lpwstr>
  </property>
</Properties>
</file>