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91" r:id="rId2"/>
    <p:sldId id="315" r:id="rId3"/>
    <p:sldId id="316" r:id="rId4"/>
    <p:sldId id="317" r:id="rId5"/>
    <p:sldId id="308" r:id="rId6"/>
    <p:sldId id="311" r:id="rId7"/>
    <p:sldId id="319" r:id="rId8"/>
    <p:sldId id="302" r:id="rId9"/>
    <p:sldId id="305" r:id="rId10"/>
    <p:sldId id="306" r:id="rId11"/>
    <p:sldId id="320" r:id="rId12"/>
    <p:sldId id="321" r:id="rId13"/>
    <p:sldId id="322" r:id="rId14"/>
    <p:sldId id="323" r:id="rId15"/>
    <p:sldId id="324" r:id="rId16"/>
    <p:sldId id="325" r:id="rId17"/>
    <p:sldId id="307" r:id="rId18"/>
  </p:sldIdLst>
  <p:sldSz cx="12192000" cy="6858000"/>
  <p:notesSz cx="9926638" cy="6797675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CCC55275-1435-42E7-B4AC-44489F920553}">
          <p14:sldIdLst>
            <p14:sldId id="291"/>
            <p14:sldId id="315"/>
            <p14:sldId id="316"/>
            <p14:sldId id="317"/>
            <p14:sldId id="308"/>
          </p14:sldIdLst>
        </p14:section>
        <p14:section name="Oddíl bez názvu" id="{38DDA1B2-1DA3-4006-B29D-5A36B241F27D}">
          <p14:sldIdLst>
            <p14:sldId id="311"/>
            <p14:sldId id="319"/>
            <p14:sldId id="302"/>
            <p14:sldId id="305"/>
            <p14:sldId id="306"/>
            <p14:sldId id="320"/>
            <p14:sldId id="321"/>
            <p14:sldId id="322"/>
            <p14:sldId id="323"/>
            <p14:sldId id="324"/>
            <p14:sldId id="325"/>
            <p14:sldId id="307"/>
          </p14:sldIdLst>
        </p14:section>
      </p14:sectionLst>
    </p:ext>
    <p:ext uri="{EFAFB233-063F-42B5-8137-9DF3F51BA10A}">
      <p15:sldGuideLst xmlns:p15="http://schemas.microsoft.com/office/powerpoint/2012/main">
        <p15:guide id="2" pos="3840" userDrawn="1">
          <p15:clr>
            <a:srgbClr val="A4A3A4"/>
          </p15:clr>
        </p15:guide>
        <p15:guide id="5" pos="529" userDrawn="1">
          <p15:clr>
            <a:srgbClr val="A4A3A4"/>
          </p15:clr>
        </p15:guide>
        <p15:guide id="6" orient="horz" userDrawn="1">
          <p15:clr>
            <a:srgbClr val="A4A3A4"/>
          </p15:clr>
        </p15:guide>
        <p15:guide id="7" pos="7151" userDrawn="1">
          <p15:clr>
            <a:srgbClr val="A4A3A4"/>
          </p15:clr>
        </p15:guide>
        <p15:guide id="8" orient="horz" pos="3861" userDrawn="1">
          <p15:clr>
            <a:srgbClr val="A4A3A4"/>
          </p15:clr>
        </p15:guide>
        <p15:guide id="10" orient="horz" pos="1434" userDrawn="1">
          <p15:clr>
            <a:srgbClr val="A4A3A4"/>
          </p15:clr>
        </p15:guide>
        <p15:guide id="11" orient="horz" pos="822" userDrawn="1">
          <p15:clr>
            <a:srgbClr val="A4A3A4"/>
          </p15:clr>
        </p15:guide>
        <p15:guide id="12" orient="horz" pos="1253" userDrawn="1">
          <p15:clr>
            <a:srgbClr val="A4A3A4"/>
          </p15:clr>
        </p15:guide>
        <p15:guide id="15" pos="413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9F"/>
    <a:srgbClr val="578A4C"/>
    <a:srgbClr val="A5C659"/>
    <a:srgbClr val="6BB7EB"/>
    <a:srgbClr val="EABB47"/>
    <a:srgbClr val="C4262E"/>
    <a:srgbClr val="92D400"/>
    <a:srgbClr val="A1C05B"/>
    <a:srgbClr val="93C8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6327"/>
  </p:normalViewPr>
  <p:slideViewPr>
    <p:cSldViewPr snapToGrid="0" snapToObjects="1" showGuides="1">
      <p:cViewPr varScale="1">
        <p:scale>
          <a:sx n="82" d="100"/>
          <a:sy n="82" d="100"/>
        </p:scale>
        <p:origin x="720" y="72"/>
      </p:cViewPr>
      <p:guideLst>
        <p:guide pos="3840"/>
        <p:guide pos="529"/>
        <p:guide orient="horz"/>
        <p:guide pos="7151"/>
        <p:guide orient="horz" pos="3861"/>
        <p:guide orient="horz" pos="1434"/>
        <p:guide orient="horz" pos="822"/>
        <p:guide orient="horz" pos="1253"/>
        <p:guide pos="413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5622799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EC5A0A6-C97C-456B-9E34-09A1DF61C35A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1" y="6456615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5622799" y="6456615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0D5253-B728-4D94-8EEA-4FAE10E0C84C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151452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5622799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1E40DC-3E09-D246-ACC8-8D44CF70B152}" type="datetimeFigureOut">
              <a:rPr lang="cs-CZ" smtClean="0"/>
              <a:t>09.06.2026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992664" y="3271384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1" y="6456615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5622799" y="6456615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055B3-7155-F446-AC50-9C579597B32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325321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Skupina 6">
            <a:extLst>
              <a:ext uri="{FF2B5EF4-FFF2-40B4-BE49-F238E27FC236}">
                <a16:creationId xmlns:a16="http://schemas.microsoft.com/office/drawing/2014/main" id="{1F89291F-BFF3-F149-8545-E5BD693BB10A}"/>
              </a:ext>
            </a:extLst>
          </p:cNvPr>
          <p:cNvGrpSpPr/>
          <p:nvPr userDrawn="1"/>
        </p:nvGrpSpPr>
        <p:grpSpPr>
          <a:xfrm>
            <a:off x="-1" y="0"/>
            <a:ext cx="12192001" cy="6858000"/>
            <a:chOff x="-1" y="0"/>
            <a:chExt cx="12192001" cy="6858000"/>
          </a:xfrm>
        </p:grpSpPr>
        <p:sp>
          <p:nvSpPr>
            <p:cNvPr id="8" name="Obdélník 7">
              <a:extLst>
                <a:ext uri="{FF2B5EF4-FFF2-40B4-BE49-F238E27FC236}">
                  <a16:creationId xmlns:a16="http://schemas.microsoft.com/office/drawing/2014/main" id="{9B8A71D6-4121-A049-9152-97C298ED2BB1}"/>
                </a:ext>
              </a:extLst>
            </p:cNvPr>
            <p:cNvSpPr/>
            <p:nvPr/>
          </p:nvSpPr>
          <p:spPr>
            <a:xfrm>
              <a:off x="-1" y="0"/>
              <a:ext cx="12192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9" name="Grafický objekt 19">
              <a:extLst>
                <a:ext uri="{FF2B5EF4-FFF2-40B4-BE49-F238E27FC236}">
                  <a16:creationId xmlns:a16="http://schemas.microsoft.com/office/drawing/2014/main" id="{D859EB27-7C8D-FB4C-ABB8-C95E4E30107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6768667" y="765706"/>
              <a:ext cx="4259696" cy="532462"/>
            </a:xfrm>
            <a:prstGeom prst="rect">
              <a:avLst/>
            </a:prstGeom>
          </p:spPr>
        </p:pic>
        <p:pic>
          <p:nvPicPr>
            <p:cNvPr id="10" name="Grafický objekt 7">
              <a:extLst>
                <a:ext uri="{FF2B5EF4-FFF2-40B4-BE49-F238E27FC236}">
                  <a16:creationId xmlns:a16="http://schemas.microsoft.com/office/drawing/2014/main" id="{8F093256-8D25-044F-BFF0-EF923A8BDF2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1" y="0"/>
              <a:ext cx="7896226" cy="5687314"/>
            </a:xfrm>
            <a:prstGeom prst="rect">
              <a:avLst/>
            </a:prstGeom>
          </p:spPr>
        </p:pic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E3D64F53-6641-8946-85D8-2D5EA31A8ED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84800" y="3636000"/>
            <a:ext cx="6750000" cy="1533600"/>
          </a:xfrm>
        </p:spPr>
        <p:txBody>
          <a:bodyPr anchor="b">
            <a:normAutofit/>
          </a:bodyPr>
          <a:lstStyle>
            <a:lvl1pPr algn="r">
              <a:defRPr sz="36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47204E7A-2188-624C-A10B-9B14021961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384800" y="5374800"/>
            <a:ext cx="6750000" cy="936000"/>
          </a:xfrm>
        </p:spPr>
        <p:txBody>
          <a:bodyPr/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dirty="0"/>
              <a:t>Kliknutím můžete upravit styl předlohy.</a:t>
            </a:r>
          </a:p>
        </p:txBody>
      </p:sp>
    </p:spTree>
    <p:extLst>
      <p:ext uri="{BB962C8B-B14F-4D97-AF65-F5344CB8AC3E}">
        <p14:creationId xmlns:p14="http://schemas.microsoft.com/office/powerpoint/2010/main" val="256646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D01DDCC-3029-9F4E-95D9-4BDAF75A3A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5EB361E-08D2-DE42-9AD2-2722B2FC99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E58958E-BAF2-4043-9B6A-5788E57E13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0C7D488-F6DF-344A-AE4B-C17C5131FD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1984AC4-89DC-3048-BE97-584ACDBF8E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7705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9C61156-2D2A-6349-AB80-D946D1067A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AF63548B-0631-3842-ADED-8A09B1C320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C3FE42E-7771-CC48-BD71-BDE25A9F03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C9DAF4E-587E-474E-9EC6-282F2EBC1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F5A078-CFCC-1D48-A208-343756D5F3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8729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20BC99E-F575-CD4F-BC8C-B6D0F1C7B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46636C4-A3EA-684D-BB48-3F868DD7D6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  <a:lvl2pPr>
              <a:defRPr>
                <a:solidFill>
                  <a:srgbClr val="00549F"/>
                </a:solidFill>
              </a:defRPr>
            </a:lvl2pPr>
            <a:lvl3pPr>
              <a:defRPr>
                <a:solidFill>
                  <a:srgbClr val="00549F"/>
                </a:solidFill>
              </a:defRPr>
            </a:lvl3pPr>
            <a:lvl4pPr>
              <a:defRPr>
                <a:solidFill>
                  <a:srgbClr val="00549F"/>
                </a:solidFill>
              </a:defRPr>
            </a:lvl4pPr>
            <a:lvl5pPr>
              <a:defRPr>
                <a:solidFill>
                  <a:srgbClr val="00549F"/>
                </a:solidFill>
              </a:defRPr>
            </a:lvl5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7FA1B98-0F0A-804B-9EFB-6541F513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E878FF5-0B17-9941-82F2-757249570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67649C84-5642-254D-9462-884B59857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549F"/>
                </a:solidFill>
              </a:defRPr>
            </a:lvl1pPr>
          </a:lstStyle>
          <a:p>
            <a:fld id="{F756C1FA-8DED-774F-A9BF-965BD70CC5BD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6661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2A1488F-B8BD-6C4D-AB8D-B06252DD25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127B5E2E-DFC9-5A45-A199-DC7437FF0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rgbClr val="00549F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F65DA62-5DB1-1846-9E72-4AF265C87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395789-FFA9-6A48-956B-EF1DC9AF1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1AC4762-22A7-B142-A230-5302F205D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15879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3175D58-12AD-B84A-9ACC-A82DD980FC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0F0FCBF-CF8C-0C45-8F30-B1531CB45A9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90799"/>
            <a:ext cx="5181600" cy="4186163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22E56DF1-50BA-E140-92EC-104EAB7003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90799"/>
            <a:ext cx="5181600" cy="4186163"/>
          </a:xfrm>
        </p:spPr>
        <p:txBody>
          <a:bodyPr/>
          <a:lstStyle/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81A118F6-91BB-5B4E-9105-4A744995A2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D99D79A-A34B-5E4E-BD52-7B47EF30AF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BC3DBA3-F30E-054A-A599-FE6A6D323A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57138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A4D6D53-2781-654E-BC8D-8DCFAA2C6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306800"/>
            <a:ext cx="10515600" cy="684000"/>
          </a:xfrm>
        </p:spPr>
        <p:txBody>
          <a:bodyPr/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3864ED1C-7B69-0348-A11D-AEEBDD71F3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90799"/>
            <a:ext cx="5157787" cy="514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356A51F1-1974-AC48-A80F-20A9EEBA9C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B00F50A2-1C4A-5948-BE8B-49F769660E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90799"/>
            <a:ext cx="5183188" cy="5142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dirty="0"/>
              <a:t>Upravte styly předlohy textu.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7F59BBBA-C966-8046-8253-6FA4A9736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8431FEF3-E8E8-764A-8425-D76EC96F26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57760BE4-BEDE-EC45-829F-8B835D771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55BC128-C9BD-2744-A437-600544B17F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5207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52A329B-A10A-1844-81FE-4F1BA6E8E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1EC71333-B3E7-D44C-923B-31A328BFD2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8D4F56B5-69F8-9842-89E0-8584572C26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2C60967-6179-1748-9882-4147B7FD1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209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8AFF1581-7E1B-4C4C-9E2B-241D2E59A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662A342E-B1A3-1E42-96F5-03D898A2B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41026D2-DDB7-2C4B-B64A-F7847D569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781733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C2A16DA-D7E8-5649-9C03-290A0510B4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DB8DE4-6BC5-A348-A7D5-D9F5B9E40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C43F7F5D-4343-F540-A8D8-A55E9F556E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26B22C0C-88B0-3D4C-ABC1-BFCC0119A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E7D2AC44-F960-D746-856F-0488AAABF0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A6E894C3-3974-3841-973A-EBDD4A18B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04094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143B6F-9D61-124F-9986-7DE8D91D78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B184FF4E-EDAE-4D40-BA8C-F6093CC30A7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60206F0B-6F67-3746-8B9F-FB42DE5A45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626AF41B-EB73-B049-ACCD-3FA0E9B4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453D8BE-FDF7-5243-8A49-BBC8AEBE14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83D8E34-C96A-0649-A500-4C7413579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6C1FA-8DED-774F-A9BF-965BD70CC5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54234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sv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A1443AAB-CF41-0148-BC90-304F7189D4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06800"/>
            <a:ext cx="10515600" cy="68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41188D97-627F-714B-A0B0-855A906B52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268000"/>
            <a:ext cx="10515600" cy="3862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/>
              <a:t>Po kliknutí můžete upravovat styly textu v předloze.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D5F214B-FF17-2E4F-97E8-98C001A5C2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49F"/>
                </a:solidFill>
              </a:defRPr>
            </a:lvl1pPr>
          </a:lstStyle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88D8351-1CFF-8748-B796-579D5EEDD7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00549F"/>
                </a:solidFill>
              </a:defRPr>
            </a:lvl1pPr>
          </a:lstStyle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66384A0-3575-644F-943F-3D8B6A8E5FC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00549F"/>
                </a:solidFill>
              </a:defRPr>
            </a:lvl1pPr>
          </a:lstStyle>
          <a:p>
            <a:fld id="{F756C1FA-8DED-774F-A9BF-965BD70CC5BD}" type="slidenum">
              <a:rPr lang="cs-CZ" smtClean="0"/>
              <a:pPr/>
              <a:t>‹#›</a:t>
            </a:fld>
            <a:endParaRPr lang="cs-CZ"/>
          </a:p>
        </p:txBody>
      </p:sp>
      <p:pic>
        <p:nvPicPr>
          <p:cNvPr id="7" name="Grafický objekt 6">
            <a:extLst>
              <a:ext uri="{FF2B5EF4-FFF2-40B4-BE49-F238E27FC236}">
                <a16:creationId xmlns:a16="http://schemas.microsoft.com/office/drawing/2014/main" id="{7F005F39-F40F-D346-82E7-15471EBD534F}"/>
              </a:ext>
            </a:extLst>
          </p:cNvPr>
          <p:cNvPicPr>
            <a:picLocks noChangeAspect="1"/>
          </p:cNvPicPr>
          <p:nvPr userDrawn="1"/>
        </p:nvPicPr>
        <p:blipFill>
          <a:blip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0" y="0"/>
            <a:ext cx="2111835" cy="1521065"/>
          </a:xfrm>
          <a:prstGeom prst="rect">
            <a:avLst/>
          </a:prstGeom>
        </p:spPr>
      </p:pic>
      <p:cxnSp>
        <p:nvCxnSpPr>
          <p:cNvPr id="8" name="Přímá spojnice 7">
            <a:extLst>
              <a:ext uri="{FF2B5EF4-FFF2-40B4-BE49-F238E27FC236}">
                <a16:creationId xmlns:a16="http://schemas.microsoft.com/office/drawing/2014/main" id="{E7DE0464-B0AE-E643-9683-91B407784A15}"/>
              </a:ext>
            </a:extLst>
          </p:cNvPr>
          <p:cNvCxnSpPr>
            <a:cxnSpLocks/>
          </p:cNvCxnSpPr>
          <p:nvPr userDrawn="1"/>
        </p:nvCxnSpPr>
        <p:spPr>
          <a:xfrm>
            <a:off x="0" y="6294210"/>
            <a:ext cx="12192000" cy="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3737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rgbClr val="00549F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rgbClr val="00549F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rgbClr val="00549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rgbClr val="00549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549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rgbClr val="00549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Skupina 13">
            <a:extLst>
              <a:ext uri="{FF2B5EF4-FFF2-40B4-BE49-F238E27FC236}">
                <a16:creationId xmlns:a16="http://schemas.microsoft.com/office/drawing/2014/main" id="{1F89291F-BFF3-F149-8545-E5BD693BB10A}"/>
              </a:ext>
            </a:extLst>
          </p:cNvPr>
          <p:cNvGrpSpPr/>
          <p:nvPr/>
        </p:nvGrpSpPr>
        <p:grpSpPr>
          <a:xfrm>
            <a:off x="-1" y="0"/>
            <a:ext cx="12249324" cy="6858000"/>
            <a:chOff x="-1" y="0"/>
            <a:chExt cx="12249324" cy="6858000"/>
          </a:xfrm>
        </p:grpSpPr>
        <p:sp>
          <p:nvSpPr>
            <p:cNvPr id="7" name="Obdélník 6">
              <a:extLst>
                <a:ext uri="{FF2B5EF4-FFF2-40B4-BE49-F238E27FC236}">
                  <a16:creationId xmlns:a16="http://schemas.microsoft.com/office/drawing/2014/main" id="{9B8A71D6-4121-A049-9152-97C298ED2BB1}"/>
                </a:ext>
              </a:extLst>
            </p:cNvPr>
            <p:cNvSpPr/>
            <p:nvPr/>
          </p:nvSpPr>
          <p:spPr>
            <a:xfrm>
              <a:off x="57322" y="0"/>
              <a:ext cx="12192001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 dirty="0"/>
            </a:p>
          </p:txBody>
        </p:sp>
        <p:pic>
          <p:nvPicPr>
            <p:cNvPr id="20" name="Grafický objekt 19">
              <a:extLst>
                <a:ext uri="{FF2B5EF4-FFF2-40B4-BE49-F238E27FC236}">
                  <a16:creationId xmlns:a16="http://schemas.microsoft.com/office/drawing/2014/main" id="{D859EB27-7C8D-FB4C-ABB8-C95E4E301079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p:blipFill>
          <p:spPr>
            <a:xfrm>
              <a:off x="6768667" y="765706"/>
              <a:ext cx="4259696" cy="532462"/>
            </a:xfrm>
            <a:prstGeom prst="rect">
              <a:avLst/>
            </a:prstGeom>
          </p:spPr>
        </p:pic>
        <p:pic>
          <p:nvPicPr>
            <p:cNvPr id="8" name="Grafický objekt 7">
              <a:extLst>
                <a:ext uri="{FF2B5EF4-FFF2-40B4-BE49-F238E27FC236}">
                  <a16:creationId xmlns:a16="http://schemas.microsoft.com/office/drawing/2014/main" id="{8F093256-8D25-044F-BFF0-EF923A8BDF24}"/>
                </a:ext>
              </a:extLst>
            </p:cNvPr>
            <p:cNvPicPr>
              <a:picLocks noChangeAspect="1"/>
            </p:cNvPicPr>
            <p:nvPr/>
          </p:nvPicPr>
          <p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p:blipFill>
          <p:spPr>
            <a:xfrm>
              <a:off x="-1" y="0"/>
              <a:ext cx="7896226" cy="5687314"/>
            </a:xfrm>
            <a:prstGeom prst="rect">
              <a:avLst/>
            </a:prstGeom>
          </p:spPr>
        </p:pic>
      </p:grpSp>
      <p:sp>
        <p:nvSpPr>
          <p:cNvPr id="2" name="Nadpis 1">
            <a:extLst>
              <a:ext uri="{FF2B5EF4-FFF2-40B4-BE49-F238E27FC236}">
                <a16:creationId xmlns:a16="http://schemas.microsoft.com/office/drawing/2014/main" id="{C2A064BA-43CA-F941-BCEA-9499EDA1D9B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41579" y="3088258"/>
            <a:ext cx="8300564" cy="1475430"/>
          </a:xfrm>
        </p:spPr>
        <p:txBody>
          <a:bodyPr anchor="b">
            <a:normAutofit fontScale="90000"/>
          </a:bodyPr>
          <a:lstStyle/>
          <a:p>
            <a:pPr algn="ctr"/>
            <a:r>
              <a:rPr lang="cs-CZ" dirty="0"/>
              <a:t>Připravované a realizované významné investice Olomouckého kraje v roce 2026 a 2027 v oblasti dopravy</a:t>
            </a:r>
            <a:endParaRPr lang="cs-CZ" sz="3600" dirty="0">
              <a:solidFill>
                <a:srgbClr val="00549F"/>
              </a:solidFill>
              <a:ea typeface="Inter" panose="02000503000000020004" pitchFamily="2" charset="0"/>
              <a:cs typeface="Arial" panose="020B0604020202020204" pitchFamily="34" charset="0"/>
            </a:endParaRP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30E3B1F-FFD6-DA4C-BD66-F1C7A0B2CB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07230" y="4563688"/>
            <a:ext cx="7330576" cy="1747736"/>
          </a:xfrm>
        </p:spPr>
        <p:txBody>
          <a:bodyPr>
            <a:normAutofit fontScale="92500" lnSpcReduction="10000"/>
          </a:bodyPr>
          <a:lstStyle/>
          <a:p>
            <a:pPr algn="r"/>
            <a:endParaRPr lang="cs-CZ" sz="2000" dirty="0">
              <a:solidFill>
                <a:srgbClr val="00549F"/>
              </a:solidFill>
              <a:ea typeface="Inter" panose="02000503000000020004" pitchFamily="2" charset="0"/>
              <a:cs typeface="Arial" panose="020B0604020202020204" pitchFamily="34" charset="0"/>
            </a:endParaRPr>
          </a:p>
          <a:p>
            <a:pPr algn="l"/>
            <a:r>
              <a:rPr lang="cs-CZ" dirty="0">
                <a:ea typeface="Inter" panose="02000503000000020004" pitchFamily="2" charset="0"/>
                <a:cs typeface="Arial" panose="020B0604020202020204" pitchFamily="34" charset="0"/>
              </a:rPr>
              <a:t>Mgr. Bohuslav Hudec, náměstek hejtmana</a:t>
            </a:r>
          </a:p>
          <a:p>
            <a:pPr algn="l"/>
            <a:r>
              <a:rPr lang="cs-CZ" dirty="0"/>
              <a:t>Setkání zástupců vedení Olomouckého kraje a Krajské hospodářské komory Olomouckého kraje s podnikateli </a:t>
            </a:r>
            <a:endParaRPr lang="cs-CZ" dirty="0">
              <a:ea typeface="Inter" panose="02000503000000020004" pitchFamily="2" charset="0"/>
              <a:cs typeface="Arial" panose="020B0604020202020204" pitchFamily="34" charset="0"/>
            </a:endParaRPr>
          </a:p>
          <a:p>
            <a:pPr algn="l"/>
            <a:r>
              <a:rPr lang="cs-CZ" sz="2000" dirty="0">
                <a:solidFill>
                  <a:srgbClr val="00549F"/>
                </a:solidFill>
                <a:ea typeface="Inter" panose="02000503000000020004" pitchFamily="2" charset="0"/>
                <a:cs typeface="Arial" panose="020B0604020202020204" pitchFamily="34" charset="0"/>
              </a:rPr>
              <a:t>17. 6. 2026</a:t>
            </a:r>
          </a:p>
        </p:txBody>
      </p:sp>
    </p:spTree>
    <p:extLst>
      <p:ext uri="{BB962C8B-B14F-4D97-AF65-F5344CB8AC3E}">
        <p14:creationId xmlns:p14="http://schemas.microsoft.com/office/powerpoint/2010/main" val="1653212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939277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ŽIVEL 1 – 436 mil. Kč (1/3)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9B931D01-8528-464C-BB8A-E52CCC05BA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9550639"/>
              </p:ext>
            </p:extLst>
          </p:nvPr>
        </p:nvGraphicFramePr>
        <p:xfrm>
          <a:off x="950343" y="1623277"/>
          <a:ext cx="10515598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85491">
                  <a:extLst>
                    <a:ext uri="{9D8B030D-6E8A-4147-A177-3AD203B41FA5}">
                      <a16:colId xmlns:a16="http://schemas.microsoft.com/office/drawing/2014/main" val="98817097"/>
                    </a:ext>
                  </a:extLst>
                </a:gridCol>
                <a:gridCol w="2518913">
                  <a:extLst>
                    <a:ext uri="{9D8B030D-6E8A-4147-A177-3AD203B41FA5}">
                      <a16:colId xmlns:a16="http://schemas.microsoft.com/office/drawing/2014/main" val="3425998768"/>
                    </a:ext>
                  </a:extLst>
                </a:gridCol>
                <a:gridCol w="3704853">
                  <a:extLst>
                    <a:ext uri="{9D8B030D-6E8A-4147-A177-3AD203B41FA5}">
                      <a16:colId xmlns:a16="http://schemas.microsoft.com/office/drawing/2014/main" val="411169952"/>
                    </a:ext>
                  </a:extLst>
                </a:gridCol>
                <a:gridCol w="3206341">
                  <a:extLst>
                    <a:ext uri="{9D8B030D-6E8A-4147-A177-3AD203B41FA5}">
                      <a16:colId xmlns:a16="http://schemas.microsoft.com/office/drawing/2014/main" val="31422359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26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369-020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Jindřichov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mostu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8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Staré Město – Velké Vrbno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716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Vysoké </a:t>
                      </a:r>
                      <a:r>
                        <a:rPr lang="cs-CZ" dirty="0" err="1"/>
                        <a:t>Žibřidovice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838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III/36914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Bohdíkov - 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429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III/36917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Ruda nad Moravou - </a:t>
                      </a:r>
                      <a:r>
                        <a:rPr lang="cs-CZ" dirty="0" err="1"/>
                        <a:t>Bartoňov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064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III/31229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Malá Morava - Sklené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opěrných zdí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519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450-017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Bělá pod Pradědem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mostu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030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457-025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Mikulovice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mostu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028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4563-2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Stará Červená Voda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mostu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53630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45228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0B4EC5-328C-8E82-576B-00CEDD04EB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490BBB-1D78-E77C-E38E-C61D3EB30F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9277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ŽIVEL 1 – 436 mil. Kč (2/3)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855B8BF-383D-D156-E76C-0BA6A558FC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F5A88FB-014F-79BB-6FB7-FEF9AF922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B4867004-63BC-4649-38FA-96E6051E6F6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0135465"/>
              </p:ext>
            </p:extLst>
          </p:nvPr>
        </p:nvGraphicFramePr>
        <p:xfrm>
          <a:off x="950343" y="1623277"/>
          <a:ext cx="10515598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7249">
                  <a:extLst>
                    <a:ext uri="{9D8B030D-6E8A-4147-A177-3AD203B41FA5}">
                      <a16:colId xmlns:a16="http://schemas.microsoft.com/office/drawing/2014/main" val="98817097"/>
                    </a:ext>
                  </a:extLst>
                </a:gridCol>
                <a:gridCol w="2965667">
                  <a:extLst>
                    <a:ext uri="{9D8B030D-6E8A-4147-A177-3AD203B41FA5}">
                      <a16:colId xmlns:a16="http://schemas.microsoft.com/office/drawing/2014/main" val="3425998768"/>
                    </a:ext>
                  </a:extLst>
                </a:gridCol>
                <a:gridCol w="3206341">
                  <a:extLst>
                    <a:ext uri="{9D8B030D-6E8A-4147-A177-3AD203B41FA5}">
                      <a16:colId xmlns:a16="http://schemas.microsoft.com/office/drawing/2014/main" val="411169952"/>
                    </a:ext>
                  </a:extLst>
                </a:gridCol>
                <a:gridCol w="3206341">
                  <a:extLst>
                    <a:ext uri="{9D8B030D-6E8A-4147-A177-3AD203B41FA5}">
                      <a16:colId xmlns:a16="http://schemas.microsoft.com/office/drawing/2014/main" val="40813578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26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3693-3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Petříkov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mostu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8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4537-6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Buková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mostu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716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III/3693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Petříkov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8389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Kobylá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429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Buková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0646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III/45319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Jeseník – Lipová Lázně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265198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III/45322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Ondřejovice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7803052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hr. okresu Zlaté Hory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36028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Hradec – Nová Ves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stavební úpravy silnice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01769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628068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7189C5-3CA5-24C7-C3F6-2C46ED1B26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B0946E-1DFE-977E-E989-74501E40D0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39277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ŽIVEL 1 – 436 mil. Kč (3/3)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CA7CB20-5B53-FE65-8B0D-5BA4CBCEC3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B5A66B-E444-CC66-2CFB-4144E934D7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0B2AA59E-78F3-D966-D0B6-3EBEC745FE6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30357037"/>
              </p:ext>
            </p:extLst>
          </p:nvPr>
        </p:nvGraphicFramePr>
        <p:xfrm>
          <a:off x="950343" y="1623277"/>
          <a:ext cx="10515598" cy="2224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2744">
                  <a:extLst>
                    <a:ext uri="{9D8B030D-6E8A-4147-A177-3AD203B41FA5}">
                      <a16:colId xmlns:a16="http://schemas.microsoft.com/office/drawing/2014/main" val="98817097"/>
                    </a:ext>
                  </a:extLst>
                </a:gridCol>
                <a:gridCol w="3000172">
                  <a:extLst>
                    <a:ext uri="{9D8B030D-6E8A-4147-A177-3AD203B41FA5}">
                      <a16:colId xmlns:a16="http://schemas.microsoft.com/office/drawing/2014/main" val="3425998768"/>
                    </a:ext>
                  </a:extLst>
                </a:gridCol>
                <a:gridCol w="3206341">
                  <a:extLst>
                    <a:ext uri="{9D8B030D-6E8A-4147-A177-3AD203B41FA5}">
                      <a16:colId xmlns:a16="http://schemas.microsoft.com/office/drawing/2014/main" val="411169952"/>
                    </a:ext>
                  </a:extLst>
                </a:gridCol>
                <a:gridCol w="3206341">
                  <a:extLst>
                    <a:ext uri="{9D8B030D-6E8A-4147-A177-3AD203B41FA5}">
                      <a16:colId xmlns:a16="http://schemas.microsoft.com/office/drawing/2014/main" val="310073840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Popis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926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III/45313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Petrovice - Skorošice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opěrných zdí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67897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Buková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opěrných zdí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217167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Domašov, Bělá p. Pradědem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opěrných zdí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4838960"/>
                  </a:ext>
                </a:extLst>
              </a:tr>
              <a:tr h="369808">
                <a:tc>
                  <a:txBody>
                    <a:bodyPr/>
                    <a:lstStyle/>
                    <a:p>
                      <a:r>
                        <a:rPr lang="cs-CZ" dirty="0"/>
                        <a:t>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III/3692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Horní Lipová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opěrných zdí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5429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III/45710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Mikulovice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stavební úpravy opěrných zdí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206462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33981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C5F25C-3B36-5132-9833-37FE64E721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03683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Výhled na rok 2027 (1/4)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E71D725-08C1-65F5-731F-47C53CF2C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31238"/>
            <a:ext cx="10515600" cy="4771153"/>
          </a:xfrm>
        </p:spPr>
        <p:txBody>
          <a:bodyPr>
            <a:normAutofit/>
          </a:bodyPr>
          <a:lstStyle/>
          <a:p>
            <a:endParaRPr lang="cs-CZ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3227593-FB76-8064-1F76-438D0A73A2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3C6C853-5EB8-4314-1F18-B8650AA113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B1D5C4C7-35D4-14F3-E7E8-CC69388962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5179116"/>
              </p:ext>
            </p:extLst>
          </p:nvPr>
        </p:nvGraphicFramePr>
        <p:xfrm>
          <a:off x="923026" y="1544128"/>
          <a:ext cx="10430775" cy="41397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8687">
                  <a:extLst>
                    <a:ext uri="{9D8B030D-6E8A-4147-A177-3AD203B41FA5}">
                      <a16:colId xmlns:a16="http://schemas.microsoft.com/office/drawing/2014/main" val="3139490715"/>
                    </a:ext>
                  </a:extLst>
                </a:gridCol>
                <a:gridCol w="2044461">
                  <a:extLst>
                    <a:ext uri="{9D8B030D-6E8A-4147-A177-3AD203B41FA5}">
                      <a16:colId xmlns:a16="http://schemas.microsoft.com/office/drawing/2014/main" val="3563221379"/>
                    </a:ext>
                  </a:extLst>
                </a:gridCol>
                <a:gridCol w="7247627">
                  <a:extLst>
                    <a:ext uri="{9D8B030D-6E8A-4147-A177-3AD203B41FA5}">
                      <a16:colId xmlns:a16="http://schemas.microsoft.com/office/drawing/2014/main" val="2661793622"/>
                    </a:ext>
                  </a:extLst>
                </a:gridCol>
              </a:tblGrid>
              <a:tr h="431321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6700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Štarnov - průtah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58340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III/4436, III/4433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Droždín</a:t>
                      </a:r>
                      <a:r>
                        <a:rPr lang="cs-CZ" dirty="0"/>
                        <a:t> – kruhová křižovatka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179223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Paseka – Dlouhá Loučka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09791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441–001a, Kozlov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45084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Náměšť na Hané - Olbramice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357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44620-1, Náklo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48827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III/03551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Olomouc – ul. Holická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056516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III/44318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Mrsklesy - Přáslavice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4217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Bohuňovice - průtah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15283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Štěpánov – Benátky - průtah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81090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364358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F644173-F8DB-CF65-6FBD-32B2A82EB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9703"/>
            <a:ext cx="10515600" cy="664234"/>
          </a:xfrm>
        </p:spPr>
        <p:txBody>
          <a:bodyPr>
            <a:normAutofit/>
          </a:bodyPr>
          <a:lstStyle/>
          <a:p>
            <a:r>
              <a:rPr lang="cs-CZ" sz="2900" dirty="0"/>
              <a:t>Výhled na rok 2027 (2/4)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AF499650-8D19-CC77-DDE5-74D72BCFC23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301583"/>
              </p:ext>
            </p:extLst>
          </p:nvPr>
        </p:nvGraphicFramePr>
        <p:xfrm>
          <a:off x="941717" y="1574800"/>
          <a:ext cx="10412082" cy="413492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137">
                  <a:extLst>
                    <a:ext uri="{9D8B030D-6E8A-4147-A177-3AD203B41FA5}">
                      <a16:colId xmlns:a16="http://schemas.microsoft.com/office/drawing/2014/main" val="3113966515"/>
                    </a:ext>
                  </a:extLst>
                </a:gridCol>
                <a:gridCol w="1995440">
                  <a:extLst>
                    <a:ext uri="{9D8B030D-6E8A-4147-A177-3AD203B41FA5}">
                      <a16:colId xmlns:a16="http://schemas.microsoft.com/office/drawing/2014/main" val="241161070"/>
                    </a:ext>
                  </a:extLst>
                </a:gridCol>
                <a:gridCol w="7273505">
                  <a:extLst>
                    <a:ext uri="{9D8B030D-6E8A-4147-A177-3AD203B41FA5}">
                      <a16:colId xmlns:a16="http://schemas.microsoft.com/office/drawing/2014/main" val="627105896"/>
                    </a:ext>
                  </a:extLst>
                </a:gridCol>
              </a:tblGrid>
              <a:tr h="426528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5536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Horka nad Moravou - </a:t>
                      </a:r>
                      <a:r>
                        <a:rPr lang="cs-CZ" dirty="0" err="1"/>
                        <a:t>Chomoutov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87636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Těšíkov</a:t>
                      </a:r>
                      <a:r>
                        <a:rPr lang="cs-CZ" dirty="0"/>
                        <a:t> – Domašov n. Bystřicí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1210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Droždín</a:t>
                      </a:r>
                      <a:r>
                        <a:rPr lang="cs-CZ" dirty="0"/>
                        <a:t> – Bystrovany – po </a:t>
                      </a:r>
                      <a:r>
                        <a:rPr lang="cs-CZ" dirty="0" err="1"/>
                        <a:t>kř</a:t>
                      </a:r>
                      <a:r>
                        <a:rPr lang="cs-CZ" dirty="0"/>
                        <a:t>. I/35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9572634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III/44317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44317-2, Velká Bystřice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6352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444-033, před obcí Hraničné Petrovice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7724196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III/0552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Krčmaň - Majetín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822714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Polkovice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82305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III/4481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hr. okresu - Bohuslavice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1652739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MUK s D1 – hr. </a:t>
                      </a:r>
                      <a:r>
                        <a:rPr lang="cs-CZ" dirty="0" err="1"/>
                        <a:t>kr.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258658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III/44016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44016-2, Bělotín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179694"/>
                  </a:ext>
                </a:extLst>
              </a:tr>
            </a:tbl>
          </a:graphicData>
        </a:graphic>
      </p:graphicFrame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6E6533-BFE8-A698-7403-C06C046AC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D52FB4CB-E6E5-0D07-4BEC-F89535DF78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</p:spTree>
    <p:extLst>
      <p:ext uri="{BB962C8B-B14F-4D97-AF65-F5344CB8AC3E}">
        <p14:creationId xmlns:p14="http://schemas.microsoft.com/office/powerpoint/2010/main" val="35697641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B727E61-45C6-C566-253A-81D00B5A17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1359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Výhled na rok 2027 (3/4)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01039BF1-8EF0-CC01-0F86-BF427143B24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46350418"/>
              </p:ext>
            </p:extLst>
          </p:nvPr>
        </p:nvGraphicFramePr>
        <p:xfrm>
          <a:off x="924465" y="1673315"/>
          <a:ext cx="10515597" cy="41833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9995">
                  <a:extLst>
                    <a:ext uri="{9D8B030D-6E8A-4147-A177-3AD203B41FA5}">
                      <a16:colId xmlns:a16="http://schemas.microsoft.com/office/drawing/2014/main" val="417139920"/>
                    </a:ext>
                  </a:extLst>
                </a:gridCol>
                <a:gridCol w="2096219">
                  <a:extLst>
                    <a:ext uri="{9D8B030D-6E8A-4147-A177-3AD203B41FA5}">
                      <a16:colId xmlns:a16="http://schemas.microsoft.com/office/drawing/2014/main" val="1302458460"/>
                    </a:ext>
                  </a:extLst>
                </a:gridCol>
                <a:gridCol w="7299383">
                  <a:extLst>
                    <a:ext uri="{9D8B030D-6E8A-4147-A177-3AD203B41FA5}">
                      <a16:colId xmlns:a16="http://schemas.microsoft.com/office/drawing/2014/main" val="3835196242"/>
                    </a:ext>
                  </a:extLst>
                </a:gridCol>
              </a:tblGrid>
              <a:tr h="45741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30116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III/4385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Býškovice - Rakov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762935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III/44014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kř</a:t>
                      </a:r>
                      <a:r>
                        <a:rPr lang="cs-CZ" dirty="0"/>
                        <a:t>. II/441 – směr Luboměř (hr. kraje)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5229407"/>
                  </a:ext>
                </a:extLst>
              </a:tr>
              <a:tr h="388380">
                <a:tc>
                  <a:txBody>
                    <a:bodyPr/>
                    <a:lstStyle/>
                    <a:p>
                      <a:r>
                        <a:rPr lang="cs-CZ" dirty="0"/>
                        <a:t>23.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III/4384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Opatovice – Malhotice - Všechovice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38432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Konice - </a:t>
                      </a:r>
                      <a:r>
                        <a:rPr lang="cs-CZ" dirty="0" err="1"/>
                        <a:t>Strážisko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08411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Propustek před obcí Oplocany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3329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III/36631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36631-1, Hluchov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853902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4416-3, </a:t>
                      </a:r>
                      <a:r>
                        <a:rPr lang="cs-CZ" dirty="0" err="1"/>
                        <a:t>Lipná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95175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III/4416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4416-2, </a:t>
                      </a:r>
                      <a:r>
                        <a:rPr lang="cs-CZ" dirty="0" err="1"/>
                        <a:t>Lipná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248764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III/43416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43416-1, Radslavice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91754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III/4341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Hrubčice - průtah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241226"/>
                  </a:ext>
                </a:extLst>
              </a:tr>
            </a:tbl>
          </a:graphicData>
        </a:graphic>
      </p:graphicFrame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0F026F6-467B-51FD-FEFD-20071909E6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628CC16-D198-7E9A-C08B-8173ACBE2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</p:spTree>
    <p:extLst>
      <p:ext uri="{BB962C8B-B14F-4D97-AF65-F5344CB8AC3E}">
        <p14:creationId xmlns:p14="http://schemas.microsoft.com/office/powerpoint/2010/main" val="124934712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96E3203-E9BF-75A7-775C-E905856667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8226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Výhled na rok 2027 (4/4)</a:t>
            </a:r>
          </a:p>
        </p:txBody>
      </p:sp>
      <p:graphicFrame>
        <p:nvGraphicFramePr>
          <p:cNvPr id="6" name="Zástupný obsah 5">
            <a:extLst>
              <a:ext uri="{FF2B5EF4-FFF2-40B4-BE49-F238E27FC236}">
                <a16:creationId xmlns:a16="http://schemas.microsoft.com/office/drawing/2014/main" id="{C56B9951-847E-BE15-E84E-2718C87C915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259484"/>
              </p:ext>
            </p:extLst>
          </p:nvPr>
        </p:nvGraphicFramePr>
        <p:xfrm>
          <a:off x="957532" y="1671623"/>
          <a:ext cx="10396265" cy="37880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04181">
                  <a:extLst>
                    <a:ext uri="{9D8B030D-6E8A-4147-A177-3AD203B41FA5}">
                      <a16:colId xmlns:a16="http://schemas.microsoft.com/office/drawing/2014/main" val="1725978034"/>
                    </a:ext>
                  </a:extLst>
                </a:gridCol>
                <a:gridCol w="2027208">
                  <a:extLst>
                    <a:ext uri="{9D8B030D-6E8A-4147-A177-3AD203B41FA5}">
                      <a16:colId xmlns:a16="http://schemas.microsoft.com/office/drawing/2014/main" val="1806777324"/>
                    </a:ext>
                  </a:extLst>
                </a:gridCol>
                <a:gridCol w="7264876">
                  <a:extLst>
                    <a:ext uri="{9D8B030D-6E8A-4147-A177-3AD203B41FA5}">
                      <a16:colId xmlns:a16="http://schemas.microsoft.com/office/drawing/2014/main" val="3306611457"/>
                    </a:ext>
                  </a:extLst>
                </a:gridCol>
              </a:tblGrid>
              <a:tr h="450476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21983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III/37010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37010-8, Bedřichov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72891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st. hranice - Javorník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13065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II/368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Rovensko – Horní Studénky - Štíty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79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III/03537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Podolí - Líšnice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15077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III/3697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Velké Losiny - Jindřichov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7578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III/31545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31545-7, Janoslavice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252265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II/370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Leština - Hrabišín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841333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Živel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okres Šumperk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stavební úpravy opěrných zdí a mostů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99059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Živel 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okres Jeseník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stavební úpravy opěrných zdí, mostů a silnic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7960450"/>
                  </a:ext>
                </a:extLst>
              </a:tr>
            </a:tbl>
          </a:graphicData>
        </a:graphic>
      </p:graphicFrame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915D77B-F08F-6CA0-B481-951211920A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778F23C-F595-FE7C-EAFB-E9D337C26B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</p:spTree>
    <p:extLst>
      <p:ext uri="{BB962C8B-B14F-4D97-AF65-F5344CB8AC3E}">
        <p14:creationId xmlns:p14="http://schemas.microsoft.com/office/powerpoint/2010/main" val="5055284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6"/>
          <p:cNvSpPr>
            <a:spLocks noGrp="1"/>
          </p:cNvSpPr>
          <p:nvPr>
            <p:ph type="title"/>
          </p:nvPr>
        </p:nvSpPr>
        <p:spPr>
          <a:xfrm>
            <a:off x="838200" y="3008010"/>
            <a:ext cx="10515600" cy="684000"/>
          </a:xfrm>
        </p:spPr>
        <p:txBody>
          <a:bodyPr>
            <a:normAutofit/>
          </a:bodyPr>
          <a:lstStyle/>
          <a:p>
            <a:pPr algn="ctr"/>
            <a:r>
              <a:rPr lang="cs-CZ" sz="2900" dirty="0"/>
              <a:t>Děkuji za pozornost.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64786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7065ED7-0A06-4F7D-85F0-E0FCE9F40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dirty="0"/>
              <a:t>Délka silniční sítě v Olomouckém kraji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F88BD7A-F935-4E4A-9B61-A1123E71C0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8925" indent="0" algn="just">
              <a:buNone/>
              <a:defRPr/>
            </a:pPr>
            <a:r>
              <a:rPr lang="cs-CZ" altLang="cs-CZ" sz="2800" dirty="0"/>
              <a:t>silnice II. třídy              	   938,2 km       </a:t>
            </a:r>
          </a:p>
          <a:p>
            <a:pPr marL="288925" indent="0" algn="just">
              <a:buNone/>
              <a:defRPr/>
            </a:pPr>
            <a:r>
              <a:rPr lang="cs-CZ" altLang="cs-CZ" sz="2800" dirty="0"/>
              <a:t>silnice III. třídy          	 	2 172,2 km</a:t>
            </a:r>
          </a:p>
          <a:p>
            <a:pPr marL="288925" indent="0" algn="just">
              <a:buNone/>
              <a:defRPr/>
            </a:pPr>
            <a:r>
              <a:rPr lang="cs-CZ" altLang="cs-CZ" b="1" dirty="0"/>
              <a:t>celkem 				3 110,4 km</a:t>
            </a:r>
          </a:p>
          <a:p>
            <a:pPr marL="517525" algn="just">
              <a:buFont typeface="Courier New" panose="02070309020205020404" pitchFamily="49" charset="0"/>
              <a:buChar char="o"/>
              <a:defRPr/>
            </a:pPr>
            <a:endParaRPr lang="cs-CZ" dirty="0"/>
          </a:p>
          <a:p>
            <a:pPr marL="517525" algn="just">
              <a:buFont typeface="Courier New" panose="02070309020205020404" pitchFamily="49" charset="0"/>
              <a:buChar char="o"/>
              <a:defRPr/>
            </a:pPr>
            <a:endParaRPr lang="cs-CZ" dirty="0"/>
          </a:p>
          <a:p>
            <a:pPr marL="517525" algn="just">
              <a:buFont typeface="Courier New" panose="02070309020205020404" pitchFamily="49" charset="0"/>
              <a:buChar char="o"/>
              <a:defRPr/>
            </a:pPr>
            <a:endParaRPr lang="cs-CZ" dirty="0"/>
          </a:p>
          <a:p>
            <a:pPr marL="288925" indent="0" algn="just">
              <a:buNone/>
              <a:defRPr/>
            </a:pPr>
            <a:r>
              <a:rPr lang="cs-CZ" sz="1600" dirty="0"/>
              <a:t>										</a:t>
            </a:r>
          </a:p>
          <a:p>
            <a:pPr marL="288925" indent="0" algn="just">
              <a:buNone/>
              <a:defRPr/>
            </a:pPr>
            <a:r>
              <a:rPr lang="cs-CZ" sz="1600" dirty="0"/>
              <a:t>										Zdroj: ŘSD</a:t>
            </a:r>
          </a:p>
          <a:p>
            <a:pPr marL="517525" algn="just">
              <a:buFont typeface="Courier New" panose="02070309020205020404" pitchFamily="49" charset="0"/>
              <a:buChar char="o"/>
              <a:defRPr/>
            </a:pPr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8284D48-6D5C-4904-A73E-74B24227E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C493FE6-C369-41E5-9F20-75DC7A0AA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22618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F3F7625-52FE-48E2-B6B2-C77DE033A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900" dirty="0"/>
              <a:t>Stavebně technický stav silnic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F3600E7-F04D-472B-9794-620710076E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FontTx/>
              <a:buNone/>
            </a:pPr>
            <a:r>
              <a:rPr lang="cs-CZ" altLang="cs-CZ" sz="2800" dirty="0"/>
              <a:t>V roce </a:t>
            </a:r>
            <a:r>
              <a:rPr lang="cs-CZ" altLang="cs-CZ" sz="2800" b="1" dirty="0"/>
              <a:t>2025</a:t>
            </a:r>
            <a:r>
              <a:rPr lang="cs-CZ" altLang="cs-CZ" sz="2800" dirty="0"/>
              <a:t> byla firmou VARS Brno provedena diagnostika krajské silniční sítě </a:t>
            </a:r>
          </a:p>
          <a:p>
            <a:pPr marL="0" indent="0">
              <a:spcBef>
                <a:spcPts val="1800"/>
              </a:spcBef>
              <a:buFontTx/>
              <a:buNone/>
            </a:pPr>
            <a:r>
              <a:rPr lang="cs-CZ" altLang="cs-CZ" sz="2800" b="1" dirty="0"/>
              <a:t>Stav silnic II. třídy – 30% celkové délky je v nevyhovujícím až havarijním stavu</a:t>
            </a:r>
          </a:p>
          <a:p>
            <a:pPr marL="0" indent="0">
              <a:spcBef>
                <a:spcPts val="1800"/>
              </a:spcBef>
              <a:buFontTx/>
              <a:buNone/>
            </a:pPr>
            <a:endParaRPr lang="cs-CZ" altLang="cs-CZ" sz="2800" b="1" dirty="0"/>
          </a:p>
          <a:p>
            <a:pPr marL="0" indent="0">
              <a:buFontTx/>
              <a:buNone/>
            </a:pPr>
            <a:r>
              <a:rPr lang="cs-CZ" altLang="cs-CZ" sz="2800" b="1" dirty="0"/>
              <a:t>Stav silnic III. třídy – 62% celkové délky v nevyhovujícím až havarijním stavu</a:t>
            </a:r>
          </a:p>
          <a:p>
            <a:pPr marL="3657600" lvl="8" indent="0">
              <a:buNone/>
            </a:pPr>
            <a:r>
              <a:rPr lang="cs-CZ" sz="1600" dirty="0">
                <a:solidFill>
                  <a:srgbClr val="00549F"/>
                </a:solidFill>
              </a:rPr>
              <a:t>                                                                                      Zdroj: VARS Brno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13B18D0-4FB8-4938-B5B2-73CDDE32BE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E646812E-F4E4-48B9-9C10-3963F10D4B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</p:spTree>
    <p:extLst>
      <p:ext uri="{BB962C8B-B14F-4D97-AF65-F5344CB8AC3E}">
        <p14:creationId xmlns:p14="http://schemas.microsoft.com/office/powerpoint/2010/main" val="12500482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BC58E8-2A1C-4407-83A5-3DAD3E84C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5312" y="1227896"/>
            <a:ext cx="10515600" cy="684000"/>
          </a:xfrm>
        </p:spPr>
        <p:txBody>
          <a:bodyPr>
            <a:normAutofit/>
          </a:bodyPr>
          <a:lstStyle/>
          <a:p>
            <a:r>
              <a:rPr lang="cs-CZ" altLang="cs-CZ" sz="2900" dirty="0"/>
              <a:t>Opravy a rekonstrukce na silnicích II. a III. třídy v roce 2026</a:t>
            </a:r>
            <a:endParaRPr lang="cs-CZ" sz="29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94A56C2-CBD8-468D-BC5B-B2C1E9B440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altLang="cs-CZ" sz="2800" dirty="0"/>
              <a:t>schváleno k realizaci je celkem </a:t>
            </a:r>
            <a:r>
              <a:rPr lang="cs-CZ" altLang="cs-CZ" sz="2800" b="1" dirty="0"/>
              <a:t>57 akcí </a:t>
            </a:r>
            <a:r>
              <a:rPr lang="cs-CZ" altLang="cs-CZ" sz="2800" dirty="0"/>
              <a:t>s předpokládanými celkovými náklady cca </a:t>
            </a:r>
            <a:r>
              <a:rPr lang="cs-CZ" altLang="cs-CZ" sz="2800" b="1" dirty="0"/>
              <a:t> 1 365,3 mil. Kč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11E5A9F-CA37-4B5B-BACB-1C496B64F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393EA94-798F-4B1C-BB13-9FD878D548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</a:p>
        </p:txBody>
      </p:sp>
    </p:spTree>
    <p:extLst>
      <p:ext uri="{BB962C8B-B14F-4D97-AF65-F5344CB8AC3E}">
        <p14:creationId xmlns:p14="http://schemas.microsoft.com/office/powerpoint/2010/main" val="17655803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756458"/>
            <a:ext cx="10515600" cy="1234342"/>
          </a:xfrm>
        </p:spPr>
        <p:txBody>
          <a:bodyPr>
            <a:normAutofit fontScale="90000"/>
          </a:bodyPr>
          <a:lstStyle/>
          <a:p>
            <a:br>
              <a:rPr lang="cs-CZ" dirty="0"/>
            </a:br>
            <a:r>
              <a:rPr lang="cs-CZ" sz="3200" dirty="0"/>
              <a:t>Podpora investic do silnic II. a III. třídy v Olomouckém kraji v roce 2026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2011256"/>
            <a:ext cx="10515600" cy="3862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/>
              <a:t> Finanční zdroje (v mil. Kč)</a:t>
            </a:r>
          </a:p>
          <a:p>
            <a:pPr marL="0" indent="0">
              <a:buNone/>
            </a:pPr>
            <a:endParaRPr lang="cs-CZ" dirty="0"/>
          </a:p>
          <a:p>
            <a:pPr lvl="1"/>
            <a:r>
              <a:rPr lang="cs-CZ" dirty="0"/>
              <a:t>Rozpočet OK, akce schválené k realizaci			398,4 Kč</a:t>
            </a:r>
          </a:p>
          <a:p>
            <a:pPr lvl="1"/>
            <a:r>
              <a:rPr lang="cs-CZ" dirty="0"/>
              <a:t>Investice z odpisů silničního majetku OK			155,5 Kč</a:t>
            </a:r>
          </a:p>
          <a:p>
            <a:pPr lvl="1"/>
            <a:r>
              <a:rPr lang="cs-CZ" dirty="0"/>
              <a:t>Dotace EU – IROP			  		  	342,0 Kč </a:t>
            </a:r>
          </a:p>
          <a:p>
            <a:pPr lvl="1"/>
            <a:r>
              <a:rPr lang="cs-CZ" dirty="0"/>
              <a:t>Rozpočet SSOK, provozní plán				  33,4 Kč</a:t>
            </a:r>
          </a:p>
          <a:p>
            <a:pPr lvl="1"/>
            <a:r>
              <a:rPr lang="cs-CZ" dirty="0"/>
              <a:t>Obnova silniční sítě po povodních 2024 – ŽIVEL 1	 436,0 Kč</a:t>
            </a:r>
          </a:p>
          <a:p>
            <a:pPr lvl="1"/>
            <a:r>
              <a:rPr lang="cs-CZ" dirty="0"/>
              <a:t>Projektová příprava						  10,0 Kč</a:t>
            </a:r>
          </a:p>
          <a:p>
            <a:pPr marL="457200" lvl="1" indent="0">
              <a:buNone/>
            </a:pPr>
            <a:endParaRPr lang="cs-CZ" dirty="0"/>
          </a:p>
          <a:p>
            <a:pPr lvl="1"/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90096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C39BF1D-9E5D-41C6-AB75-6867F33CE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7" y="692602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Akce hrazené z rozpočtu OK na rok 2026 – 398,4 mil. Kč</a:t>
            </a:r>
          </a:p>
        </p:txBody>
      </p:sp>
      <p:graphicFrame>
        <p:nvGraphicFramePr>
          <p:cNvPr id="7" name="Tabulka 7">
            <a:extLst>
              <a:ext uri="{FF2B5EF4-FFF2-40B4-BE49-F238E27FC236}">
                <a16:creationId xmlns:a16="http://schemas.microsoft.com/office/drawing/2014/main" id="{47783CB7-110F-4F3A-8714-C012722DCD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5194665"/>
              </p:ext>
            </p:extLst>
          </p:nvPr>
        </p:nvGraphicFramePr>
        <p:xfrm>
          <a:off x="907212" y="1272560"/>
          <a:ext cx="10515597" cy="48924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215">
                  <a:extLst>
                    <a:ext uri="{9D8B030D-6E8A-4147-A177-3AD203B41FA5}">
                      <a16:colId xmlns:a16="http://schemas.microsoft.com/office/drawing/2014/main" val="592109027"/>
                    </a:ext>
                  </a:extLst>
                </a:gridCol>
                <a:gridCol w="2535848">
                  <a:extLst>
                    <a:ext uri="{9D8B030D-6E8A-4147-A177-3AD203B41FA5}">
                      <a16:colId xmlns:a16="http://schemas.microsoft.com/office/drawing/2014/main" val="3971673968"/>
                    </a:ext>
                  </a:extLst>
                </a:gridCol>
                <a:gridCol w="6695534">
                  <a:extLst>
                    <a:ext uri="{9D8B030D-6E8A-4147-A177-3AD203B41FA5}">
                      <a16:colId xmlns:a16="http://schemas.microsoft.com/office/drawing/2014/main" val="7019819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75861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III/5709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Bystročice - Žerůvky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81659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III/44812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Drahanovice – Čechy pod Kosířem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4538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ev. č. 570-003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Olomouc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87882061"/>
                  </a:ext>
                </a:extLst>
              </a:tr>
              <a:tr h="389098"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II/150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Malé Hradisko - Stínava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80815620"/>
                  </a:ext>
                </a:extLst>
              </a:tr>
              <a:tr h="424095"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III/4357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Vrahovice</a:t>
                      </a:r>
                      <a:r>
                        <a:rPr lang="cs-CZ" dirty="0"/>
                        <a:t> - Vrbátky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185899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III/43515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Citov - Císařov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91591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Týn nad Bečvou - Lhota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97167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440-035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Hranice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9443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III/31115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Heroltice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402059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III/31533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Slavoňov - </a:t>
                      </a:r>
                      <a:r>
                        <a:rPr lang="cs-CZ" dirty="0" err="1"/>
                        <a:t>Květín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5919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III/3708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Dlouhomilov – </a:t>
                      </a:r>
                      <a:r>
                        <a:rPr lang="cs-CZ" dirty="0" err="1"/>
                        <a:t>Benkov</a:t>
                      </a:r>
                      <a:r>
                        <a:rPr lang="cs-CZ" dirty="0"/>
                        <a:t> – </a:t>
                      </a:r>
                      <a:r>
                        <a:rPr lang="cs-CZ" dirty="0" err="1"/>
                        <a:t>Obědné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11613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44638-11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Rudoltice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2073702"/>
                  </a:ext>
                </a:extLst>
              </a:tr>
            </a:tbl>
          </a:graphicData>
        </a:graphic>
      </p:graphicFrame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2330460-B266-4055-A02D-4A1F3986DF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6AA1640F-F589-4958-962A-4A8EFE0EB3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946428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F24BD2D-977B-4675-94AD-D35A209518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3658" y="924616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Investice z odpisů silničního majetku OK – 155,5 mil. Kč</a:t>
            </a:r>
          </a:p>
        </p:txBody>
      </p:sp>
      <p:graphicFrame>
        <p:nvGraphicFramePr>
          <p:cNvPr id="8" name="Tabulka 8">
            <a:extLst>
              <a:ext uri="{FF2B5EF4-FFF2-40B4-BE49-F238E27FC236}">
                <a16:creationId xmlns:a16="http://schemas.microsoft.com/office/drawing/2014/main" id="{ACDCD46A-D8B1-4BA5-99DF-C0DB1D02B05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97097676"/>
              </p:ext>
            </p:extLst>
          </p:nvPr>
        </p:nvGraphicFramePr>
        <p:xfrm>
          <a:off x="992672" y="1611968"/>
          <a:ext cx="10515597" cy="4079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2938">
                  <a:extLst>
                    <a:ext uri="{9D8B030D-6E8A-4147-A177-3AD203B41FA5}">
                      <a16:colId xmlns:a16="http://schemas.microsoft.com/office/drawing/2014/main" val="4226689410"/>
                    </a:ext>
                  </a:extLst>
                </a:gridCol>
                <a:gridCol w="2457974">
                  <a:extLst>
                    <a:ext uri="{9D8B030D-6E8A-4147-A177-3AD203B41FA5}">
                      <a16:colId xmlns:a16="http://schemas.microsoft.com/office/drawing/2014/main" val="4072715385"/>
                    </a:ext>
                  </a:extLst>
                </a:gridCol>
                <a:gridCol w="6714685">
                  <a:extLst>
                    <a:ext uri="{9D8B030D-6E8A-4147-A177-3AD203B41FA5}">
                      <a16:colId xmlns:a16="http://schemas.microsoft.com/office/drawing/2014/main" val="138803041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40108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III/44815, III/44816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Vojnice - průtah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98322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III/4496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Červenka </a:t>
                      </a:r>
                      <a:r>
                        <a:rPr lang="cs-CZ"/>
                        <a:t>- průtah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367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Horka nad Moravou, ul. Olomoucká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6819432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Konice – Stražisko, II. etapa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504247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Horní Štěpánov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1475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III/44815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Senice na Hané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58168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most </a:t>
                      </a:r>
                      <a:r>
                        <a:rPr lang="cs-CZ" dirty="0" err="1"/>
                        <a:t>ev.č</a:t>
                      </a:r>
                      <a:r>
                        <a:rPr lang="cs-CZ" dirty="0"/>
                        <a:t>. 36616-7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Nové Sady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1654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III/4382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Hranice – Teplice nad Bečvou - prahy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5229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III/31544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Dubicko - Třeština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982768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III/0442, III/31538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Rájec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18195705"/>
                  </a:ext>
                </a:extLst>
              </a:tr>
            </a:tbl>
          </a:graphicData>
        </a:graphic>
      </p:graphicFrame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EF4A5A5-14A6-469C-A00D-79F6568C68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844A9C9-1B9C-46E1-995F-9E58896B7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26515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046741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Akce IROP SSOK a OK – 342 mil. Kč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991A9CBA-239E-4BCD-AE20-72EEF08515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3179751"/>
              </p:ext>
            </p:extLst>
          </p:nvPr>
        </p:nvGraphicFramePr>
        <p:xfrm>
          <a:off x="838200" y="2268538"/>
          <a:ext cx="10515597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28163">
                  <a:extLst>
                    <a:ext uri="{9D8B030D-6E8A-4147-A177-3AD203B41FA5}">
                      <a16:colId xmlns:a16="http://schemas.microsoft.com/office/drawing/2014/main" val="2817131373"/>
                    </a:ext>
                  </a:extLst>
                </a:gridCol>
                <a:gridCol w="3718777">
                  <a:extLst>
                    <a:ext uri="{9D8B030D-6E8A-4147-A177-3AD203B41FA5}">
                      <a16:colId xmlns:a16="http://schemas.microsoft.com/office/drawing/2014/main" val="1858978358"/>
                    </a:ext>
                  </a:extLst>
                </a:gridCol>
                <a:gridCol w="5168657">
                  <a:extLst>
                    <a:ext uri="{9D8B030D-6E8A-4147-A177-3AD203B41FA5}">
                      <a16:colId xmlns:a16="http://schemas.microsoft.com/office/drawing/2014/main" val="191102273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0081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II/435, </a:t>
                      </a:r>
                      <a:r>
                        <a:rPr lang="cs-CZ" dirty="0" err="1"/>
                        <a:t>kř</a:t>
                      </a:r>
                      <a:r>
                        <a:rPr lang="cs-CZ" dirty="0"/>
                        <a:t>. II/367 Tovačov, Stavba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intravilány – Oplocany, Polkovice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080066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II/312, </a:t>
                      </a:r>
                      <a:r>
                        <a:rPr lang="cs-CZ" dirty="0" err="1"/>
                        <a:t>kř</a:t>
                      </a:r>
                      <a:r>
                        <a:rPr lang="cs-CZ" dirty="0"/>
                        <a:t>. II/446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hr. okr. Ústí nad Orlicí – křiž. před Hanušovicemi</a:t>
                      </a:r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22334166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985431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197" y="860090"/>
            <a:ext cx="10515600" cy="684000"/>
          </a:xfrm>
        </p:spPr>
        <p:txBody>
          <a:bodyPr>
            <a:normAutofit/>
          </a:bodyPr>
          <a:lstStyle/>
          <a:p>
            <a:r>
              <a:rPr lang="cs-CZ" sz="2900" dirty="0"/>
              <a:t>SSOK – provozní plán – 33,4 mil. Kč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cs-CZ"/>
              <a:t>17.6.2026</a:t>
            </a:r>
            <a:endParaRPr lang="cs-CZ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Setkání zástupců vedení Olomouckého kraje a Krajské hospodářské komory Olomouckého kraje s podnikateli </a:t>
            </a:r>
            <a:endParaRPr lang="cs-CZ" dirty="0"/>
          </a:p>
        </p:txBody>
      </p:sp>
      <p:graphicFrame>
        <p:nvGraphicFramePr>
          <p:cNvPr id="9" name="Tabulka 9">
            <a:extLst>
              <a:ext uri="{FF2B5EF4-FFF2-40B4-BE49-F238E27FC236}">
                <a16:creationId xmlns:a16="http://schemas.microsoft.com/office/drawing/2014/main" id="{EF8CBC29-CFB3-4127-B4A7-01EFD5A2B05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7153056"/>
              </p:ext>
            </p:extLst>
          </p:nvPr>
        </p:nvGraphicFramePr>
        <p:xfrm>
          <a:off x="838203" y="1552469"/>
          <a:ext cx="10515597" cy="445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9440">
                  <a:extLst>
                    <a:ext uri="{9D8B030D-6E8A-4147-A177-3AD203B41FA5}">
                      <a16:colId xmlns:a16="http://schemas.microsoft.com/office/drawing/2014/main" val="262712389"/>
                    </a:ext>
                  </a:extLst>
                </a:gridCol>
                <a:gridCol w="2660016">
                  <a:extLst>
                    <a:ext uri="{9D8B030D-6E8A-4147-A177-3AD203B41FA5}">
                      <a16:colId xmlns:a16="http://schemas.microsoft.com/office/drawing/2014/main" val="857423154"/>
                    </a:ext>
                  </a:extLst>
                </a:gridCol>
                <a:gridCol w="6286141">
                  <a:extLst>
                    <a:ext uri="{9D8B030D-6E8A-4147-A177-3AD203B41FA5}">
                      <a16:colId xmlns:a16="http://schemas.microsoft.com/office/drawing/2014/main" val="25425536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err="1"/>
                        <a:t>Poř</a:t>
                      </a:r>
                      <a:r>
                        <a:rPr lang="cs-CZ" dirty="0"/>
                        <a:t>. č.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Číslo silnice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Název akce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838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Savín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65184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2.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Nová 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74856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3.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II/4472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Újezd - Žerotín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71208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4.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III/37348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err="1"/>
                        <a:t>Ponikev</a:t>
                      </a:r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55195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5.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III/37744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Hamry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07287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6.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III/43332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Vitčice průtah – Dlouhá Ves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286422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7.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III/37349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propustek u Vícova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037959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8.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III/36916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Šumperk, ul. Žerotínova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4727137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9.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II/635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Loštice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2455103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10.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II/315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Zábřeh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89285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/>
                        <a:t>11.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dirty="0"/>
                        <a:t>most ev. č. 01119-5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Bohutín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03135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9410860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lomoucký kraj">
      <a:dk1>
        <a:srgbClr val="000000"/>
      </a:dk1>
      <a:lt1>
        <a:srgbClr val="FFFFFF"/>
      </a:lt1>
      <a:dk2>
        <a:srgbClr val="02539F"/>
      </a:dk2>
      <a:lt2>
        <a:srgbClr val="E7E6E6"/>
      </a:lt2>
      <a:accent1>
        <a:srgbClr val="02539F"/>
      </a:accent1>
      <a:accent2>
        <a:srgbClr val="58894C"/>
      </a:accent2>
      <a:accent3>
        <a:srgbClr val="C4262D"/>
      </a:accent3>
      <a:accent4>
        <a:srgbClr val="9FBF5B"/>
      </a:accent4>
      <a:accent5>
        <a:srgbClr val="6AB6EA"/>
      </a:accent5>
      <a:accent6>
        <a:srgbClr val="E9BB46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 bwMode="auto"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FF"/>
              </a:solidFill>
            </a14:hiddenFill>
          </a:ext>
          <a:ext uri="{91240B29-F687-4F45-9708-019B960494DF}">
            <a14:hiddenLine xmlns:a14="http://schemas.microsoft.com/office/drawing/2010/main" w="3175" cap="flat" cmpd="sng">
              <a:solidFill>
                <a:srgbClr val="000000"/>
              </a:solidFill>
              <a:prstDash val="solid"/>
              <a:miter lim="400000"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rgbClr val="000000">
                    <a:alpha val="74998"/>
                  </a:srgbClr>
                </a:outerShdw>
              </a:effectLst>
            </a14:hiddenEffects>
          </a:ext>
        </a:extLst>
      </a:spPr>
      <a:bodyPr lIns="38100" tIns="38100" rIns="38100" bIns="38100"/>
      <a:lstStyle>
        <a:defPPr algn="l">
          <a:lnSpc>
            <a:spcPct val="150000"/>
          </a:lnSpc>
          <a:defRPr sz="1400" dirty="0">
            <a:solidFill>
              <a:schemeClr val="tx2"/>
            </a:solidFill>
            <a:ea typeface="+mj-ea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Prezentace OK.potx" id="{6F3F9BF8-1F67-4B46-B308-B76B3766940E}" vid="{C58A957F-67F5-6440-9449-FF9D378E82FB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Prezentace OK</Template>
  <TotalTime>1658</TotalTime>
  <Words>1719</Words>
  <Application>Microsoft Office PowerPoint</Application>
  <PresentationFormat>Širokoúhlá obrazovka</PresentationFormat>
  <Paragraphs>425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Courier New</vt:lpstr>
      <vt:lpstr>Inter</vt:lpstr>
      <vt:lpstr>Motiv Office</vt:lpstr>
      <vt:lpstr>Připravované a realizované významné investice Olomouckého kraje v roce 2026 a 2027 v oblasti dopravy</vt:lpstr>
      <vt:lpstr>Délka silniční sítě v Olomouckém kraji</vt:lpstr>
      <vt:lpstr>Stavebně technický stav silnic</vt:lpstr>
      <vt:lpstr>Opravy a rekonstrukce na silnicích II. a III. třídy v roce 2026</vt:lpstr>
      <vt:lpstr> Podpora investic do silnic II. a III. třídy v Olomouckém kraji v roce 2026 </vt:lpstr>
      <vt:lpstr>Akce hrazené z rozpočtu OK na rok 2026 – 398,4 mil. Kč</vt:lpstr>
      <vt:lpstr>Investice z odpisů silničního majetku OK – 155,5 mil. Kč</vt:lpstr>
      <vt:lpstr>Akce IROP SSOK a OK – 342 mil. Kč</vt:lpstr>
      <vt:lpstr>SSOK – provozní plán – 33,4 mil. Kč</vt:lpstr>
      <vt:lpstr>ŽIVEL 1 – 436 mil. Kč (1/3)</vt:lpstr>
      <vt:lpstr>ŽIVEL 1 – 436 mil. Kč (2/3)</vt:lpstr>
      <vt:lpstr>ŽIVEL 1 – 436 mil. Kč (3/3)</vt:lpstr>
      <vt:lpstr>Výhled na rok 2027 (1/4)</vt:lpstr>
      <vt:lpstr>Výhled na rok 2027 (2/4)</vt:lpstr>
      <vt:lpstr>Výhled na rok 2027 (3/4)</vt:lpstr>
      <vt:lpstr>Výhled na rok 2027 (4/4)</vt:lpstr>
      <vt:lpstr>Děkuji za pozornost.</vt:lpstr>
    </vt:vector>
  </TitlesOfParts>
  <Company>VDI0101W10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Niče Luděk</dc:creator>
  <cp:lastModifiedBy>Mastík Jiří</cp:lastModifiedBy>
  <cp:revision>269</cp:revision>
  <cp:lastPrinted>2026-03-09T07:35:48Z</cp:lastPrinted>
  <dcterms:created xsi:type="dcterms:W3CDTF">2022-03-10T07:10:19Z</dcterms:created>
  <dcterms:modified xsi:type="dcterms:W3CDTF">2026-06-09T06:46:41Z</dcterms:modified>
</cp:coreProperties>
</file>