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1"/>
  </p:notesMasterIdLst>
  <p:sldIdLst>
    <p:sldId id="291" r:id="rId3"/>
    <p:sldId id="292" r:id="rId4"/>
    <p:sldId id="261" r:id="rId5"/>
    <p:sldId id="262" r:id="rId6"/>
    <p:sldId id="265" r:id="rId7"/>
    <p:sldId id="293" r:id="rId8"/>
    <p:sldId id="295" r:id="rId9"/>
    <p:sldId id="298" r:id="rId10"/>
    <p:sldId id="297" r:id="rId11"/>
    <p:sldId id="300" r:id="rId12"/>
    <p:sldId id="301" r:id="rId13"/>
    <p:sldId id="302" r:id="rId14"/>
    <p:sldId id="258" r:id="rId15"/>
    <p:sldId id="260" r:id="rId16"/>
    <p:sldId id="257" r:id="rId17"/>
    <p:sldId id="294" r:id="rId18"/>
    <p:sldId id="259" r:id="rId19"/>
    <p:sldId id="307"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EA7B0-E847-4CAA-B14A-471E9257FD28}" type="datetimeFigureOut">
              <a:rPr lang="cs-CZ" smtClean="0"/>
              <a:t>12.06.2026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C8D9F-C270-41EC-8122-7478E69B0E0C}" type="slidenum">
              <a:rPr lang="cs-CZ" smtClean="0"/>
              <a:t>‹#›</a:t>
            </a:fld>
            <a:endParaRPr lang="cs-CZ"/>
          </a:p>
        </p:txBody>
      </p:sp>
    </p:spTree>
    <p:extLst>
      <p:ext uri="{BB962C8B-B14F-4D97-AF65-F5344CB8AC3E}">
        <p14:creationId xmlns:p14="http://schemas.microsoft.com/office/powerpoint/2010/main" val="217498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68C8D9F-C270-41EC-8122-7478E69B0E0C}" type="slidenum">
              <a:rPr lang="cs-CZ" smtClean="0"/>
              <a:t>4</a:t>
            </a:fld>
            <a:endParaRPr lang="cs-CZ"/>
          </a:p>
        </p:txBody>
      </p:sp>
    </p:spTree>
    <p:extLst>
      <p:ext uri="{BB962C8B-B14F-4D97-AF65-F5344CB8AC3E}">
        <p14:creationId xmlns:p14="http://schemas.microsoft.com/office/powerpoint/2010/main" val="42336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68C8D9F-C270-41EC-8122-7478E69B0E0C}" type="slidenum">
              <a:rPr lang="cs-CZ" smtClean="0"/>
              <a:t>7</a:t>
            </a:fld>
            <a:endParaRPr lang="cs-CZ"/>
          </a:p>
        </p:txBody>
      </p:sp>
    </p:spTree>
    <p:extLst>
      <p:ext uri="{BB962C8B-B14F-4D97-AF65-F5344CB8AC3E}">
        <p14:creationId xmlns:p14="http://schemas.microsoft.com/office/powerpoint/2010/main" val="170907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297BF-5904-4D55-A10B-4907782ABFE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5D2ECE7-8451-880C-3318-27DDA02769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46BD34E-6498-DAF8-22B1-144BC6F72A4C}"/>
              </a:ext>
            </a:extLst>
          </p:cNvPr>
          <p:cNvSpPr>
            <a:spLocks noGrp="1"/>
          </p:cNvSpPr>
          <p:nvPr>
            <p:ph type="dt" sz="half" idx="10"/>
          </p:nvPr>
        </p:nvSpPr>
        <p:spPr/>
        <p:txBody>
          <a:bodyPr/>
          <a:lstStyle/>
          <a:p>
            <a:fld id="{887F22D9-68C1-4C89-A597-468FE0CF3CDC}" type="datetime1">
              <a:rPr lang="cs-CZ" smtClean="0"/>
              <a:t>12.06.2026</a:t>
            </a:fld>
            <a:endParaRPr lang="cs-CZ"/>
          </a:p>
        </p:txBody>
      </p:sp>
      <p:sp>
        <p:nvSpPr>
          <p:cNvPr id="5" name="Zástupný symbol pro zápatí 4">
            <a:extLst>
              <a:ext uri="{FF2B5EF4-FFF2-40B4-BE49-F238E27FC236}">
                <a16:creationId xmlns:a16="http://schemas.microsoft.com/office/drawing/2014/main" id="{302F48A0-06DB-D2A4-9FC7-6CD11FFCC587}"/>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E7853298-ADFB-457F-5F27-F4F1306145CA}"/>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423587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96E15-5027-93BB-1F90-71067EEE4E3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B263485-A51B-F4BE-9790-017CA8063AE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127F306-4A83-2AA2-8395-C77873D32F81}"/>
              </a:ext>
            </a:extLst>
          </p:cNvPr>
          <p:cNvSpPr>
            <a:spLocks noGrp="1"/>
          </p:cNvSpPr>
          <p:nvPr>
            <p:ph type="dt" sz="half" idx="10"/>
          </p:nvPr>
        </p:nvSpPr>
        <p:spPr/>
        <p:txBody>
          <a:bodyPr/>
          <a:lstStyle/>
          <a:p>
            <a:fld id="{0A5443DA-4F68-4C83-A8B4-F04B7FC09B51}" type="datetime1">
              <a:rPr lang="cs-CZ" smtClean="0"/>
              <a:t>12.06.2026</a:t>
            </a:fld>
            <a:endParaRPr lang="cs-CZ"/>
          </a:p>
        </p:txBody>
      </p:sp>
      <p:sp>
        <p:nvSpPr>
          <p:cNvPr id="5" name="Zástupný symbol pro zápatí 4">
            <a:extLst>
              <a:ext uri="{FF2B5EF4-FFF2-40B4-BE49-F238E27FC236}">
                <a16:creationId xmlns:a16="http://schemas.microsoft.com/office/drawing/2014/main" id="{4234364F-37EB-4B42-92E9-3A60E585FEBE}"/>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CCC5F4B6-8E48-75AE-847B-82BC34F5C2F3}"/>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276459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81FBE83-C358-5AF8-C7F6-3E30D3255B2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9F50F36-103B-AF4E-3ACD-A4E613B72CC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2790C1-A669-3538-DB2D-D6D76EE08CA5}"/>
              </a:ext>
            </a:extLst>
          </p:cNvPr>
          <p:cNvSpPr>
            <a:spLocks noGrp="1"/>
          </p:cNvSpPr>
          <p:nvPr>
            <p:ph type="dt" sz="half" idx="10"/>
          </p:nvPr>
        </p:nvSpPr>
        <p:spPr/>
        <p:txBody>
          <a:bodyPr/>
          <a:lstStyle/>
          <a:p>
            <a:fld id="{E39749D7-0CA6-411E-B47B-412D410A8B9C}" type="datetime1">
              <a:rPr lang="cs-CZ" smtClean="0"/>
              <a:t>12.06.2026</a:t>
            </a:fld>
            <a:endParaRPr lang="cs-CZ"/>
          </a:p>
        </p:txBody>
      </p:sp>
      <p:sp>
        <p:nvSpPr>
          <p:cNvPr id="5" name="Zástupný symbol pro zápatí 4">
            <a:extLst>
              <a:ext uri="{FF2B5EF4-FFF2-40B4-BE49-F238E27FC236}">
                <a16:creationId xmlns:a16="http://schemas.microsoft.com/office/drawing/2014/main" id="{F2399525-E430-54B7-D395-9462A04599B9}"/>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9601CB7D-A164-079D-DE50-3E4D3ED9007F}"/>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135739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7" name="Skupina 6">
            <a:extLst>
              <a:ext uri="{FF2B5EF4-FFF2-40B4-BE49-F238E27FC236}">
                <a16:creationId xmlns:a16="http://schemas.microsoft.com/office/drawing/2014/main" id="{1F89291F-BFF3-F149-8545-E5BD693BB10A}"/>
              </a:ext>
            </a:extLst>
          </p:cNvPr>
          <p:cNvGrpSpPr/>
          <p:nvPr userDrawn="1"/>
        </p:nvGrpSpPr>
        <p:grpSpPr>
          <a:xfrm>
            <a:off x="-1" y="0"/>
            <a:ext cx="12192001" cy="6858000"/>
            <a:chOff x="-1" y="0"/>
            <a:chExt cx="12192001" cy="6858000"/>
          </a:xfrm>
        </p:grpSpPr>
        <p:sp>
          <p:nvSpPr>
            <p:cNvPr id="8" name="Obdélník 7">
              <a:extLst>
                <a:ext uri="{FF2B5EF4-FFF2-40B4-BE49-F238E27FC236}">
                  <a16:creationId xmlns:a16="http://schemas.microsoft.com/office/drawing/2014/main" id="{9B8A71D6-4121-A049-9152-97C298ED2BB1}"/>
                </a:ext>
              </a:extLst>
            </p:cNvPr>
            <p:cNvSpPr/>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Grafický objekt 19">
              <a:extLst>
                <a:ext uri="{FF2B5EF4-FFF2-40B4-BE49-F238E27FC236}">
                  <a16:creationId xmlns:a16="http://schemas.microsoft.com/office/drawing/2014/main" id="{D859EB27-7C8D-FB4C-ABB8-C95E4E30107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68667" y="765706"/>
              <a:ext cx="4259696" cy="532462"/>
            </a:xfrm>
            <a:prstGeom prst="rect">
              <a:avLst/>
            </a:prstGeom>
          </p:spPr>
        </p:pic>
        <p:pic>
          <p:nvPicPr>
            <p:cNvPr id="10" name="Grafický objekt 7">
              <a:extLst>
                <a:ext uri="{FF2B5EF4-FFF2-40B4-BE49-F238E27FC236}">
                  <a16:creationId xmlns:a16="http://schemas.microsoft.com/office/drawing/2014/main" id="{8F093256-8D25-044F-BFF0-EF923A8BDF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 y="0"/>
              <a:ext cx="7896226" cy="5687314"/>
            </a:xfrm>
            <a:prstGeom prst="rect">
              <a:avLst/>
            </a:prstGeom>
          </p:spPr>
        </p:pic>
      </p:grpSp>
      <p:sp>
        <p:nvSpPr>
          <p:cNvPr id="2" name="Nadpis 1">
            <a:extLst>
              <a:ext uri="{FF2B5EF4-FFF2-40B4-BE49-F238E27FC236}">
                <a16:creationId xmlns:a16="http://schemas.microsoft.com/office/drawing/2014/main" id="{E3D64F53-6641-8946-85D8-2D5EA31A8ED3}"/>
              </a:ext>
            </a:extLst>
          </p:cNvPr>
          <p:cNvSpPr>
            <a:spLocks noGrp="1"/>
          </p:cNvSpPr>
          <p:nvPr>
            <p:ph type="ctrTitle"/>
          </p:nvPr>
        </p:nvSpPr>
        <p:spPr>
          <a:xfrm>
            <a:off x="4384800" y="3636000"/>
            <a:ext cx="6750000" cy="1533600"/>
          </a:xfrm>
        </p:spPr>
        <p:txBody>
          <a:bodyPr anchor="b">
            <a:normAutofit/>
          </a:bodyPr>
          <a:lstStyle>
            <a:lvl1pPr algn="r">
              <a:defRPr sz="3600"/>
            </a:lvl1pPr>
          </a:lstStyle>
          <a:p>
            <a:r>
              <a:rPr lang="cs-CZ" dirty="0"/>
              <a:t>Kliknutím lze upravit styl.</a:t>
            </a:r>
          </a:p>
        </p:txBody>
      </p:sp>
      <p:sp>
        <p:nvSpPr>
          <p:cNvPr id="3" name="Podnadpis 2">
            <a:extLst>
              <a:ext uri="{FF2B5EF4-FFF2-40B4-BE49-F238E27FC236}">
                <a16:creationId xmlns:a16="http://schemas.microsoft.com/office/drawing/2014/main" id="{47204E7A-2188-624C-A10B-9B14021961FA}"/>
              </a:ext>
            </a:extLst>
          </p:cNvPr>
          <p:cNvSpPr>
            <a:spLocks noGrp="1"/>
          </p:cNvSpPr>
          <p:nvPr>
            <p:ph type="subTitle" idx="1"/>
          </p:nvPr>
        </p:nvSpPr>
        <p:spPr>
          <a:xfrm>
            <a:off x="4384800" y="5374800"/>
            <a:ext cx="6750000" cy="936000"/>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7116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BC99E-F575-CD4F-BC8C-B6D0F1C7B194}"/>
              </a:ext>
            </a:extLst>
          </p:cNvPr>
          <p:cNvSpPr>
            <a:spLocks noGrp="1"/>
          </p:cNvSpPr>
          <p:nvPr>
            <p:ph type="title"/>
          </p:nvPr>
        </p:nvSpPr>
        <p:spPr/>
        <p:txBody>
          <a:bodyPr/>
          <a:lstStyle>
            <a:lvl1pPr>
              <a:defRPr>
                <a:solidFill>
                  <a:srgbClr val="00549F"/>
                </a:solidFill>
              </a:defRPr>
            </a:lvl1pPr>
          </a:lstStyle>
          <a:p>
            <a:r>
              <a:rPr lang="cs-CZ" dirty="0"/>
              <a:t>Kliknutím lze upravit styl.</a:t>
            </a:r>
          </a:p>
        </p:txBody>
      </p:sp>
      <p:sp>
        <p:nvSpPr>
          <p:cNvPr id="3" name="Zástupný obsah 2">
            <a:extLst>
              <a:ext uri="{FF2B5EF4-FFF2-40B4-BE49-F238E27FC236}">
                <a16:creationId xmlns:a16="http://schemas.microsoft.com/office/drawing/2014/main" id="{846636C4-A3EA-684D-BB48-3F868DD7D6BB}"/>
              </a:ext>
            </a:extLst>
          </p:cNvPr>
          <p:cNvSpPr>
            <a:spLocks noGrp="1"/>
          </p:cNvSpPr>
          <p:nvPr>
            <p:ph idx="1"/>
          </p:nvPr>
        </p:nvSpPr>
        <p:spPr/>
        <p:txBody>
          <a:bodyPr/>
          <a:lstStyle>
            <a:lvl1pPr>
              <a:defRPr>
                <a:solidFill>
                  <a:srgbClr val="00549F"/>
                </a:solidFill>
              </a:defRPr>
            </a:lvl1pPr>
            <a:lvl2pPr>
              <a:defRPr>
                <a:solidFill>
                  <a:srgbClr val="00549F"/>
                </a:solidFill>
              </a:defRPr>
            </a:lvl2pPr>
            <a:lvl3pPr>
              <a:defRPr>
                <a:solidFill>
                  <a:srgbClr val="00549F"/>
                </a:solidFill>
              </a:defRPr>
            </a:lvl3pPr>
            <a:lvl4pPr>
              <a:defRPr>
                <a:solidFill>
                  <a:srgbClr val="00549F"/>
                </a:solidFill>
              </a:defRPr>
            </a:lvl4pPr>
            <a:lvl5pPr>
              <a:defRPr>
                <a:solidFill>
                  <a:srgbClr val="00549F"/>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7FA1B98-0F0A-804B-9EFB-6541F5139E62}"/>
              </a:ext>
            </a:extLst>
          </p:cNvPr>
          <p:cNvSpPr>
            <a:spLocks noGrp="1"/>
          </p:cNvSpPr>
          <p:nvPr>
            <p:ph type="dt" sz="half" idx="10"/>
          </p:nvPr>
        </p:nvSpPr>
        <p:spPr/>
        <p:txBody>
          <a:bodyPr/>
          <a:lstStyle>
            <a:lvl1pPr>
              <a:defRPr>
                <a:solidFill>
                  <a:srgbClr val="00549F"/>
                </a:solidFill>
              </a:defRPr>
            </a:lvl1pPr>
          </a:lstStyle>
          <a:p>
            <a:fld id="{5B3174CD-61B5-45DF-94FF-E959FAF6EC19}" type="datetime1">
              <a:rPr lang="cs-CZ" smtClean="0"/>
              <a:t>12.06.2026</a:t>
            </a:fld>
            <a:endParaRPr lang="cs-CZ" dirty="0"/>
          </a:p>
        </p:txBody>
      </p:sp>
      <p:sp>
        <p:nvSpPr>
          <p:cNvPr id="5" name="Zástupný symbol pro zápatí 4">
            <a:extLst>
              <a:ext uri="{FF2B5EF4-FFF2-40B4-BE49-F238E27FC236}">
                <a16:creationId xmlns:a16="http://schemas.microsoft.com/office/drawing/2014/main" id="{CE878FF5-0B17-9941-82F2-75724957087A}"/>
              </a:ext>
            </a:extLst>
          </p:cNvPr>
          <p:cNvSpPr>
            <a:spLocks noGrp="1"/>
          </p:cNvSpPr>
          <p:nvPr>
            <p:ph type="ftr" sz="quarter" idx="11"/>
          </p:nvPr>
        </p:nvSpPr>
        <p:spPr/>
        <p:txBody>
          <a:bodyPr/>
          <a:lstStyle>
            <a:lvl1pPr>
              <a:defRPr>
                <a:solidFill>
                  <a:srgbClr val="00549F"/>
                </a:solidFill>
              </a:defRPr>
            </a:lvl1p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67649C84-5642-254D-9462-884B59857756}"/>
              </a:ext>
            </a:extLst>
          </p:cNvPr>
          <p:cNvSpPr>
            <a:spLocks noGrp="1"/>
          </p:cNvSpPr>
          <p:nvPr>
            <p:ph type="sldNum" sz="quarter" idx="12"/>
          </p:nvPr>
        </p:nvSpPr>
        <p:spPr/>
        <p:txBody>
          <a:bodyPr/>
          <a:lstStyle>
            <a:lvl1pPr>
              <a:defRPr>
                <a:solidFill>
                  <a:srgbClr val="00549F"/>
                </a:solidFill>
              </a:defRPr>
            </a:lvl1pPr>
          </a:lstStyle>
          <a:p>
            <a:fld id="{F756C1FA-8DED-774F-A9BF-965BD70CC5BD}" type="slidenum">
              <a:rPr lang="cs-CZ" smtClean="0"/>
              <a:pPr/>
              <a:t>‹#›</a:t>
            </a:fld>
            <a:endParaRPr lang="cs-CZ"/>
          </a:p>
        </p:txBody>
      </p:sp>
    </p:spTree>
    <p:extLst>
      <p:ext uri="{BB962C8B-B14F-4D97-AF65-F5344CB8AC3E}">
        <p14:creationId xmlns:p14="http://schemas.microsoft.com/office/powerpoint/2010/main" val="287961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A1488F-B8BD-6C4D-AB8D-B06252DD25A7}"/>
              </a:ext>
            </a:extLst>
          </p:cNvPr>
          <p:cNvSpPr>
            <a:spLocks noGrp="1"/>
          </p:cNvSpPr>
          <p:nvPr>
            <p:ph type="title"/>
          </p:nvPr>
        </p:nvSpPr>
        <p:spPr>
          <a:xfrm>
            <a:off x="831850" y="1709738"/>
            <a:ext cx="10515600" cy="2852737"/>
          </a:xfrm>
        </p:spPr>
        <p:txBody>
          <a:bodyPr anchor="b"/>
          <a:lstStyle>
            <a:lvl1pPr>
              <a:defRPr sz="6000"/>
            </a:lvl1pPr>
          </a:lstStyle>
          <a:p>
            <a:r>
              <a:rPr lang="cs-CZ" dirty="0"/>
              <a:t>Kliknutím lze upravit styl.</a:t>
            </a:r>
          </a:p>
        </p:txBody>
      </p:sp>
      <p:sp>
        <p:nvSpPr>
          <p:cNvPr id="3" name="Zástupný text 2">
            <a:extLst>
              <a:ext uri="{FF2B5EF4-FFF2-40B4-BE49-F238E27FC236}">
                <a16:creationId xmlns:a16="http://schemas.microsoft.com/office/drawing/2014/main" id="{127B5E2E-DFC9-5A45-A199-DC7437FF0A4A}"/>
              </a:ext>
            </a:extLst>
          </p:cNvPr>
          <p:cNvSpPr>
            <a:spLocks noGrp="1"/>
          </p:cNvSpPr>
          <p:nvPr>
            <p:ph type="body" idx="1"/>
          </p:nvPr>
        </p:nvSpPr>
        <p:spPr>
          <a:xfrm>
            <a:off x="831850" y="4589463"/>
            <a:ext cx="10515600" cy="1500187"/>
          </a:xfrm>
        </p:spPr>
        <p:txBody>
          <a:bodyPr/>
          <a:lstStyle>
            <a:lvl1pPr marL="0" indent="0">
              <a:buNone/>
              <a:defRPr sz="2400">
                <a:solidFill>
                  <a:srgbClr val="0054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4" name="Zástupný symbol pro datum 3">
            <a:extLst>
              <a:ext uri="{FF2B5EF4-FFF2-40B4-BE49-F238E27FC236}">
                <a16:creationId xmlns:a16="http://schemas.microsoft.com/office/drawing/2014/main" id="{2F65DA62-5DB1-1846-9E72-4AF265C87D85}"/>
              </a:ext>
            </a:extLst>
          </p:cNvPr>
          <p:cNvSpPr>
            <a:spLocks noGrp="1"/>
          </p:cNvSpPr>
          <p:nvPr>
            <p:ph type="dt" sz="half" idx="10"/>
          </p:nvPr>
        </p:nvSpPr>
        <p:spPr/>
        <p:txBody>
          <a:bodyPr/>
          <a:lstStyle/>
          <a:p>
            <a:fld id="{C86ED952-D864-4CBA-9DF6-7EC210E02D50}" type="datetime1">
              <a:rPr lang="cs-CZ" smtClean="0"/>
              <a:t>12.06.2026</a:t>
            </a:fld>
            <a:endParaRPr lang="cs-CZ" dirty="0"/>
          </a:p>
        </p:txBody>
      </p:sp>
      <p:sp>
        <p:nvSpPr>
          <p:cNvPr id="5" name="Zástupný symbol pro zápatí 4">
            <a:extLst>
              <a:ext uri="{FF2B5EF4-FFF2-40B4-BE49-F238E27FC236}">
                <a16:creationId xmlns:a16="http://schemas.microsoft.com/office/drawing/2014/main" id="{F8395789-FFA9-6A48-956B-EF1DC9AF13BB}"/>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11AC4762-22A7-B142-A230-5302F205D6AE}"/>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166944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75D58-12AD-B84A-9ACC-A82DD980FC2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0F0FCBF-CF8C-0C45-8F30-B1531CB45A9E}"/>
              </a:ext>
            </a:extLst>
          </p:cNvPr>
          <p:cNvSpPr>
            <a:spLocks noGrp="1"/>
          </p:cNvSpPr>
          <p:nvPr>
            <p:ph sz="half" idx="1"/>
          </p:nvPr>
        </p:nvSpPr>
        <p:spPr>
          <a:xfrm>
            <a:off x="838200" y="1990799"/>
            <a:ext cx="5181600" cy="4186163"/>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obsah 3">
            <a:extLst>
              <a:ext uri="{FF2B5EF4-FFF2-40B4-BE49-F238E27FC236}">
                <a16:creationId xmlns:a16="http://schemas.microsoft.com/office/drawing/2014/main" id="{22E56DF1-50BA-E140-92EC-104EAB7003E1}"/>
              </a:ext>
            </a:extLst>
          </p:cNvPr>
          <p:cNvSpPr>
            <a:spLocks noGrp="1"/>
          </p:cNvSpPr>
          <p:nvPr>
            <p:ph sz="half" idx="2"/>
          </p:nvPr>
        </p:nvSpPr>
        <p:spPr>
          <a:xfrm>
            <a:off x="6172200" y="1990799"/>
            <a:ext cx="5181600" cy="4186163"/>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81A118F6-91BB-5B4E-9105-4A744995A2B0}"/>
              </a:ext>
            </a:extLst>
          </p:cNvPr>
          <p:cNvSpPr>
            <a:spLocks noGrp="1"/>
          </p:cNvSpPr>
          <p:nvPr>
            <p:ph type="dt" sz="half" idx="10"/>
          </p:nvPr>
        </p:nvSpPr>
        <p:spPr/>
        <p:txBody>
          <a:bodyPr/>
          <a:lstStyle/>
          <a:p>
            <a:fld id="{2EAB8CB9-6F19-4455-B7B7-9280DB47D885}" type="datetime1">
              <a:rPr lang="cs-CZ" smtClean="0"/>
              <a:t>12.06.2026</a:t>
            </a:fld>
            <a:endParaRPr lang="cs-CZ"/>
          </a:p>
        </p:txBody>
      </p:sp>
      <p:sp>
        <p:nvSpPr>
          <p:cNvPr id="6" name="Zástupný symbol pro zápatí 5">
            <a:extLst>
              <a:ext uri="{FF2B5EF4-FFF2-40B4-BE49-F238E27FC236}">
                <a16:creationId xmlns:a16="http://schemas.microsoft.com/office/drawing/2014/main" id="{ED99D79A-A34B-5E4E-BD52-7B47EF30AF67}"/>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7" name="Zástupný symbol pro číslo snímku 6">
            <a:extLst>
              <a:ext uri="{FF2B5EF4-FFF2-40B4-BE49-F238E27FC236}">
                <a16:creationId xmlns:a16="http://schemas.microsoft.com/office/drawing/2014/main" id="{2BC3DBA3-F30E-054A-A599-FE6A6D323A5D}"/>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416498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D6D53-2781-654E-BC8D-8DCFAA2C66F3}"/>
              </a:ext>
            </a:extLst>
          </p:cNvPr>
          <p:cNvSpPr>
            <a:spLocks noGrp="1"/>
          </p:cNvSpPr>
          <p:nvPr>
            <p:ph type="title"/>
          </p:nvPr>
        </p:nvSpPr>
        <p:spPr>
          <a:xfrm>
            <a:off x="839788" y="1306800"/>
            <a:ext cx="10515600" cy="684000"/>
          </a:xfrm>
        </p:spPr>
        <p:txBody>
          <a:bodyPr/>
          <a:lstStyle/>
          <a:p>
            <a:r>
              <a:rPr lang="cs-CZ" dirty="0"/>
              <a:t>Kliknutím lze upravit styl.</a:t>
            </a:r>
          </a:p>
        </p:txBody>
      </p:sp>
      <p:sp>
        <p:nvSpPr>
          <p:cNvPr id="3" name="Zástupný text 2">
            <a:extLst>
              <a:ext uri="{FF2B5EF4-FFF2-40B4-BE49-F238E27FC236}">
                <a16:creationId xmlns:a16="http://schemas.microsoft.com/office/drawing/2014/main" id="{3864ED1C-7B69-0348-A11D-AEEBDD71F385}"/>
              </a:ext>
            </a:extLst>
          </p:cNvPr>
          <p:cNvSpPr>
            <a:spLocks noGrp="1"/>
          </p:cNvSpPr>
          <p:nvPr>
            <p:ph type="body" idx="1"/>
          </p:nvPr>
        </p:nvSpPr>
        <p:spPr>
          <a:xfrm>
            <a:off x="839788" y="1990799"/>
            <a:ext cx="5157787" cy="514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Zástupný obsah 3">
            <a:extLst>
              <a:ext uri="{FF2B5EF4-FFF2-40B4-BE49-F238E27FC236}">
                <a16:creationId xmlns:a16="http://schemas.microsoft.com/office/drawing/2014/main" id="{356A51F1-1974-AC48-A80F-20A9EEBA9C6F}"/>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00F50A2-1C4A-5948-BE8B-49F769660EA8}"/>
              </a:ext>
            </a:extLst>
          </p:cNvPr>
          <p:cNvSpPr>
            <a:spLocks noGrp="1"/>
          </p:cNvSpPr>
          <p:nvPr>
            <p:ph type="body" sz="quarter" idx="3"/>
          </p:nvPr>
        </p:nvSpPr>
        <p:spPr>
          <a:xfrm>
            <a:off x="6172200" y="1990799"/>
            <a:ext cx="5183188" cy="514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Zástupný obsah 5">
            <a:extLst>
              <a:ext uri="{FF2B5EF4-FFF2-40B4-BE49-F238E27FC236}">
                <a16:creationId xmlns:a16="http://schemas.microsoft.com/office/drawing/2014/main" id="{7F59BBBA-C966-8046-8253-6FA4A97369F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431FEF3-E8E8-764A-8425-D76EC96F26B1}"/>
              </a:ext>
            </a:extLst>
          </p:cNvPr>
          <p:cNvSpPr>
            <a:spLocks noGrp="1"/>
          </p:cNvSpPr>
          <p:nvPr>
            <p:ph type="dt" sz="half" idx="10"/>
          </p:nvPr>
        </p:nvSpPr>
        <p:spPr/>
        <p:txBody>
          <a:bodyPr/>
          <a:lstStyle/>
          <a:p>
            <a:fld id="{F86A5D20-2BEA-436D-B83F-4A8FF6F86010}" type="datetime1">
              <a:rPr lang="cs-CZ" smtClean="0"/>
              <a:t>12.06.2026</a:t>
            </a:fld>
            <a:endParaRPr lang="cs-CZ"/>
          </a:p>
        </p:txBody>
      </p:sp>
      <p:sp>
        <p:nvSpPr>
          <p:cNvPr id="8" name="Zástupný symbol pro zápatí 7">
            <a:extLst>
              <a:ext uri="{FF2B5EF4-FFF2-40B4-BE49-F238E27FC236}">
                <a16:creationId xmlns:a16="http://schemas.microsoft.com/office/drawing/2014/main" id="{57760BE4-BEDE-EC45-829F-8B835D771377}"/>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9" name="Zástupný symbol pro číslo snímku 8">
            <a:extLst>
              <a:ext uri="{FF2B5EF4-FFF2-40B4-BE49-F238E27FC236}">
                <a16:creationId xmlns:a16="http://schemas.microsoft.com/office/drawing/2014/main" id="{D55BC128-C9BD-2744-A437-600544B17F2D}"/>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405462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A329B-A10A-1844-81FE-4F1BA6E8E7B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C71333-B3E7-D44C-923B-31A328BFD228}"/>
              </a:ext>
            </a:extLst>
          </p:cNvPr>
          <p:cNvSpPr>
            <a:spLocks noGrp="1"/>
          </p:cNvSpPr>
          <p:nvPr>
            <p:ph type="dt" sz="half" idx="10"/>
          </p:nvPr>
        </p:nvSpPr>
        <p:spPr/>
        <p:txBody>
          <a:bodyPr/>
          <a:lstStyle/>
          <a:p>
            <a:fld id="{AECC465A-309E-4FE2-87E7-11D3CB4E4278}" type="datetime1">
              <a:rPr lang="cs-CZ" smtClean="0"/>
              <a:t>12.06.2026</a:t>
            </a:fld>
            <a:endParaRPr lang="cs-CZ"/>
          </a:p>
        </p:txBody>
      </p:sp>
      <p:sp>
        <p:nvSpPr>
          <p:cNvPr id="4" name="Zástupný symbol pro zápatí 3">
            <a:extLst>
              <a:ext uri="{FF2B5EF4-FFF2-40B4-BE49-F238E27FC236}">
                <a16:creationId xmlns:a16="http://schemas.microsoft.com/office/drawing/2014/main" id="{8D4F56B5-69F8-9842-89E0-8584572C2676}"/>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5" name="Zástupný symbol pro číslo snímku 4">
            <a:extLst>
              <a:ext uri="{FF2B5EF4-FFF2-40B4-BE49-F238E27FC236}">
                <a16:creationId xmlns:a16="http://schemas.microsoft.com/office/drawing/2014/main" id="{A2C60967-6179-1748-9882-4147B7FD1213}"/>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212705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AFF1581-7E1B-4C4C-9E2B-241D2E59A4A2}"/>
              </a:ext>
            </a:extLst>
          </p:cNvPr>
          <p:cNvSpPr>
            <a:spLocks noGrp="1"/>
          </p:cNvSpPr>
          <p:nvPr>
            <p:ph type="dt" sz="half" idx="10"/>
          </p:nvPr>
        </p:nvSpPr>
        <p:spPr/>
        <p:txBody>
          <a:bodyPr/>
          <a:lstStyle/>
          <a:p>
            <a:fld id="{CB412EF0-5235-4782-BF45-B891C6DC324D}" type="datetime1">
              <a:rPr lang="cs-CZ" smtClean="0"/>
              <a:t>12.06.2026</a:t>
            </a:fld>
            <a:endParaRPr lang="cs-CZ"/>
          </a:p>
        </p:txBody>
      </p:sp>
      <p:sp>
        <p:nvSpPr>
          <p:cNvPr id="3" name="Zástupný symbol pro zápatí 2">
            <a:extLst>
              <a:ext uri="{FF2B5EF4-FFF2-40B4-BE49-F238E27FC236}">
                <a16:creationId xmlns:a16="http://schemas.microsoft.com/office/drawing/2014/main" id="{662A342E-B1A3-1E42-96F5-03D898A2BBDC}"/>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4" name="Zástupný symbol pro číslo snímku 3">
            <a:extLst>
              <a:ext uri="{FF2B5EF4-FFF2-40B4-BE49-F238E27FC236}">
                <a16:creationId xmlns:a16="http://schemas.microsoft.com/office/drawing/2014/main" id="{B41026D2-DDB7-2C4B-B64A-F7847D569F8F}"/>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131091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A16DA-D7E8-5649-9C03-290A0510B4E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2DB8DE4-6BC5-A348-A7D5-D9F5B9E40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43F7F5D-4343-F540-A8D8-A55E9F55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6B22C0C-88B0-3D4C-ABC1-BFCC0119A93B}"/>
              </a:ext>
            </a:extLst>
          </p:cNvPr>
          <p:cNvSpPr>
            <a:spLocks noGrp="1"/>
          </p:cNvSpPr>
          <p:nvPr>
            <p:ph type="dt" sz="half" idx="10"/>
          </p:nvPr>
        </p:nvSpPr>
        <p:spPr/>
        <p:txBody>
          <a:bodyPr/>
          <a:lstStyle/>
          <a:p>
            <a:fld id="{EABBC67C-35D6-462D-B832-734ECC366E48}" type="datetime1">
              <a:rPr lang="cs-CZ" smtClean="0"/>
              <a:t>12.06.2026</a:t>
            </a:fld>
            <a:endParaRPr lang="cs-CZ"/>
          </a:p>
        </p:txBody>
      </p:sp>
      <p:sp>
        <p:nvSpPr>
          <p:cNvPr id="6" name="Zástupný symbol pro zápatí 5">
            <a:extLst>
              <a:ext uri="{FF2B5EF4-FFF2-40B4-BE49-F238E27FC236}">
                <a16:creationId xmlns:a16="http://schemas.microsoft.com/office/drawing/2014/main" id="{E7D2AC44-F960-D746-856F-0488AAABF0ED}"/>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7" name="Zástupný symbol pro číslo snímku 6">
            <a:extLst>
              <a:ext uri="{FF2B5EF4-FFF2-40B4-BE49-F238E27FC236}">
                <a16:creationId xmlns:a16="http://schemas.microsoft.com/office/drawing/2014/main" id="{A6E894C3-3974-3841-973A-EBDD4A18BFCB}"/>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37827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9D63C-C76D-49DC-8E77-0E3B9473F6C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5197CDE-EDCA-13B9-C3FE-797B2EFFD72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E9C7DCE-5BE0-A689-16E3-6AEA3C9FD9D3}"/>
              </a:ext>
            </a:extLst>
          </p:cNvPr>
          <p:cNvSpPr>
            <a:spLocks noGrp="1"/>
          </p:cNvSpPr>
          <p:nvPr>
            <p:ph type="dt" sz="half" idx="10"/>
          </p:nvPr>
        </p:nvSpPr>
        <p:spPr/>
        <p:txBody>
          <a:bodyPr/>
          <a:lstStyle/>
          <a:p>
            <a:fld id="{2F251B35-BA05-4221-A9AD-859B142646B8}" type="datetime1">
              <a:rPr lang="cs-CZ" smtClean="0"/>
              <a:t>12.06.2026</a:t>
            </a:fld>
            <a:endParaRPr lang="cs-CZ"/>
          </a:p>
        </p:txBody>
      </p:sp>
      <p:sp>
        <p:nvSpPr>
          <p:cNvPr id="5" name="Zástupný symbol pro zápatí 4">
            <a:extLst>
              <a:ext uri="{FF2B5EF4-FFF2-40B4-BE49-F238E27FC236}">
                <a16:creationId xmlns:a16="http://schemas.microsoft.com/office/drawing/2014/main" id="{2F384EF9-5E2B-5948-D2F5-C4859D336EE1}"/>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E2F8380B-E24A-00C7-093B-063C15033948}"/>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1181846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43B6F-9D61-124F-9986-7DE8D91D789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184FF4E-EDAE-4D40-BA8C-F6093CC30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60206F0B-6F67-3746-8B9F-FB42DE5A4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26AF41B-EB73-B049-ACCD-3FA0E9B4CC1C}"/>
              </a:ext>
            </a:extLst>
          </p:cNvPr>
          <p:cNvSpPr>
            <a:spLocks noGrp="1"/>
          </p:cNvSpPr>
          <p:nvPr>
            <p:ph type="dt" sz="half" idx="10"/>
          </p:nvPr>
        </p:nvSpPr>
        <p:spPr/>
        <p:txBody>
          <a:bodyPr/>
          <a:lstStyle/>
          <a:p>
            <a:fld id="{E841D806-D0ED-40A5-A1FB-3533E6777939}" type="datetime1">
              <a:rPr lang="cs-CZ" smtClean="0"/>
              <a:t>12.06.2026</a:t>
            </a:fld>
            <a:endParaRPr lang="cs-CZ"/>
          </a:p>
        </p:txBody>
      </p:sp>
      <p:sp>
        <p:nvSpPr>
          <p:cNvPr id="6" name="Zástupný symbol pro zápatí 5">
            <a:extLst>
              <a:ext uri="{FF2B5EF4-FFF2-40B4-BE49-F238E27FC236}">
                <a16:creationId xmlns:a16="http://schemas.microsoft.com/office/drawing/2014/main" id="{1453D8BE-FDF7-5243-8A49-BBC8AEBE142B}"/>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7" name="Zástupný symbol pro číslo snímku 6">
            <a:extLst>
              <a:ext uri="{FF2B5EF4-FFF2-40B4-BE49-F238E27FC236}">
                <a16:creationId xmlns:a16="http://schemas.microsoft.com/office/drawing/2014/main" id="{583D8E34-C96A-0649-A500-4C7413579911}"/>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2621144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1DDCC-3029-9F4E-95D9-4BDAF75A3AA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5EB361E-08D2-DE42-9AD2-2722B2FC998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E58958E-BAF2-4043-9B6A-5788E57E134E}"/>
              </a:ext>
            </a:extLst>
          </p:cNvPr>
          <p:cNvSpPr>
            <a:spLocks noGrp="1"/>
          </p:cNvSpPr>
          <p:nvPr>
            <p:ph type="dt" sz="half" idx="10"/>
          </p:nvPr>
        </p:nvSpPr>
        <p:spPr/>
        <p:txBody>
          <a:bodyPr/>
          <a:lstStyle/>
          <a:p>
            <a:fld id="{1C6EDC6A-5D47-4DBA-8D72-D57DA37002B8}" type="datetime1">
              <a:rPr lang="cs-CZ" smtClean="0"/>
              <a:t>12.06.2026</a:t>
            </a:fld>
            <a:endParaRPr lang="cs-CZ"/>
          </a:p>
        </p:txBody>
      </p:sp>
      <p:sp>
        <p:nvSpPr>
          <p:cNvPr id="5" name="Zástupný symbol pro zápatí 4">
            <a:extLst>
              <a:ext uri="{FF2B5EF4-FFF2-40B4-BE49-F238E27FC236}">
                <a16:creationId xmlns:a16="http://schemas.microsoft.com/office/drawing/2014/main" id="{30C7D488-F6DF-344A-AE4B-C17C5131FDDF}"/>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01984AC4-89DC-3048-BE97-584ACDBF8E35}"/>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3933524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9C61156-2D2A-6349-AB80-D946D1067A9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F63548B-0631-3842-ADED-8A09B1C3201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3FE42E-7771-CC48-BD71-BDE25A9F0355}"/>
              </a:ext>
            </a:extLst>
          </p:cNvPr>
          <p:cNvSpPr>
            <a:spLocks noGrp="1"/>
          </p:cNvSpPr>
          <p:nvPr>
            <p:ph type="dt" sz="half" idx="10"/>
          </p:nvPr>
        </p:nvSpPr>
        <p:spPr/>
        <p:txBody>
          <a:bodyPr/>
          <a:lstStyle/>
          <a:p>
            <a:fld id="{EF1E9DF4-76B4-408E-BA76-F3B125062223}" type="datetime1">
              <a:rPr lang="cs-CZ" smtClean="0"/>
              <a:t>12.06.2026</a:t>
            </a:fld>
            <a:endParaRPr lang="cs-CZ"/>
          </a:p>
        </p:txBody>
      </p:sp>
      <p:sp>
        <p:nvSpPr>
          <p:cNvPr id="5" name="Zástupný symbol pro zápatí 4">
            <a:extLst>
              <a:ext uri="{FF2B5EF4-FFF2-40B4-BE49-F238E27FC236}">
                <a16:creationId xmlns:a16="http://schemas.microsoft.com/office/drawing/2014/main" id="{BC9DAF4E-587E-474E-9EC6-282F2EBC1ED5}"/>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E6F5A078-CFCC-1D48-A208-343756D5F392}"/>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68893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DAC19-254E-0541-A366-74FE224BBC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2220CC3-EAF6-A197-808F-3E5866F56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63AFA7A-4ABD-DCED-9216-26449C1AF6CE}"/>
              </a:ext>
            </a:extLst>
          </p:cNvPr>
          <p:cNvSpPr>
            <a:spLocks noGrp="1"/>
          </p:cNvSpPr>
          <p:nvPr>
            <p:ph type="dt" sz="half" idx="10"/>
          </p:nvPr>
        </p:nvSpPr>
        <p:spPr/>
        <p:txBody>
          <a:bodyPr/>
          <a:lstStyle/>
          <a:p>
            <a:fld id="{2D94B9A2-A43B-40B8-B820-1D180E5CFD9A}" type="datetime1">
              <a:rPr lang="cs-CZ" smtClean="0"/>
              <a:t>12.06.2026</a:t>
            </a:fld>
            <a:endParaRPr lang="cs-CZ"/>
          </a:p>
        </p:txBody>
      </p:sp>
      <p:sp>
        <p:nvSpPr>
          <p:cNvPr id="5" name="Zástupný symbol pro zápatí 4">
            <a:extLst>
              <a:ext uri="{FF2B5EF4-FFF2-40B4-BE49-F238E27FC236}">
                <a16:creationId xmlns:a16="http://schemas.microsoft.com/office/drawing/2014/main" id="{306FCD3D-7295-154A-29A9-96C180658FB0}"/>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730B835C-745B-1BE9-CF8E-A1D13E35B0C0}"/>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81313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ABEB48-32CF-107A-C02E-6DBFCC30EE0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F1BBB02-FD23-7698-DDD0-3E25C423A97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633E0E2-A5DB-68D3-22C3-3D6EE186A96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330F223-5837-4FB2-AAA2-44BD94B6C219}"/>
              </a:ext>
            </a:extLst>
          </p:cNvPr>
          <p:cNvSpPr>
            <a:spLocks noGrp="1"/>
          </p:cNvSpPr>
          <p:nvPr>
            <p:ph type="dt" sz="half" idx="10"/>
          </p:nvPr>
        </p:nvSpPr>
        <p:spPr/>
        <p:txBody>
          <a:bodyPr/>
          <a:lstStyle/>
          <a:p>
            <a:fld id="{1C2C0CE2-9FFF-4847-82D1-1E9C27FFE194}" type="datetime1">
              <a:rPr lang="cs-CZ" smtClean="0"/>
              <a:t>12.06.2026</a:t>
            </a:fld>
            <a:endParaRPr lang="cs-CZ"/>
          </a:p>
        </p:txBody>
      </p:sp>
      <p:sp>
        <p:nvSpPr>
          <p:cNvPr id="6" name="Zástupný symbol pro zápatí 5">
            <a:extLst>
              <a:ext uri="{FF2B5EF4-FFF2-40B4-BE49-F238E27FC236}">
                <a16:creationId xmlns:a16="http://schemas.microsoft.com/office/drawing/2014/main" id="{F40FF751-BDB4-EF47-BAEA-54507AF3226D}"/>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7" name="Zástupný symbol pro číslo snímku 6">
            <a:extLst>
              <a:ext uri="{FF2B5EF4-FFF2-40B4-BE49-F238E27FC236}">
                <a16:creationId xmlns:a16="http://schemas.microsoft.com/office/drawing/2014/main" id="{AAE196D6-7AA6-090B-8488-592C606C5A06}"/>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16926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208E69-7EAF-58FC-0040-B3C738D59B7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CA65520-C328-2840-EA99-EF0E54A7C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C8888D9-496F-71DE-C748-FB4E74D3C94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E8E0144-BE5A-045A-CA65-096C1EC80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AB450AA-862A-BB58-C8B2-9CDE0694776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878BE9E-3A77-5F0B-E9B6-59BDBBEB837F}"/>
              </a:ext>
            </a:extLst>
          </p:cNvPr>
          <p:cNvSpPr>
            <a:spLocks noGrp="1"/>
          </p:cNvSpPr>
          <p:nvPr>
            <p:ph type="dt" sz="half" idx="10"/>
          </p:nvPr>
        </p:nvSpPr>
        <p:spPr/>
        <p:txBody>
          <a:bodyPr/>
          <a:lstStyle/>
          <a:p>
            <a:fld id="{F0C3CDB4-40FA-4D78-8C63-6A7DDAF976AC}" type="datetime1">
              <a:rPr lang="cs-CZ" smtClean="0"/>
              <a:t>12.06.2026</a:t>
            </a:fld>
            <a:endParaRPr lang="cs-CZ"/>
          </a:p>
        </p:txBody>
      </p:sp>
      <p:sp>
        <p:nvSpPr>
          <p:cNvPr id="8" name="Zástupný symbol pro zápatí 7">
            <a:extLst>
              <a:ext uri="{FF2B5EF4-FFF2-40B4-BE49-F238E27FC236}">
                <a16:creationId xmlns:a16="http://schemas.microsoft.com/office/drawing/2014/main" id="{80B72F4F-0A57-5298-274D-E27FAF0B24DF}"/>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9" name="Zástupný symbol pro číslo snímku 8">
            <a:extLst>
              <a:ext uri="{FF2B5EF4-FFF2-40B4-BE49-F238E27FC236}">
                <a16:creationId xmlns:a16="http://schemas.microsoft.com/office/drawing/2014/main" id="{EBB3EFB6-E0D9-CEAD-642C-47EAA56D4E1E}"/>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372644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1A034-4993-0581-53E4-15D10A3B3DC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88F773F-5DF4-DF68-A032-BB1671DDA1F0}"/>
              </a:ext>
            </a:extLst>
          </p:cNvPr>
          <p:cNvSpPr>
            <a:spLocks noGrp="1"/>
          </p:cNvSpPr>
          <p:nvPr>
            <p:ph type="dt" sz="half" idx="10"/>
          </p:nvPr>
        </p:nvSpPr>
        <p:spPr/>
        <p:txBody>
          <a:bodyPr/>
          <a:lstStyle/>
          <a:p>
            <a:fld id="{5011F376-1776-4135-B5BB-D426BFEEDF70}" type="datetime1">
              <a:rPr lang="cs-CZ" smtClean="0"/>
              <a:t>12.06.2026</a:t>
            </a:fld>
            <a:endParaRPr lang="cs-CZ"/>
          </a:p>
        </p:txBody>
      </p:sp>
      <p:sp>
        <p:nvSpPr>
          <p:cNvPr id="4" name="Zástupný symbol pro zápatí 3">
            <a:extLst>
              <a:ext uri="{FF2B5EF4-FFF2-40B4-BE49-F238E27FC236}">
                <a16:creationId xmlns:a16="http://schemas.microsoft.com/office/drawing/2014/main" id="{2C08AF18-2A29-5813-8ECF-2E9F246C2725}"/>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5" name="Zástupný symbol pro číslo snímku 4">
            <a:extLst>
              <a:ext uri="{FF2B5EF4-FFF2-40B4-BE49-F238E27FC236}">
                <a16:creationId xmlns:a16="http://schemas.microsoft.com/office/drawing/2014/main" id="{4C1CDD94-DFB6-0F70-862F-38C7714C8786}"/>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379125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6B241F2-FA40-D1B4-2F8A-15EB3F3A7E82}"/>
              </a:ext>
            </a:extLst>
          </p:cNvPr>
          <p:cNvSpPr>
            <a:spLocks noGrp="1"/>
          </p:cNvSpPr>
          <p:nvPr>
            <p:ph type="dt" sz="half" idx="10"/>
          </p:nvPr>
        </p:nvSpPr>
        <p:spPr/>
        <p:txBody>
          <a:bodyPr/>
          <a:lstStyle/>
          <a:p>
            <a:fld id="{730BFD0E-F833-47C9-9F73-CE479733B7E0}" type="datetime1">
              <a:rPr lang="cs-CZ" smtClean="0"/>
              <a:t>12.06.2026</a:t>
            </a:fld>
            <a:endParaRPr lang="cs-CZ"/>
          </a:p>
        </p:txBody>
      </p:sp>
      <p:sp>
        <p:nvSpPr>
          <p:cNvPr id="3" name="Zástupný symbol pro zápatí 2">
            <a:extLst>
              <a:ext uri="{FF2B5EF4-FFF2-40B4-BE49-F238E27FC236}">
                <a16:creationId xmlns:a16="http://schemas.microsoft.com/office/drawing/2014/main" id="{D6C0B194-4D03-4B46-9B45-1711273309CB}"/>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4" name="Zástupný symbol pro číslo snímku 3">
            <a:extLst>
              <a:ext uri="{FF2B5EF4-FFF2-40B4-BE49-F238E27FC236}">
                <a16:creationId xmlns:a16="http://schemas.microsoft.com/office/drawing/2014/main" id="{C8644114-8817-D1E1-6CA4-CC1BA9C60523}"/>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236768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C0E97E-57EA-6FE9-0B99-B35F6F55AF2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09EDEA5-E950-4778-7492-476F0BA06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FD2498C-8FC8-BF8A-14BE-67B7B284F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D0E2762-0F45-6495-565F-B26B152F1766}"/>
              </a:ext>
            </a:extLst>
          </p:cNvPr>
          <p:cNvSpPr>
            <a:spLocks noGrp="1"/>
          </p:cNvSpPr>
          <p:nvPr>
            <p:ph type="dt" sz="half" idx="10"/>
          </p:nvPr>
        </p:nvSpPr>
        <p:spPr/>
        <p:txBody>
          <a:bodyPr/>
          <a:lstStyle/>
          <a:p>
            <a:fld id="{1B163FE9-78DE-41A8-90C6-6B0B9089F047}" type="datetime1">
              <a:rPr lang="cs-CZ" smtClean="0"/>
              <a:t>12.06.2026</a:t>
            </a:fld>
            <a:endParaRPr lang="cs-CZ"/>
          </a:p>
        </p:txBody>
      </p:sp>
      <p:sp>
        <p:nvSpPr>
          <p:cNvPr id="6" name="Zástupný symbol pro zápatí 5">
            <a:extLst>
              <a:ext uri="{FF2B5EF4-FFF2-40B4-BE49-F238E27FC236}">
                <a16:creationId xmlns:a16="http://schemas.microsoft.com/office/drawing/2014/main" id="{D77EFEDC-3D65-2EE6-3972-B5674F04BB7A}"/>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7" name="Zástupný symbol pro číslo snímku 6">
            <a:extLst>
              <a:ext uri="{FF2B5EF4-FFF2-40B4-BE49-F238E27FC236}">
                <a16:creationId xmlns:a16="http://schemas.microsoft.com/office/drawing/2014/main" id="{ACDE9109-4F18-6479-0F3B-D70CDCFB77FE}"/>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70374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2BD9E7-E9DB-7869-57A1-F9714A58E00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0C92675-5CF8-1929-F73F-45AFF39B7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7575F04-9554-6320-CA65-3CC52624F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C31E158-73B9-07FC-686E-F783817899D4}"/>
              </a:ext>
            </a:extLst>
          </p:cNvPr>
          <p:cNvSpPr>
            <a:spLocks noGrp="1"/>
          </p:cNvSpPr>
          <p:nvPr>
            <p:ph type="dt" sz="half" idx="10"/>
          </p:nvPr>
        </p:nvSpPr>
        <p:spPr/>
        <p:txBody>
          <a:bodyPr/>
          <a:lstStyle/>
          <a:p>
            <a:fld id="{AF8181D3-00A6-4524-9944-ACD54CD9D97C}" type="datetime1">
              <a:rPr lang="cs-CZ" smtClean="0"/>
              <a:t>12.06.2026</a:t>
            </a:fld>
            <a:endParaRPr lang="cs-CZ"/>
          </a:p>
        </p:txBody>
      </p:sp>
      <p:sp>
        <p:nvSpPr>
          <p:cNvPr id="6" name="Zástupný symbol pro zápatí 5">
            <a:extLst>
              <a:ext uri="{FF2B5EF4-FFF2-40B4-BE49-F238E27FC236}">
                <a16:creationId xmlns:a16="http://schemas.microsoft.com/office/drawing/2014/main" id="{55D1C502-E16E-85C1-FA3F-938F1FA90090}"/>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sp>
        <p:nvSpPr>
          <p:cNvPr id="7" name="Zástupný symbol pro číslo snímku 6">
            <a:extLst>
              <a:ext uri="{FF2B5EF4-FFF2-40B4-BE49-F238E27FC236}">
                <a16:creationId xmlns:a16="http://schemas.microsoft.com/office/drawing/2014/main" id="{652A5A6F-3490-C91C-25BF-7F8DB9FEDCDD}"/>
              </a:ext>
            </a:extLst>
          </p:cNvPr>
          <p:cNvSpPr>
            <a:spLocks noGrp="1"/>
          </p:cNvSpPr>
          <p:nvPr>
            <p:ph type="sldNum" sz="quarter" idx="12"/>
          </p:nvPr>
        </p:nvSpPr>
        <p:spPr/>
        <p:txBody>
          <a:bodyPr/>
          <a:lstStyle/>
          <a:p>
            <a:fld id="{5086F7E8-3AA6-435F-94F8-8075EC88BD9F}" type="slidenum">
              <a:rPr lang="cs-CZ" smtClean="0"/>
              <a:t>‹#›</a:t>
            </a:fld>
            <a:endParaRPr lang="cs-CZ"/>
          </a:p>
        </p:txBody>
      </p:sp>
    </p:spTree>
    <p:extLst>
      <p:ext uri="{BB962C8B-B14F-4D97-AF65-F5344CB8AC3E}">
        <p14:creationId xmlns:p14="http://schemas.microsoft.com/office/powerpoint/2010/main" val="100788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9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49C8E42-28B6-B31A-4921-403005149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6A73A6A-3BF1-51ED-F1E1-40F4709FC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DCEB938-97A9-D238-9E0F-50017C882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D965E-703B-42D8-BE1E-70535A777BBE}" type="datetime1">
              <a:rPr lang="cs-CZ" smtClean="0"/>
              <a:t>12.06.2026</a:t>
            </a:fld>
            <a:endParaRPr lang="cs-CZ"/>
          </a:p>
        </p:txBody>
      </p:sp>
      <p:sp>
        <p:nvSpPr>
          <p:cNvPr id="5" name="Zástupný symbol pro zápatí 4">
            <a:extLst>
              <a:ext uri="{FF2B5EF4-FFF2-40B4-BE49-F238E27FC236}">
                <a16:creationId xmlns:a16="http://schemas.microsoft.com/office/drawing/2014/main" id="{5E54BB5A-474B-858D-12EB-88022C4B9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8B671FB5-932B-48B9-DB39-D1B85233E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6F7E8-3AA6-435F-94F8-8075EC88BD9F}" type="slidenum">
              <a:rPr lang="cs-CZ" smtClean="0"/>
              <a:t>‹#›</a:t>
            </a:fld>
            <a:endParaRPr lang="cs-CZ"/>
          </a:p>
        </p:txBody>
      </p:sp>
    </p:spTree>
    <p:extLst>
      <p:ext uri="{BB962C8B-B14F-4D97-AF65-F5344CB8AC3E}">
        <p14:creationId xmlns:p14="http://schemas.microsoft.com/office/powerpoint/2010/main" val="211670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9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1443AAB-CF41-0148-BC90-304F7189D449}"/>
              </a:ext>
            </a:extLst>
          </p:cNvPr>
          <p:cNvSpPr>
            <a:spLocks noGrp="1"/>
          </p:cNvSpPr>
          <p:nvPr>
            <p:ph type="title"/>
          </p:nvPr>
        </p:nvSpPr>
        <p:spPr>
          <a:xfrm>
            <a:off x="838200" y="1306800"/>
            <a:ext cx="10515600" cy="684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1188D97-627F-714B-A0B0-855A906B52B1}"/>
              </a:ext>
            </a:extLst>
          </p:cNvPr>
          <p:cNvSpPr>
            <a:spLocks noGrp="1"/>
          </p:cNvSpPr>
          <p:nvPr>
            <p:ph type="body" idx="1"/>
          </p:nvPr>
        </p:nvSpPr>
        <p:spPr>
          <a:xfrm>
            <a:off x="838200" y="2268000"/>
            <a:ext cx="10515600" cy="3862800"/>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BD5F214B-FF17-2E4F-97E8-98C001A5C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549F"/>
                </a:solidFill>
              </a:defRPr>
            </a:lvl1pPr>
          </a:lstStyle>
          <a:p>
            <a:fld id="{24D66B58-DC9F-4EFB-8856-4AB8A129E26D}" type="datetime1">
              <a:rPr lang="cs-CZ" smtClean="0"/>
              <a:t>12.06.2026</a:t>
            </a:fld>
            <a:endParaRPr lang="cs-CZ" dirty="0"/>
          </a:p>
        </p:txBody>
      </p:sp>
      <p:sp>
        <p:nvSpPr>
          <p:cNvPr id="5" name="Zástupný symbol pro zápatí 4">
            <a:extLst>
              <a:ext uri="{FF2B5EF4-FFF2-40B4-BE49-F238E27FC236}">
                <a16:creationId xmlns:a16="http://schemas.microsoft.com/office/drawing/2014/main" id="{488D8351-1CFF-8748-B796-579D5EEDD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549F"/>
                </a:solidFill>
              </a:defRPr>
            </a:lvl1pPr>
          </a:lstStyle>
          <a:p>
            <a:r>
              <a:rPr lang="pl-PL"/>
              <a:t>Setkání zástupců vedení OK a Krajské hospodářské komory OK s podnikateli 17. 6. 2026</a:t>
            </a:r>
            <a:endParaRPr lang="cs-CZ"/>
          </a:p>
        </p:txBody>
      </p:sp>
      <p:sp>
        <p:nvSpPr>
          <p:cNvPr id="6" name="Zástupný symbol pro číslo snímku 5">
            <a:extLst>
              <a:ext uri="{FF2B5EF4-FFF2-40B4-BE49-F238E27FC236}">
                <a16:creationId xmlns:a16="http://schemas.microsoft.com/office/drawing/2014/main" id="{D66384A0-3575-644F-943F-3D8B6A8E5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549F"/>
                </a:solidFill>
              </a:defRPr>
            </a:lvl1pPr>
          </a:lstStyle>
          <a:p>
            <a:fld id="{F756C1FA-8DED-774F-A9BF-965BD70CC5BD}" type="slidenum">
              <a:rPr lang="cs-CZ" smtClean="0"/>
              <a:pPr/>
              <a:t>‹#›</a:t>
            </a:fld>
            <a:endParaRPr lang="cs-CZ"/>
          </a:p>
        </p:txBody>
      </p:sp>
      <p:pic>
        <p:nvPicPr>
          <p:cNvPr id="7" name="Grafický objekt 6">
            <a:extLst>
              <a:ext uri="{FF2B5EF4-FFF2-40B4-BE49-F238E27FC236}">
                <a16:creationId xmlns:a16="http://schemas.microsoft.com/office/drawing/2014/main" id="{7F005F39-F40F-D346-82E7-15471EBD534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0" y="0"/>
            <a:ext cx="2111835" cy="1521065"/>
          </a:xfrm>
          <a:prstGeom prst="rect">
            <a:avLst/>
          </a:prstGeom>
        </p:spPr>
      </p:pic>
      <p:cxnSp>
        <p:nvCxnSpPr>
          <p:cNvPr id="8" name="Přímá spojnice 7">
            <a:extLst>
              <a:ext uri="{FF2B5EF4-FFF2-40B4-BE49-F238E27FC236}">
                <a16:creationId xmlns:a16="http://schemas.microsoft.com/office/drawing/2014/main" id="{E7DE0464-B0AE-E643-9683-91B407784A15}"/>
              </a:ext>
            </a:extLst>
          </p:cNvPr>
          <p:cNvCxnSpPr>
            <a:cxnSpLocks/>
          </p:cNvCxnSpPr>
          <p:nvPr userDrawn="1"/>
        </p:nvCxnSpPr>
        <p:spPr>
          <a:xfrm>
            <a:off x="0" y="629421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644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rgbClr val="0054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9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9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9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9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9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130E3B1F-FFD6-DA4C-BD66-F1C7A0B2CBA5}"/>
              </a:ext>
            </a:extLst>
          </p:cNvPr>
          <p:cNvSpPr>
            <a:spLocks noGrp="1"/>
          </p:cNvSpPr>
          <p:nvPr>
            <p:ph type="subTitle" idx="1"/>
          </p:nvPr>
        </p:nvSpPr>
        <p:spPr/>
        <p:txBody>
          <a:bodyPr>
            <a:normAutofit/>
          </a:bodyPr>
          <a:lstStyle/>
          <a:p>
            <a:pPr algn="r"/>
            <a:r>
              <a:rPr lang="cs-CZ" sz="2000" dirty="0">
                <a:solidFill>
                  <a:srgbClr val="00549F"/>
                </a:solidFill>
                <a:ea typeface="Inter" panose="02000503000000020004" pitchFamily="2" charset="0"/>
                <a:cs typeface="Times New Roman" panose="02020603050405020304" pitchFamily="18" charset="0"/>
              </a:rPr>
              <a:t> </a:t>
            </a:r>
          </a:p>
        </p:txBody>
      </p:sp>
      <p:sp>
        <p:nvSpPr>
          <p:cNvPr id="7" name="Nadpis 6">
            <a:extLst>
              <a:ext uri="{FF2B5EF4-FFF2-40B4-BE49-F238E27FC236}">
                <a16:creationId xmlns:a16="http://schemas.microsoft.com/office/drawing/2014/main" id="{4F24E1C7-0EDE-91CB-7398-339B94E56851}"/>
              </a:ext>
            </a:extLst>
          </p:cNvPr>
          <p:cNvSpPr>
            <a:spLocks noGrp="1"/>
          </p:cNvSpPr>
          <p:nvPr>
            <p:ph type="ctrTitle"/>
          </p:nvPr>
        </p:nvSpPr>
        <p:spPr/>
        <p:txBody>
          <a:bodyPr/>
          <a:lstStyle/>
          <a:p>
            <a:r>
              <a:rPr lang="cs-CZ" dirty="0"/>
              <a:t> </a:t>
            </a:r>
          </a:p>
        </p:txBody>
      </p:sp>
      <p:sp>
        <p:nvSpPr>
          <p:cNvPr id="8" name="Zástupný obsah 2">
            <a:extLst>
              <a:ext uri="{FF2B5EF4-FFF2-40B4-BE49-F238E27FC236}">
                <a16:creationId xmlns:a16="http://schemas.microsoft.com/office/drawing/2014/main" id="{A6A65E3B-6B57-B88A-456D-19ACAD69D86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00549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549F"/>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549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549F"/>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549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a:t> </a:t>
            </a:r>
            <a:endParaRPr lang="cs-CZ" dirty="0"/>
          </a:p>
        </p:txBody>
      </p:sp>
      <p:sp>
        <p:nvSpPr>
          <p:cNvPr id="9" name="TextovéPole 8">
            <a:extLst>
              <a:ext uri="{FF2B5EF4-FFF2-40B4-BE49-F238E27FC236}">
                <a16:creationId xmlns:a16="http://schemas.microsoft.com/office/drawing/2014/main" id="{5101E8C9-D2EF-E7EB-4863-A8EA143D92A2}"/>
              </a:ext>
            </a:extLst>
          </p:cNvPr>
          <p:cNvSpPr txBox="1"/>
          <p:nvPr/>
        </p:nvSpPr>
        <p:spPr>
          <a:xfrm>
            <a:off x="2792361" y="6611779"/>
            <a:ext cx="8151143" cy="246221"/>
          </a:xfrm>
          <a:prstGeom prst="rect">
            <a:avLst/>
          </a:prstGeom>
          <a:noFill/>
        </p:spPr>
        <p:txBody>
          <a:bodyPr wrap="square">
            <a:spAutoFit/>
          </a:bodyPr>
          <a:lstStyle/>
          <a:p>
            <a:r>
              <a:rPr lang="cs-CZ" sz="1000" dirty="0">
                <a:solidFill>
                  <a:schemeClr val="accent1"/>
                </a:solidFill>
              </a:rPr>
              <a:t>	Setkání zástupců vedení OK a Krajské hospodářské komory OK s podnikateli 17. 6. 2026</a:t>
            </a:r>
          </a:p>
        </p:txBody>
      </p:sp>
      <p:sp>
        <p:nvSpPr>
          <p:cNvPr id="10" name="TextovéPole 9">
            <a:extLst>
              <a:ext uri="{FF2B5EF4-FFF2-40B4-BE49-F238E27FC236}">
                <a16:creationId xmlns:a16="http://schemas.microsoft.com/office/drawing/2014/main" id="{F4E0EF5D-E504-B59C-CC8B-938E28E897A8}"/>
              </a:ext>
            </a:extLst>
          </p:cNvPr>
          <p:cNvSpPr txBox="1"/>
          <p:nvPr/>
        </p:nvSpPr>
        <p:spPr>
          <a:xfrm>
            <a:off x="2755721" y="3121598"/>
            <a:ext cx="10008158" cy="1200329"/>
          </a:xfrm>
          <a:prstGeom prst="rect">
            <a:avLst/>
          </a:prstGeom>
          <a:noFill/>
        </p:spPr>
        <p:txBody>
          <a:bodyPr wrap="square" rtlCol="0">
            <a:spAutoFit/>
          </a:bodyPr>
          <a:lstStyle/>
          <a:p>
            <a:r>
              <a:rPr lang="cs-CZ" sz="3600" b="1" dirty="0">
                <a:solidFill>
                  <a:srgbClr val="FF0000"/>
                </a:solidFill>
              </a:rPr>
              <a:t>INVESTIČNÍ AKCE V OBLASTI ŠKOLSTVÍ  2026 – 2027 </a:t>
            </a:r>
          </a:p>
        </p:txBody>
      </p:sp>
      <p:sp>
        <p:nvSpPr>
          <p:cNvPr id="11" name="TextovéPole 10">
            <a:extLst>
              <a:ext uri="{FF2B5EF4-FFF2-40B4-BE49-F238E27FC236}">
                <a16:creationId xmlns:a16="http://schemas.microsoft.com/office/drawing/2014/main" id="{E172238F-0430-8F1E-847F-4F4F3A018408}"/>
              </a:ext>
            </a:extLst>
          </p:cNvPr>
          <p:cNvSpPr txBox="1"/>
          <p:nvPr/>
        </p:nvSpPr>
        <p:spPr>
          <a:xfrm>
            <a:off x="2792361" y="4402800"/>
            <a:ext cx="6921909" cy="1015663"/>
          </a:xfrm>
          <a:prstGeom prst="rect">
            <a:avLst/>
          </a:prstGeom>
          <a:noFill/>
        </p:spPr>
        <p:txBody>
          <a:bodyPr wrap="square" rtlCol="0">
            <a:spAutoFit/>
          </a:bodyPr>
          <a:lstStyle/>
          <a:p>
            <a:r>
              <a:rPr lang="cs-CZ" sz="2400" b="1" dirty="0"/>
              <a:t>Mgr. Svatopluk Binder, Ph.D.</a:t>
            </a:r>
          </a:p>
          <a:p>
            <a:r>
              <a:rPr lang="cs-CZ" dirty="0"/>
              <a:t>náměstek hejtmana Olomouckého kraje pro oblast školství, cestovní ruch a vnější vztahy</a:t>
            </a:r>
          </a:p>
        </p:txBody>
      </p:sp>
      <p:pic>
        <p:nvPicPr>
          <p:cNvPr id="12" name="Obrázek 11">
            <a:extLst>
              <a:ext uri="{FF2B5EF4-FFF2-40B4-BE49-F238E27FC236}">
                <a16:creationId xmlns:a16="http://schemas.microsoft.com/office/drawing/2014/main" id="{0FD9961A-4C58-BF1E-1320-DCE6923E382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630" b="99383" l="10000" r="90000">
                        <a14:foregroundMark x1="48214" y1="4630" x2="44286" y2="14506"/>
                        <a14:foregroundMark x1="44821" y1="66975" x2="21429" y2="98765"/>
                        <a14:foregroundMark x1="55714" y1="71914" x2="70179" y2="97531"/>
                        <a14:foregroundMark x1="57321" y1="68210" x2="61786" y2="77469"/>
                        <a14:foregroundMark x1="69107" y1="84259" x2="78571" y2="97531"/>
                        <a14:foregroundMark x1="78571" y1="97531" x2="80714" y2="98148"/>
                        <a14:foregroundMark x1="73214" y1="83025" x2="82500" y2="99074"/>
                        <a14:foregroundMark x1="82500" y1="99074" x2="82500" y2="99383"/>
                      </a14:backgroundRemoval>
                    </a14:imgEffect>
                  </a14:imgLayer>
                </a14:imgProps>
              </a:ext>
            </a:extLst>
          </a:blip>
          <a:srcRect l="13019" t="-1192" r="16680" b="1192"/>
          <a:stretch/>
        </p:blipFill>
        <p:spPr>
          <a:xfrm>
            <a:off x="0" y="3537020"/>
            <a:ext cx="3847561" cy="3320980"/>
          </a:xfrm>
          <a:prstGeom prst="rect">
            <a:avLst/>
          </a:prstGeom>
        </p:spPr>
      </p:pic>
    </p:spTree>
    <p:extLst>
      <p:ext uri="{BB962C8B-B14F-4D97-AF65-F5344CB8AC3E}">
        <p14:creationId xmlns:p14="http://schemas.microsoft.com/office/powerpoint/2010/main" val="16532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D0084-7D14-564F-98D8-5D2DC31EE282}"/>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ŠŘ je světová | Střední škola řemesel, Šumperk">
            <a:extLst>
              <a:ext uri="{FF2B5EF4-FFF2-40B4-BE49-F238E27FC236}">
                <a16:creationId xmlns:a16="http://schemas.microsoft.com/office/drawing/2014/main" id="{62D53275-8F22-70D4-3D8C-7287663FC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84" r="-1"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C605F3F-DFD5-E83A-A977-9806A2BAEFF4}"/>
              </a:ext>
            </a:extLst>
          </p:cNvPr>
          <p:cNvSpPr>
            <a:spLocks noGrp="1"/>
          </p:cNvSpPr>
          <p:nvPr>
            <p:ph type="title"/>
          </p:nvPr>
        </p:nvSpPr>
        <p:spPr>
          <a:xfrm>
            <a:off x="619433" y="554379"/>
            <a:ext cx="4650657" cy="1899912"/>
          </a:xfrm>
        </p:spPr>
        <p:txBody>
          <a:bodyPr>
            <a:normAutofit fontScale="90000"/>
          </a:bodyPr>
          <a:lstStyle/>
          <a:p>
            <a:r>
              <a:rPr lang="cs-CZ" sz="3100" b="1" u="sng" dirty="0">
                <a:latin typeface="Arial" panose="020B0604020202020204" pitchFamily="34" charset="0"/>
                <a:cs typeface="Arial" panose="020B0604020202020204" pitchFamily="34" charset="0"/>
              </a:rPr>
              <a:t>Střední škola řemesel, Šumperk </a:t>
            </a:r>
            <a:r>
              <a:rPr lang="cs-CZ" sz="3100" dirty="0">
                <a:latin typeface="Arial" panose="020B0604020202020204" pitchFamily="34" charset="0"/>
                <a:cs typeface="Arial" panose="020B0604020202020204" pitchFamily="34" charset="0"/>
              </a:rPr>
              <a:t>dílny</a:t>
            </a:r>
            <a:br>
              <a:rPr lang="cs-CZ" sz="1900" dirty="0">
                <a:latin typeface="Arial" panose="020B0604020202020204" pitchFamily="34" charset="0"/>
                <a:cs typeface="Arial" panose="020B0604020202020204" pitchFamily="34" charset="0"/>
              </a:rPr>
            </a:br>
            <a:br>
              <a:rPr lang="cs-CZ" sz="1900" dirty="0">
                <a:latin typeface="Arial" panose="020B0604020202020204" pitchFamily="34" charset="0"/>
                <a:cs typeface="Arial" panose="020B0604020202020204" pitchFamily="34" charset="0"/>
              </a:rPr>
            </a:br>
            <a:br>
              <a:rPr lang="cs-CZ" sz="1900" dirty="0">
                <a:latin typeface="Arial" panose="020B0604020202020204" pitchFamily="34" charset="0"/>
                <a:cs typeface="Arial" panose="020B0604020202020204" pitchFamily="34" charset="0"/>
              </a:rPr>
            </a:br>
            <a:br>
              <a:rPr lang="cs-CZ" sz="1900" dirty="0">
                <a:latin typeface="Arial" panose="020B0604020202020204" pitchFamily="34" charset="0"/>
                <a:cs typeface="Arial" panose="020B0604020202020204" pitchFamily="34" charset="0"/>
              </a:rPr>
            </a:br>
            <a:endParaRPr lang="cs-CZ" sz="19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89480BF4-11ED-31D0-B1BB-CF93DB08AB1F}"/>
              </a:ext>
            </a:extLst>
          </p:cNvPr>
          <p:cNvSpPr>
            <a:spLocks noGrp="1"/>
          </p:cNvSpPr>
          <p:nvPr>
            <p:ph idx="1"/>
          </p:nvPr>
        </p:nvSpPr>
        <p:spPr>
          <a:xfrm>
            <a:off x="619433" y="1504335"/>
            <a:ext cx="4414684" cy="4672628"/>
          </a:xfrm>
        </p:spPr>
        <p:txBody>
          <a:bodyPr>
            <a:noAutofit/>
          </a:bodyPr>
          <a:lstStyle/>
          <a:p>
            <a:pPr marL="0" indent="0">
              <a:buNone/>
            </a:pPr>
            <a:r>
              <a:rPr lang="cs-CZ" sz="1400" dirty="0">
                <a:latin typeface="Arial" panose="020B0604020202020204" pitchFamily="34" charset="0"/>
                <a:cs typeface="Arial" panose="020B0604020202020204" pitchFamily="34" charset="0"/>
              </a:rPr>
              <a:t>Vybudování nového bezbariérového dvoupodlažního objektu dílen na pozemku p. č. 1900/2, k. </a:t>
            </a:r>
            <a:r>
              <a:rPr lang="cs-CZ" sz="1400" dirty="0" err="1">
                <a:latin typeface="Arial" panose="020B0604020202020204" pitchFamily="34" charset="0"/>
                <a:cs typeface="Arial" panose="020B0604020202020204" pitchFamily="34" charset="0"/>
              </a:rPr>
              <a:t>ú.</a:t>
            </a:r>
            <a:r>
              <a:rPr lang="cs-CZ" sz="1400" dirty="0">
                <a:latin typeface="Arial" panose="020B0604020202020204" pitchFamily="34" charset="0"/>
                <a:cs typeface="Arial" panose="020B0604020202020204" pitchFamily="34" charset="0"/>
              </a:rPr>
              <a:t> Šumperk a propojení se stávajícím objektem Střední školy železniční, technické a služeb, Šumperk, Gen. Krátkého 1799/30, Šumperk (dále „provozovatel“) na pozemku p. č. 2101, k. </a:t>
            </a:r>
            <a:r>
              <a:rPr lang="cs-CZ" sz="1400" dirty="0" err="1">
                <a:latin typeface="Arial" panose="020B0604020202020204" pitchFamily="34" charset="0"/>
                <a:cs typeface="Arial" panose="020B0604020202020204" pitchFamily="34" charset="0"/>
              </a:rPr>
              <a:t>ú.</a:t>
            </a:r>
            <a:r>
              <a:rPr lang="cs-CZ" sz="1400" dirty="0">
                <a:latin typeface="Arial" panose="020B0604020202020204" pitchFamily="34" charset="0"/>
                <a:cs typeface="Arial" panose="020B0604020202020204" pitchFamily="34" charset="0"/>
              </a:rPr>
              <a:t> Šumperk pro obory elektromechanik a elektrikář-silnoproud, mechanik kolejových vozidel, obráběč kovů, strojní mechanik, mechanik strojů a zařízení. V objektu dílen bude 10 odborných učeben celkem pro 180 žáků, 3 dílny se šatnami pro 80 žáků, 4 kabinety, 2 úklidové komory, plynová kotelna, WC a zázemí.</a:t>
            </a:r>
          </a:p>
          <a:p>
            <a:pPr marL="0" indent="0">
              <a:buNone/>
            </a:pPr>
            <a:r>
              <a:rPr lang="cs-CZ" sz="1400" dirty="0">
                <a:latin typeface="Arial" panose="020B0604020202020204" pitchFamily="34" charset="0"/>
                <a:cs typeface="Arial" panose="020B0604020202020204" pitchFamily="34" charset="0"/>
              </a:rPr>
              <a:t>Jedna učebna bude vybavena novým CNC soustruhem a CNC obráběcím centrem a dvěma novými soustruhy s digitálním odměřováním dle požadavku provozovatele. Z objektu PARS budou přemístěny stávající sloupové a stojanové vrtačky, dvoukotoučové brusky (větší dílna), montážní panely a ostatní vybavení pro </a:t>
            </a:r>
            <a:r>
              <a:rPr lang="cs-CZ" sz="1400" dirty="0" err="1">
                <a:latin typeface="Arial" panose="020B0604020202020204" pitchFamily="34" charset="0"/>
                <a:cs typeface="Arial" panose="020B0604020202020204" pitchFamily="34" charset="0"/>
              </a:rPr>
              <a:t>elektroobory</a:t>
            </a:r>
            <a:r>
              <a:rPr lang="cs-CZ" sz="1400" dirty="0">
                <a:latin typeface="Arial" panose="020B0604020202020204" pitchFamily="34" charset="0"/>
                <a:cs typeface="Arial" panose="020B0604020202020204" pitchFamily="34" charset="0"/>
              </a:rPr>
              <a:t>.</a:t>
            </a:r>
          </a:p>
          <a:p>
            <a:pPr marL="0" indent="0">
              <a:buNone/>
            </a:pPr>
            <a:endParaRPr lang="cs-CZ" sz="1400" dirty="0">
              <a:latin typeface="Arial" panose="020B0604020202020204" pitchFamily="34" charset="0"/>
              <a:cs typeface="Arial" panose="020B0604020202020204" pitchFamily="34" charset="0"/>
            </a:endParaRPr>
          </a:p>
          <a:p>
            <a:pPr marL="0" indent="0">
              <a:buNone/>
            </a:pPr>
            <a:r>
              <a:rPr lang="cs-CZ" sz="1400" b="1" dirty="0">
                <a:latin typeface="Arial" panose="020B0604020202020204" pitchFamily="34" charset="0"/>
                <a:cs typeface="Arial" panose="020B0604020202020204" pitchFamily="34" charset="0"/>
              </a:rPr>
              <a:t>Předpokládané finanční náklady 100</a:t>
            </a:r>
            <a:r>
              <a:rPr lang="cs-CZ" sz="1400" dirty="0">
                <a:latin typeface="Arial" panose="020B0604020202020204" pitchFamily="34" charset="0"/>
                <a:cs typeface="Arial" panose="020B0604020202020204" pitchFamily="34" charset="0"/>
              </a:rPr>
              <a:t> </a:t>
            </a:r>
            <a:r>
              <a:rPr lang="cs-CZ" sz="1400" b="1" dirty="0">
                <a:latin typeface="Arial" panose="020B0604020202020204" pitchFamily="34" charset="0"/>
                <a:cs typeface="Arial" panose="020B0604020202020204" pitchFamily="34" charset="0"/>
              </a:rPr>
              <a:t>mil Kč vč. DPH. </a:t>
            </a:r>
            <a:endParaRPr lang="cs-CZ" sz="1400" dirty="0">
              <a:latin typeface="Arial" panose="020B0604020202020204" pitchFamily="34" charset="0"/>
              <a:cs typeface="Arial" panose="020B0604020202020204" pitchFamily="34" charset="0"/>
            </a:endParaRPr>
          </a:p>
          <a:p>
            <a:pPr marL="0" indent="0">
              <a:buNone/>
            </a:pPr>
            <a:r>
              <a:rPr lang="cs-CZ" sz="1400" b="1" dirty="0">
                <a:latin typeface="Arial" panose="020B0604020202020204" pitchFamily="34" charset="0"/>
                <a:cs typeface="Arial" panose="020B0604020202020204" pitchFamily="34" charset="0"/>
              </a:rPr>
              <a:t>Plánované dokončení 03/2028.</a:t>
            </a:r>
            <a:endParaRPr lang="cs-CZ" sz="1400" dirty="0">
              <a:latin typeface="Arial" panose="020B0604020202020204" pitchFamily="34" charset="0"/>
              <a:cs typeface="Arial" panose="020B0604020202020204" pitchFamily="34" charset="0"/>
            </a:endParaRPr>
          </a:p>
          <a:p>
            <a:pPr marL="0" indent="0">
              <a:buNone/>
            </a:pPr>
            <a:endParaRPr lang="cs-CZ" sz="1400" dirty="0">
              <a:latin typeface="Arial" panose="020B0604020202020204" pitchFamily="34" charset="0"/>
              <a:cs typeface="Arial" panose="020B0604020202020204" pitchFamily="34" charset="0"/>
            </a:endParaRPr>
          </a:p>
        </p:txBody>
      </p:sp>
      <p:sp>
        <p:nvSpPr>
          <p:cNvPr id="4" name="Zástupný symbol pro zápatí 3">
            <a:extLst>
              <a:ext uri="{FF2B5EF4-FFF2-40B4-BE49-F238E27FC236}">
                <a16:creationId xmlns:a16="http://schemas.microsoft.com/office/drawing/2014/main" id="{CFB87B6A-DDE1-FD21-2A3C-2B8CC7184CAE}"/>
              </a:ext>
            </a:extLst>
          </p:cNvPr>
          <p:cNvSpPr>
            <a:spLocks noGrp="1"/>
          </p:cNvSpPr>
          <p:nvPr>
            <p:ph type="ftr" sz="quarter" idx="11"/>
          </p:nvPr>
        </p:nvSpPr>
        <p:spPr>
          <a:xfrm>
            <a:off x="6932540" y="6492865"/>
            <a:ext cx="5474208" cy="365125"/>
          </a:xfrm>
        </p:spPr>
        <p:txBody>
          <a:bodyPr>
            <a:noAutofit/>
          </a:bodyPr>
          <a:lstStyle/>
          <a:p>
            <a:pPr>
              <a:lnSpc>
                <a:spcPct val="90000"/>
              </a:lnSpc>
              <a:spcAft>
                <a:spcPts val="600"/>
              </a:spcAft>
            </a:pPr>
            <a:r>
              <a:rPr lang="pl-PL" sz="1000" dirty="0">
                <a:solidFill>
                  <a:srgbClr val="FFFFFF"/>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rgbClr val="FFFFFF"/>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C7612E8E-D7C2-79D5-B81A-4ECF5C5E5C82}"/>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9783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FC8C1D-70DA-0200-8490-039A69886AE6}"/>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Švehlova střední škola polytechnická Prostějov (Prostějov) • Firmy.cz">
            <a:extLst>
              <a:ext uri="{FF2B5EF4-FFF2-40B4-BE49-F238E27FC236}">
                <a16:creationId xmlns:a16="http://schemas.microsoft.com/office/drawing/2014/main" id="{5DE4B63E-DA3D-E38A-5D2A-AA02F8708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937" b="28806"/>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04FADEDA-B01A-E273-44CF-B6F0780FE469}"/>
              </a:ext>
            </a:extLst>
          </p:cNvPr>
          <p:cNvSpPr>
            <a:spLocks noGrp="1"/>
          </p:cNvSpPr>
          <p:nvPr>
            <p:ph idx="1"/>
          </p:nvPr>
        </p:nvSpPr>
        <p:spPr>
          <a:xfrm>
            <a:off x="472271" y="2242461"/>
            <a:ext cx="4188116" cy="4547041"/>
          </a:xfrm>
        </p:spPr>
        <p:txBody>
          <a:bodyPr>
            <a:normAutofit lnSpcReduction="10000"/>
          </a:bodyPr>
          <a:lstStyle/>
          <a:p>
            <a:pPr marL="0" indent="0">
              <a:buNone/>
            </a:pPr>
            <a:r>
              <a:rPr lang="cs-CZ" sz="1400" b="1" dirty="0">
                <a:latin typeface="Arial" panose="020B0604020202020204" pitchFamily="34" charset="0"/>
                <a:cs typeface="Arial" panose="020B0604020202020204" pitchFamily="34" charset="0"/>
              </a:rPr>
              <a:t>Hlavní cíl projektu spočívá v rekonstrukci a modernizaci dílen odborného výcviku s vybudováním školního autoservisu a nové svářecí školy. </a:t>
            </a:r>
          </a:p>
          <a:p>
            <a:pPr marL="0" indent="0">
              <a:buNone/>
            </a:pPr>
            <a:r>
              <a:rPr lang="cs-CZ" sz="1400" dirty="0">
                <a:latin typeface="Arial" panose="020B0604020202020204" pitchFamily="34" charset="0"/>
                <a:cs typeface="Arial" panose="020B0604020202020204" pitchFamily="34" charset="0"/>
              </a:rPr>
              <a:t>Výstupem projektu budou moderní výukové prostory, vybavení a zařízení pro praktickou výuku, která následně umožní absolventům školy snazší vstup do pracovního procesu. Rekonstrukce a modernizace odloučeného pracoviště U Spalovny 12, Prostějov, umožní škole centralizovat odborný výcvik do jednoho střediska, a tím zásadně ušetřit provozní a mzdové prostředky. Centralizací odborného výcviku na odloučeném pracovišti U Spalovny 12, Prostějov, vytvoří škola regionální centrum odborné přípravy stavebních a automobilních oborů. Součástí centra bude nově vybudovaná svářecí škola, která bude splňovat zákonné normy na provoz a školní autoservis, který umožní žákům automobilních oborů praxi v reálném prostředí. </a:t>
            </a:r>
          </a:p>
          <a:p>
            <a:pPr marL="0" indent="0">
              <a:buNone/>
            </a:pPr>
            <a:r>
              <a:rPr lang="cs-CZ" sz="1400" b="1" dirty="0">
                <a:latin typeface="Arial" panose="020B0604020202020204" pitchFamily="34" charset="0"/>
                <a:cs typeface="Arial" panose="020B0604020202020204" pitchFamily="34" charset="0"/>
              </a:rPr>
              <a:t>Předpokládané finanční náklady na realizaci stavby 180 mil Kč vč. DPH. </a:t>
            </a:r>
          </a:p>
          <a:p>
            <a:pPr marL="0" indent="0">
              <a:buNone/>
            </a:pPr>
            <a:r>
              <a:rPr lang="cs-CZ" sz="1400" b="1" dirty="0">
                <a:latin typeface="Arial" panose="020B0604020202020204" pitchFamily="34" charset="0"/>
                <a:cs typeface="Arial" panose="020B0604020202020204" pitchFamily="34" charset="0"/>
              </a:rPr>
              <a:t>Plánované dokončení 08/2028.</a:t>
            </a:r>
          </a:p>
          <a:p>
            <a:pPr marL="0" indent="0">
              <a:buNone/>
            </a:pPr>
            <a:endParaRPr lang="cs-CZ" sz="1100" dirty="0"/>
          </a:p>
        </p:txBody>
      </p:sp>
      <p:sp>
        <p:nvSpPr>
          <p:cNvPr id="4" name="Zástupný symbol pro zápatí 3">
            <a:extLst>
              <a:ext uri="{FF2B5EF4-FFF2-40B4-BE49-F238E27FC236}">
                <a16:creationId xmlns:a16="http://schemas.microsoft.com/office/drawing/2014/main" id="{B132AD90-FAC6-B725-0E4A-9EB539115666}"/>
              </a:ext>
            </a:extLst>
          </p:cNvPr>
          <p:cNvSpPr>
            <a:spLocks noGrp="1"/>
          </p:cNvSpPr>
          <p:nvPr>
            <p:ph type="ftr" sz="quarter" idx="11"/>
          </p:nvPr>
        </p:nvSpPr>
        <p:spPr>
          <a:xfrm>
            <a:off x="7037696" y="6492875"/>
            <a:ext cx="5263896" cy="365125"/>
          </a:xfrm>
        </p:spPr>
        <p:txBody>
          <a:bodyPr>
            <a:noAutofit/>
          </a:bodyPr>
          <a:lstStyle/>
          <a:p>
            <a:pPr>
              <a:lnSpc>
                <a:spcPct val="90000"/>
              </a:lnSpc>
              <a:spcAft>
                <a:spcPts val="600"/>
              </a:spcAft>
            </a:pPr>
            <a:r>
              <a:rPr lang="pl-PL" sz="1000" dirty="0">
                <a:solidFill>
                  <a:srgbClr val="FFFFFF"/>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rgbClr val="FFFFFF"/>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2A09834-5664-B2A3-D259-75D869FB6383}"/>
              </a:ext>
            </a:extLst>
          </p:cNvPr>
          <p:cNvPicPr>
            <a:picLocks noChangeAspect="1"/>
          </p:cNvPicPr>
          <p:nvPr/>
        </p:nvPicPr>
        <p:blipFill>
          <a:blip r:embed="rId3"/>
          <a:stretch>
            <a:fillRect/>
          </a:stretch>
        </p:blipFill>
        <p:spPr>
          <a:xfrm>
            <a:off x="0" y="0"/>
            <a:ext cx="1097280" cy="654898"/>
          </a:xfrm>
          <a:prstGeom prst="rect">
            <a:avLst/>
          </a:prstGeom>
        </p:spPr>
      </p:pic>
      <p:sp>
        <p:nvSpPr>
          <p:cNvPr id="8" name="Nadpis 1">
            <a:extLst>
              <a:ext uri="{FF2B5EF4-FFF2-40B4-BE49-F238E27FC236}">
                <a16:creationId xmlns:a16="http://schemas.microsoft.com/office/drawing/2014/main" id="{4802DBCE-1656-D77C-6F1B-2C1AE5E0CE7D}"/>
              </a:ext>
            </a:extLst>
          </p:cNvPr>
          <p:cNvSpPr>
            <a:spLocks noGrp="1"/>
          </p:cNvSpPr>
          <p:nvPr>
            <p:ph type="title"/>
          </p:nvPr>
        </p:nvSpPr>
        <p:spPr>
          <a:xfrm>
            <a:off x="472271" y="953096"/>
            <a:ext cx="4188116" cy="1388923"/>
          </a:xfrm>
        </p:spPr>
        <p:txBody>
          <a:bodyPr>
            <a:normAutofit fontScale="90000"/>
          </a:bodyPr>
          <a:lstStyle/>
          <a:p>
            <a:r>
              <a:rPr lang="cs-CZ" sz="2700" b="1" u="sng" dirty="0">
                <a:latin typeface="Arial" panose="020B0604020202020204" pitchFamily="34" charset="0"/>
                <a:cs typeface="Arial" panose="020B0604020202020204" pitchFamily="34" charset="0"/>
              </a:rPr>
              <a:t>Švehlova střední škola polytechnická Prostějov</a:t>
            </a:r>
            <a:br>
              <a:rPr lang="cs-CZ" sz="2700" b="1" u="sng" dirty="0">
                <a:latin typeface="Arial" panose="020B0604020202020204" pitchFamily="34" charset="0"/>
                <a:cs typeface="Arial" panose="020B0604020202020204" pitchFamily="34" charset="0"/>
              </a:rPr>
            </a:br>
            <a:r>
              <a:rPr lang="cs-CZ" sz="2700" b="1" dirty="0">
                <a:latin typeface="Arial" panose="020B0604020202020204" pitchFamily="34" charset="0"/>
                <a:cs typeface="Arial" panose="020B0604020202020204" pitchFamily="34" charset="0"/>
              </a:rPr>
              <a:t>Centrum odborné přípravy pro obory polytechnického zaměření</a:t>
            </a:r>
            <a:br>
              <a:rPr lang="cs-CZ" sz="2700" dirty="0">
                <a:latin typeface="Arial" panose="020B0604020202020204" pitchFamily="34" charset="0"/>
                <a:cs typeface="Arial" panose="020B0604020202020204" pitchFamily="34" charset="0"/>
              </a:rPr>
            </a:br>
            <a:br>
              <a:rPr lang="cs-CZ" sz="1300" dirty="0">
                <a:latin typeface="Arial" panose="020B0604020202020204" pitchFamily="34" charset="0"/>
                <a:cs typeface="Arial" panose="020B0604020202020204" pitchFamily="34" charset="0"/>
              </a:rPr>
            </a:br>
            <a:br>
              <a:rPr lang="cs-CZ" sz="1300" dirty="0">
                <a:latin typeface="Arial" panose="020B0604020202020204" pitchFamily="34" charset="0"/>
                <a:cs typeface="Arial" panose="020B0604020202020204" pitchFamily="34" charset="0"/>
              </a:rPr>
            </a:br>
            <a:br>
              <a:rPr lang="cs-CZ" sz="1300" dirty="0">
                <a:latin typeface="Arial" panose="020B0604020202020204" pitchFamily="34" charset="0"/>
                <a:cs typeface="Arial" panose="020B0604020202020204" pitchFamily="34" charset="0"/>
              </a:rPr>
            </a:br>
            <a:br>
              <a:rPr lang="cs-CZ" sz="1300" dirty="0">
                <a:latin typeface="Arial" panose="020B0604020202020204" pitchFamily="34" charset="0"/>
                <a:cs typeface="Arial" panose="020B0604020202020204" pitchFamily="34" charset="0"/>
              </a:rPr>
            </a:br>
            <a:endParaRPr lang="cs-CZ"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2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B39DAF-7B6F-FFB9-501A-771A2FA99A03}"/>
            </a:ext>
          </a:extLst>
        </p:cNvPr>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8FB81422-7ACD-6A18-B735-51836EE4C59E}"/>
              </a:ext>
            </a:extLst>
          </p:cNvPr>
          <p:cNvPicPr>
            <a:picLocks noChangeAspect="1"/>
          </p:cNvPicPr>
          <p:nvPr/>
        </p:nvPicPr>
        <p:blipFill>
          <a:blip r:embed="rId2"/>
          <a:srcRect t="5436"/>
          <a:stretch>
            <a:fillRect/>
          </a:stretch>
        </p:blipFill>
        <p:spPr>
          <a:xfrm>
            <a:off x="2519309" y="47469"/>
            <a:ext cx="9669642" cy="6857990"/>
          </a:xfrm>
          <a:prstGeom prst="rect">
            <a:avLst/>
          </a:prstGeom>
        </p:spPr>
      </p:pic>
      <p:sp>
        <p:nvSpPr>
          <p:cNvPr id="6160" name="Rectangle 615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CB10595-F8C4-0CC7-7AD3-97DF5AE15BF1}"/>
              </a:ext>
            </a:extLst>
          </p:cNvPr>
          <p:cNvSpPr>
            <a:spLocks noGrp="1"/>
          </p:cNvSpPr>
          <p:nvPr>
            <p:ph type="title"/>
          </p:nvPr>
        </p:nvSpPr>
        <p:spPr>
          <a:xfrm>
            <a:off x="545590" y="803208"/>
            <a:ext cx="5011148" cy="1899912"/>
          </a:xfrm>
        </p:spPr>
        <p:txBody>
          <a:bodyPr>
            <a:normAutofit fontScale="90000"/>
          </a:bodyPr>
          <a:lstStyle/>
          <a:p>
            <a:r>
              <a:rPr lang="cs-CZ" sz="2700" b="1" u="sng" dirty="0">
                <a:latin typeface="Arial" panose="020B0604020202020204" pitchFamily="34" charset="0"/>
                <a:cs typeface="Arial" panose="020B0604020202020204" pitchFamily="34" charset="0"/>
              </a:rPr>
              <a:t>SŠ, ZŠ a MŠ prof. </a:t>
            </a:r>
            <a:r>
              <a:rPr lang="cs-CZ" sz="2700" b="1" u="sng" dirty="0" err="1">
                <a:latin typeface="Arial" panose="020B0604020202020204" pitchFamily="34" charset="0"/>
                <a:cs typeface="Arial" panose="020B0604020202020204" pitchFamily="34" charset="0"/>
              </a:rPr>
              <a:t>Vejdovského</a:t>
            </a:r>
            <a:r>
              <a:rPr lang="cs-CZ" sz="2700" b="1" u="sng" dirty="0">
                <a:latin typeface="Arial" panose="020B0604020202020204" pitchFamily="34" charset="0"/>
                <a:cs typeface="Arial" panose="020B0604020202020204" pitchFamily="34" charset="0"/>
              </a:rPr>
              <a:t> Olomouc </a:t>
            </a:r>
            <a:br>
              <a:rPr lang="cs-CZ" sz="2700" b="1" u="sng" dirty="0">
                <a:latin typeface="Arial" panose="020B0604020202020204" pitchFamily="34" charset="0"/>
                <a:cs typeface="Arial" panose="020B0604020202020204" pitchFamily="34" charset="0"/>
              </a:rPr>
            </a:br>
            <a:r>
              <a:rPr lang="cs-CZ" sz="2700" b="1" dirty="0">
                <a:latin typeface="Arial" panose="020B0604020202020204" pitchFamily="34" charset="0"/>
                <a:cs typeface="Arial" panose="020B0604020202020204" pitchFamily="34" charset="0"/>
              </a:rPr>
              <a:t>novostavba Gorazdovo náměstí </a:t>
            </a:r>
            <a:br>
              <a:rPr lang="cs-CZ" sz="1600" dirty="0">
                <a:latin typeface="Arial" panose="020B0604020202020204" pitchFamily="34" charset="0"/>
                <a:cs typeface="Arial" panose="020B0604020202020204" pitchFamily="34" charset="0"/>
              </a:rPr>
            </a:br>
            <a:br>
              <a:rPr lang="cs-CZ" sz="1600" dirty="0">
                <a:latin typeface="Arial" panose="020B0604020202020204" pitchFamily="34" charset="0"/>
                <a:cs typeface="Arial" panose="020B0604020202020204" pitchFamily="34" charset="0"/>
              </a:rPr>
            </a:br>
            <a:br>
              <a:rPr lang="cs-CZ" sz="1600" dirty="0">
                <a:latin typeface="Arial" panose="020B0604020202020204" pitchFamily="34" charset="0"/>
                <a:cs typeface="Arial" panose="020B0604020202020204" pitchFamily="34" charset="0"/>
              </a:rPr>
            </a:br>
            <a:br>
              <a:rPr lang="cs-CZ" sz="1600" dirty="0">
                <a:latin typeface="Arial" panose="020B0604020202020204" pitchFamily="34" charset="0"/>
                <a:cs typeface="Arial" panose="020B0604020202020204" pitchFamily="34" charset="0"/>
              </a:rPr>
            </a:br>
            <a:br>
              <a:rPr lang="cs-CZ" sz="1600" dirty="0">
                <a:latin typeface="Arial" panose="020B0604020202020204" pitchFamily="34" charset="0"/>
                <a:cs typeface="Arial" panose="020B0604020202020204" pitchFamily="34" charset="0"/>
              </a:rPr>
            </a:br>
            <a:endParaRPr lang="cs-CZ" sz="16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2086A13B-19C6-1082-3C92-65AAA6CDF2A2}"/>
              </a:ext>
            </a:extLst>
          </p:cNvPr>
          <p:cNvSpPr>
            <a:spLocks noGrp="1"/>
          </p:cNvSpPr>
          <p:nvPr>
            <p:ph idx="1"/>
          </p:nvPr>
        </p:nvSpPr>
        <p:spPr>
          <a:xfrm>
            <a:off x="545587" y="2052364"/>
            <a:ext cx="3822189" cy="3742762"/>
          </a:xfrm>
        </p:spPr>
        <p:txBody>
          <a:bodyPr>
            <a:normAutofit/>
          </a:bodyPr>
          <a:lstStyle/>
          <a:p>
            <a:pPr marL="0" indent="0">
              <a:buNone/>
            </a:pPr>
            <a:r>
              <a:rPr lang="cs-CZ" sz="1400" dirty="0">
                <a:latin typeface="Arial" panose="020B0604020202020204" pitchFamily="34" charset="0"/>
                <a:cs typeface="Arial" panose="020B0604020202020204" pitchFamily="34" charset="0"/>
              </a:rPr>
              <a:t>Výstavba nové budovy školy s tělocvičnou, která bude určena pro vzdělávání přibližně </a:t>
            </a:r>
            <a:r>
              <a:rPr lang="cs-CZ" sz="1400" b="1" dirty="0">
                <a:latin typeface="Arial" panose="020B0604020202020204" pitchFamily="34" charset="0"/>
                <a:cs typeface="Arial" panose="020B0604020202020204" pitchFamily="34" charset="0"/>
              </a:rPr>
              <a:t>150 žáků s různým stupněm mentálního postižení</a:t>
            </a:r>
            <a:r>
              <a:rPr lang="cs-CZ" sz="1400" dirty="0">
                <a:latin typeface="Arial" panose="020B0604020202020204" pitchFamily="34" charset="0"/>
                <a:cs typeface="Arial" panose="020B0604020202020204" pitchFamily="34" charset="0"/>
              </a:rPr>
              <a:t>, včetně kombinovaného postižení. </a:t>
            </a:r>
          </a:p>
          <a:p>
            <a:pPr marL="0" indent="0">
              <a:buNone/>
            </a:pPr>
            <a:r>
              <a:rPr lang="cs-CZ" sz="1400" dirty="0">
                <a:latin typeface="Arial" panose="020B0604020202020204" pitchFamily="34" charset="0"/>
                <a:cs typeface="Arial" panose="020B0604020202020204" pitchFamily="34" charset="0"/>
              </a:rPr>
              <a:t>Spolu s 20 učebnami, 3 odbornými učebnami a 2 dílnami bude vybudováno i zázemí pro zaměstnance, jídelna s výdejnou stravy a tělocvična.</a:t>
            </a:r>
          </a:p>
          <a:p>
            <a:pPr marL="0" indent="0">
              <a:buNone/>
            </a:pPr>
            <a:endParaRPr lang="cs-CZ" sz="1400" dirty="0">
              <a:latin typeface="Arial" panose="020B0604020202020204" pitchFamily="34" charset="0"/>
              <a:cs typeface="Arial" panose="020B0604020202020204" pitchFamily="34" charset="0"/>
            </a:endParaRPr>
          </a:p>
          <a:p>
            <a:pPr marL="0" indent="0">
              <a:buNone/>
            </a:pPr>
            <a:r>
              <a:rPr lang="cs-CZ" sz="1400" b="1" dirty="0">
                <a:latin typeface="Arial" panose="020B0604020202020204" pitchFamily="34" charset="0"/>
                <a:cs typeface="Arial" panose="020B0604020202020204" pitchFamily="34" charset="0"/>
              </a:rPr>
              <a:t>Předpokládané finanční náklady na realizaci stavby 250 mil. Kč vč. DPH. </a:t>
            </a:r>
          </a:p>
          <a:p>
            <a:pPr marL="0" indent="0">
              <a:buNone/>
            </a:pPr>
            <a:r>
              <a:rPr lang="cs-CZ" sz="1400" b="1" dirty="0">
                <a:latin typeface="Arial" panose="020B0604020202020204" pitchFamily="34" charset="0"/>
                <a:cs typeface="Arial" panose="020B0604020202020204" pitchFamily="34" charset="0"/>
              </a:rPr>
              <a:t>Plánované dokončení 11/2028.</a:t>
            </a:r>
          </a:p>
          <a:p>
            <a:pPr marL="0" indent="0">
              <a:buNone/>
            </a:pPr>
            <a:endParaRPr lang="cs-CZ" sz="1400" dirty="0">
              <a:latin typeface="Arial" panose="020B0604020202020204" pitchFamily="34" charset="0"/>
              <a:cs typeface="Arial" panose="020B0604020202020204" pitchFamily="34" charset="0"/>
            </a:endParaRPr>
          </a:p>
        </p:txBody>
      </p:sp>
      <p:sp>
        <p:nvSpPr>
          <p:cNvPr id="4" name="Zástupný symbol pro zápatí 3">
            <a:extLst>
              <a:ext uri="{FF2B5EF4-FFF2-40B4-BE49-F238E27FC236}">
                <a16:creationId xmlns:a16="http://schemas.microsoft.com/office/drawing/2014/main" id="{A2EA3225-B495-7E17-0FB7-48083F1A8F57}"/>
              </a:ext>
            </a:extLst>
          </p:cNvPr>
          <p:cNvSpPr>
            <a:spLocks noGrp="1"/>
          </p:cNvSpPr>
          <p:nvPr>
            <p:ph type="ftr" sz="quarter" idx="11"/>
          </p:nvPr>
        </p:nvSpPr>
        <p:spPr>
          <a:xfrm>
            <a:off x="7013311" y="6587803"/>
            <a:ext cx="5318760" cy="365125"/>
          </a:xfrm>
        </p:spPr>
        <p:txBody>
          <a:bodyPr>
            <a:noAutofit/>
          </a:bodyPr>
          <a:lstStyle/>
          <a:p>
            <a:pPr>
              <a:lnSpc>
                <a:spcPct val="90000"/>
              </a:lnSpc>
              <a:spcAft>
                <a:spcPts val="600"/>
              </a:spcAft>
            </a:pPr>
            <a:r>
              <a:rPr lang="pl-PL" sz="1000" dirty="0">
                <a:solidFill>
                  <a:srgbClr val="FFFFFF"/>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rgbClr val="FFFFFF"/>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130BEB4A-B6CC-0B89-439C-7728CEA55D40}"/>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6568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EA9BB1D-B10C-47A7-86B9-C8B85F6450B8}"/>
              </a:ext>
            </a:extLst>
          </p:cNvPr>
          <p:cNvSpPr>
            <a:spLocks noGrp="1"/>
          </p:cNvSpPr>
          <p:nvPr>
            <p:ph idx="1"/>
          </p:nvPr>
        </p:nvSpPr>
        <p:spPr>
          <a:xfrm>
            <a:off x="1419410" y="2220796"/>
            <a:ext cx="9740203" cy="3265603"/>
          </a:xfrm>
        </p:spPr>
        <p:txBody>
          <a:bodyPr anchor="t">
            <a:noAutofit/>
          </a:bodyPr>
          <a:lstStyle/>
          <a:p>
            <a:pPr marL="0" indent="0" algn="ctr">
              <a:buNone/>
            </a:pPr>
            <a:r>
              <a:rPr lang="cs-CZ" sz="2000" dirty="0">
                <a:latin typeface="Arial" panose="020B0604020202020204" pitchFamily="34" charset="0"/>
                <a:cs typeface="Arial" panose="020B0604020202020204" pitchFamily="34" charset="0"/>
              </a:rPr>
              <a:t>Rada Olomouckého kraje svým usnesením č. UR/31/15/2025 ze dne 1. 12. 2025 souhlasila s realizací výše uvedeného projektu. Projekt vychází z </a:t>
            </a:r>
            <a:r>
              <a:rPr lang="cs-CZ" sz="2000" b="1" dirty="0">
                <a:latin typeface="Arial" panose="020B0604020202020204" pitchFamily="34" charset="0"/>
                <a:cs typeface="Arial" panose="020B0604020202020204" pitchFamily="34" charset="0"/>
              </a:rPr>
              <a:t>Programového prohlášení Rady Olomouckého kraje</a:t>
            </a:r>
            <a:r>
              <a:rPr lang="cs-CZ" sz="2000" dirty="0">
                <a:latin typeface="Arial" panose="020B0604020202020204" pitchFamily="34" charset="0"/>
                <a:cs typeface="Arial" panose="020B0604020202020204" pitchFamily="34" charset="0"/>
              </a:rPr>
              <a:t>, konkrétně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z </a:t>
            </a:r>
            <a:r>
              <a:rPr lang="cs-CZ" sz="2000" b="1" u="sng" dirty="0">
                <a:latin typeface="Arial" panose="020B0604020202020204" pitchFamily="34" charset="0"/>
                <a:cs typeface="Arial" panose="020B0604020202020204" pitchFamily="34" charset="0"/>
              </a:rPr>
              <a:t>podpory polytechnického vzdělávání</a:t>
            </a:r>
            <a:r>
              <a:rPr lang="cs-CZ" sz="2000" dirty="0">
                <a:latin typeface="Arial" panose="020B0604020202020204" pitchFamily="34" charset="0"/>
                <a:cs typeface="Arial" panose="020B0604020202020204" pitchFamily="34" charset="0"/>
              </a:rPr>
              <a:t>, a jeho cílem je moderní a inovativní rozvoj technického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a odborného vzdělávání v Olomouckém kraji. </a:t>
            </a:r>
          </a:p>
          <a:p>
            <a:pPr marL="0" indent="0" algn="ctr">
              <a:buNone/>
            </a:pPr>
            <a:endParaRPr lang="cs-CZ" sz="2000" dirty="0">
              <a:latin typeface="Arial" panose="020B0604020202020204" pitchFamily="34" charset="0"/>
              <a:cs typeface="Arial" panose="020B0604020202020204" pitchFamily="34" charset="0"/>
            </a:endParaRPr>
          </a:p>
          <a:p>
            <a:pPr marL="0" indent="0" algn="ctr">
              <a:buNone/>
            </a:pPr>
            <a:r>
              <a:rPr lang="cs-CZ" sz="2000" dirty="0">
                <a:latin typeface="Arial" panose="020B0604020202020204" pitchFamily="34" charset="0"/>
                <a:cs typeface="Arial" panose="020B0604020202020204" pitchFamily="34" charset="0"/>
              </a:rPr>
              <a:t>Rada rovněž souhlasila s předpokládanou finanční podporou na rok </a:t>
            </a:r>
            <a:r>
              <a:rPr lang="cs-CZ" sz="2000" b="1" dirty="0">
                <a:latin typeface="Arial" panose="020B0604020202020204" pitchFamily="34" charset="0"/>
                <a:cs typeface="Arial" panose="020B0604020202020204" pitchFamily="34" charset="0"/>
              </a:rPr>
              <a:t>2026</a:t>
            </a:r>
            <a:r>
              <a:rPr lang="cs-CZ" sz="2000" dirty="0">
                <a:latin typeface="Arial" panose="020B0604020202020204" pitchFamily="34" charset="0"/>
                <a:cs typeface="Arial" panose="020B0604020202020204" pitchFamily="34" charset="0"/>
              </a:rPr>
              <a:t> ve výši </a:t>
            </a:r>
            <a:r>
              <a:rPr lang="cs-CZ" sz="2000" b="1" dirty="0">
                <a:latin typeface="Arial" panose="020B0604020202020204" pitchFamily="34" charset="0"/>
                <a:cs typeface="Arial" panose="020B0604020202020204" pitchFamily="34" charset="0"/>
              </a:rPr>
              <a:t>4 000 000 korun</a:t>
            </a:r>
            <a:r>
              <a:rPr lang="cs-CZ" sz="2000" dirty="0">
                <a:latin typeface="Arial" panose="020B0604020202020204" pitchFamily="34" charset="0"/>
                <a:cs typeface="Arial" panose="020B0604020202020204" pitchFamily="34" charset="0"/>
              </a:rPr>
              <a:t>, které budou čerpány v průběhu roku na jednotlivé aktivity a budou schvalovány v rámci příslušných materiálů předložených Radě Olomouckého kraje. </a:t>
            </a:r>
          </a:p>
        </p:txBody>
      </p:sp>
      <p:sp>
        <p:nvSpPr>
          <p:cNvPr id="13" name="Rectangle 1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dpis 7">
            <a:extLst>
              <a:ext uri="{FF2B5EF4-FFF2-40B4-BE49-F238E27FC236}">
                <a16:creationId xmlns:a16="http://schemas.microsoft.com/office/drawing/2014/main" id="{F1472943-E98E-6380-F4D5-57742313E5F7}"/>
              </a:ext>
            </a:extLst>
          </p:cNvPr>
          <p:cNvSpPr>
            <a:spLocks noGrp="1"/>
          </p:cNvSpPr>
          <p:nvPr>
            <p:ph type="title"/>
          </p:nvPr>
        </p:nvSpPr>
        <p:spPr/>
        <p:txBody>
          <a:bodyPr/>
          <a:lstStyle/>
          <a:p>
            <a:r>
              <a:rPr lang="cs-CZ" dirty="0"/>
              <a:t> </a:t>
            </a:r>
          </a:p>
        </p:txBody>
      </p:sp>
      <p:sp>
        <p:nvSpPr>
          <p:cNvPr id="2" name="TextovéPole 1">
            <a:extLst>
              <a:ext uri="{FF2B5EF4-FFF2-40B4-BE49-F238E27FC236}">
                <a16:creationId xmlns:a16="http://schemas.microsoft.com/office/drawing/2014/main" id="{9E12E629-37A0-A3C1-2BA0-774C79DDB01A}"/>
              </a:ext>
            </a:extLst>
          </p:cNvPr>
          <p:cNvSpPr txBox="1"/>
          <p:nvPr/>
        </p:nvSpPr>
        <p:spPr>
          <a:xfrm>
            <a:off x="3805402" y="6473952"/>
            <a:ext cx="4835678" cy="400110"/>
          </a:xfrm>
          <a:prstGeom prst="rect">
            <a:avLst/>
          </a:prstGeom>
          <a:noFill/>
        </p:spPr>
        <p:txBody>
          <a:bodyPr wrap="square" rtlCol="0">
            <a:spAutoFit/>
          </a:bodyPr>
          <a:lstStyle/>
          <a:p>
            <a:r>
              <a:rPr lang="pl-PL" sz="1000" dirty="0">
                <a:solidFill>
                  <a:schemeClr val="bg1"/>
                </a:solidFill>
              </a:rPr>
              <a:t>Setkání zástupců vedení OK a Krajské hospodářské komory OK s podnikateli 17. 6. 2026</a:t>
            </a:r>
            <a:endParaRPr lang="cs-CZ" sz="1000" dirty="0">
              <a:solidFill>
                <a:schemeClr val="bg1"/>
              </a:solidFill>
            </a:endParaRPr>
          </a:p>
          <a:p>
            <a:endParaRPr lang="cs-CZ" sz="1000" dirty="0">
              <a:solidFill>
                <a:schemeClr val="bg1"/>
              </a:solidFill>
            </a:endParaRPr>
          </a:p>
        </p:txBody>
      </p:sp>
      <p:sp>
        <p:nvSpPr>
          <p:cNvPr id="4" name="TextovéPole 3">
            <a:extLst>
              <a:ext uri="{FF2B5EF4-FFF2-40B4-BE49-F238E27FC236}">
                <a16:creationId xmlns:a16="http://schemas.microsoft.com/office/drawing/2014/main" id="{D9132F75-0C1E-BBA4-C79B-29E0154C87E4}"/>
              </a:ext>
            </a:extLst>
          </p:cNvPr>
          <p:cNvSpPr txBox="1"/>
          <p:nvPr/>
        </p:nvSpPr>
        <p:spPr>
          <a:xfrm>
            <a:off x="1814050" y="352611"/>
            <a:ext cx="8563897" cy="1107996"/>
          </a:xfrm>
          <a:prstGeom prst="rect">
            <a:avLst/>
          </a:prstGeom>
          <a:noFill/>
        </p:spPr>
        <p:txBody>
          <a:bodyPr wrap="square" rtlCol="0">
            <a:spAutoFit/>
          </a:bodyPr>
          <a:lstStyle/>
          <a:p>
            <a:pPr algn="ctr"/>
            <a:r>
              <a:rPr lang="cs-CZ" sz="6600" b="1" dirty="0" err="1"/>
              <a:t>EduTech</a:t>
            </a:r>
            <a:r>
              <a:rPr lang="cs-CZ" sz="6600" b="1" dirty="0"/>
              <a:t> OK</a:t>
            </a:r>
          </a:p>
        </p:txBody>
      </p:sp>
    </p:spTree>
    <p:extLst>
      <p:ext uri="{BB962C8B-B14F-4D97-AF65-F5344CB8AC3E}">
        <p14:creationId xmlns:p14="http://schemas.microsoft.com/office/powerpoint/2010/main" val="4033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A3BB10-8917-0A96-502F-7B4204F8D30D}"/>
              </a:ext>
            </a:extLst>
          </p:cNvPr>
          <p:cNvSpPr>
            <a:spLocks noGrp="1"/>
          </p:cNvSpPr>
          <p:nvPr>
            <p:ph type="title"/>
          </p:nvPr>
        </p:nvSpPr>
        <p:spPr>
          <a:xfrm>
            <a:off x="589560" y="856180"/>
            <a:ext cx="4560584" cy="1128068"/>
          </a:xfrm>
        </p:spPr>
        <p:txBody>
          <a:bodyPr anchor="ctr">
            <a:normAutofit/>
          </a:bodyPr>
          <a:lstStyle/>
          <a:p>
            <a:r>
              <a:rPr lang="cs-CZ" sz="4000" b="1" dirty="0"/>
              <a:t>	</a:t>
            </a:r>
            <a:r>
              <a:rPr lang="cs-CZ" sz="5400" b="1" dirty="0"/>
              <a:t>    </a:t>
            </a:r>
            <a:r>
              <a:rPr lang="cs-CZ" sz="5400" b="1" dirty="0" err="1"/>
              <a:t>EduBoxy</a:t>
            </a:r>
            <a:r>
              <a:rPr lang="cs-CZ" sz="5400" b="1" dirty="0"/>
              <a:t> </a:t>
            </a:r>
          </a:p>
        </p:txBody>
      </p:sp>
      <p:grpSp>
        <p:nvGrpSpPr>
          <p:cNvPr id="2072" name="Group 207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73" name="Rectangle 207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6" name="Rectangle 207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3DC95A4-5E8A-0FE3-A757-69F639EF8412}"/>
              </a:ext>
            </a:extLst>
          </p:cNvPr>
          <p:cNvSpPr>
            <a:spLocks noGrp="1"/>
          </p:cNvSpPr>
          <p:nvPr>
            <p:ph idx="1"/>
          </p:nvPr>
        </p:nvSpPr>
        <p:spPr>
          <a:xfrm>
            <a:off x="590719" y="2118001"/>
            <a:ext cx="4559425" cy="4192089"/>
          </a:xfrm>
        </p:spPr>
        <p:txBody>
          <a:bodyPr anchor="ctr">
            <a:normAutofit/>
          </a:bodyPr>
          <a:lstStyle/>
          <a:p>
            <a:pPr marL="0" lvl="0" indent="0">
              <a:buNone/>
            </a:pPr>
            <a:endParaRPr lang="cs-CZ" dirty="0">
              <a:latin typeface="Arial" panose="020B0604020202020204" pitchFamily="34" charset="0"/>
              <a:cs typeface="Arial" panose="020B0604020202020204" pitchFamily="34" charset="0"/>
            </a:endParaRPr>
          </a:p>
          <a:p>
            <a:pPr marL="0" lvl="0" indent="0">
              <a:buNone/>
            </a:pPr>
            <a:r>
              <a:rPr lang="cs-CZ" b="1" u="sng" dirty="0">
                <a:latin typeface="Arial" panose="020B0604020202020204" pitchFamily="34" charset="0"/>
                <a:cs typeface="Arial" panose="020B0604020202020204" pitchFamily="34" charset="0"/>
              </a:rPr>
              <a:t>Moderní inovace technického vzdělávání (EDUBOX):</a:t>
            </a:r>
          </a:p>
          <a:p>
            <a:pPr marL="0" lvl="0" indent="0">
              <a:buNone/>
            </a:pPr>
            <a:r>
              <a:rPr lang="cs-CZ" dirty="0">
                <a:latin typeface="Arial" panose="020B0604020202020204" pitchFamily="34" charset="0"/>
                <a:cs typeface="Arial" panose="020B0604020202020204" pitchFamily="34" charset="0"/>
              </a:rPr>
              <a:t>7 pilotních škol postupně nakupuje </a:t>
            </a:r>
            <a:r>
              <a:rPr lang="cs-CZ" b="1" dirty="0">
                <a:latin typeface="Arial" panose="020B0604020202020204" pitchFamily="34" charset="0"/>
                <a:cs typeface="Arial" panose="020B0604020202020204" pitchFamily="34" charset="0"/>
              </a:rPr>
              <a:t>moderní výukové pomůcky</a:t>
            </a:r>
            <a:r>
              <a:rPr lang="cs-CZ" dirty="0">
                <a:latin typeface="Arial" panose="020B0604020202020204" pitchFamily="34" charset="0"/>
                <a:cs typeface="Arial" panose="020B0604020202020204" pitchFamily="34" charset="0"/>
              </a:rPr>
              <a:t>, jejichž aktuální přehled je uveden na dalším slidu.</a:t>
            </a:r>
          </a:p>
          <a:p>
            <a:pPr marL="0" indent="0">
              <a:buNone/>
            </a:pPr>
            <a:endParaRPr lang="cs-CZ" sz="1600" dirty="0">
              <a:latin typeface="Arial" panose="020B0604020202020204" pitchFamily="34" charset="0"/>
              <a:cs typeface="Arial" panose="020B0604020202020204" pitchFamily="34" charset="0"/>
            </a:endParaRPr>
          </a:p>
        </p:txBody>
      </p:sp>
      <p:sp>
        <p:nvSpPr>
          <p:cNvPr id="2078" name="Rectangle 207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Rectangle 207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dubox – EDUKA CENTRUM s. r. o.">
            <a:extLst>
              <a:ext uri="{FF2B5EF4-FFF2-40B4-BE49-F238E27FC236}">
                <a16:creationId xmlns:a16="http://schemas.microsoft.com/office/drawing/2014/main" id="{79C032C6-D7C4-BC8E-1B0C-18C5AB51B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2" r="-1" b="-1"/>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a:extLst>
              <a:ext uri="{FF2B5EF4-FFF2-40B4-BE49-F238E27FC236}">
                <a16:creationId xmlns:a16="http://schemas.microsoft.com/office/drawing/2014/main" id="{6AAA4612-46B7-3492-0DF0-C6FAB82898A1}"/>
              </a:ext>
            </a:extLst>
          </p:cNvPr>
          <p:cNvSpPr>
            <a:spLocks noGrp="1"/>
          </p:cNvSpPr>
          <p:nvPr>
            <p:ph type="ftr" sz="quarter" idx="11"/>
          </p:nvPr>
        </p:nvSpPr>
        <p:spPr>
          <a:xfrm>
            <a:off x="4279392" y="6492240"/>
            <a:ext cx="4457284" cy="365125"/>
          </a:xfrm>
        </p:spPr>
        <p:txBody>
          <a:bodyPr>
            <a:normAutofit/>
          </a:bodyPr>
          <a:lstStyle/>
          <a:p>
            <a:pPr algn="l">
              <a:lnSpc>
                <a:spcPct val="90000"/>
              </a:lnSpc>
              <a:spcAft>
                <a:spcPts val="600"/>
              </a:spcAft>
            </a:pPr>
            <a:r>
              <a:rPr lang="pl-PL" sz="900" dirty="0"/>
              <a:t>Setkání zástupců vedení OK a Krajské hospodářské komory OK s podnikateli 17. 6. 2026</a:t>
            </a:r>
            <a:endParaRPr lang="cs-CZ" sz="900" dirty="0"/>
          </a:p>
        </p:txBody>
      </p:sp>
      <p:pic>
        <p:nvPicPr>
          <p:cNvPr id="5" name="Obrázek 4">
            <a:extLst>
              <a:ext uri="{FF2B5EF4-FFF2-40B4-BE49-F238E27FC236}">
                <a16:creationId xmlns:a16="http://schemas.microsoft.com/office/drawing/2014/main" id="{CF479B1A-3AAA-79EE-A35C-2C76B95B566C}"/>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13907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heel(1)">
                                      <p:cBhvr>
                                        <p:cTn id="2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6A9C09-C80D-8F9E-9410-FDC0C9864F29}"/>
              </a:ext>
            </a:extLst>
          </p:cNvPr>
          <p:cNvSpPr>
            <a:spLocks noGrp="1"/>
          </p:cNvSpPr>
          <p:nvPr>
            <p:ph type="title"/>
          </p:nvPr>
        </p:nvSpPr>
        <p:spPr>
          <a:xfrm>
            <a:off x="1103671" y="335629"/>
            <a:ext cx="10515600" cy="1325563"/>
          </a:xfrm>
        </p:spPr>
        <p:txBody>
          <a:bodyPr/>
          <a:lstStyle/>
          <a:p>
            <a:r>
              <a:rPr lang="cs-CZ" dirty="0"/>
              <a:t> </a:t>
            </a:r>
          </a:p>
        </p:txBody>
      </p:sp>
      <p:sp>
        <p:nvSpPr>
          <p:cNvPr id="3" name="Zástupný symbol pro zápatí 2">
            <a:extLst>
              <a:ext uri="{FF2B5EF4-FFF2-40B4-BE49-F238E27FC236}">
                <a16:creationId xmlns:a16="http://schemas.microsoft.com/office/drawing/2014/main" id="{4186DE12-7DAA-E0DC-02F2-5D830C2EB2DF}"/>
              </a:ext>
            </a:extLst>
          </p:cNvPr>
          <p:cNvSpPr>
            <a:spLocks noGrp="1"/>
          </p:cNvSpPr>
          <p:nvPr>
            <p:ph type="ftr" sz="quarter" idx="11"/>
          </p:nvPr>
        </p:nvSpPr>
        <p:spPr/>
        <p:txBody>
          <a:bodyPr/>
          <a:lstStyle/>
          <a:p>
            <a:r>
              <a:rPr lang="pl-PL"/>
              <a:t>Setkání zástupců vedení OK a Krajské hospodářské komory OK s podnikateli 17. 6. 2026</a:t>
            </a:r>
            <a:endParaRPr lang="cs-CZ"/>
          </a:p>
        </p:txBody>
      </p:sp>
      <p:graphicFrame>
        <p:nvGraphicFramePr>
          <p:cNvPr id="4" name="Zástupný obsah 3">
            <a:extLst>
              <a:ext uri="{FF2B5EF4-FFF2-40B4-BE49-F238E27FC236}">
                <a16:creationId xmlns:a16="http://schemas.microsoft.com/office/drawing/2014/main" id="{E5D86BBF-8348-FC2E-B620-2B4710798D2C}"/>
              </a:ext>
            </a:extLst>
          </p:cNvPr>
          <p:cNvGraphicFramePr>
            <a:graphicFrameLocks noGrp="1"/>
          </p:cNvGraphicFramePr>
          <p:nvPr>
            <p:ph idx="1"/>
            <p:extLst>
              <p:ext uri="{D42A27DB-BD31-4B8C-83A1-F6EECF244321}">
                <p14:modId xmlns:p14="http://schemas.microsoft.com/office/powerpoint/2010/main" val="2525966954"/>
              </p:ext>
            </p:extLst>
          </p:nvPr>
        </p:nvGraphicFramePr>
        <p:xfrm>
          <a:off x="1144934" y="875071"/>
          <a:ext cx="9532897" cy="5481281"/>
        </p:xfrm>
        <a:graphic>
          <a:graphicData uri="http://schemas.openxmlformats.org/drawingml/2006/table">
            <a:tbl>
              <a:tblPr firstRow="1" firstCol="1" bandRow="1"/>
              <a:tblGrid>
                <a:gridCol w="4449090">
                  <a:extLst>
                    <a:ext uri="{9D8B030D-6E8A-4147-A177-3AD203B41FA5}">
                      <a16:colId xmlns:a16="http://schemas.microsoft.com/office/drawing/2014/main" val="477870296"/>
                    </a:ext>
                  </a:extLst>
                </a:gridCol>
                <a:gridCol w="3219138">
                  <a:extLst>
                    <a:ext uri="{9D8B030D-6E8A-4147-A177-3AD203B41FA5}">
                      <a16:colId xmlns:a16="http://schemas.microsoft.com/office/drawing/2014/main" val="846665213"/>
                    </a:ext>
                  </a:extLst>
                </a:gridCol>
                <a:gridCol w="1864669">
                  <a:extLst>
                    <a:ext uri="{9D8B030D-6E8A-4147-A177-3AD203B41FA5}">
                      <a16:colId xmlns:a16="http://schemas.microsoft.com/office/drawing/2014/main" val="4287188512"/>
                    </a:ext>
                  </a:extLst>
                </a:gridCol>
              </a:tblGrid>
              <a:tr h="373199">
                <a:tc>
                  <a:txBody>
                    <a:bodyPr/>
                    <a:lstStyle/>
                    <a:p>
                      <a:pPr>
                        <a:lnSpc>
                          <a:spcPct val="115000"/>
                        </a:lnSpc>
                        <a:spcAft>
                          <a:spcPts val="1000"/>
                        </a:spcAft>
                        <a:buNone/>
                      </a:pPr>
                      <a:r>
                        <a:rPr lang="cs-CZ"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Škola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Výuková pomůcka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523102"/>
                  </a:ext>
                </a:extLst>
              </a:tr>
              <a:tr h="725025">
                <a:tc>
                  <a:txBody>
                    <a:bodyPr/>
                    <a:lstStyle/>
                    <a:p>
                      <a:pPr>
                        <a:lnSpc>
                          <a:spcPct val="115000"/>
                        </a:lnSpc>
                        <a:spcAft>
                          <a:spcPts val="1000"/>
                        </a:spcAft>
                        <a:buNone/>
                      </a:pPr>
                      <a:r>
                        <a:rPr lang="cs-C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Střední průmyslová škola strojnická Olomouc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Mobilní robotický systém Robotino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500 000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376497"/>
                  </a:ext>
                </a:extLst>
              </a:tr>
              <a:tr h="1099581">
                <a:tc>
                  <a:txBody>
                    <a:bodyPr/>
                    <a:lstStyle/>
                    <a:p>
                      <a:pPr>
                        <a:lnSpc>
                          <a:spcPct val="115000"/>
                        </a:lnSpc>
                        <a:spcAft>
                          <a:spcPts val="1000"/>
                        </a:spcAft>
                        <a:buNone/>
                      </a:pPr>
                      <a:r>
                        <a:rPr lang="cs-C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Vyšší odborná škola a Střední škola automobilní Zábřeh, U Dráhy 6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Elektromobil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1 000 000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68915"/>
                  </a:ext>
                </a:extLst>
              </a:tr>
              <a:tr h="1099581">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Střední průmyslová škola Jeseník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EDUBOX - Výukové vybavení pro program o dronech</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396 759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918731"/>
                  </a:ext>
                </a:extLst>
              </a:tr>
              <a:tr h="725025">
                <a:tc rowSpan="4">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Střední škola řemesel, Šumperk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Pořízení laserové svářečky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360 000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0323974"/>
                  </a:ext>
                </a:extLst>
              </a:tr>
              <a:tr h="356236">
                <a:tc vMerge="1">
                  <a:txBody>
                    <a:bodyPr/>
                    <a:lstStyle/>
                    <a:p>
                      <a:endParaRPr lang="cs-CZ"/>
                    </a:p>
                  </a:txBody>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Mobilní robot Robotino</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602 022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8761"/>
                  </a:ext>
                </a:extLst>
              </a:tr>
              <a:tr h="356236">
                <a:tc vMerge="1">
                  <a:txBody>
                    <a:bodyPr/>
                    <a:lstStyle/>
                    <a:p>
                      <a:endParaRPr lang="cs-CZ"/>
                    </a:p>
                  </a:txBody>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Pořízení 3D skeneru 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170 884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896896"/>
                  </a:ext>
                </a:extLst>
              </a:tr>
              <a:tr h="373199">
                <a:tc vMerge="1">
                  <a:txBody>
                    <a:bodyPr/>
                    <a:lstStyle/>
                    <a:p>
                      <a:endParaRPr lang="cs-CZ"/>
                    </a:p>
                  </a:txBody>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Pořízení 3D skeneru 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155 351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9752924"/>
                  </a:ext>
                </a:extLst>
              </a:tr>
              <a:tr h="373199">
                <a:tc>
                  <a:txBody>
                    <a:bodyPr/>
                    <a:lstStyle/>
                    <a:p>
                      <a:pPr>
                        <a:lnSpc>
                          <a:spcPct val="115000"/>
                        </a:lnSpc>
                        <a:spcAft>
                          <a:spcPts val="1000"/>
                        </a:spcAft>
                        <a:buNone/>
                      </a:pPr>
                      <a:r>
                        <a:rPr lang="cs-CZ"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Celkem: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cs-CZ"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1000"/>
                        </a:spcAft>
                        <a:buNone/>
                      </a:pPr>
                      <a:r>
                        <a:rPr lang="cs-CZ"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3 185 016 Kč</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1273082"/>
                  </a:ext>
                </a:extLst>
              </a:tr>
            </a:tbl>
          </a:graphicData>
        </a:graphic>
      </p:graphicFrame>
      <p:pic>
        <p:nvPicPr>
          <p:cNvPr id="6" name="Obrázek 5">
            <a:extLst>
              <a:ext uri="{FF2B5EF4-FFF2-40B4-BE49-F238E27FC236}">
                <a16:creationId xmlns:a16="http://schemas.microsoft.com/office/drawing/2014/main" id="{07172767-F39A-6024-05AB-F61E98078148}"/>
              </a:ext>
            </a:extLst>
          </p:cNvPr>
          <p:cNvPicPr>
            <a:picLocks noChangeAspect="1"/>
          </p:cNvPicPr>
          <p:nvPr/>
        </p:nvPicPr>
        <p:blipFill>
          <a:blip r:embed="rId2"/>
          <a:stretch>
            <a:fillRect/>
          </a:stretch>
        </p:blipFill>
        <p:spPr>
          <a:xfrm>
            <a:off x="0" y="0"/>
            <a:ext cx="1097280" cy="654898"/>
          </a:xfrm>
          <a:prstGeom prst="rect">
            <a:avLst/>
          </a:prstGeom>
        </p:spPr>
      </p:pic>
    </p:spTree>
    <p:extLst>
      <p:ext uri="{BB962C8B-B14F-4D97-AF65-F5344CB8AC3E}">
        <p14:creationId xmlns:p14="http://schemas.microsoft.com/office/powerpoint/2010/main" val="23311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 Budoucnost technických profesí začíná v Pavlovičkách. Nové COPTO nabídne špičkové vybavení&#10;">
            <a:extLst>
              <a:ext uri="{FF2B5EF4-FFF2-40B4-BE49-F238E27FC236}">
                <a16:creationId xmlns:a16="http://schemas.microsoft.com/office/drawing/2014/main" id="{2AC2B4A1-3958-9A1E-95EC-6764A8798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5544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C2F87B28-238F-B7A9-8A65-1CCC3824BABA}"/>
              </a:ext>
            </a:extLst>
          </p:cNvPr>
          <p:cNvSpPr>
            <a:spLocks noGrp="1"/>
          </p:cNvSpPr>
          <p:nvPr>
            <p:ph type="title"/>
          </p:nvPr>
        </p:nvSpPr>
        <p:spPr>
          <a:xfrm>
            <a:off x="847725" y="504308"/>
            <a:ext cx="4126611" cy="1899912"/>
          </a:xfrm>
        </p:spPr>
        <p:txBody>
          <a:bodyPr>
            <a:normAutofit fontScale="90000"/>
          </a:bodyPr>
          <a:lstStyle/>
          <a:p>
            <a:r>
              <a:rPr lang="cs-CZ" sz="3700" b="1" dirty="0">
                <a:latin typeface="Arial" panose="020B0604020202020204" pitchFamily="34" charset="0"/>
                <a:cs typeface="Arial" panose="020B0604020202020204" pitchFamily="34" charset="0"/>
              </a:rPr>
              <a:t>Zavedení a rozvoj funkčního Duálního vzdělávání </a:t>
            </a:r>
            <a:endParaRPr lang="cs-CZ" sz="37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1E951CD-72E2-773C-8849-E0AB9825AF47}"/>
              </a:ext>
            </a:extLst>
          </p:cNvPr>
          <p:cNvSpPr>
            <a:spLocks noGrp="1"/>
          </p:cNvSpPr>
          <p:nvPr>
            <p:ph idx="1"/>
          </p:nvPr>
        </p:nvSpPr>
        <p:spPr>
          <a:xfrm>
            <a:off x="561866" y="2404225"/>
            <a:ext cx="3987150" cy="3815600"/>
          </a:xfrm>
        </p:spPr>
        <p:txBody>
          <a:bodyPr>
            <a:normAutofit lnSpcReduction="10000"/>
          </a:bodyPr>
          <a:lstStyle/>
          <a:p>
            <a:pPr marL="0" indent="0">
              <a:buNone/>
            </a:pPr>
            <a:r>
              <a:rPr lang="cs-CZ" sz="1700" dirty="0">
                <a:latin typeface="Arial" panose="020B0604020202020204" pitchFamily="34" charset="0"/>
                <a:cs typeface="Arial" panose="020B0604020202020204" pitchFamily="34" charset="0"/>
              </a:rPr>
              <a:t>Aktuálně jsou zveřejněny standardy kvality duálního praktického vyučování od Svazu průmyslu a dopravy ČR pro </a:t>
            </a:r>
            <a:br>
              <a:rPr lang="cs-CZ" sz="1700" dirty="0">
                <a:latin typeface="Arial" panose="020B0604020202020204" pitchFamily="34" charset="0"/>
                <a:cs typeface="Arial" panose="020B0604020202020204" pitchFamily="34" charset="0"/>
              </a:rPr>
            </a:br>
            <a:r>
              <a:rPr lang="cs-CZ" sz="1700" b="1" u="sng" dirty="0">
                <a:latin typeface="Arial" panose="020B0604020202020204" pitchFamily="34" charset="0"/>
                <a:cs typeface="Arial" panose="020B0604020202020204" pitchFamily="34" charset="0"/>
              </a:rPr>
              <a:t>4 obory</a:t>
            </a:r>
            <a:r>
              <a:rPr lang="cs-CZ" sz="1700" b="1" dirty="0">
                <a:latin typeface="Arial" panose="020B0604020202020204" pitchFamily="34" charset="0"/>
                <a:cs typeface="Arial" panose="020B0604020202020204" pitchFamily="34" charset="0"/>
              </a:rPr>
              <a:t> vzdělání poskytující střední vzdělání </a:t>
            </a:r>
            <a:r>
              <a:rPr lang="cs-CZ" sz="1700" b="1" u="sng" dirty="0">
                <a:latin typeface="Arial" panose="020B0604020202020204" pitchFamily="34" charset="0"/>
                <a:cs typeface="Arial" panose="020B0604020202020204" pitchFamily="34" charset="0"/>
              </a:rPr>
              <a:t>s výučním listem </a:t>
            </a:r>
            <a:r>
              <a:rPr lang="cs-CZ" sz="1700" dirty="0">
                <a:latin typeface="Arial" panose="020B0604020202020204" pitchFamily="34" charset="0"/>
                <a:cs typeface="Arial" panose="020B0604020202020204" pitchFamily="34" charset="0"/>
              </a:rPr>
              <a:t>a </a:t>
            </a:r>
            <a:br>
              <a:rPr lang="cs-CZ" sz="1700" dirty="0">
                <a:latin typeface="Arial" panose="020B0604020202020204" pitchFamily="34" charset="0"/>
                <a:cs typeface="Arial" panose="020B0604020202020204" pitchFamily="34" charset="0"/>
              </a:rPr>
            </a:br>
            <a:r>
              <a:rPr lang="cs-CZ" sz="1700" b="1" u="sng" dirty="0">
                <a:latin typeface="Arial" panose="020B0604020202020204" pitchFamily="34" charset="0"/>
                <a:cs typeface="Arial" panose="020B0604020202020204" pitchFamily="34" charset="0"/>
              </a:rPr>
              <a:t>5 oborů </a:t>
            </a:r>
            <a:r>
              <a:rPr lang="cs-CZ" sz="1700" b="1" dirty="0">
                <a:latin typeface="Arial" panose="020B0604020202020204" pitchFamily="34" charset="0"/>
                <a:cs typeface="Arial" panose="020B0604020202020204" pitchFamily="34" charset="0"/>
              </a:rPr>
              <a:t>vzdělání poskytující </a:t>
            </a:r>
            <a:r>
              <a:rPr lang="cs-CZ" sz="1700" b="1" u="sng" dirty="0">
                <a:latin typeface="Arial" panose="020B0604020202020204" pitchFamily="34" charset="0"/>
                <a:cs typeface="Arial" panose="020B0604020202020204" pitchFamily="34" charset="0"/>
              </a:rPr>
              <a:t>střední vzdělání s maturitní zkouškou</a:t>
            </a:r>
            <a:r>
              <a:rPr lang="cs-CZ" sz="1700" b="1" dirty="0">
                <a:latin typeface="Arial" panose="020B0604020202020204" pitchFamily="34" charset="0"/>
                <a:cs typeface="Arial" panose="020B0604020202020204" pitchFamily="34" charset="0"/>
              </a:rPr>
              <a:t>. </a:t>
            </a:r>
          </a:p>
          <a:p>
            <a:pPr marL="0" indent="0">
              <a:buNone/>
            </a:pPr>
            <a:r>
              <a:rPr lang="cs-CZ" sz="1700" b="1" dirty="0">
                <a:latin typeface="Arial" panose="020B0604020202020204" pitchFamily="34" charset="0"/>
                <a:cs typeface="Arial" panose="020B0604020202020204" pitchFamily="34" charset="0"/>
              </a:rPr>
              <a:t>Firma, </a:t>
            </a:r>
            <a:r>
              <a:rPr lang="cs-CZ" sz="1700" dirty="0">
                <a:latin typeface="Arial" panose="020B0604020202020204" pitchFamily="34" charset="0"/>
                <a:cs typeface="Arial" panose="020B0604020202020204" pitchFamily="34" charset="0"/>
              </a:rPr>
              <a:t>která chce spolupracovat se školou </a:t>
            </a:r>
            <a:br>
              <a:rPr lang="cs-CZ" sz="1700" dirty="0">
                <a:latin typeface="Arial" panose="020B0604020202020204" pitchFamily="34" charset="0"/>
                <a:cs typeface="Arial" panose="020B0604020202020204" pitchFamily="34" charset="0"/>
              </a:rPr>
            </a:br>
            <a:r>
              <a:rPr lang="cs-CZ" sz="1700" dirty="0">
                <a:latin typeface="Arial" panose="020B0604020202020204" pitchFamily="34" charset="0"/>
                <a:cs typeface="Arial" panose="020B0604020202020204" pitchFamily="34" charset="0"/>
              </a:rPr>
              <a:t>v rámci duálního praktického vyučování, </a:t>
            </a:r>
            <a:r>
              <a:rPr lang="cs-CZ" sz="1700" b="1" dirty="0">
                <a:latin typeface="Arial" panose="020B0604020202020204" pitchFamily="34" charset="0"/>
                <a:cs typeface="Arial" panose="020B0604020202020204" pitchFamily="34" charset="0"/>
              </a:rPr>
              <a:t>musí nejprve získat </a:t>
            </a:r>
            <a:r>
              <a:rPr lang="cs-CZ" sz="1700" b="1" u="sng" dirty="0">
                <a:latin typeface="Arial" panose="020B0604020202020204" pitchFamily="34" charset="0"/>
                <a:cs typeface="Arial" panose="020B0604020202020204" pitchFamily="34" charset="0"/>
              </a:rPr>
              <a:t>certifikát poskytovatele od organizace duálních poskytovatelů,</a:t>
            </a:r>
            <a:r>
              <a:rPr lang="cs-CZ" sz="1700" b="1" dirty="0">
                <a:latin typeface="Arial" panose="020B0604020202020204" pitchFamily="34" charset="0"/>
                <a:cs typeface="Arial" panose="020B0604020202020204" pitchFamily="34" charset="0"/>
              </a:rPr>
              <a:t> která vydala standard kvality pro příslušný obor vzdělání. </a:t>
            </a:r>
            <a:r>
              <a:rPr lang="cs-CZ" sz="1700" dirty="0">
                <a:latin typeface="Arial" panose="020B0604020202020204" pitchFamily="34" charset="0"/>
                <a:cs typeface="Arial" panose="020B0604020202020204" pitchFamily="34" charset="0"/>
              </a:rPr>
              <a:t>Teprve poté lze uzavřít smlouvu se školou. </a:t>
            </a:r>
          </a:p>
          <a:p>
            <a:endParaRPr lang="cs-CZ" sz="1700" dirty="0">
              <a:latin typeface="Arial" panose="020B0604020202020204" pitchFamily="34" charset="0"/>
              <a:cs typeface="Arial" panose="020B0604020202020204" pitchFamily="34" charset="0"/>
            </a:endParaRPr>
          </a:p>
        </p:txBody>
      </p:sp>
      <p:sp>
        <p:nvSpPr>
          <p:cNvPr id="4" name="Zástupný symbol pro zápatí 3">
            <a:extLst>
              <a:ext uri="{FF2B5EF4-FFF2-40B4-BE49-F238E27FC236}">
                <a16:creationId xmlns:a16="http://schemas.microsoft.com/office/drawing/2014/main" id="{B6BCB667-1924-1782-4B9C-F0BCFDB226D9}"/>
              </a:ext>
            </a:extLst>
          </p:cNvPr>
          <p:cNvSpPr>
            <a:spLocks noGrp="1"/>
          </p:cNvSpPr>
          <p:nvPr>
            <p:ph type="ftr" sz="quarter" idx="11"/>
          </p:nvPr>
        </p:nvSpPr>
        <p:spPr>
          <a:xfrm>
            <a:off x="6977179" y="6557518"/>
            <a:ext cx="5318760" cy="365125"/>
          </a:xfrm>
        </p:spPr>
        <p:txBody>
          <a:bodyPr>
            <a:noAutofit/>
          </a:bodyPr>
          <a:lstStyle/>
          <a:p>
            <a:pPr>
              <a:lnSpc>
                <a:spcPct val="90000"/>
              </a:lnSpc>
              <a:spcAft>
                <a:spcPts val="600"/>
              </a:spcAft>
            </a:pPr>
            <a:r>
              <a:rPr lang="pl-PL" sz="1000" dirty="0">
                <a:solidFill>
                  <a:srgbClr val="FFFFFF"/>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rgbClr val="FFFFFF"/>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2F931468-0FE3-F5FB-9A17-8A1177A2CE79}"/>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22141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3C358-5A2D-92DC-EEFD-20D5E257BEE2}"/>
              </a:ext>
            </a:extLst>
          </p:cNvPr>
          <p:cNvSpPr>
            <a:spLocks noGrp="1"/>
          </p:cNvSpPr>
          <p:nvPr>
            <p:ph type="title"/>
          </p:nvPr>
        </p:nvSpPr>
        <p:spPr>
          <a:xfrm>
            <a:off x="481013" y="3752849"/>
            <a:ext cx="3290887" cy="2452687"/>
          </a:xfrm>
        </p:spPr>
        <p:txBody>
          <a:bodyPr anchor="ctr">
            <a:normAutofit/>
          </a:bodyPr>
          <a:lstStyle/>
          <a:p>
            <a:r>
              <a:rPr lang="cs-CZ" sz="3600" dirty="0"/>
              <a:t> </a:t>
            </a:r>
          </a:p>
        </p:txBody>
      </p:sp>
      <p:pic>
        <p:nvPicPr>
          <p:cNvPr id="5" name="Obrázek 4">
            <a:extLst>
              <a:ext uri="{FF2B5EF4-FFF2-40B4-BE49-F238E27FC236}">
                <a16:creationId xmlns:a16="http://schemas.microsoft.com/office/drawing/2014/main" id="{CCB6FF73-F621-6F7B-B880-9779AD21097A}"/>
              </a:ext>
            </a:extLst>
          </p:cNvPr>
          <p:cNvPicPr>
            <a:picLocks noChangeAspect="1"/>
          </p:cNvPicPr>
          <p:nvPr/>
        </p:nvPicPr>
        <p:blipFill>
          <a:blip r:embed="rId2"/>
          <a:srcRect t="7811" b="397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Zástupný obsah 2">
            <a:extLst>
              <a:ext uri="{FF2B5EF4-FFF2-40B4-BE49-F238E27FC236}">
                <a16:creationId xmlns:a16="http://schemas.microsoft.com/office/drawing/2014/main" id="{E879AA11-2F0A-C55C-800C-5A9583BFC6FF}"/>
              </a:ext>
            </a:extLst>
          </p:cNvPr>
          <p:cNvSpPr>
            <a:spLocks noGrp="1"/>
          </p:cNvSpPr>
          <p:nvPr>
            <p:ph idx="1"/>
          </p:nvPr>
        </p:nvSpPr>
        <p:spPr>
          <a:xfrm>
            <a:off x="1543665" y="3195484"/>
            <a:ext cx="9478295" cy="3160866"/>
          </a:xfrm>
        </p:spPr>
        <p:txBody>
          <a:bodyPr anchor="ctr">
            <a:normAutofit/>
          </a:bodyPr>
          <a:lstStyle/>
          <a:p>
            <a:pPr marL="0" lvl="0" indent="0">
              <a:buNone/>
            </a:pPr>
            <a:r>
              <a:rPr lang="cs-CZ" sz="1600" b="1" u="sng" dirty="0">
                <a:latin typeface="Arial" panose="020B0604020202020204" pitchFamily="34" charset="0"/>
                <a:cs typeface="Arial" panose="020B0604020202020204" pitchFamily="34" charset="0"/>
              </a:rPr>
              <a:t>Rozvoj profesních kvalifikací a zavedení mikro certifikátů</a:t>
            </a:r>
            <a:r>
              <a:rPr lang="cs-CZ" sz="1600" b="1" dirty="0">
                <a:latin typeface="Arial" panose="020B0604020202020204" pitchFamily="34" charset="0"/>
                <a:cs typeface="Arial" panose="020B0604020202020204" pitchFamily="34" charset="0"/>
              </a:rPr>
              <a:t>: </a:t>
            </a:r>
            <a:r>
              <a:rPr lang="cs-CZ" sz="1600" dirty="0">
                <a:latin typeface="Arial" panose="020B0604020202020204" pitchFamily="34" charset="0"/>
                <a:cs typeface="Arial" panose="020B0604020202020204" pitchFamily="34" charset="0"/>
              </a:rPr>
              <a:t>Cílem je zajistit uznávání kvalifikace nad rámec akademických titulů, spolupráce s univerzitami. </a:t>
            </a:r>
          </a:p>
          <a:p>
            <a:pPr marL="0" lvl="0" indent="0">
              <a:buNone/>
            </a:pPr>
            <a:r>
              <a:rPr lang="cs-CZ" sz="1600" b="1" u="sng" dirty="0">
                <a:latin typeface="Arial" panose="020B0604020202020204" pitchFamily="34" charset="0"/>
                <a:cs typeface="Arial" panose="020B0604020202020204" pitchFamily="34" charset="0"/>
              </a:rPr>
              <a:t>Rozšíření terciárního technického vzdělávání v Olomouckém kraji:</a:t>
            </a:r>
            <a:r>
              <a:rPr lang="cs-CZ" sz="1600" u="sng" dirty="0">
                <a:latin typeface="Arial" panose="020B0604020202020204" pitchFamily="34" charset="0"/>
                <a:cs typeface="Arial" panose="020B0604020202020204" pitchFamily="34" charset="0"/>
              </a:rPr>
              <a:t> </a:t>
            </a:r>
            <a:r>
              <a:rPr lang="cs-CZ" sz="1600" dirty="0">
                <a:latin typeface="Arial" panose="020B0604020202020204" pitchFamily="34" charset="0"/>
                <a:cs typeface="Arial" panose="020B0604020202020204" pitchFamily="34" charset="0"/>
              </a:rPr>
              <a:t>Dne 1. 6. 2026 ROK rozhodla o uzavření memoranda o spolupráci s Vysokou školou </a:t>
            </a:r>
            <a:r>
              <a:rPr lang="cs-CZ" sz="1600" dirty="0" err="1">
                <a:latin typeface="Arial" panose="020B0604020202020204" pitchFamily="34" charset="0"/>
                <a:cs typeface="Arial" panose="020B0604020202020204" pitchFamily="34" charset="0"/>
              </a:rPr>
              <a:t>báňskou-Technickou</a:t>
            </a:r>
            <a:r>
              <a:rPr lang="cs-CZ" sz="1600" dirty="0">
                <a:latin typeface="Arial" panose="020B0604020202020204" pitchFamily="34" charset="0"/>
                <a:cs typeface="Arial" panose="020B0604020202020204" pitchFamily="34" charset="0"/>
              </a:rPr>
              <a:t> univerzitou Ostrava, jehož cílem je otevření bakalářského studijního programu "Smart-</a:t>
            </a:r>
            <a:r>
              <a:rPr lang="cs-CZ" sz="1600" dirty="0" err="1">
                <a:latin typeface="Arial" panose="020B0604020202020204" pitchFamily="34" charset="0"/>
                <a:cs typeface="Arial" panose="020B0604020202020204" pitchFamily="34" charset="0"/>
              </a:rPr>
              <a:t>Engineering</a:t>
            </a:r>
            <a:r>
              <a:rPr lang="cs-CZ" sz="1600" dirty="0">
                <a:latin typeface="Arial" panose="020B0604020202020204" pitchFamily="34" charset="0"/>
                <a:cs typeface="Arial" panose="020B0604020202020204" pitchFamily="34" charset="0"/>
              </a:rPr>
              <a:t>" Fakulty strojní VŠB-TUO v Olomouci. Memorandum slavnostně podepsáno dne 16.6. 2026.</a:t>
            </a:r>
          </a:p>
          <a:p>
            <a:pPr marL="0" lvl="0" indent="0">
              <a:buNone/>
            </a:pPr>
            <a:r>
              <a:rPr lang="cs-CZ" sz="1600" b="1" u="sng" dirty="0">
                <a:latin typeface="Arial" panose="020B0604020202020204" pitchFamily="34" charset="0"/>
                <a:cs typeface="Arial" panose="020B0604020202020204" pitchFamily="34" charset="0"/>
              </a:rPr>
              <a:t>Propagovat široké veřejnosti technické a odborné vzdělávání:</a:t>
            </a:r>
            <a:r>
              <a:rPr lang="cs-CZ" sz="1600" u="sng" dirty="0">
                <a:latin typeface="Arial" panose="020B0604020202020204" pitchFamily="34" charset="0"/>
                <a:cs typeface="Arial" panose="020B0604020202020204" pitchFamily="34" charset="0"/>
              </a:rPr>
              <a:t> </a:t>
            </a:r>
            <a:r>
              <a:rPr lang="cs-CZ" sz="1600" dirty="0">
                <a:latin typeface="Arial" panose="020B0604020202020204" pitchFamily="34" charset="0"/>
                <a:cs typeface="Arial" panose="020B0604020202020204" pitchFamily="34" charset="0"/>
              </a:rPr>
              <a:t>Olomoucký kraj propaguje polytechnické vzdělávání prostřednictvím systému krajských stipendií, dále na akcích typu Burza práce, prezentační výstava </a:t>
            </a:r>
            <a:r>
              <a:rPr lang="cs-CZ" sz="1600" dirty="0" err="1">
                <a:latin typeface="Arial" panose="020B0604020202020204" pitchFamily="34" charset="0"/>
                <a:cs typeface="Arial" panose="020B0604020202020204" pitchFamily="34" charset="0"/>
              </a:rPr>
              <a:t>Scholaris</a:t>
            </a:r>
            <a:r>
              <a:rPr lang="cs-CZ" sz="1600" dirty="0">
                <a:latin typeface="Arial" panose="020B0604020202020204" pitchFamily="34" charset="0"/>
                <a:cs typeface="Arial" panose="020B0604020202020204" pitchFamily="34" charset="0"/>
              </a:rPr>
              <a:t>, v krajském měsíčníku, na sociálních sítích atd. Jednou z aktivit  bude vytvoření </a:t>
            </a:r>
            <a:r>
              <a:rPr lang="cs-CZ" sz="1600" dirty="0" err="1">
                <a:latin typeface="Arial" panose="020B0604020202020204" pitchFamily="34" charset="0"/>
                <a:cs typeface="Arial" panose="020B0604020202020204" pitchFamily="34" charset="0"/>
              </a:rPr>
              <a:t>EduLabu</a:t>
            </a:r>
            <a:r>
              <a:rPr lang="cs-CZ" sz="1600" dirty="0">
                <a:latin typeface="Arial" panose="020B0604020202020204" pitchFamily="34" charset="0"/>
                <a:cs typeface="Arial" panose="020B0604020202020204" pitchFamily="34" charset="0"/>
              </a:rPr>
              <a:t> v pronajatém prostoru od VTP UP, kde budou probíhat workshopy, kroužky, prezentace firem, práce s moderními pomůckami, digitálními technologiemi a školení a další aktivity a to vše zaměřené na podporu propagace polytechnického vzdělávání</a:t>
            </a:r>
          </a:p>
          <a:p>
            <a:endParaRPr lang="cs-CZ" sz="1300" dirty="0">
              <a:latin typeface="Arial" panose="020B0604020202020204" pitchFamily="34" charset="0"/>
              <a:cs typeface="Arial" panose="020B0604020202020204" pitchFamily="34" charset="0"/>
            </a:endParaRPr>
          </a:p>
        </p:txBody>
      </p:sp>
      <p:sp>
        <p:nvSpPr>
          <p:cNvPr id="4" name="Zástupný symbol pro zápatí 3">
            <a:extLst>
              <a:ext uri="{FF2B5EF4-FFF2-40B4-BE49-F238E27FC236}">
                <a16:creationId xmlns:a16="http://schemas.microsoft.com/office/drawing/2014/main" id="{A11BD2FB-184D-9F57-81AB-1B2A0471642A}"/>
              </a:ext>
            </a:extLst>
          </p:cNvPr>
          <p:cNvSpPr>
            <a:spLocks noGrp="1"/>
          </p:cNvSpPr>
          <p:nvPr>
            <p:ph type="ftr" sz="quarter" idx="11"/>
          </p:nvPr>
        </p:nvSpPr>
        <p:spPr>
          <a:xfrm>
            <a:off x="3427476" y="6356350"/>
            <a:ext cx="5337048" cy="365125"/>
          </a:xfrm>
        </p:spPr>
        <p:txBody>
          <a:bodyPr>
            <a:noAutofit/>
          </a:bodyPr>
          <a:lstStyle/>
          <a:p>
            <a:pPr>
              <a:lnSpc>
                <a:spcPct val="90000"/>
              </a:lnSpc>
              <a:spcAft>
                <a:spcPts val="600"/>
              </a:spcAft>
            </a:pPr>
            <a:r>
              <a:rPr lang="pl-PL" sz="1000" dirty="0">
                <a:solidFill>
                  <a:schemeClr val="tx1">
                    <a:lumMod val="75000"/>
                    <a:lumOff val="25000"/>
                  </a:schemeClr>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C691A515-5D92-5066-EDD9-98C8750901F8}"/>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36939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4FD4817-6B9D-6153-E513-2D10E0715640}"/>
              </a:ext>
            </a:extLst>
          </p:cNvPr>
          <p:cNvPicPr>
            <a:picLocks noChangeAspect="1"/>
          </p:cNvPicPr>
          <p:nvPr/>
        </p:nvPicPr>
        <p:blipFill>
          <a:blip r:embed="rId2"/>
          <a:stretch>
            <a:fillRect/>
          </a:stretch>
        </p:blipFill>
        <p:spPr>
          <a:xfrm>
            <a:off x="-33143" y="0"/>
            <a:ext cx="12258287" cy="6858000"/>
          </a:xfrm>
          <a:prstGeom prst="rect">
            <a:avLst/>
          </a:prstGeom>
        </p:spPr>
      </p:pic>
      <p:sp>
        <p:nvSpPr>
          <p:cNvPr id="7" name="Nadpis 6"/>
          <p:cNvSpPr>
            <a:spLocks noGrp="1"/>
          </p:cNvSpPr>
          <p:nvPr>
            <p:ph type="title"/>
          </p:nvPr>
        </p:nvSpPr>
        <p:spPr>
          <a:xfrm>
            <a:off x="1234631" y="360060"/>
            <a:ext cx="9722739" cy="684000"/>
          </a:xfrm>
        </p:spPr>
        <p:txBody>
          <a:bodyPr>
            <a:noAutofit/>
          </a:bodyPr>
          <a:lstStyle/>
          <a:p>
            <a:pPr algn="ctr"/>
            <a:r>
              <a:rPr lang="cs-CZ" b="1" dirty="0">
                <a:solidFill>
                  <a:schemeClr val="bg1"/>
                </a:solidFill>
                <a:latin typeface="+mn-lt"/>
              </a:rPr>
              <a:t>Děkuji za pozornost.</a:t>
            </a:r>
          </a:p>
        </p:txBody>
      </p:sp>
      <p:sp>
        <p:nvSpPr>
          <p:cNvPr id="6" name="Zástupný symbol pro číslo snímku 5"/>
          <p:cNvSpPr>
            <a:spLocks noGrp="1"/>
          </p:cNvSpPr>
          <p:nvPr>
            <p:ph type="sldNum" sz="quarter" idx="12"/>
          </p:nvPr>
        </p:nvSpPr>
        <p:spPr/>
        <p:txBody>
          <a:bodyPr/>
          <a:lstStyle/>
          <a:p>
            <a:fld id="{F756C1FA-8DED-774F-A9BF-965BD70CC5BD}" type="slidenum">
              <a:rPr lang="cs-CZ" smtClean="0"/>
              <a:pPr/>
              <a:t>18</a:t>
            </a:fld>
            <a:endParaRPr lang="cs-CZ"/>
          </a:p>
        </p:txBody>
      </p:sp>
      <p:sp>
        <p:nvSpPr>
          <p:cNvPr id="2" name="Zástupný symbol pro zápatí 3">
            <a:extLst>
              <a:ext uri="{FF2B5EF4-FFF2-40B4-BE49-F238E27FC236}">
                <a16:creationId xmlns:a16="http://schemas.microsoft.com/office/drawing/2014/main" id="{E55458BC-8BD4-204A-75F2-985A4C1449EB}"/>
              </a:ext>
            </a:extLst>
          </p:cNvPr>
          <p:cNvSpPr>
            <a:spLocks noGrp="1"/>
          </p:cNvSpPr>
          <p:nvPr>
            <p:ph type="ftr" sz="quarter" idx="11"/>
          </p:nvPr>
        </p:nvSpPr>
        <p:spPr>
          <a:xfrm>
            <a:off x="3427476" y="6356350"/>
            <a:ext cx="5337048" cy="365125"/>
          </a:xfrm>
        </p:spPr>
        <p:txBody>
          <a:bodyPr>
            <a:noAutofit/>
          </a:bodyPr>
          <a:lstStyle/>
          <a:p>
            <a:pPr>
              <a:lnSpc>
                <a:spcPct val="90000"/>
              </a:lnSpc>
              <a:spcAft>
                <a:spcPts val="600"/>
              </a:spcAft>
            </a:pPr>
            <a:r>
              <a:rPr lang="pl-PL" sz="1000" dirty="0">
                <a:solidFill>
                  <a:schemeClr val="bg1"/>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4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A9D960-D8B5-ABAD-6C7D-5A5E1CDA8C4A}"/>
              </a:ext>
            </a:extLst>
          </p:cNvPr>
          <p:cNvSpPr>
            <a:spLocks noGrp="1"/>
          </p:cNvSpPr>
          <p:nvPr>
            <p:ph type="title"/>
          </p:nvPr>
        </p:nvSpPr>
        <p:spPr>
          <a:xfrm>
            <a:off x="838200" y="1158044"/>
            <a:ext cx="10515600" cy="684000"/>
          </a:xfrm>
        </p:spPr>
        <p:txBody>
          <a:bodyPr>
            <a:normAutofit fontScale="90000"/>
          </a:bodyPr>
          <a:lstStyle/>
          <a:p>
            <a:r>
              <a:rPr lang="cs-CZ" dirty="0"/>
              <a:t> </a:t>
            </a:r>
          </a:p>
        </p:txBody>
      </p:sp>
      <p:sp>
        <p:nvSpPr>
          <p:cNvPr id="3" name="Zástupný obsah 2">
            <a:extLst>
              <a:ext uri="{FF2B5EF4-FFF2-40B4-BE49-F238E27FC236}">
                <a16:creationId xmlns:a16="http://schemas.microsoft.com/office/drawing/2014/main" id="{FA6CE1B3-D681-41A4-0443-09C3C8DFF3BC}"/>
              </a:ext>
            </a:extLst>
          </p:cNvPr>
          <p:cNvSpPr>
            <a:spLocks noGrp="1"/>
          </p:cNvSpPr>
          <p:nvPr>
            <p:ph idx="1"/>
          </p:nvPr>
        </p:nvSpPr>
        <p:spPr>
          <a:xfrm>
            <a:off x="787030" y="1495753"/>
            <a:ext cx="10515600" cy="3862800"/>
          </a:xfrm>
        </p:spPr>
        <p:txBody>
          <a:bodyPr>
            <a:normAutofit/>
          </a:bodyPr>
          <a:lstStyle/>
          <a:p>
            <a:pPr marL="0" indent="0">
              <a:buNone/>
            </a:pPr>
            <a:r>
              <a:rPr lang="cs-CZ" sz="4800" b="1" dirty="0"/>
              <a:t>Akce s dokončením v roce 2026</a:t>
            </a:r>
          </a:p>
          <a:p>
            <a:pPr marL="0" indent="0">
              <a:buNone/>
            </a:pPr>
            <a:endParaRPr lang="cs-CZ" sz="4800" dirty="0"/>
          </a:p>
        </p:txBody>
      </p:sp>
      <p:sp>
        <p:nvSpPr>
          <p:cNvPr id="4" name="Zástupný symbol pro zápatí 3">
            <a:extLst>
              <a:ext uri="{FF2B5EF4-FFF2-40B4-BE49-F238E27FC236}">
                <a16:creationId xmlns:a16="http://schemas.microsoft.com/office/drawing/2014/main" id="{34A45164-7955-689D-9DFF-403855508CE8}"/>
              </a:ext>
            </a:extLst>
          </p:cNvPr>
          <p:cNvSpPr>
            <a:spLocks noGrp="1"/>
          </p:cNvSpPr>
          <p:nvPr>
            <p:ph type="ftr" sz="quarter" idx="11"/>
          </p:nvPr>
        </p:nvSpPr>
        <p:spPr>
          <a:xfrm>
            <a:off x="2853813" y="6356350"/>
            <a:ext cx="6484374" cy="365125"/>
          </a:xfrm>
        </p:spPr>
        <p:txBody>
          <a:bodyPr/>
          <a:lstStyle/>
          <a:p>
            <a:r>
              <a:rPr lang="pl-PL" sz="1000" dirty="0"/>
              <a:t>Setkání zástupců vedení OK a Krajské hospodářské komory OK s podnikateli 17. 6. 2026</a:t>
            </a:r>
            <a:endParaRPr lang="cs-CZ" sz="1000" dirty="0"/>
          </a:p>
        </p:txBody>
      </p:sp>
      <p:pic>
        <p:nvPicPr>
          <p:cNvPr id="1026" name="Picture 2">
            <a:extLst>
              <a:ext uri="{FF2B5EF4-FFF2-40B4-BE49-F238E27FC236}">
                <a16:creationId xmlns:a16="http://schemas.microsoft.com/office/drawing/2014/main" id="{45E207E0-7CB2-0EEB-E8DE-A62835BAF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17" y="2672235"/>
            <a:ext cx="3833945" cy="2875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5DFEA6A7-B955-E1C5-82B8-0CB892A4C4A7}"/>
              </a:ext>
            </a:extLst>
          </p:cNvPr>
          <p:cNvSpPr txBox="1"/>
          <p:nvPr/>
        </p:nvSpPr>
        <p:spPr bwMode="auto">
          <a:xfrm>
            <a:off x="0" y="5649860"/>
            <a:ext cx="4127858" cy="717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nSpc>
                <a:spcPct val="115000"/>
              </a:lnSpc>
              <a:spcBef>
                <a:spcPts val="900"/>
              </a:spcBef>
              <a:spcAft>
                <a:spcPts val="800"/>
              </a:spcAft>
              <a:buNone/>
            </a:pPr>
            <a:r>
              <a:rPr lang="cs-CZ" sz="1200" kern="100" dirty="0">
                <a:effectLst/>
                <a:latin typeface="Arial" panose="020B0604020202020204" pitchFamily="34" charset="0"/>
                <a:ea typeface="Aptos" panose="020B0004020202020204" pitchFamily="34" charset="0"/>
                <a:cs typeface="Times New Roman" panose="02020603050405020304" pitchFamily="18" charset="0"/>
              </a:rPr>
              <a:t>Střední škola technických profesí, Olomouc, Kosinova 4 </a:t>
            </a:r>
            <a:r>
              <a:rPr lang="cs-CZ" sz="1200" kern="100" dirty="0">
                <a:latin typeface="Arial" panose="020B0604020202020204" pitchFamily="34" charset="0"/>
                <a:ea typeface="Aptos" panose="020B0004020202020204" pitchFamily="34" charset="0"/>
                <a:cs typeface="Times New Roman" panose="02020603050405020304" pitchFamily="18" charset="0"/>
              </a:rPr>
              <a:t>                                                                                        </a:t>
            </a:r>
            <a:r>
              <a:rPr lang="cs-CZ" sz="1200" b="1" kern="100" dirty="0">
                <a:effectLst/>
                <a:latin typeface="Arial" panose="020B0604020202020204" pitchFamily="34" charset="0"/>
                <a:ea typeface="Aptos" panose="020B0004020202020204" pitchFamily="34" charset="0"/>
                <a:cs typeface="Times New Roman" panose="02020603050405020304" pitchFamily="18" charset="0"/>
              </a:rPr>
              <a:t>Centrum odborné přípravy technických oborů (COPTO)</a:t>
            </a:r>
            <a:endParaRPr lang="cs-CZ"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Obrázek 7">
            <a:extLst>
              <a:ext uri="{FF2B5EF4-FFF2-40B4-BE49-F238E27FC236}">
                <a16:creationId xmlns:a16="http://schemas.microsoft.com/office/drawing/2014/main" id="{B96AB891-B5C4-56B2-0B66-01C98A3AA6CD}"/>
              </a:ext>
            </a:extLst>
          </p:cNvPr>
          <p:cNvPicPr>
            <a:picLocks noChangeAspect="1"/>
          </p:cNvPicPr>
          <p:nvPr/>
        </p:nvPicPr>
        <p:blipFill>
          <a:blip r:embed="rId3"/>
          <a:stretch>
            <a:fillRect/>
          </a:stretch>
        </p:blipFill>
        <p:spPr>
          <a:xfrm>
            <a:off x="4127858" y="2676068"/>
            <a:ext cx="3833945" cy="2871625"/>
          </a:xfrm>
          <a:prstGeom prst="rect">
            <a:avLst/>
          </a:prstGeom>
        </p:spPr>
      </p:pic>
      <p:sp>
        <p:nvSpPr>
          <p:cNvPr id="12" name="TextovéPole 11">
            <a:extLst>
              <a:ext uri="{FF2B5EF4-FFF2-40B4-BE49-F238E27FC236}">
                <a16:creationId xmlns:a16="http://schemas.microsoft.com/office/drawing/2014/main" id="{330963F7-385E-7D93-E091-E44B72E0A802}"/>
              </a:ext>
            </a:extLst>
          </p:cNvPr>
          <p:cNvSpPr txBox="1"/>
          <p:nvPr/>
        </p:nvSpPr>
        <p:spPr bwMode="auto">
          <a:xfrm>
            <a:off x="4206516" y="5635093"/>
            <a:ext cx="375528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r>
              <a:rPr lang="cs-CZ" sz="1200" dirty="0"/>
              <a:t>Střední škola řezbářská, Tovačov, Nádražní 146 </a:t>
            </a:r>
          </a:p>
          <a:p>
            <a:r>
              <a:rPr lang="cs-CZ" sz="1200" b="1" dirty="0"/>
              <a:t>Centrum odborné přípravy pro obory řezbářství</a:t>
            </a:r>
          </a:p>
        </p:txBody>
      </p:sp>
      <p:pic>
        <p:nvPicPr>
          <p:cNvPr id="1028" name="Picture 4">
            <a:extLst>
              <a:ext uri="{FF2B5EF4-FFF2-40B4-BE49-F238E27FC236}">
                <a16:creationId xmlns:a16="http://schemas.microsoft.com/office/drawing/2014/main" id="{2410552A-0A34-E44A-BD88-A0E416CF3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668729"/>
            <a:ext cx="3936283" cy="28789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8FC1DFF4-15F4-D3B3-06C7-E4F0E5D71DBE}"/>
              </a:ext>
            </a:extLst>
          </p:cNvPr>
          <p:cNvSpPr txBox="1"/>
          <p:nvPr/>
        </p:nvSpPr>
        <p:spPr bwMode="auto">
          <a:xfrm>
            <a:off x="8074741" y="5637312"/>
            <a:ext cx="358631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r>
              <a:rPr lang="cs-CZ" sz="1200" dirty="0"/>
              <a:t>Střední škola polytechnická Olomouc</a:t>
            </a:r>
          </a:p>
          <a:p>
            <a:r>
              <a:rPr lang="cs-CZ" sz="1200" b="1" dirty="0"/>
              <a:t>rekonstrukce domova mládeže</a:t>
            </a:r>
          </a:p>
        </p:txBody>
      </p:sp>
    </p:spTree>
    <p:extLst>
      <p:ext uri="{BB962C8B-B14F-4D97-AF65-F5344CB8AC3E}">
        <p14:creationId xmlns:p14="http://schemas.microsoft.com/office/powerpoint/2010/main" val="27565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7FCBAB77-7B70-A39F-D756-C5A77E32C419}"/>
              </a:ext>
            </a:extLst>
          </p:cNvPr>
          <p:cNvPicPr>
            <a:picLocks noChangeAspect="1"/>
          </p:cNvPicPr>
          <p:nvPr/>
        </p:nvPicPr>
        <p:blipFill>
          <a:blip r:embed="rId2"/>
          <a:srcRect b="5436"/>
          <a:stretch>
            <a:fillRect/>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B78E07C5-7651-7C88-846C-C56D037DB790}"/>
              </a:ext>
            </a:extLst>
          </p:cNvPr>
          <p:cNvSpPr>
            <a:spLocks noGrp="1"/>
          </p:cNvSpPr>
          <p:nvPr>
            <p:ph idx="1"/>
          </p:nvPr>
        </p:nvSpPr>
        <p:spPr>
          <a:xfrm>
            <a:off x="486770" y="1959420"/>
            <a:ext cx="4584342" cy="4632138"/>
          </a:xfrm>
        </p:spPr>
        <p:txBody>
          <a:bodyPr>
            <a:noAutofit/>
          </a:bodyPr>
          <a:lstStyle/>
          <a:p>
            <a:pPr marL="0" indent="0">
              <a:buNone/>
            </a:pPr>
            <a:r>
              <a:rPr lang="cs-CZ" sz="1200" b="1" dirty="0">
                <a:latin typeface="Arial" panose="020B0604020202020204" pitchFamily="34" charset="0"/>
                <a:cs typeface="Arial" panose="020B0604020202020204" pitchFamily="34" charset="0"/>
              </a:rPr>
              <a:t>Centrum nahradilo stávající nevyhovující objekt z typových UNIMO buněk, který byl odstraněn (realizováno ve stávajícím areálu odborného výcviku žáků školy).</a:t>
            </a:r>
          </a:p>
          <a:p>
            <a:pPr marL="0" indent="0">
              <a:buNone/>
            </a:pPr>
            <a:r>
              <a:rPr lang="cs-CZ" sz="1200" dirty="0">
                <a:latin typeface="Arial" panose="020B0604020202020204" pitchFamily="34" charset="0"/>
                <a:cs typeface="Arial" panose="020B0604020202020204" pitchFamily="34" charset="0"/>
              </a:rPr>
              <a:t>Budova obsahuje několik pracovišť, laboratoří se specifickým zaměřením na vybranou oblast praktické výuky. </a:t>
            </a:r>
          </a:p>
          <a:p>
            <a:pPr marL="0" indent="0">
              <a:buNone/>
            </a:pPr>
            <a:r>
              <a:rPr lang="cs-CZ" sz="1200" b="1" dirty="0">
                <a:latin typeface="Arial" panose="020B0604020202020204" pitchFamily="34" charset="0"/>
                <a:cs typeface="Arial" panose="020B0604020202020204" pitchFamily="34" charset="0"/>
              </a:rPr>
              <a:t>Komplexnost výcvikového pracoviště </a:t>
            </a:r>
            <a:r>
              <a:rPr lang="cs-CZ" sz="1200" dirty="0">
                <a:latin typeface="Arial" panose="020B0604020202020204" pitchFamily="34" charset="0"/>
                <a:cs typeface="Arial" panose="020B0604020202020204" pitchFamily="34" charset="0"/>
              </a:rPr>
              <a:t>umožní intenzivnější přípravu žáku s reálnými výukovými pomůckami, které umožní navodit skutečné pracovní situace v oblasti výroby, zapojení, instalací, konfigurací nebo správy různých elektrotechnických nebo strojírenských zařízení.</a:t>
            </a:r>
          </a:p>
          <a:p>
            <a:pPr marL="0" indent="0">
              <a:buNone/>
            </a:pPr>
            <a:r>
              <a:rPr lang="cs-CZ" sz="1200" u="sng" dirty="0">
                <a:latin typeface="Arial" panose="020B0604020202020204" pitchFamily="34" charset="0"/>
                <a:cs typeface="Arial" panose="020B0604020202020204" pitchFamily="34" charset="0"/>
              </a:rPr>
              <a:t>Objekt COPTO zahrnuje šest tematicky zaměřených pracovišť: </a:t>
            </a:r>
          </a:p>
          <a:p>
            <a:pPr>
              <a:spcBef>
                <a:spcPts val="0"/>
              </a:spcBef>
            </a:pPr>
            <a:r>
              <a:rPr lang="cs-CZ" sz="1200" dirty="0">
                <a:latin typeface="Arial" panose="020B0604020202020204" pitchFamily="34" charset="0"/>
                <a:cs typeface="Arial" panose="020B0604020202020204" pitchFamily="34" charset="0"/>
              </a:rPr>
              <a:t>1.  Laboratoř mikroprocesorové techniky</a:t>
            </a:r>
          </a:p>
          <a:p>
            <a:pPr>
              <a:spcBef>
                <a:spcPts val="0"/>
              </a:spcBef>
            </a:pPr>
            <a:r>
              <a:rPr lang="cs-CZ" sz="1200" dirty="0">
                <a:latin typeface="Arial" panose="020B0604020202020204" pitchFamily="34" charset="0"/>
                <a:cs typeface="Arial" panose="020B0604020202020204" pitchFamily="34" charset="0"/>
              </a:rPr>
              <a:t>2. Učebna telekomunikačních a zabezpečovacích technologií</a:t>
            </a:r>
          </a:p>
          <a:p>
            <a:pPr>
              <a:spcBef>
                <a:spcPts val="0"/>
              </a:spcBef>
            </a:pPr>
            <a:r>
              <a:rPr lang="cs-CZ" sz="1200" dirty="0">
                <a:latin typeface="Arial" panose="020B0604020202020204" pitchFamily="34" charset="0"/>
                <a:cs typeface="Arial" panose="020B0604020202020204" pitchFamily="34" charset="0"/>
              </a:rPr>
              <a:t>3. Laboratoř automatizace (PLC automaty), učebna se stanovišti hydraulických, pneumatických, elektropneumatických a robotických zařízení </a:t>
            </a:r>
          </a:p>
          <a:p>
            <a:pPr>
              <a:spcBef>
                <a:spcPts val="0"/>
              </a:spcBef>
            </a:pPr>
            <a:r>
              <a:rPr lang="cs-CZ" sz="1200" dirty="0">
                <a:latin typeface="Arial" panose="020B0604020202020204" pitchFamily="34" charset="0"/>
                <a:cs typeface="Arial" panose="020B0604020202020204" pitchFamily="34" charset="0"/>
              </a:rPr>
              <a:t>4. Cisco laboratoř </a:t>
            </a:r>
          </a:p>
          <a:p>
            <a:pPr>
              <a:spcBef>
                <a:spcPts val="0"/>
              </a:spcBef>
            </a:pPr>
            <a:r>
              <a:rPr lang="cs-CZ" sz="1200" dirty="0">
                <a:latin typeface="Arial" panose="020B0604020202020204" pitchFamily="34" charset="0"/>
                <a:cs typeface="Arial" panose="020B0604020202020204" pitchFamily="34" charset="0"/>
              </a:rPr>
              <a:t>5. Pracoviště CNC obráběcích strojů </a:t>
            </a:r>
          </a:p>
          <a:p>
            <a:pPr>
              <a:spcBef>
                <a:spcPts val="0"/>
              </a:spcBef>
            </a:pPr>
            <a:r>
              <a:rPr lang="cs-CZ" sz="1200" dirty="0">
                <a:latin typeface="Arial" panose="020B0604020202020204" pitchFamily="34" charset="0"/>
                <a:cs typeface="Arial" panose="020B0604020202020204" pitchFamily="34" charset="0"/>
              </a:rPr>
              <a:t>6. Učebna svářecí techniky</a:t>
            </a:r>
          </a:p>
          <a:p>
            <a:pPr marL="0" indent="0">
              <a:spcBef>
                <a:spcPts val="0"/>
              </a:spcBef>
              <a:buNone/>
            </a:pPr>
            <a:endParaRPr lang="cs-CZ" sz="1200" dirty="0">
              <a:latin typeface="Arial" panose="020B0604020202020204" pitchFamily="34" charset="0"/>
              <a:cs typeface="Arial" panose="020B0604020202020204" pitchFamily="34" charset="0"/>
            </a:endParaRPr>
          </a:p>
          <a:p>
            <a:pPr marL="0" indent="0">
              <a:buNone/>
            </a:pPr>
            <a:r>
              <a:rPr lang="cs-CZ" sz="1200" b="1" dirty="0">
                <a:latin typeface="Arial" panose="020B0604020202020204" pitchFamily="34" charset="0"/>
                <a:cs typeface="Arial" panose="020B0604020202020204" pitchFamily="34" charset="0"/>
              </a:rPr>
              <a:t>FINANČNÍ NÁKLADY včetně vybavení: 65 838 744,10 Kč vč. DPH</a:t>
            </a:r>
          </a:p>
          <a:p>
            <a:pPr marL="0" indent="0">
              <a:buNone/>
            </a:pPr>
            <a:r>
              <a:rPr lang="cs-CZ" sz="1200" b="1" dirty="0">
                <a:latin typeface="Arial" panose="020B0604020202020204" pitchFamily="34" charset="0"/>
                <a:cs typeface="Arial" panose="020B0604020202020204" pitchFamily="34" charset="0"/>
              </a:rPr>
              <a:t>Dokončeno 06/2026 </a:t>
            </a:r>
            <a:endParaRPr lang="cs-CZ" sz="1200" b="1" dirty="0">
              <a:highlight>
                <a:srgbClr val="FF0000"/>
              </a:highlight>
              <a:latin typeface="Arial" panose="020B0604020202020204" pitchFamily="34" charset="0"/>
              <a:cs typeface="Arial" panose="020B0604020202020204" pitchFamily="34" charset="0"/>
            </a:endParaRPr>
          </a:p>
          <a:p>
            <a:endParaRPr lang="cs-CZ" sz="1200" dirty="0">
              <a:latin typeface="Arial" panose="020B0604020202020204" pitchFamily="34" charset="0"/>
              <a:cs typeface="Arial" panose="020B0604020202020204" pitchFamily="34" charset="0"/>
            </a:endParaRPr>
          </a:p>
        </p:txBody>
      </p:sp>
      <p:sp>
        <p:nvSpPr>
          <p:cNvPr id="2" name="Nadpis 1">
            <a:extLst>
              <a:ext uri="{FF2B5EF4-FFF2-40B4-BE49-F238E27FC236}">
                <a16:creationId xmlns:a16="http://schemas.microsoft.com/office/drawing/2014/main" id="{B21386BB-F437-7E2B-52BE-D95488B784EF}"/>
              </a:ext>
            </a:extLst>
          </p:cNvPr>
          <p:cNvSpPr>
            <a:spLocks noGrp="1"/>
          </p:cNvSpPr>
          <p:nvPr>
            <p:ph type="title"/>
          </p:nvPr>
        </p:nvSpPr>
        <p:spPr>
          <a:xfrm>
            <a:off x="486770" y="453640"/>
            <a:ext cx="7010295" cy="1707039"/>
          </a:xfrm>
        </p:spPr>
        <p:txBody>
          <a:bodyPr>
            <a:normAutofit fontScale="90000"/>
          </a:bodyPr>
          <a:lstStyle/>
          <a:p>
            <a:r>
              <a:rPr lang="cs-CZ" sz="2800" b="1" u="sng" dirty="0"/>
              <a:t>Střední škola technických profesí, Olomouc, Kosinova 4 </a:t>
            </a:r>
            <a:br>
              <a:rPr lang="cs-CZ" sz="2800" b="1" u="sng" dirty="0"/>
            </a:br>
            <a:r>
              <a:rPr lang="cs-CZ" sz="2800" b="1" dirty="0"/>
              <a:t>Centrum odborné přípravy technických oborů (COPTO)</a:t>
            </a:r>
            <a:br>
              <a:rPr lang="cs-CZ" sz="2500" dirty="0"/>
            </a:br>
            <a:endParaRPr lang="cs-CZ" sz="2500" dirty="0"/>
          </a:p>
        </p:txBody>
      </p:sp>
      <p:sp>
        <p:nvSpPr>
          <p:cNvPr id="5" name="Zástupný symbol pro zápatí 3">
            <a:extLst>
              <a:ext uri="{FF2B5EF4-FFF2-40B4-BE49-F238E27FC236}">
                <a16:creationId xmlns:a16="http://schemas.microsoft.com/office/drawing/2014/main" id="{3EAFD35F-BD36-F0BE-4755-3AA97237A64D}"/>
              </a:ext>
            </a:extLst>
          </p:cNvPr>
          <p:cNvSpPr>
            <a:spLocks noGrp="1"/>
          </p:cNvSpPr>
          <p:nvPr>
            <p:ph type="ftr" sz="quarter" idx="11"/>
          </p:nvPr>
        </p:nvSpPr>
        <p:spPr>
          <a:xfrm>
            <a:off x="6427457" y="6492865"/>
            <a:ext cx="6484374" cy="365125"/>
          </a:xfrm>
        </p:spPr>
        <p:txBody>
          <a:bodyPr/>
          <a:lstStyle/>
          <a:p>
            <a:r>
              <a:rPr lang="pl-PL" sz="1000" dirty="0">
                <a:solidFill>
                  <a:schemeClr val="bg1"/>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bg1"/>
              </a:solidFill>
              <a:latin typeface="Arial" panose="020B0604020202020204" pitchFamily="34" charset="0"/>
              <a:cs typeface="Arial" panose="020B0604020202020204" pitchFamily="34" charset="0"/>
            </a:endParaRPr>
          </a:p>
        </p:txBody>
      </p:sp>
      <p:pic>
        <p:nvPicPr>
          <p:cNvPr id="8" name="Obrázek 7">
            <a:extLst>
              <a:ext uri="{FF2B5EF4-FFF2-40B4-BE49-F238E27FC236}">
                <a16:creationId xmlns:a16="http://schemas.microsoft.com/office/drawing/2014/main" id="{E18A9802-C6D9-347E-A2D2-EED3AD8BBF9E}"/>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2111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down)">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wipe(down)">
                                      <p:cBhvr>
                                        <p:cTn id="63" dur="5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wipe(down)">
                                      <p:cBhvr>
                                        <p:cTn id="6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57A5190E-4C9E-7A53-20B3-502F1DBA6B8A}"/>
              </a:ext>
            </a:extLst>
          </p:cNvPr>
          <p:cNvPicPr>
            <a:picLocks noChangeAspect="1"/>
          </p:cNvPicPr>
          <p:nvPr/>
        </p:nvPicPr>
        <p:blipFill>
          <a:blip r:embed="rId3"/>
          <a:srcRect t="371" b="5065"/>
          <a:stretch>
            <a:fillRect/>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C66070FB-CD77-AE34-F89F-B12544B4B21A}"/>
              </a:ext>
            </a:extLst>
          </p:cNvPr>
          <p:cNvSpPr>
            <a:spLocks noGrp="1"/>
          </p:cNvSpPr>
          <p:nvPr>
            <p:ph idx="1"/>
          </p:nvPr>
        </p:nvSpPr>
        <p:spPr>
          <a:xfrm>
            <a:off x="393290" y="1573161"/>
            <a:ext cx="5171768" cy="5053781"/>
          </a:xfrm>
        </p:spPr>
        <p:txBody>
          <a:bodyPr>
            <a:noAutofit/>
          </a:bodyPr>
          <a:lstStyle/>
          <a:p>
            <a:pPr marL="0" indent="0">
              <a:buNone/>
            </a:pPr>
            <a:r>
              <a:rPr lang="cs-CZ" sz="1200" b="1" dirty="0" err="1">
                <a:latin typeface="Arial" panose="020B0604020202020204" pitchFamily="34" charset="0"/>
                <a:cs typeface="Arial" panose="020B0604020202020204" pitchFamily="34" charset="0"/>
              </a:rPr>
              <a:t>Výstaba</a:t>
            </a:r>
            <a:r>
              <a:rPr lang="cs-CZ" sz="1200" b="1" dirty="0">
                <a:latin typeface="Arial" panose="020B0604020202020204" pitchFamily="34" charset="0"/>
                <a:cs typeface="Arial" panose="020B0604020202020204" pitchFamily="34" charset="0"/>
              </a:rPr>
              <a:t> centra odborné přípravy (COP) v areálu Střední školy řezbářské, Tovačov</a:t>
            </a:r>
          </a:p>
          <a:p>
            <a:pPr marL="0" indent="0">
              <a:buNone/>
            </a:pPr>
            <a:r>
              <a:rPr lang="cs-CZ" sz="1200" dirty="0">
                <a:latin typeface="Arial" panose="020B0604020202020204" pitchFamily="34" charset="0"/>
                <a:cs typeface="Arial" panose="020B0604020202020204" pitchFamily="34" charset="0"/>
              </a:rPr>
              <a:t>Bezbariérový nepodsklepený dvoupodlažní objekt řešený jako </a:t>
            </a:r>
            <a:r>
              <a:rPr lang="cs-CZ" sz="1200" dirty="0" err="1">
                <a:latin typeface="Arial" panose="020B0604020202020204" pitchFamily="34" charset="0"/>
                <a:cs typeface="Arial" panose="020B0604020202020204" pitchFamily="34" charset="0"/>
              </a:rPr>
              <a:t>trojtrakt</a:t>
            </a:r>
            <a:r>
              <a:rPr lang="cs-CZ" sz="1200" dirty="0">
                <a:latin typeface="Arial" panose="020B0604020202020204" pitchFamily="34" charset="0"/>
                <a:cs typeface="Arial" panose="020B0604020202020204" pitchFamily="34" charset="0"/>
              </a:rPr>
              <a:t>, obdélníkového tvaru založený na železobetonových základových prazích, ve zděné technologii. Zastřešení je řešeno plochou střechou s praným říčním kamenivem (kačírkem). Vnější okna, a dveře jsou navrženy z hliníkových profilů, vnitřní dveře dřevěné do kovových zárubní. </a:t>
            </a:r>
          </a:p>
          <a:p>
            <a:pPr marL="0" indent="0">
              <a:buNone/>
            </a:pPr>
            <a:r>
              <a:rPr lang="cs-CZ" sz="1200" dirty="0">
                <a:latin typeface="Arial" panose="020B0604020202020204" pitchFamily="34" charset="0"/>
                <a:cs typeface="Arial" panose="020B0604020202020204" pitchFamily="34" charset="0"/>
              </a:rPr>
              <a:t>Vnější povrchové úpravy objektu tvoří silikátová omítka v kombinaci s kontaktním zateplením ETICS v kombinaci s obkladem z dřevných modřínových hranolů v kombinaci z fasádních </a:t>
            </a:r>
            <a:r>
              <a:rPr lang="cs-CZ" sz="1200" dirty="0" err="1">
                <a:latin typeface="Arial" panose="020B0604020202020204" pitchFamily="34" charset="0"/>
                <a:cs typeface="Arial" panose="020B0604020202020204" pitchFamily="34" charset="0"/>
              </a:rPr>
              <a:t>cementovláknitých</a:t>
            </a:r>
            <a:r>
              <a:rPr lang="cs-CZ" sz="1200" dirty="0">
                <a:latin typeface="Arial" panose="020B0604020202020204" pitchFamily="34" charset="0"/>
                <a:cs typeface="Arial" panose="020B0604020202020204" pitchFamily="34" charset="0"/>
              </a:rPr>
              <a:t> desek. Podlahy budou těžké plovoucí s roznášecí deskou z litého betonu, nášlapné vrstvy tvoří keramické dlažby, vinyl, podlahové stěrky a pohledový beton.</a:t>
            </a:r>
          </a:p>
          <a:p>
            <a:pPr marL="0" indent="0">
              <a:buNone/>
            </a:pPr>
            <a:r>
              <a:rPr lang="cs-CZ" sz="1200" dirty="0">
                <a:latin typeface="Arial" panose="020B0604020202020204" pitchFamily="34" charset="0"/>
                <a:cs typeface="Arial" panose="020B0604020202020204" pitchFamily="34" charset="0"/>
              </a:rPr>
              <a:t>Součástí stavby je vzduchotechnika s rekuperací, fotovoltaický systém na střeše objektu (FVE), slaboproud a silnoproud, ústřední vytápění, zdravotní instalace.</a:t>
            </a:r>
          </a:p>
          <a:p>
            <a:pPr marL="0" indent="0">
              <a:buNone/>
            </a:pPr>
            <a:r>
              <a:rPr lang="cs-CZ" sz="1200" dirty="0">
                <a:latin typeface="Arial" panose="020B0604020202020204" pitchFamily="34" charset="0"/>
                <a:cs typeface="Arial" panose="020B0604020202020204" pitchFamily="34" charset="0"/>
              </a:rPr>
              <a:t>Bezbariérovost bude řešena výtahem umístěným v prosklené výtahové šachtě na jihovýchodním průčelí objektu. </a:t>
            </a:r>
          </a:p>
          <a:p>
            <a:pPr marL="0" indent="0">
              <a:buNone/>
            </a:pPr>
            <a:r>
              <a:rPr lang="cs-CZ" sz="1200" dirty="0">
                <a:latin typeface="Arial" panose="020B0604020202020204" pitchFamily="34" charset="0"/>
                <a:cs typeface="Arial" panose="020B0604020202020204" pitchFamily="34" charset="0"/>
              </a:rPr>
              <a:t>V 1. NP je ateliér sochařských reprodukcí, sborovna, </a:t>
            </a:r>
            <a:r>
              <a:rPr lang="cs-CZ" sz="1200" dirty="0" err="1">
                <a:latin typeface="Arial" panose="020B0604020202020204" pitchFamily="34" charset="0"/>
                <a:cs typeface="Arial" panose="020B0604020202020204" pitchFamily="34" charset="0"/>
              </a:rPr>
              <a:t>modelovna</a:t>
            </a:r>
            <a:r>
              <a:rPr lang="cs-CZ" sz="1200" dirty="0">
                <a:latin typeface="Arial" panose="020B0604020202020204" pitchFamily="34" charset="0"/>
                <a:cs typeface="Arial" panose="020B0604020202020204" pitchFamily="34" charset="0"/>
              </a:rPr>
              <a:t>, keramická dílna, sociální zařízení, technická místnost. </a:t>
            </a:r>
          </a:p>
          <a:p>
            <a:pPr marL="0" indent="0">
              <a:buNone/>
            </a:pPr>
            <a:r>
              <a:rPr lang="cs-CZ" sz="1200" dirty="0">
                <a:latin typeface="Arial" panose="020B0604020202020204" pitchFamily="34" charset="0"/>
                <a:cs typeface="Arial" panose="020B0604020202020204" pitchFamily="34" charset="0"/>
              </a:rPr>
              <a:t>Ve 2. NP je hala, galerie, výtvarný ateliér, atelier designu, počítačová učebna, kabinet, ředitelka, sociální zařízení.</a:t>
            </a:r>
          </a:p>
          <a:p>
            <a:pPr marL="0" indent="0">
              <a:buNone/>
            </a:pPr>
            <a:r>
              <a:rPr lang="cs-CZ" sz="1200" b="1" dirty="0">
                <a:latin typeface="Arial" panose="020B0604020202020204" pitchFamily="34" charset="0"/>
                <a:cs typeface="Arial" panose="020B0604020202020204" pitchFamily="34" charset="0"/>
              </a:rPr>
              <a:t>Finanční náklady na realizaci stavby bez vybavení: 46 238 217 Kč vč. DPH.</a:t>
            </a:r>
          </a:p>
          <a:p>
            <a:pPr marL="0" indent="0">
              <a:buNone/>
            </a:pPr>
            <a:r>
              <a:rPr lang="cs-CZ" sz="1200" b="1" dirty="0">
                <a:latin typeface="Arial" panose="020B0604020202020204" pitchFamily="34" charset="0"/>
                <a:cs typeface="Arial" panose="020B0604020202020204" pitchFamily="34" charset="0"/>
              </a:rPr>
              <a:t>Dokončeno 06/2026.</a:t>
            </a:r>
          </a:p>
          <a:p>
            <a:endParaRPr lang="cs-CZ" sz="1200" dirty="0">
              <a:latin typeface="Arial" panose="020B0604020202020204" pitchFamily="34" charset="0"/>
              <a:cs typeface="Arial" panose="020B0604020202020204" pitchFamily="34" charset="0"/>
            </a:endParaRPr>
          </a:p>
        </p:txBody>
      </p:sp>
      <p:sp>
        <p:nvSpPr>
          <p:cNvPr id="5" name="Zástupný symbol pro zápatí 3">
            <a:extLst>
              <a:ext uri="{FF2B5EF4-FFF2-40B4-BE49-F238E27FC236}">
                <a16:creationId xmlns:a16="http://schemas.microsoft.com/office/drawing/2014/main" id="{52F1C33E-A912-0312-7443-C8C95D99DE4F}"/>
              </a:ext>
            </a:extLst>
          </p:cNvPr>
          <p:cNvSpPr>
            <a:spLocks noGrp="1"/>
          </p:cNvSpPr>
          <p:nvPr>
            <p:ph type="ftr" sz="quarter" idx="11"/>
          </p:nvPr>
        </p:nvSpPr>
        <p:spPr>
          <a:xfrm>
            <a:off x="6427457" y="6492875"/>
            <a:ext cx="6484374" cy="365125"/>
          </a:xfrm>
        </p:spPr>
        <p:txBody>
          <a:bodyPr/>
          <a:lstStyle/>
          <a:p>
            <a:r>
              <a:rPr lang="pl-PL" sz="1000" dirty="0">
                <a:solidFill>
                  <a:schemeClr val="bg1"/>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bg1"/>
              </a:solidFill>
              <a:latin typeface="Arial" panose="020B0604020202020204" pitchFamily="34" charset="0"/>
              <a:cs typeface="Arial" panose="020B0604020202020204" pitchFamily="34" charset="0"/>
            </a:endParaRPr>
          </a:p>
        </p:txBody>
      </p:sp>
      <p:sp>
        <p:nvSpPr>
          <p:cNvPr id="10" name="Nadpis 1">
            <a:extLst>
              <a:ext uri="{FF2B5EF4-FFF2-40B4-BE49-F238E27FC236}">
                <a16:creationId xmlns:a16="http://schemas.microsoft.com/office/drawing/2014/main" id="{6C8FA0BD-E1D5-8F3E-09BF-E7274A68017A}"/>
              </a:ext>
            </a:extLst>
          </p:cNvPr>
          <p:cNvSpPr txBox="1">
            <a:spLocks/>
          </p:cNvSpPr>
          <p:nvPr/>
        </p:nvSpPr>
        <p:spPr>
          <a:xfrm>
            <a:off x="393290" y="392147"/>
            <a:ext cx="6331977"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500" b="1" u="sng" dirty="0"/>
              <a:t>Střední škola řezbářská, Tovačov, Nádražní 146 </a:t>
            </a:r>
            <a:br>
              <a:rPr lang="cs-CZ" sz="2500" b="1" u="sng" dirty="0"/>
            </a:br>
            <a:r>
              <a:rPr lang="cs-CZ" sz="2500" b="1" dirty="0"/>
              <a:t>Centrum odborné přípravy pro obory řezbářství</a:t>
            </a:r>
            <a:br>
              <a:rPr lang="cs-CZ" sz="2500" dirty="0"/>
            </a:br>
            <a:endParaRPr lang="cs-CZ" sz="2500" dirty="0"/>
          </a:p>
        </p:txBody>
      </p:sp>
      <p:pic>
        <p:nvPicPr>
          <p:cNvPr id="11" name="Obrázek 10">
            <a:extLst>
              <a:ext uri="{FF2B5EF4-FFF2-40B4-BE49-F238E27FC236}">
                <a16:creationId xmlns:a16="http://schemas.microsoft.com/office/drawing/2014/main" id="{6F2D49C6-0873-1565-8105-66ED69745ADC}"/>
              </a:ext>
            </a:extLst>
          </p:cNvPr>
          <p:cNvPicPr>
            <a:picLocks noChangeAspect="1"/>
          </p:cNvPicPr>
          <p:nvPr/>
        </p:nvPicPr>
        <p:blipFill>
          <a:blip r:embed="rId4"/>
          <a:stretch>
            <a:fillRect/>
          </a:stretch>
        </p:blipFill>
        <p:spPr>
          <a:xfrm>
            <a:off x="0" y="0"/>
            <a:ext cx="1097280" cy="654898"/>
          </a:xfrm>
          <a:prstGeom prst="rect">
            <a:avLst/>
          </a:prstGeom>
        </p:spPr>
      </p:pic>
    </p:spTree>
    <p:extLst>
      <p:ext uri="{BB962C8B-B14F-4D97-AF65-F5344CB8AC3E}">
        <p14:creationId xmlns:p14="http://schemas.microsoft.com/office/powerpoint/2010/main" val="11157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68B0208-E1E6-02E8-AE55-4EC003C06E24}"/>
              </a:ext>
            </a:extLst>
          </p:cNvPr>
          <p:cNvPicPr>
            <a:picLocks noChangeAspect="1"/>
          </p:cNvPicPr>
          <p:nvPr/>
        </p:nvPicPr>
        <p:blipFill>
          <a:blip r:embed="rId2"/>
          <a:stretch>
            <a:fillRect/>
          </a:stretch>
        </p:blipFill>
        <p:spPr>
          <a:xfrm>
            <a:off x="0" y="0"/>
            <a:ext cx="1928027" cy="1150720"/>
          </a:xfrm>
          <a:prstGeom prst="rect">
            <a:avLst/>
          </a:prstGeom>
        </p:spPr>
      </p:pic>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E4C3EF-E0CA-AB7C-5004-92D7B6E7D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77"/>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A3EB77BB-A31E-D3DA-354E-BDBADA7E7073}"/>
              </a:ext>
            </a:extLst>
          </p:cNvPr>
          <p:cNvSpPr>
            <a:spLocks noGrp="1"/>
          </p:cNvSpPr>
          <p:nvPr>
            <p:ph idx="1"/>
          </p:nvPr>
        </p:nvSpPr>
        <p:spPr>
          <a:xfrm>
            <a:off x="545589" y="2101197"/>
            <a:ext cx="5127625" cy="4329100"/>
          </a:xfrm>
        </p:spPr>
        <p:txBody>
          <a:bodyPr>
            <a:normAutofit fontScale="92500" lnSpcReduction="20000"/>
          </a:bodyPr>
          <a:lstStyle/>
          <a:p>
            <a:pPr marL="0" indent="0">
              <a:buNone/>
            </a:pPr>
            <a:r>
              <a:rPr lang="cs-CZ" sz="1500" b="1" dirty="0">
                <a:latin typeface="Arial" panose="020B0604020202020204" pitchFamily="34" charset="0"/>
                <a:cs typeface="Arial" panose="020B0604020202020204" pitchFamily="34" charset="0"/>
                <a:sym typeface="Wingdings" panose="05000000000000000000" pitchFamily="2" charset="2"/>
              </a:rPr>
              <a:t> </a:t>
            </a:r>
            <a:r>
              <a:rPr lang="cs-CZ" sz="1500" b="1" dirty="0">
                <a:latin typeface="Arial" panose="020B0604020202020204" pitchFamily="34" charset="0"/>
                <a:cs typeface="Arial" panose="020B0604020202020204" pitchFamily="34" charset="0"/>
              </a:rPr>
              <a:t>Kompletní rekonstrukce 10podlažní budovy.</a:t>
            </a:r>
            <a:endParaRPr lang="cs-CZ" sz="1500" dirty="0">
              <a:latin typeface="Arial" panose="020B0604020202020204" pitchFamily="34" charset="0"/>
              <a:cs typeface="Arial" panose="020B0604020202020204" pitchFamily="34" charset="0"/>
            </a:endParaRPr>
          </a:p>
          <a:p>
            <a:pPr marL="0" indent="0">
              <a:buNone/>
            </a:pPr>
            <a:r>
              <a:rPr lang="cs-CZ" sz="1500" dirty="0">
                <a:latin typeface="Arial" panose="020B0604020202020204" pitchFamily="34" charset="0"/>
                <a:cs typeface="Arial" panose="020B0604020202020204" pitchFamily="34" charset="0"/>
              </a:rPr>
              <a:t>Změnou dispozic vzniknou na podlaží čtyři dvojice pokojů s dostatečnou výměrou pro tři studenty, společným hygienickým uzlem a předsíní, prostory pro studium a pobyt studentů, zázemí </a:t>
            </a:r>
            <a:br>
              <a:rPr lang="cs-CZ" sz="1500" dirty="0">
                <a:latin typeface="Arial" panose="020B0604020202020204" pitchFamily="34" charset="0"/>
                <a:cs typeface="Arial" panose="020B0604020202020204" pitchFamily="34" charset="0"/>
              </a:rPr>
            </a:br>
            <a:r>
              <a:rPr lang="cs-CZ" sz="1500" dirty="0">
                <a:latin typeface="Arial" panose="020B0604020202020204" pitchFamily="34" charset="0"/>
                <a:cs typeface="Arial" panose="020B0604020202020204" pitchFamily="34" charset="0"/>
              </a:rPr>
              <a:t>pro zaměstnance, bude doplněno únikového schodiště. </a:t>
            </a:r>
          </a:p>
          <a:p>
            <a:pPr marL="0" indent="0">
              <a:buNone/>
            </a:pPr>
            <a:r>
              <a:rPr lang="cs-CZ" sz="1500" b="1" dirty="0">
                <a:latin typeface="Arial" panose="020B0604020202020204" pitchFamily="34" charset="0"/>
                <a:cs typeface="Arial" panose="020B0604020202020204" pitchFamily="34" charset="0"/>
              </a:rPr>
              <a:t>Nové budou veškeré technické instalace i vybavení interiéru. </a:t>
            </a:r>
          </a:p>
          <a:p>
            <a:pPr marL="0" indent="0">
              <a:buNone/>
            </a:pPr>
            <a:r>
              <a:rPr lang="cs-CZ" sz="1500" dirty="0">
                <a:latin typeface="Arial" panose="020B0604020202020204" pitchFamily="34" charset="0"/>
                <a:cs typeface="Arial" panose="020B0604020202020204" pitchFamily="34" charset="0"/>
              </a:rPr>
              <a:t>Realizace </a:t>
            </a:r>
            <a:r>
              <a:rPr lang="cs-CZ" sz="1500" b="1" dirty="0">
                <a:latin typeface="Arial" panose="020B0604020202020204" pitchFamily="34" charset="0"/>
                <a:cs typeface="Arial" panose="020B0604020202020204" pitchFamily="34" charset="0"/>
              </a:rPr>
              <a:t>energeticky úsporných opatření</a:t>
            </a:r>
            <a:r>
              <a:rPr lang="cs-CZ" sz="1500" dirty="0">
                <a:latin typeface="Arial" panose="020B0604020202020204" pitchFamily="34" charset="0"/>
                <a:cs typeface="Arial" panose="020B0604020202020204" pitchFamily="34" charset="0"/>
              </a:rPr>
              <a:t>, </a:t>
            </a:r>
            <a:r>
              <a:rPr lang="cs-CZ" sz="1500" b="1" dirty="0">
                <a:latin typeface="Arial" panose="020B0604020202020204" pitchFamily="34" charset="0"/>
                <a:cs typeface="Arial" panose="020B0604020202020204" pitchFamily="34" charset="0"/>
              </a:rPr>
              <a:t>na které kraj získal dotaci </a:t>
            </a:r>
            <a:r>
              <a:rPr lang="cs-CZ" sz="1500" dirty="0">
                <a:latin typeface="Arial" panose="020B0604020202020204" pitchFamily="34" charset="0"/>
                <a:cs typeface="Arial" panose="020B0604020202020204" pitchFamily="34" charset="0"/>
              </a:rPr>
              <a:t>– zateplení obvodového pláště, zateplení ploché střechy, zateplení podlahy na terénu, výměna otvorových výplní, instalace vnějších žaluzií s elektronickým ovládáním, modernizace systému osvětlení na LED, instalace VZT s rekuperací odpadního tepla a instalace malé větrné elektrárny – celkem 12 </a:t>
            </a:r>
            <a:r>
              <a:rPr lang="cs-CZ" sz="1500" dirty="0" err="1">
                <a:latin typeface="Arial" panose="020B0604020202020204" pitchFamily="34" charset="0"/>
                <a:cs typeface="Arial" panose="020B0604020202020204" pitchFamily="34" charset="0"/>
              </a:rPr>
              <a:t>kWp</a:t>
            </a:r>
            <a:r>
              <a:rPr lang="cs-CZ" sz="1500" dirty="0">
                <a:latin typeface="Arial" panose="020B0604020202020204" pitchFamily="34" charset="0"/>
                <a:cs typeface="Arial" panose="020B0604020202020204" pitchFamily="34" charset="0"/>
              </a:rPr>
              <a:t>.</a:t>
            </a:r>
          </a:p>
          <a:p>
            <a:endParaRPr lang="cs-CZ" sz="1500" dirty="0">
              <a:latin typeface="Arial" panose="020B0604020202020204" pitchFamily="34" charset="0"/>
              <a:cs typeface="Arial" panose="020B0604020202020204" pitchFamily="34" charset="0"/>
            </a:endParaRPr>
          </a:p>
          <a:p>
            <a:pPr marL="0" indent="0">
              <a:buNone/>
            </a:pPr>
            <a:r>
              <a:rPr lang="cs-CZ" sz="1500" b="1" dirty="0">
                <a:latin typeface="Arial" panose="020B0604020202020204" pitchFamily="34" charset="0"/>
                <a:cs typeface="Arial" panose="020B0604020202020204" pitchFamily="34" charset="0"/>
              </a:rPr>
              <a:t>CÍL </a:t>
            </a:r>
            <a:r>
              <a:rPr lang="cs-CZ" sz="1500" b="1" dirty="0">
                <a:latin typeface="Arial" panose="020B0604020202020204" pitchFamily="34" charset="0"/>
                <a:cs typeface="Arial" panose="020B0604020202020204" pitchFamily="34" charset="0"/>
                <a:sym typeface="Wingdings" panose="05000000000000000000" pitchFamily="2" charset="2"/>
              </a:rPr>
              <a:t> zkvalitnění </a:t>
            </a:r>
            <a:r>
              <a:rPr lang="cs-CZ" sz="1500" b="1" dirty="0">
                <a:latin typeface="Arial" panose="020B0604020202020204" pitchFamily="34" charset="0"/>
                <a:cs typeface="Arial" panose="020B0604020202020204" pitchFamily="34" charset="0"/>
              </a:rPr>
              <a:t>ubytování pro 192 studentů.</a:t>
            </a:r>
          </a:p>
          <a:p>
            <a:pPr marL="0" indent="0">
              <a:buNone/>
            </a:pPr>
            <a:endParaRPr lang="cs-CZ" sz="1500" dirty="0">
              <a:latin typeface="Arial" panose="020B0604020202020204" pitchFamily="34" charset="0"/>
              <a:cs typeface="Arial" panose="020B0604020202020204" pitchFamily="34" charset="0"/>
            </a:endParaRPr>
          </a:p>
          <a:p>
            <a:pPr marL="0" indent="0">
              <a:buNone/>
            </a:pPr>
            <a:r>
              <a:rPr lang="cs-CZ" sz="1500" b="1" dirty="0">
                <a:latin typeface="Arial" panose="020B0604020202020204" pitchFamily="34" charset="0"/>
                <a:cs typeface="Arial" panose="020B0604020202020204" pitchFamily="34" charset="0"/>
              </a:rPr>
              <a:t>FINANČNÍ NÁKLADY (včetně vybavení): 188 579 638 Kč vč. DPH</a:t>
            </a:r>
          </a:p>
          <a:p>
            <a:pPr marL="0" indent="0">
              <a:buNone/>
            </a:pPr>
            <a:r>
              <a:rPr lang="cs-CZ" sz="1500" b="1" dirty="0">
                <a:latin typeface="Arial" panose="020B0604020202020204" pitchFamily="34" charset="0"/>
                <a:cs typeface="Arial" panose="020B0604020202020204" pitchFamily="34" charset="0"/>
              </a:rPr>
              <a:t>Dokončení: 10/2026</a:t>
            </a:r>
            <a:endParaRPr lang="cs-CZ" sz="15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p:txBody>
      </p:sp>
      <p:sp>
        <p:nvSpPr>
          <p:cNvPr id="2" name="Nadpis 1">
            <a:extLst>
              <a:ext uri="{FF2B5EF4-FFF2-40B4-BE49-F238E27FC236}">
                <a16:creationId xmlns:a16="http://schemas.microsoft.com/office/drawing/2014/main" id="{2BBB946F-D40B-77DC-368B-B73C463AD076}"/>
              </a:ext>
            </a:extLst>
          </p:cNvPr>
          <p:cNvSpPr>
            <a:spLocks noGrp="1"/>
          </p:cNvSpPr>
          <p:nvPr>
            <p:ph type="title"/>
          </p:nvPr>
        </p:nvSpPr>
        <p:spPr>
          <a:xfrm>
            <a:off x="545589" y="913980"/>
            <a:ext cx="5152104" cy="1655061"/>
          </a:xfrm>
        </p:spPr>
        <p:txBody>
          <a:bodyPr>
            <a:normAutofit/>
          </a:bodyPr>
          <a:lstStyle/>
          <a:p>
            <a:r>
              <a:rPr lang="cs-CZ" sz="2500" b="1" u="sng" dirty="0"/>
              <a:t>Střední škola polytechnická Olomouc</a:t>
            </a:r>
            <a:r>
              <a:rPr lang="cs-CZ" sz="2500" b="1" dirty="0"/>
              <a:t> (rekonstrukce domova mládeže)</a:t>
            </a:r>
            <a:br>
              <a:rPr lang="cs-CZ" sz="2500" dirty="0"/>
            </a:br>
            <a:endParaRPr lang="cs-CZ" sz="2500" dirty="0"/>
          </a:p>
        </p:txBody>
      </p:sp>
      <p:sp>
        <p:nvSpPr>
          <p:cNvPr id="6" name="Zástupný symbol pro zápatí 3">
            <a:extLst>
              <a:ext uri="{FF2B5EF4-FFF2-40B4-BE49-F238E27FC236}">
                <a16:creationId xmlns:a16="http://schemas.microsoft.com/office/drawing/2014/main" id="{7AF4167D-7A35-5901-5449-3D6CD1E751BC}"/>
              </a:ext>
            </a:extLst>
          </p:cNvPr>
          <p:cNvSpPr>
            <a:spLocks noGrp="1"/>
          </p:cNvSpPr>
          <p:nvPr>
            <p:ph type="ftr" sz="quarter" idx="11"/>
          </p:nvPr>
        </p:nvSpPr>
        <p:spPr>
          <a:xfrm>
            <a:off x="6427457" y="6494940"/>
            <a:ext cx="6484374" cy="365125"/>
          </a:xfrm>
        </p:spPr>
        <p:txBody>
          <a:bodyPr/>
          <a:lstStyle/>
          <a:p>
            <a:r>
              <a:rPr lang="pl-PL" sz="1000" dirty="0">
                <a:solidFill>
                  <a:schemeClr val="bg1"/>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bg1"/>
              </a:solidFill>
              <a:latin typeface="Arial" panose="020B0604020202020204" pitchFamily="34" charset="0"/>
              <a:cs typeface="Arial" panose="020B0604020202020204" pitchFamily="34" charset="0"/>
            </a:endParaRPr>
          </a:p>
        </p:txBody>
      </p:sp>
      <p:pic>
        <p:nvPicPr>
          <p:cNvPr id="10" name="Obrázek 9">
            <a:extLst>
              <a:ext uri="{FF2B5EF4-FFF2-40B4-BE49-F238E27FC236}">
                <a16:creationId xmlns:a16="http://schemas.microsoft.com/office/drawing/2014/main" id="{F4BD6447-BF68-E335-AB86-0E70C991F85E}"/>
              </a:ext>
            </a:extLst>
          </p:cNvPr>
          <p:cNvPicPr>
            <a:picLocks noChangeAspect="1"/>
          </p:cNvPicPr>
          <p:nvPr/>
        </p:nvPicPr>
        <p:blipFill>
          <a:blip r:embed="rId2"/>
          <a:stretch>
            <a:fillRect/>
          </a:stretch>
        </p:blipFill>
        <p:spPr>
          <a:xfrm>
            <a:off x="0" y="0"/>
            <a:ext cx="1097280" cy="654898"/>
          </a:xfrm>
          <a:prstGeom prst="rect">
            <a:avLst/>
          </a:prstGeom>
        </p:spPr>
      </p:pic>
    </p:spTree>
    <p:extLst>
      <p:ext uri="{BB962C8B-B14F-4D97-AF65-F5344CB8AC3E}">
        <p14:creationId xmlns:p14="http://schemas.microsoft.com/office/powerpoint/2010/main" val="26193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33D0-C304-71A0-E150-90D7AA19CD3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7C2C972-DCF7-D810-9594-82BD964AF3B3}"/>
              </a:ext>
            </a:extLst>
          </p:cNvPr>
          <p:cNvSpPr>
            <a:spLocks noGrp="1"/>
          </p:cNvSpPr>
          <p:nvPr>
            <p:ph type="title"/>
          </p:nvPr>
        </p:nvSpPr>
        <p:spPr>
          <a:xfrm>
            <a:off x="838200" y="1158044"/>
            <a:ext cx="10515600" cy="684000"/>
          </a:xfrm>
        </p:spPr>
        <p:txBody>
          <a:bodyPr>
            <a:normAutofit fontScale="90000"/>
          </a:bodyPr>
          <a:lstStyle/>
          <a:p>
            <a:r>
              <a:rPr lang="cs-CZ" dirty="0"/>
              <a:t> </a:t>
            </a:r>
          </a:p>
        </p:txBody>
      </p:sp>
      <p:sp>
        <p:nvSpPr>
          <p:cNvPr id="3" name="Zástupný obsah 2">
            <a:extLst>
              <a:ext uri="{FF2B5EF4-FFF2-40B4-BE49-F238E27FC236}">
                <a16:creationId xmlns:a16="http://schemas.microsoft.com/office/drawing/2014/main" id="{99D95E2D-9270-F3FE-C490-49DFE4B4AACD}"/>
              </a:ext>
            </a:extLst>
          </p:cNvPr>
          <p:cNvSpPr>
            <a:spLocks noGrp="1"/>
          </p:cNvSpPr>
          <p:nvPr>
            <p:ph idx="1"/>
          </p:nvPr>
        </p:nvSpPr>
        <p:spPr>
          <a:xfrm>
            <a:off x="1031955" y="959366"/>
            <a:ext cx="10960510" cy="3862800"/>
          </a:xfrm>
        </p:spPr>
        <p:txBody>
          <a:bodyPr>
            <a:normAutofit/>
          </a:bodyPr>
          <a:lstStyle/>
          <a:p>
            <a:pPr marL="0" indent="0">
              <a:buNone/>
            </a:pPr>
            <a:r>
              <a:rPr lang="cs-CZ" sz="4400" b="1" u="sng" dirty="0"/>
              <a:t>Akce zahajované v roce 2026 a 2027</a:t>
            </a:r>
          </a:p>
          <a:p>
            <a:pPr marL="0" indent="0">
              <a:buNone/>
            </a:pPr>
            <a:endParaRPr lang="cs-CZ" sz="4800" b="1" u="sng" dirty="0"/>
          </a:p>
          <a:p>
            <a:pPr marL="0" indent="0">
              <a:buNone/>
            </a:pPr>
            <a:endParaRPr lang="cs-CZ" sz="4800" dirty="0"/>
          </a:p>
        </p:txBody>
      </p:sp>
      <p:sp>
        <p:nvSpPr>
          <p:cNvPr id="4" name="Zástupný symbol pro zápatí 3">
            <a:extLst>
              <a:ext uri="{FF2B5EF4-FFF2-40B4-BE49-F238E27FC236}">
                <a16:creationId xmlns:a16="http://schemas.microsoft.com/office/drawing/2014/main" id="{41111B72-081D-D51D-5223-CC63B868F58D}"/>
              </a:ext>
            </a:extLst>
          </p:cNvPr>
          <p:cNvSpPr>
            <a:spLocks noGrp="1"/>
          </p:cNvSpPr>
          <p:nvPr>
            <p:ph type="ftr" sz="quarter" idx="11"/>
          </p:nvPr>
        </p:nvSpPr>
        <p:spPr>
          <a:xfrm>
            <a:off x="2915412" y="6356350"/>
            <a:ext cx="6361176" cy="365125"/>
          </a:xfrm>
        </p:spPr>
        <p:txBody>
          <a:bodyPr/>
          <a:lstStyle/>
          <a:p>
            <a:r>
              <a:rPr lang="pl-PL" sz="1000" dirty="0"/>
              <a:t>Setkání zástupců vedení OK a Krajské hospodářské komory OK s podnikateli 17. 6. 2026</a:t>
            </a:r>
            <a:endParaRPr lang="cs-CZ" sz="1000" dirty="0"/>
          </a:p>
        </p:txBody>
      </p:sp>
      <p:sp>
        <p:nvSpPr>
          <p:cNvPr id="5" name="TextovéPole 4">
            <a:extLst>
              <a:ext uri="{FF2B5EF4-FFF2-40B4-BE49-F238E27FC236}">
                <a16:creationId xmlns:a16="http://schemas.microsoft.com/office/drawing/2014/main" id="{D4CF020F-29EF-107B-9A64-77E66A10F0F2}"/>
              </a:ext>
            </a:extLst>
          </p:cNvPr>
          <p:cNvSpPr txBox="1"/>
          <p:nvPr/>
        </p:nvSpPr>
        <p:spPr bwMode="auto">
          <a:xfrm>
            <a:off x="311065" y="2265876"/>
            <a:ext cx="5475705" cy="3591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rtlCol="0">
            <a:spAutoFit/>
          </a:bodyPr>
          <a:lstStyle/>
          <a:p>
            <a:pPr marL="285750" indent="-285750">
              <a:buFont typeface="Arial" panose="020B0604020202020204" pitchFamily="34" charset="0"/>
              <a:buChar char="•"/>
            </a:pPr>
            <a:r>
              <a:rPr lang="cs-CZ" sz="1400" b="1" u="sng" dirty="0"/>
              <a:t>Střední škola technická Mohelnice</a:t>
            </a:r>
            <a:br>
              <a:rPr lang="cs-CZ" sz="1400" b="1" u="sng" dirty="0"/>
            </a:br>
            <a:r>
              <a:rPr lang="cs-CZ" sz="1400" dirty="0"/>
              <a:t>výstavba nových dílen</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u="sng" dirty="0"/>
              <a:t>REÚO – Střední průmyslová škola Hranice </a:t>
            </a:r>
            <a:r>
              <a:rPr lang="cs-CZ" sz="1400" dirty="0"/>
              <a:t>internát</a:t>
            </a:r>
          </a:p>
          <a:p>
            <a:pPr marL="285750" indent="-285750">
              <a:buFont typeface="Arial" panose="020B0604020202020204" pitchFamily="34" charset="0"/>
              <a:buChar char="•"/>
            </a:pPr>
            <a:endParaRPr lang="cs-CZ" sz="1400" b="1" u="sng" dirty="0"/>
          </a:p>
          <a:p>
            <a:pPr marL="285750" indent="-285750">
              <a:buFont typeface="Arial" panose="020B0604020202020204" pitchFamily="34" charset="0"/>
              <a:buChar char="•"/>
            </a:pPr>
            <a:r>
              <a:rPr lang="cs-CZ" sz="1400" b="1" u="sng" dirty="0"/>
              <a:t>Střední škola polytechnická, Olomouc </a:t>
            </a:r>
            <a:br>
              <a:rPr lang="cs-CZ" sz="1400" b="1" u="sng" dirty="0"/>
            </a:br>
            <a:r>
              <a:rPr lang="cs-CZ" sz="1400" dirty="0"/>
              <a:t>rekonstrukce </a:t>
            </a:r>
            <a:r>
              <a:rPr lang="cs-CZ" sz="1400" dirty="0" err="1"/>
              <a:t>gastroprovozu</a:t>
            </a: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u="sng" dirty="0"/>
              <a:t>Střední škola řemesel, Šumperk </a:t>
            </a:r>
            <a:r>
              <a:rPr lang="cs-CZ" sz="1400" dirty="0"/>
              <a:t>dílny</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u="sng" dirty="0"/>
              <a:t>Švehlova střední škola polytechnická Prostějov </a:t>
            </a:r>
            <a:br>
              <a:rPr lang="cs-CZ" sz="1400" b="1" u="sng" dirty="0"/>
            </a:br>
            <a:r>
              <a:rPr lang="cs-CZ" sz="1400" dirty="0"/>
              <a:t>Centrum odborné přípravy pro obory polytechnického zaměření</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u="sng" dirty="0"/>
              <a:t>SŠ, ZŠ a MŠ prof. </a:t>
            </a:r>
            <a:r>
              <a:rPr lang="cs-CZ" sz="1400" b="1" u="sng" dirty="0" err="1"/>
              <a:t>Vejdovského</a:t>
            </a:r>
            <a:r>
              <a:rPr lang="cs-CZ" sz="1400" b="1" u="sng" dirty="0"/>
              <a:t> Olomouc </a:t>
            </a:r>
            <a:r>
              <a:rPr lang="cs-CZ" sz="1400" dirty="0"/>
              <a:t>novostavba Gorazdovo náměstí</a:t>
            </a:r>
          </a:p>
          <a:p>
            <a:pPr>
              <a:lnSpc>
                <a:spcPct val="150000"/>
              </a:lnSpc>
            </a:pPr>
            <a:endParaRPr lang="cs-CZ" sz="1400" dirty="0">
              <a:solidFill>
                <a:schemeClr val="tx2"/>
              </a:solidFill>
              <a:ea typeface="+mj-ea"/>
            </a:endParaRPr>
          </a:p>
        </p:txBody>
      </p:sp>
      <p:pic>
        <p:nvPicPr>
          <p:cNvPr id="8" name="Picture 2" descr=" Studenti získali jedinečnou učebnu virtuální reality a robotiky&#10;">
            <a:extLst>
              <a:ext uri="{FF2B5EF4-FFF2-40B4-BE49-F238E27FC236}">
                <a16:creationId xmlns:a16="http://schemas.microsoft.com/office/drawing/2014/main" id="{52A4FADC-BC59-4544-F179-19D629D71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159" y="1823837"/>
            <a:ext cx="6107776" cy="407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363780-E665-5710-C302-2501A8954C9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E6C7197C-DA0B-8F0D-E79A-6D493FEB73DB}"/>
              </a:ext>
            </a:extLst>
          </p:cNvPr>
          <p:cNvPicPr>
            <a:picLocks noChangeAspect="1"/>
          </p:cNvPicPr>
          <p:nvPr/>
        </p:nvPicPr>
        <p:blipFill>
          <a:blip r:embed="rId3"/>
          <a:srcRect l="21394" r="-1" b="-1"/>
          <a:stretch>
            <a:fillRect/>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B851EBD-0E5E-2E71-ECCF-EFAA208679AA}"/>
              </a:ext>
            </a:extLst>
          </p:cNvPr>
          <p:cNvSpPr>
            <a:spLocks noGrp="1"/>
          </p:cNvSpPr>
          <p:nvPr>
            <p:ph type="title"/>
          </p:nvPr>
        </p:nvSpPr>
        <p:spPr>
          <a:xfrm>
            <a:off x="468983" y="483112"/>
            <a:ext cx="3822189" cy="1899912"/>
          </a:xfrm>
        </p:spPr>
        <p:txBody>
          <a:bodyPr>
            <a:normAutofit/>
          </a:bodyPr>
          <a:lstStyle/>
          <a:p>
            <a:r>
              <a:rPr lang="cs-CZ" sz="2800" b="1" u="sng" dirty="0">
                <a:latin typeface="Arial" panose="020B0604020202020204" pitchFamily="34" charset="0"/>
                <a:cs typeface="Arial" panose="020B0604020202020204" pitchFamily="34" charset="0"/>
              </a:rPr>
              <a:t>Střední škola technická Mohelnice</a:t>
            </a:r>
            <a:br>
              <a:rPr lang="cs-CZ" sz="2800" b="1" u="sng" dirty="0">
                <a:latin typeface="Arial" panose="020B0604020202020204" pitchFamily="34" charset="0"/>
                <a:cs typeface="Arial" panose="020B0604020202020204" pitchFamily="34" charset="0"/>
              </a:rPr>
            </a:br>
            <a:r>
              <a:rPr lang="cs-CZ" sz="2800" dirty="0">
                <a:latin typeface="Arial" panose="020B0604020202020204" pitchFamily="34" charset="0"/>
                <a:cs typeface="Arial" panose="020B0604020202020204" pitchFamily="34" charset="0"/>
              </a:rPr>
              <a:t>výstavba nových dílen</a:t>
            </a:r>
            <a:br>
              <a:rPr lang="cs-CZ" sz="3100" dirty="0">
                <a:latin typeface="Arial" panose="020B0604020202020204" pitchFamily="34" charset="0"/>
                <a:cs typeface="Arial" panose="020B0604020202020204" pitchFamily="34" charset="0"/>
              </a:rPr>
            </a:br>
            <a:endParaRPr lang="cs-CZ" sz="31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42A040AD-B76C-0240-5EC6-BFCB6BD43EBC}"/>
              </a:ext>
            </a:extLst>
          </p:cNvPr>
          <p:cNvSpPr>
            <a:spLocks noGrp="1"/>
          </p:cNvSpPr>
          <p:nvPr>
            <p:ph idx="1"/>
          </p:nvPr>
        </p:nvSpPr>
        <p:spPr>
          <a:xfrm>
            <a:off x="443629" y="1925996"/>
            <a:ext cx="4895288" cy="4566879"/>
          </a:xfrm>
        </p:spPr>
        <p:txBody>
          <a:bodyPr>
            <a:noAutofit/>
          </a:bodyPr>
          <a:lstStyle/>
          <a:p>
            <a:pPr marL="0" indent="0">
              <a:lnSpc>
                <a:spcPct val="120000"/>
              </a:lnSpc>
              <a:buNone/>
            </a:pPr>
            <a:r>
              <a:rPr lang="cs-CZ" sz="1400" b="1" dirty="0">
                <a:latin typeface="Arial" panose="020B0604020202020204" pitchFamily="34" charset="0"/>
                <a:cs typeface="Arial" panose="020B0604020202020204" pitchFamily="34" charset="0"/>
              </a:rPr>
              <a:t>Výstavba nových dílen (přístavba ke stávajícímu komplexu budov </a:t>
            </a:r>
            <a:br>
              <a:rPr lang="cs-CZ" sz="1400" b="1" dirty="0">
                <a:latin typeface="Arial" panose="020B0604020202020204" pitchFamily="34" charset="0"/>
                <a:cs typeface="Arial" panose="020B0604020202020204" pitchFamily="34" charset="0"/>
              </a:rPr>
            </a:br>
            <a:r>
              <a:rPr lang="cs-CZ" sz="1400" b="1" dirty="0">
                <a:latin typeface="Arial" panose="020B0604020202020204" pitchFamily="34" charset="0"/>
                <a:cs typeface="Arial" panose="020B0604020202020204" pitchFamily="34" charset="0"/>
              </a:rPr>
              <a:t>na ul. 1. máje 667/2)</a:t>
            </a:r>
          </a:p>
          <a:p>
            <a:pPr marL="0" indent="0">
              <a:lnSpc>
                <a:spcPct val="120000"/>
              </a:lnSpc>
              <a:buNone/>
            </a:pPr>
            <a:r>
              <a:rPr lang="cs-CZ" sz="1400" dirty="0">
                <a:latin typeface="Arial" panose="020B0604020202020204" pitchFamily="34" charset="0"/>
                <a:cs typeface="Arial" panose="020B0604020202020204" pitchFamily="34" charset="0"/>
              </a:rPr>
              <a:t>Vytvoření nových, převážně dílenských prostor pro praktickou výuku školy. Objekt dílen je řešen jako dvoupodlažní bez podsklepení s umístěním požadovaných dílen pro odbornou výuku v přízemí objektu a s umístěním odborných učeben do prostor 2. NP objektu.</a:t>
            </a:r>
          </a:p>
          <a:p>
            <a:pPr marL="0" indent="0">
              <a:lnSpc>
                <a:spcPct val="120000"/>
              </a:lnSpc>
              <a:buNone/>
            </a:pPr>
            <a:r>
              <a:rPr lang="cs-CZ" sz="1400" dirty="0">
                <a:latin typeface="Arial" panose="020B0604020202020204" pitchFamily="34" charset="0"/>
                <a:cs typeface="Arial" panose="020B0604020202020204" pitchFamily="34" charset="0"/>
              </a:rPr>
              <a:t> S komplexem stávající školy je objekt propojen spojovacím koridorem v úrovni I. NP, kterým je řešeno i napojení většiny technické infrastruktury (studená voda, topení). </a:t>
            </a:r>
          </a:p>
          <a:p>
            <a:pPr marL="0" indent="0">
              <a:lnSpc>
                <a:spcPct val="120000"/>
              </a:lnSpc>
              <a:buNone/>
            </a:pPr>
            <a:endParaRPr lang="cs-CZ" sz="1400" dirty="0">
              <a:latin typeface="Arial" panose="020B0604020202020204" pitchFamily="34" charset="0"/>
              <a:cs typeface="Arial" panose="020B0604020202020204" pitchFamily="34" charset="0"/>
            </a:endParaRPr>
          </a:p>
          <a:p>
            <a:pPr marL="0" indent="0">
              <a:lnSpc>
                <a:spcPct val="120000"/>
              </a:lnSpc>
              <a:buNone/>
            </a:pPr>
            <a:r>
              <a:rPr lang="cs-CZ" sz="1400" b="1" dirty="0">
                <a:latin typeface="Arial" panose="020B0604020202020204" pitchFamily="34" charset="0"/>
                <a:cs typeface="Arial" panose="020B0604020202020204" pitchFamily="34" charset="0"/>
              </a:rPr>
              <a:t>Předpokládané náklady na realizaci stavby </a:t>
            </a:r>
            <a:br>
              <a:rPr lang="cs-CZ" sz="1400" b="1" dirty="0">
                <a:latin typeface="Arial" panose="020B0604020202020204" pitchFamily="34" charset="0"/>
                <a:cs typeface="Arial" panose="020B0604020202020204" pitchFamily="34" charset="0"/>
              </a:rPr>
            </a:br>
            <a:r>
              <a:rPr lang="cs-CZ" sz="1400" b="1" dirty="0">
                <a:latin typeface="Arial" panose="020B0604020202020204" pitchFamily="34" charset="0"/>
                <a:cs typeface="Arial" panose="020B0604020202020204" pitchFamily="34" charset="0"/>
              </a:rPr>
              <a:t>66 milionů Kč vč. DPH.</a:t>
            </a:r>
          </a:p>
          <a:p>
            <a:pPr marL="0" indent="0">
              <a:lnSpc>
                <a:spcPct val="120000"/>
              </a:lnSpc>
              <a:buNone/>
            </a:pPr>
            <a:r>
              <a:rPr lang="cs-CZ" sz="1400" b="1" dirty="0">
                <a:latin typeface="Arial" panose="020B0604020202020204" pitchFamily="34" charset="0"/>
                <a:cs typeface="Arial" panose="020B0604020202020204" pitchFamily="34" charset="0"/>
              </a:rPr>
              <a:t>Plánované dokončení akce 10/2027. </a:t>
            </a:r>
          </a:p>
          <a:p>
            <a:pPr marL="0" indent="0">
              <a:buNone/>
            </a:pPr>
            <a:endParaRPr lang="cs-CZ" sz="1400" dirty="0">
              <a:latin typeface="Arial" panose="020B0604020202020204" pitchFamily="34" charset="0"/>
              <a:cs typeface="Arial" panose="020B0604020202020204" pitchFamily="34" charset="0"/>
            </a:endParaRPr>
          </a:p>
        </p:txBody>
      </p:sp>
      <p:sp>
        <p:nvSpPr>
          <p:cNvPr id="5" name="Zástupný symbol pro zápatí 3">
            <a:extLst>
              <a:ext uri="{FF2B5EF4-FFF2-40B4-BE49-F238E27FC236}">
                <a16:creationId xmlns:a16="http://schemas.microsoft.com/office/drawing/2014/main" id="{F62709A8-BA0B-1D53-83DF-286EDECE58E4}"/>
              </a:ext>
            </a:extLst>
          </p:cNvPr>
          <p:cNvSpPr>
            <a:spLocks noGrp="1"/>
          </p:cNvSpPr>
          <p:nvPr>
            <p:ph type="ftr" sz="quarter" idx="11"/>
          </p:nvPr>
        </p:nvSpPr>
        <p:spPr>
          <a:xfrm>
            <a:off x="6489056" y="6492865"/>
            <a:ext cx="6361176" cy="365125"/>
          </a:xfrm>
        </p:spPr>
        <p:txBody>
          <a:bodyPr/>
          <a:lstStyle/>
          <a:p>
            <a:r>
              <a:rPr lang="pl-PL" sz="1000" dirty="0">
                <a:solidFill>
                  <a:schemeClr val="bg1"/>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bg1"/>
              </a:solidFill>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87EC1ED2-8D3A-3B66-7AA9-2022C3330590}"/>
              </a:ext>
            </a:extLst>
          </p:cNvPr>
          <p:cNvPicPr>
            <a:picLocks noChangeAspect="1"/>
          </p:cNvPicPr>
          <p:nvPr/>
        </p:nvPicPr>
        <p:blipFill>
          <a:blip r:embed="rId4"/>
          <a:stretch>
            <a:fillRect/>
          </a:stretch>
        </p:blipFill>
        <p:spPr>
          <a:xfrm>
            <a:off x="0" y="0"/>
            <a:ext cx="1097280" cy="654898"/>
          </a:xfrm>
          <a:prstGeom prst="rect">
            <a:avLst/>
          </a:prstGeom>
        </p:spPr>
      </p:pic>
    </p:spTree>
    <p:extLst>
      <p:ext uri="{BB962C8B-B14F-4D97-AF65-F5344CB8AC3E}">
        <p14:creationId xmlns:p14="http://schemas.microsoft.com/office/powerpoint/2010/main" val="37044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3534DA-4621-D6BA-AF45-3EE6E5E54A42}"/>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istorie školy - SPŠ Hranice">
            <a:extLst>
              <a:ext uri="{FF2B5EF4-FFF2-40B4-BE49-F238E27FC236}">
                <a16:creationId xmlns:a16="http://schemas.microsoft.com/office/drawing/2014/main" id="{0B7C967C-24C4-149A-7572-642040CD0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36"/>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C5FA2B4-33E5-F61F-2A12-173E3B87A5A6}"/>
              </a:ext>
            </a:extLst>
          </p:cNvPr>
          <p:cNvSpPr>
            <a:spLocks noGrp="1"/>
          </p:cNvSpPr>
          <p:nvPr>
            <p:ph type="title"/>
          </p:nvPr>
        </p:nvSpPr>
        <p:spPr>
          <a:xfrm>
            <a:off x="838197" y="866570"/>
            <a:ext cx="3822189" cy="1899912"/>
          </a:xfrm>
        </p:spPr>
        <p:txBody>
          <a:bodyPr>
            <a:normAutofit fontScale="90000"/>
          </a:bodyPr>
          <a:lstStyle/>
          <a:p>
            <a:r>
              <a:rPr lang="cs-CZ" sz="3100" b="1" u="sng" dirty="0">
                <a:latin typeface="Arial" panose="020B0604020202020204" pitchFamily="34" charset="0"/>
                <a:cs typeface="Arial" panose="020B0604020202020204" pitchFamily="34" charset="0"/>
              </a:rPr>
              <a:t>REÚO – Střední průmyslová škola Hranice </a:t>
            </a:r>
            <a:r>
              <a:rPr lang="cs-CZ" sz="3100" dirty="0">
                <a:latin typeface="Arial" panose="020B0604020202020204" pitchFamily="34" charset="0"/>
                <a:cs typeface="Arial" panose="020B0604020202020204" pitchFamily="34" charset="0"/>
              </a:rPr>
              <a:t>internát</a:t>
            </a:r>
            <a:br>
              <a:rPr lang="cs-CZ" sz="3100" dirty="0">
                <a:latin typeface="Arial" panose="020B0604020202020204" pitchFamily="34" charset="0"/>
                <a:cs typeface="Arial" panose="020B0604020202020204" pitchFamily="34" charset="0"/>
              </a:rPr>
            </a:br>
            <a:br>
              <a:rPr lang="cs-CZ" sz="3100" dirty="0">
                <a:latin typeface="Arial" panose="020B0604020202020204" pitchFamily="34" charset="0"/>
                <a:cs typeface="Arial" panose="020B0604020202020204" pitchFamily="34" charset="0"/>
              </a:rPr>
            </a:br>
            <a:endParaRPr lang="cs-CZ" sz="31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9C2122B0-46F2-2D21-1792-4BC3470BC9A0}"/>
              </a:ext>
            </a:extLst>
          </p:cNvPr>
          <p:cNvSpPr>
            <a:spLocks noGrp="1"/>
          </p:cNvSpPr>
          <p:nvPr>
            <p:ph idx="1"/>
          </p:nvPr>
        </p:nvSpPr>
        <p:spPr>
          <a:xfrm>
            <a:off x="838200" y="2265037"/>
            <a:ext cx="3822189" cy="3911926"/>
          </a:xfrm>
        </p:spPr>
        <p:txBody>
          <a:bodyPr>
            <a:normAutofit/>
          </a:bodyPr>
          <a:lstStyle/>
          <a:p>
            <a:pPr marL="0" indent="0">
              <a:buNone/>
            </a:pPr>
            <a:r>
              <a:rPr lang="cs-CZ" sz="1400" b="1" dirty="0">
                <a:latin typeface="Arial" panose="020B0604020202020204" pitchFamily="34" charset="0"/>
                <a:cs typeface="Arial" panose="020B0604020202020204" pitchFamily="34" charset="0"/>
              </a:rPr>
              <a:t>Cílem je komplexní zateplení obvodového pláště budovy a výměna výplní otvorů objektu internátu, spojovacího krčku a objektu kuchyně s jídelnou včetně dvou učeben v podkroví SPŠ Hranice.</a:t>
            </a:r>
          </a:p>
          <a:p>
            <a:pPr marL="0" indent="0">
              <a:buNone/>
            </a:pPr>
            <a:r>
              <a:rPr lang="cs-CZ" sz="1400" dirty="0">
                <a:latin typeface="Arial" panose="020B0604020202020204" pitchFamily="34" charset="0"/>
                <a:cs typeface="Arial" panose="020B0604020202020204" pitchFamily="34" charset="0"/>
              </a:rPr>
              <a:t>Současně dojde ke změně vnitřní dispozice jednotlivých podlaží, které v současné době slouží k ubytování žáků SPS hranice. Týká se to 2. NP – 6. NP, kde změnou dojde k vybudování dvou a tří lůžkových pokojů se samostatným sociálním zázemím. Tyto jednotlivé pokoje se sociálním zázemím budou opatřeny VZT pro možnost nuceného větrání. </a:t>
            </a:r>
          </a:p>
          <a:p>
            <a:pPr marL="0" indent="0">
              <a:buNone/>
            </a:pPr>
            <a:r>
              <a:rPr lang="cs-CZ" sz="1400" b="1" dirty="0">
                <a:latin typeface="Arial" panose="020B0604020202020204" pitchFamily="34" charset="0"/>
                <a:cs typeface="Arial" panose="020B0604020202020204" pitchFamily="34" charset="0"/>
              </a:rPr>
              <a:t>Předpokládané finanční náklady na realizaci stavby 180 mil Kč vč. DPH. </a:t>
            </a:r>
          </a:p>
          <a:p>
            <a:pPr marL="0" indent="0">
              <a:buNone/>
            </a:pPr>
            <a:r>
              <a:rPr lang="cs-CZ" sz="1400" b="1" dirty="0">
                <a:latin typeface="Arial" panose="020B0604020202020204" pitchFamily="34" charset="0"/>
                <a:cs typeface="Arial" panose="020B0604020202020204" pitchFamily="34" charset="0"/>
              </a:rPr>
              <a:t>Plánované dokončení 08/2028.</a:t>
            </a:r>
          </a:p>
          <a:p>
            <a:pPr marL="0" indent="0">
              <a:buNone/>
            </a:pPr>
            <a:endParaRPr lang="cs-CZ" sz="1400" dirty="0">
              <a:latin typeface="Arial" panose="020B0604020202020204" pitchFamily="34" charset="0"/>
              <a:cs typeface="Arial" panose="020B0604020202020204" pitchFamily="34" charset="0"/>
            </a:endParaRPr>
          </a:p>
        </p:txBody>
      </p:sp>
      <p:sp>
        <p:nvSpPr>
          <p:cNvPr id="4" name="Zástupný symbol pro zápatí 3">
            <a:extLst>
              <a:ext uri="{FF2B5EF4-FFF2-40B4-BE49-F238E27FC236}">
                <a16:creationId xmlns:a16="http://schemas.microsoft.com/office/drawing/2014/main" id="{0BA69E4F-8377-AB2C-C232-C25646361F57}"/>
              </a:ext>
            </a:extLst>
          </p:cNvPr>
          <p:cNvSpPr>
            <a:spLocks noGrp="1"/>
          </p:cNvSpPr>
          <p:nvPr>
            <p:ph type="ftr" sz="quarter" idx="11"/>
          </p:nvPr>
        </p:nvSpPr>
        <p:spPr>
          <a:xfrm>
            <a:off x="6790944" y="6492865"/>
            <a:ext cx="5401056" cy="365125"/>
          </a:xfrm>
        </p:spPr>
        <p:txBody>
          <a:bodyPr>
            <a:noAutofit/>
          </a:bodyPr>
          <a:lstStyle/>
          <a:p>
            <a:pPr>
              <a:lnSpc>
                <a:spcPct val="90000"/>
              </a:lnSpc>
              <a:spcAft>
                <a:spcPts val="600"/>
              </a:spcAft>
            </a:pPr>
            <a:r>
              <a:rPr lang="pl-PL" sz="1000" dirty="0">
                <a:solidFill>
                  <a:srgbClr val="FFFFFF"/>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rgbClr val="FFFFFF"/>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0C2F3BBA-FA6C-4916-3F89-0B3CA258EA6C}"/>
              </a:ext>
            </a:extLst>
          </p:cNvPr>
          <p:cNvPicPr>
            <a:picLocks noChangeAspect="1"/>
          </p:cNvPicPr>
          <p:nvPr/>
        </p:nvPicPr>
        <p:blipFill>
          <a:blip r:embed="rId3"/>
          <a:stretch>
            <a:fillRect/>
          </a:stretch>
        </p:blipFill>
        <p:spPr>
          <a:xfrm>
            <a:off x="0" y="0"/>
            <a:ext cx="1097280" cy="654898"/>
          </a:xfrm>
          <a:prstGeom prst="rect">
            <a:avLst/>
          </a:prstGeom>
        </p:spPr>
      </p:pic>
    </p:spTree>
    <p:extLst>
      <p:ext uri="{BB962C8B-B14F-4D97-AF65-F5344CB8AC3E}">
        <p14:creationId xmlns:p14="http://schemas.microsoft.com/office/powerpoint/2010/main" val="16701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BDFF9D-5B32-018D-548B-ACEE9F94A8DF}"/>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anitační program pro gastro provoz - Metershop.cz %">
            <a:extLst>
              <a:ext uri="{FF2B5EF4-FFF2-40B4-BE49-F238E27FC236}">
                <a16:creationId xmlns:a16="http://schemas.microsoft.com/office/drawing/2014/main" id="{61343792-C9C3-39CD-9765-AF1374277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58"/>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8D550A67-299C-953C-D76F-2E932C49574F}"/>
              </a:ext>
            </a:extLst>
          </p:cNvPr>
          <p:cNvSpPr>
            <a:spLocks noGrp="1"/>
          </p:cNvSpPr>
          <p:nvPr>
            <p:ph idx="1"/>
          </p:nvPr>
        </p:nvSpPr>
        <p:spPr>
          <a:xfrm>
            <a:off x="838200" y="2434201"/>
            <a:ext cx="3822189" cy="3742762"/>
          </a:xfrm>
        </p:spPr>
        <p:txBody>
          <a:bodyPr>
            <a:normAutofit/>
          </a:bodyPr>
          <a:lstStyle/>
          <a:p>
            <a:pPr marL="0" indent="0">
              <a:buNone/>
            </a:pPr>
            <a:r>
              <a:rPr lang="cs-CZ" sz="1400" u="sng" dirty="0">
                <a:latin typeface="Arial" panose="020B0604020202020204" pitchFamily="34" charset="0"/>
                <a:cs typeface="Arial" panose="020B0604020202020204" pitchFamily="34" charset="0"/>
              </a:rPr>
              <a:t>Rekonstrukce </a:t>
            </a:r>
            <a:r>
              <a:rPr lang="cs-CZ" sz="1400" dirty="0" err="1">
                <a:latin typeface="Arial" panose="020B0604020202020204" pitchFamily="34" charset="0"/>
                <a:cs typeface="Arial" panose="020B0604020202020204" pitchFamily="34" charset="0"/>
              </a:rPr>
              <a:t>gastroprovozu</a:t>
            </a:r>
            <a:r>
              <a:rPr lang="cs-CZ" sz="1400" dirty="0">
                <a:latin typeface="Arial" panose="020B0604020202020204" pitchFamily="34" charset="0"/>
                <a:cs typeface="Arial" panose="020B0604020202020204" pitchFamily="34" charset="0"/>
              </a:rPr>
              <a:t>, skladů, sociálního zázemí pro zaměstnance, technické místnosti, přípravny, varny, výdeje, mytí stolního a provozního nádobí, zázemím.</a:t>
            </a:r>
          </a:p>
          <a:p>
            <a:pPr marL="0" indent="0">
              <a:buNone/>
            </a:pPr>
            <a:r>
              <a:rPr lang="cs-CZ" sz="1400" dirty="0">
                <a:latin typeface="Arial" panose="020B0604020202020204" pitchFamily="34" charset="0"/>
                <a:cs typeface="Arial" panose="020B0604020202020204" pitchFamily="34" charset="0"/>
              </a:rPr>
              <a:t>Řešeny budou také nové rozvody zdravotechniky, ústředního vytápění, silnoproudu, slaboproudu, úpravy stávající vzduchotechniky, ve varně bude nové vybavení moderními multifunkčními nízkoenergetickými technologiemi pro tepelnou přípravu pokrmů. Stávající technologie je zastaralá, má vysokou spotřebu energie. </a:t>
            </a:r>
          </a:p>
          <a:p>
            <a:pPr marL="0" indent="0">
              <a:buNone/>
            </a:pPr>
            <a:r>
              <a:rPr lang="cs-CZ" sz="1400" b="1" dirty="0">
                <a:latin typeface="Arial" panose="020B0604020202020204" pitchFamily="34" charset="0"/>
                <a:cs typeface="Arial" panose="020B0604020202020204" pitchFamily="34" charset="0"/>
              </a:rPr>
              <a:t>Předpokládané finanční náklady na realizaci stavby 50 mil Kč vč. DPH.</a:t>
            </a:r>
          </a:p>
          <a:p>
            <a:pPr marL="0" indent="0">
              <a:buNone/>
            </a:pPr>
            <a:r>
              <a:rPr lang="cs-CZ" sz="1400" b="1" dirty="0">
                <a:latin typeface="Arial" panose="020B0604020202020204" pitchFamily="34" charset="0"/>
                <a:cs typeface="Arial" panose="020B0604020202020204" pitchFamily="34" charset="0"/>
              </a:rPr>
              <a:t>Plánované dokončení 08/2027.</a:t>
            </a:r>
          </a:p>
          <a:p>
            <a:pPr marL="0" indent="0">
              <a:buNone/>
            </a:pPr>
            <a:endParaRPr lang="cs-CZ" sz="1400" dirty="0">
              <a:latin typeface="Arial" panose="020B0604020202020204" pitchFamily="34" charset="0"/>
              <a:cs typeface="Arial" panose="020B0604020202020204" pitchFamily="34" charset="0"/>
            </a:endParaRPr>
          </a:p>
        </p:txBody>
      </p:sp>
      <p:sp>
        <p:nvSpPr>
          <p:cNvPr id="4" name="Zástupný symbol pro zápatí 3">
            <a:extLst>
              <a:ext uri="{FF2B5EF4-FFF2-40B4-BE49-F238E27FC236}">
                <a16:creationId xmlns:a16="http://schemas.microsoft.com/office/drawing/2014/main" id="{94F8C9AE-4747-61D3-038C-BB70A4A35E3A}"/>
              </a:ext>
            </a:extLst>
          </p:cNvPr>
          <p:cNvSpPr>
            <a:spLocks noGrp="1"/>
          </p:cNvSpPr>
          <p:nvPr>
            <p:ph type="ftr" sz="quarter" idx="11"/>
          </p:nvPr>
        </p:nvSpPr>
        <p:spPr>
          <a:xfrm>
            <a:off x="6987404" y="6492875"/>
            <a:ext cx="5364480" cy="365125"/>
          </a:xfrm>
        </p:spPr>
        <p:txBody>
          <a:bodyPr>
            <a:noAutofit/>
          </a:bodyPr>
          <a:lstStyle/>
          <a:p>
            <a:pPr>
              <a:lnSpc>
                <a:spcPct val="90000"/>
              </a:lnSpc>
              <a:spcAft>
                <a:spcPts val="600"/>
              </a:spcAft>
            </a:pPr>
            <a:r>
              <a:rPr lang="pl-PL" sz="1000" dirty="0">
                <a:solidFill>
                  <a:schemeClr val="tx1"/>
                </a:solidFill>
                <a:latin typeface="Arial" panose="020B0604020202020204" pitchFamily="34" charset="0"/>
                <a:cs typeface="Arial" panose="020B0604020202020204" pitchFamily="34" charset="0"/>
              </a:rPr>
              <a:t>Setkání zástupců vedení OK a Krajské hospodářské komory OK s podnikateli 17. 6. 2026</a:t>
            </a:r>
            <a:endParaRPr lang="cs-CZ" sz="1000" dirty="0">
              <a:solidFill>
                <a:schemeClr val="tx1"/>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FEF15643-1613-8F3E-9B89-D0E6A7C1CFD4}"/>
              </a:ext>
            </a:extLst>
          </p:cNvPr>
          <p:cNvPicPr>
            <a:picLocks noChangeAspect="1"/>
          </p:cNvPicPr>
          <p:nvPr/>
        </p:nvPicPr>
        <p:blipFill>
          <a:blip r:embed="rId3"/>
          <a:stretch>
            <a:fillRect/>
          </a:stretch>
        </p:blipFill>
        <p:spPr>
          <a:xfrm>
            <a:off x="0" y="0"/>
            <a:ext cx="1097280" cy="654898"/>
          </a:xfrm>
          <a:prstGeom prst="rect">
            <a:avLst/>
          </a:prstGeom>
        </p:spPr>
      </p:pic>
      <p:sp>
        <p:nvSpPr>
          <p:cNvPr id="8" name="Nadpis 1">
            <a:extLst>
              <a:ext uri="{FF2B5EF4-FFF2-40B4-BE49-F238E27FC236}">
                <a16:creationId xmlns:a16="http://schemas.microsoft.com/office/drawing/2014/main" id="{79F6612F-0435-5EBB-8D22-8D7208C194DD}"/>
              </a:ext>
            </a:extLst>
          </p:cNvPr>
          <p:cNvSpPr txBox="1">
            <a:spLocks/>
          </p:cNvSpPr>
          <p:nvPr/>
        </p:nvSpPr>
        <p:spPr>
          <a:xfrm>
            <a:off x="838199" y="681037"/>
            <a:ext cx="3822189" cy="189991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100" b="1" u="sng" dirty="0">
                <a:latin typeface="Arial" panose="020B0604020202020204" pitchFamily="34" charset="0"/>
                <a:cs typeface="Arial" panose="020B0604020202020204" pitchFamily="34" charset="0"/>
              </a:rPr>
              <a:t>Střední škola polytechnická, Olomouc </a:t>
            </a:r>
            <a:r>
              <a:rPr lang="cs-CZ" sz="3100" dirty="0">
                <a:latin typeface="Arial" panose="020B0604020202020204" pitchFamily="34" charset="0"/>
                <a:cs typeface="Arial" panose="020B0604020202020204" pitchFamily="34" charset="0"/>
              </a:rPr>
              <a:t>rekonstrukce </a:t>
            </a:r>
            <a:r>
              <a:rPr lang="cs-CZ" sz="3100" dirty="0" err="1">
                <a:latin typeface="Arial" panose="020B0604020202020204" pitchFamily="34" charset="0"/>
                <a:cs typeface="Arial" panose="020B0604020202020204" pitchFamily="34" charset="0"/>
              </a:rPr>
              <a:t>gastroprovozu</a:t>
            </a:r>
            <a:br>
              <a:rPr lang="cs-CZ" sz="2500" dirty="0">
                <a:latin typeface="Arial" panose="020B0604020202020204" pitchFamily="34" charset="0"/>
                <a:cs typeface="Arial" panose="020B0604020202020204" pitchFamily="34" charset="0"/>
              </a:rPr>
            </a:br>
            <a:br>
              <a:rPr lang="cs-CZ" sz="2500" dirty="0">
                <a:latin typeface="Arial" panose="020B0604020202020204" pitchFamily="34" charset="0"/>
                <a:cs typeface="Arial" panose="020B0604020202020204" pitchFamily="34" charset="0"/>
              </a:rPr>
            </a:br>
            <a:endParaRPr lang="cs-CZ"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7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lomoucký kraj">
      <a:dk1>
        <a:srgbClr val="000000"/>
      </a:dk1>
      <a:lt1>
        <a:srgbClr val="FFFFFF"/>
      </a:lt1>
      <a:dk2>
        <a:srgbClr val="02539F"/>
      </a:dk2>
      <a:lt2>
        <a:srgbClr val="E7E6E6"/>
      </a:lt2>
      <a:accent1>
        <a:srgbClr val="02539F"/>
      </a:accent1>
      <a:accent2>
        <a:srgbClr val="58894C"/>
      </a:accent2>
      <a:accent3>
        <a:srgbClr val="C4262D"/>
      </a:accent3>
      <a:accent4>
        <a:srgbClr val="9FBF5B"/>
      </a:accent4>
      <a:accent5>
        <a:srgbClr val="6AB6EA"/>
      </a:accent5>
      <a:accent6>
        <a:srgbClr val="E9BB4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lIns="38100" tIns="38100" rIns="38100" bIns="38100"/>
      <a:lstStyle>
        <a:defPPr algn="l">
          <a:lnSpc>
            <a:spcPct val="150000"/>
          </a:lnSpc>
          <a:defRPr sz="1400" dirty="0">
            <a:solidFill>
              <a:schemeClr val="tx2"/>
            </a:solidFill>
            <a:ea typeface="+mj-ea"/>
          </a:defRPr>
        </a:defPPr>
      </a:lstStyle>
    </a:txDef>
  </a:objectDefaults>
  <a:extraClrSchemeLst/>
  <a:extLst>
    <a:ext uri="{05A4C25C-085E-4340-85A3-A5531E510DB2}">
      <thm15:themeFamily xmlns:thm15="http://schemas.microsoft.com/office/thememl/2012/main" name="Prezentace OK.potx" id="{6F3F9BF8-1F67-4B46-B308-B76B3766940E}" vid="{C58A957F-67F5-6440-9449-FF9D378E82FB}"/>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199F14D-8645-4CC5-8A10-2645B4B0EF9C}">
  <we:reference id="wa200007130" version="1.0.0.1" store="cs-CZ" storeType="OMEX"/>
  <we:alternateReferences>
    <we:reference id="wa200007130" version="1.0.0.1" store="wa2000071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390</TotalTime>
  <Words>2189</Words>
  <Application>Microsoft Office PowerPoint</Application>
  <PresentationFormat>Širokoúhlá obrazovka</PresentationFormat>
  <Paragraphs>157</Paragraphs>
  <Slides>18</Slides>
  <Notes>2</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18</vt:i4>
      </vt:variant>
    </vt:vector>
  </HeadingPairs>
  <TitlesOfParts>
    <vt:vector size="25" baseType="lpstr">
      <vt:lpstr>Aptos</vt:lpstr>
      <vt:lpstr>Arial</vt:lpstr>
      <vt:lpstr>Calibri</vt:lpstr>
      <vt:lpstr>Calibri Light</vt:lpstr>
      <vt:lpstr>Inter</vt:lpstr>
      <vt:lpstr>Motiv Office</vt:lpstr>
      <vt:lpstr>1_Motiv Office</vt:lpstr>
      <vt:lpstr> </vt:lpstr>
      <vt:lpstr> </vt:lpstr>
      <vt:lpstr>Střední škola technických profesí, Olomouc, Kosinova 4  Centrum odborné přípravy technických oborů (COPTO) </vt:lpstr>
      <vt:lpstr>Prezentace aplikace PowerPoint</vt:lpstr>
      <vt:lpstr>Střední škola polytechnická Olomouc (rekonstrukce domova mládeže) </vt:lpstr>
      <vt:lpstr> </vt:lpstr>
      <vt:lpstr>Střední škola technická Mohelnice výstavba nových dílen </vt:lpstr>
      <vt:lpstr>REÚO – Střední průmyslová škola Hranice internát  </vt:lpstr>
      <vt:lpstr>Prezentace aplikace PowerPoint</vt:lpstr>
      <vt:lpstr>Střední škola řemesel, Šumperk dílny    </vt:lpstr>
      <vt:lpstr>Švehlova střední škola polytechnická Prostějov Centrum odborné přípravy pro obory polytechnického zaměření     </vt:lpstr>
      <vt:lpstr>SŠ, ZŠ a MŠ prof. Vejdovského Olomouc  novostavba Gorazdovo náměstí      </vt:lpstr>
      <vt:lpstr> </vt:lpstr>
      <vt:lpstr>     EduBoxy </vt:lpstr>
      <vt:lpstr> </vt:lpstr>
      <vt:lpstr>Zavedení a rozvoj funkčního Duálního vzdělávání </vt:lpstr>
      <vt:lpstr>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Binder Svatopluk</dc:creator>
  <cp:lastModifiedBy>Mastík Jiří</cp:lastModifiedBy>
  <cp:revision>37</cp:revision>
  <dcterms:created xsi:type="dcterms:W3CDTF">2026-06-10T06:45:36Z</dcterms:created>
  <dcterms:modified xsi:type="dcterms:W3CDTF">2026-06-12T06:46:42Z</dcterms:modified>
</cp:coreProperties>
</file>