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8" r:id="rId5"/>
    <p:sldId id="259" r:id="rId6"/>
    <p:sldId id="290" r:id="rId7"/>
    <p:sldId id="285" r:id="rId8"/>
    <p:sldId id="291" r:id="rId9"/>
    <p:sldId id="288" r:id="rId10"/>
    <p:sldId id="289" r:id="rId11"/>
    <p:sldId id="283" r:id="rId12"/>
    <p:sldId id="281" r:id="rId13"/>
    <p:sldId id="260" r:id="rId14"/>
    <p:sldId id="277" r:id="rId15"/>
    <p:sldId id="273" r:id="rId16"/>
    <p:sldId id="286" r:id="rId17"/>
    <p:sldId id="279" r:id="rId18"/>
    <p:sldId id="280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D3D"/>
    <a:srgbClr val="ED701E"/>
    <a:srgbClr val="D4D7E2"/>
    <a:srgbClr val="6A769E"/>
    <a:srgbClr val="F3F4F6"/>
    <a:srgbClr val="B3B9CD"/>
    <a:srgbClr val="EDEEF3"/>
    <a:srgbClr val="DFE1E9"/>
    <a:srgbClr val="E6E8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1DD9F-3257-4397-9401-09B191049BFE}" v="2" dt="2026-05-12T10:42:13.743"/>
    <p1510:client id="{283409B4-52D9-4760-900E-6EE94A37D08E}" v="9" dt="2026-05-12T07:25:18.603"/>
    <p1510:client id="{2D24B5EA-BA03-4249-B472-D0A69B085BA7}" v="3" dt="2026-05-12T08:33:57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9T10:31:39.1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9T10:31:41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861C-F060-4003-9FFB-5C4B1435C3FF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75E13-6BA1-4D1F-99AB-3FB02740F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37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c-ok.cz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c-ok.cz/kontakty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kupina 64">
            <a:extLst>
              <a:ext uri="{FF2B5EF4-FFF2-40B4-BE49-F238E27FC236}">
                <a16:creationId xmlns:a16="http://schemas.microsoft.com/office/drawing/2014/main" id="{B82AE715-0E99-6068-2508-440FDB0041F1}"/>
              </a:ext>
            </a:extLst>
          </p:cNvPr>
          <p:cNvGrpSpPr/>
          <p:nvPr userDrawn="1"/>
        </p:nvGrpSpPr>
        <p:grpSpPr>
          <a:xfrm>
            <a:off x="8316700" y="2970000"/>
            <a:ext cx="3888000" cy="3888000"/>
            <a:chOff x="8304000" y="2970000"/>
            <a:chExt cx="3888000" cy="3888000"/>
          </a:xfrm>
        </p:grpSpPr>
        <p:sp>
          <p:nvSpPr>
            <p:cNvPr id="64" name="Pravoúhlý trojúhelník 63">
              <a:extLst>
                <a:ext uri="{FF2B5EF4-FFF2-40B4-BE49-F238E27FC236}">
                  <a16:creationId xmlns:a16="http://schemas.microsoft.com/office/drawing/2014/main" id="{9485B97C-6925-85A5-3192-95B2DCFB8B8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8304000" y="2970000"/>
              <a:ext cx="3888000" cy="3888000"/>
            </a:xfrm>
            <a:prstGeom prst="rtTriangle">
              <a:avLst/>
            </a:prstGeom>
            <a:solidFill>
              <a:srgbClr val="F3F4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Pravoúhlý trojúhelník 61">
              <a:extLst>
                <a:ext uri="{FF2B5EF4-FFF2-40B4-BE49-F238E27FC236}">
                  <a16:creationId xmlns:a16="http://schemas.microsoft.com/office/drawing/2014/main" id="{17488CBE-340A-FAED-2C72-14E1DCC386E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8844000" y="3510000"/>
              <a:ext cx="3348000" cy="3348000"/>
            </a:xfrm>
            <a:prstGeom prst="rtTriangle">
              <a:avLst/>
            </a:prstGeom>
            <a:solidFill>
              <a:srgbClr val="282D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ravoúhlý trojúhelník 62">
              <a:extLst>
                <a:ext uri="{FF2B5EF4-FFF2-40B4-BE49-F238E27FC236}">
                  <a16:creationId xmlns:a16="http://schemas.microsoft.com/office/drawing/2014/main" id="{6B1604FA-F81C-005C-487C-AD6ED9092356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9384000" y="4050000"/>
              <a:ext cx="2808000" cy="2808000"/>
            </a:xfrm>
            <a:prstGeom prst="rtTriangle">
              <a:avLst/>
            </a:prstGeom>
            <a:solidFill>
              <a:srgbClr val="6A76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Pravoúhlý trojúhelník 60">
              <a:extLst>
                <a:ext uri="{FF2B5EF4-FFF2-40B4-BE49-F238E27FC236}">
                  <a16:creationId xmlns:a16="http://schemas.microsoft.com/office/drawing/2014/main" id="{99637BAE-D550-991F-8716-E475310042E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9924000" y="4590000"/>
              <a:ext cx="2268000" cy="2268000"/>
            </a:xfrm>
            <a:prstGeom prst="rtTriangle">
              <a:avLst/>
            </a:prstGeom>
            <a:solidFill>
              <a:srgbClr val="F3F4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Pravoúhlý trojúhelník 59">
              <a:extLst>
                <a:ext uri="{FF2B5EF4-FFF2-40B4-BE49-F238E27FC236}">
                  <a16:creationId xmlns:a16="http://schemas.microsoft.com/office/drawing/2014/main" id="{EF421235-F3C7-3293-962B-BD66ACE02B64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10032000" y="4698000"/>
              <a:ext cx="2160000" cy="2160000"/>
            </a:xfrm>
            <a:prstGeom prst="rtTriangle">
              <a:avLst/>
            </a:prstGeom>
            <a:solidFill>
              <a:srgbClr val="ED7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4D24B614-1D16-16CF-1910-A9F98CE640B8}"/>
              </a:ext>
            </a:extLst>
          </p:cNvPr>
          <p:cNvCxnSpPr>
            <a:cxnSpLocks/>
          </p:cNvCxnSpPr>
          <p:nvPr userDrawn="1"/>
        </p:nvCxnSpPr>
        <p:spPr>
          <a:xfrm>
            <a:off x="927100" y="635000"/>
            <a:ext cx="0" cy="3954999"/>
          </a:xfrm>
          <a:prstGeom prst="line">
            <a:avLst/>
          </a:prstGeom>
          <a:ln w="50800">
            <a:solidFill>
              <a:srgbClr val="282D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Šipka: pětiúhelník 68">
            <a:extLst>
              <a:ext uri="{FF2B5EF4-FFF2-40B4-BE49-F238E27FC236}">
                <a16:creationId xmlns:a16="http://schemas.microsoft.com/office/drawing/2014/main" id="{D3CFE692-E3A8-F65A-EE82-6AE19F3E2088}"/>
              </a:ext>
            </a:extLst>
          </p:cNvPr>
          <p:cNvSpPr/>
          <p:nvPr userDrawn="1"/>
        </p:nvSpPr>
        <p:spPr>
          <a:xfrm>
            <a:off x="1329550" y="4819000"/>
            <a:ext cx="3090050" cy="635000"/>
          </a:xfrm>
          <a:prstGeom prst="homePlate">
            <a:avLst/>
          </a:prstGeom>
          <a:solidFill>
            <a:srgbClr val="ED701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www.ec-ok.cz</a:t>
            </a:r>
            <a:r>
              <a:rPr lang="cs-CZ" sz="2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1" name="Grafický objekt 70">
            <a:extLst>
              <a:ext uri="{FF2B5EF4-FFF2-40B4-BE49-F238E27FC236}">
                <a16:creationId xmlns:a16="http://schemas.microsoft.com/office/drawing/2014/main" id="{06DA3ACD-6FB4-B60E-7B91-186D33463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9550" y="5558899"/>
            <a:ext cx="2781051" cy="959500"/>
          </a:xfrm>
          <a:prstGeom prst="rect">
            <a:avLst/>
          </a:prstGeom>
        </p:spPr>
      </p:pic>
      <p:sp>
        <p:nvSpPr>
          <p:cNvPr id="72" name="Nadpis 1">
            <a:extLst>
              <a:ext uri="{FF2B5EF4-FFF2-40B4-BE49-F238E27FC236}">
                <a16:creationId xmlns:a16="http://schemas.microsoft.com/office/drawing/2014/main" id="{DE111E5A-7894-BAA1-18D2-112115099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49" y="1879599"/>
            <a:ext cx="9736101" cy="146259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282D3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3" name="Podnadpis 2">
            <a:extLst>
              <a:ext uri="{FF2B5EF4-FFF2-40B4-BE49-F238E27FC236}">
                <a16:creationId xmlns:a16="http://schemas.microsoft.com/office/drawing/2014/main" id="{293D7924-5CD1-16D5-7F72-992C2E55D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947" y="3746500"/>
            <a:ext cx="9736102" cy="843498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82D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CD484B7C-9ACF-AF17-F394-B4C3F6827041}"/>
              </a:ext>
            </a:extLst>
          </p:cNvPr>
          <p:cNvSpPr txBox="1"/>
          <p:nvPr userDrawn="1"/>
        </p:nvSpPr>
        <p:spPr>
          <a:xfrm>
            <a:off x="1227948" y="635000"/>
            <a:ext cx="973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rgbClr val="ED701E"/>
                </a:solidFill>
              </a:rPr>
              <a:t>Energetické centrum Olomouckého kraje</a:t>
            </a:r>
          </a:p>
        </p:txBody>
      </p:sp>
    </p:spTree>
    <p:extLst>
      <p:ext uri="{BB962C8B-B14F-4D97-AF65-F5344CB8AC3E}">
        <p14:creationId xmlns:p14="http://schemas.microsoft.com/office/powerpoint/2010/main" val="174657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99F790-C99E-12AE-8370-4BC71E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7EB07A-2CB1-586E-5067-BC268F1F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DDA695-7595-F11B-6140-FF000ABE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8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7DC60-DEA1-2F8D-B083-FFC25304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71F12-320C-9186-EB52-B2D8DCB0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3B6856-CF57-5E70-CD44-C8A4FE63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756A79-4846-3011-E2A7-0CBC974B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3FEABB-1DCD-26FB-DF5D-D3D4A204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2B3DF4-9F7E-FA87-BEFB-1F0E8A79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2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C3F31-2AD1-0C49-7E87-7F7AF394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E27CA7-CCF2-D4FD-4831-9D6841AF1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9FCFAD-A99F-E5C5-7F8E-6EACE90FA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BC80B2-AB1D-791D-17EF-6BA47FDA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DFD141-EAC0-63E7-0AF0-520F05BF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F3738B-6432-99F0-7874-054441F6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4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F53E6-A988-7121-D65F-584DE964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1DF4B8-FCE7-5859-DF97-17EBA5659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1B0017-F461-5300-6634-782F5BA5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EB7D5-C559-6EB4-1BDC-8F420037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189484-F934-B8A0-ACB3-9940A7AC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20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C4A322-86F6-7432-3309-87D2AC54C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92540B-8D5A-41DA-36F0-BF8E61D54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A549CA-17E0-274D-223F-3B225E1C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69A6DE-18A0-4FFC-2E36-BBD760FC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66CD0E-8DDD-AE75-DF04-0B12880C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7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1BB9F-4914-5405-CD4D-4FBD6BD08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8CA3C0-961B-975A-B2BD-322A8EDF4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1A5E9-D318-656A-7A9C-C8A3D078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B9D9A6-8490-B7D0-1144-0B9FC938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207E70-C2E7-52A8-AA11-DEBC8976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2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61732ED-DE0D-EA15-845D-DDF23DCB0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68"/>
          <a:stretch>
            <a:fillRect/>
          </a:stretch>
        </p:blipFill>
        <p:spPr>
          <a:xfrm>
            <a:off x="4155588" y="1940496"/>
            <a:ext cx="4032379" cy="391544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C116362-6552-8CAE-9386-C40FF7F3F5B8}"/>
              </a:ext>
            </a:extLst>
          </p:cNvPr>
          <p:cNvSpPr/>
          <p:nvPr userDrawn="1"/>
        </p:nvSpPr>
        <p:spPr>
          <a:xfrm>
            <a:off x="0" y="5970812"/>
            <a:ext cx="12192000" cy="900000"/>
          </a:xfrm>
          <a:prstGeom prst="rect">
            <a:avLst/>
          </a:prstGeom>
          <a:solidFill>
            <a:srgbClr val="282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B3AD1A-1B6E-03DA-6835-EAB1B6D5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000"/>
            <a:ext cx="10515600" cy="79068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82D3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87094-BE1F-A86A-E886-E6E8AD17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51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282D3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282D3D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rgbClr val="282D3D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rgbClr val="282D3D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rgbClr val="282D3D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393910-B1E7-9898-DC9D-B3801430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C96808B-4040-4450-BAE3-6A88B30CD3C0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D70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A9FAB0-5AD9-B039-F6EA-7748606D79BF}"/>
              </a:ext>
            </a:extLst>
          </p:cNvPr>
          <p:cNvSpPr txBox="1"/>
          <p:nvPr userDrawn="1"/>
        </p:nvSpPr>
        <p:spPr>
          <a:xfrm>
            <a:off x="2184649" y="265102"/>
            <a:ext cx="699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>
                <a:solidFill>
                  <a:schemeClr val="bg1"/>
                </a:solidFill>
              </a:rPr>
              <a:t>Energy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Living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Lab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of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the</a:t>
            </a:r>
            <a:r>
              <a:rPr lang="cs-CZ" sz="2400" b="1" dirty="0">
                <a:solidFill>
                  <a:schemeClr val="bg1"/>
                </a:solidFill>
              </a:rPr>
              <a:t> Olomouc Region </a:t>
            </a:r>
          </a:p>
        </p:txBody>
      </p:sp>
      <p:pic>
        <p:nvPicPr>
          <p:cNvPr id="17" name="Obrázek 16" descr="Obsah obrázku text, Písmo, Grafi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F1B93961-1C3B-4D3F-1607-D1A9C9F54F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04" y="6182299"/>
            <a:ext cx="2124249" cy="540000"/>
          </a:xfrm>
          <a:prstGeom prst="rect">
            <a:avLst/>
          </a:prstGeom>
        </p:spPr>
      </p:pic>
      <p:pic>
        <p:nvPicPr>
          <p:cNvPr id="19" name="Obrázek 18" descr="Obsah obrázku text, Písmo, Grafika, logo&#10;&#10;Obsah generovaný pomocí AI může být nesprávný.">
            <a:extLst>
              <a:ext uri="{FF2B5EF4-FFF2-40B4-BE49-F238E27FC236}">
                <a16:creationId xmlns:a16="http://schemas.microsoft.com/office/drawing/2014/main" id="{5CF5DE30-81A0-C96C-2EA4-4DB320E57D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12" y="6182299"/>
            <a:ext cx="1567058" cy="540000"/>
          </a:xfrm>
          <a:prstGeom prst="rect">
            <a:avLst/>
          </a:prstGeom>
        </p:spPr>
      </p:pic>
      <p:pic>
        <p:nvPicPr>
          <p:cNvPr id="21" name="Obrázek 20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1B1BAF5D-6C14-4926-4907-370645A1C9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94" y="6182299"/>
            <a:ext cx="1732076" cy="540000"/>
          </a:xfrm>
          <a:prstGeom prst="rect">
            <a:avLst/>
          </a:prstGeom>
        </p:spPr>
      </p:pic>
      <p:pic>
        <p:nvPicPr>
          <p:cNvPr id="23" name="Obrázek 22" descr="Obsah obrázku květina, Grafika, Písmo, text&#10;&#10;Obsah generovaný pomocí AI může být nesprávný.">
            <a:extLst>
              <a:ext uri="{FF2B5EF4-FFF2-40B4-BE49-F238E27FC236}">
                <a16:creationId xmlns:a16="http://schemas.microsoft.com/office/drawing/2014/main" id="{03CD972D-2C83-F2CF-764D-B20A4236D2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2" y="6049924"/>
            <a:ext cx="1464804" cy="720000"/>
          </a:xfrm>
          <a:prstGeom prst="rect">
            <a:avLst/>
          </a:prstGeom>
        </p:spPr>
      </p:pic>
      <p:pic>
        <p:nvPicPr>
          <p:cNvPr id="25" name="Obrázek 24" descr="Obsah obrázku Písmo, text, logo, Grafika&#10;&#10;Obsah generovaný pomocí AI může být nesprávný.">
            <a:extLst>
              <a:ext uri="{FF2B5EF4-FFF2-40B4-BE49-F238E27FC236}">
                <a16:creationId xmlns:a16="http://schemas.microsoft.com/office/drawing/2014/main" id="{63253657-EADE-3AE9-42F7-C06089D2A8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32" y="6056657"/>
            <a:ext cx="1720006" cy="732317"/>
          </a:xfrm>
          <a:prstGeom prst="rect">
            <a:avLst/>
          </a:prstGeom>
        </p:spPr>
      </p:pic>
      <p:pic>
        <p:nvPicPr>
          <p:cNvPr id="5" name="Obrázek 4" descr="Obsah obrázku Písmo, text, Grafi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6EBD4D74-942F-50ED-189E-8A44BA264A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" y="207063"/>
            <a:ext cx="2747977" cy="57600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583A0066-4944-0B19-17F0-FCE6CD52A5C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20297" y="290220"/>
            <a:ext cx="2365453" cy="4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61732ED-DE0D-EA15-845D-DDF23DCB0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68"/>
          <a:stretch>
            <a:fillRect/>
          </a:stretch>
        </p:blipFill>
        <p:spPr>
          <a:xfrm>
            <a:off x="4155588" y="1940496"/>
            <a:ext cx="4032379" cy="391544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C116362-6552-8CAE-9386-C40FF7F3F5B8}"/>
              </a:ext>
            </a:extLst>
          </p:cNvPr>
          <p:cNvSpPr/>
          <p:nvPr userDrawn="1"/>
        </p:nvSpPr>
        <p:spPr>
          <a:xfrm>
            <a:off x="0" y="5958000"/>
            <a:ext cx="12192000" cy="900000"/>
          </a:xfrm>
          <a:prstGeom prst="rect">
            <a:avLst/>
          </a:prstGeom>
          <a:solidFill>
            <a:srgbClr val="282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B3AD1A-1B6E-03DA-6835-EAB1B6D5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000"/>
            <a:ext cx="10515600" cy="79068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82D3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87094-BE1F-A86A-E886-E6E8AD17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5187"/>
          </a:xfrm>
        </p:spPr>
        <p:txBody>
          <a:bodyPr/>
          <a:lstStyle>
            <a:lvl1pPr>
              <a:defRPr>
                <a:solidFill>
                  <a:srgbClr val="282D3D"/>
                </a:solidFill>
              </a:defRPr>
            </a:lvl1pPr>
            <a:lvl2pPr>
              <a:defRPr>
                <a:solidFill>
                  <a:srgbClr val="282D3D"/>
                </a:solidFill>
              </a:defRPr>
            </a:lvl2pPr>
            <a:lvl3pPr>
              <a:defRPr>
                <a:solidFill>
                  <a:srgbClr val="282D3D"/>
                </a:solidFill>
              </a:defRPr>
            </a:lvl3pPr>
            <a:lvl4pPr>
              <a:defRPr>
                <a:solidFill>
                  <a:srgbClr val="282D3D"/>
                </a:solidFill>
              </a:defRPr>
            </a:lvl4pPr>
            <a:lvl5pPr>
              <a:defRPr>
                <a:solidFill>
                  <a:srgbClr val="282D3D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C96808B-4040-4450-BAE3-6A88B30CD3C0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D70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A9FAB0-5AD9-B039-F6EA-7748606D79BF}"/>
              </a:ext>
            </a:extLst>
          </p:cNvPr>
          <p:cNvSpPr txBox="1"/>
          <p:nvPr userDrawn="1"/>
        </p:nvSpPr>
        <p:spPr>
          <a:xfrm>
            <a:off x="2609295" y="265102"/>
            <a:ext cx="699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Energetické poradenství v Olomouckém kraji</a:t>
            </a:r>
          </a:p>
        </p:txBody>
      </p:sp>
      <p:pic>
        <p:nvPicPr>
          <p:cNvPr id="27" name="Obrázek 26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22DF59BB-D09D-37BF-710E-39E3E3B3B1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5" y="6153433"/>
            <a:ext cx="2243536" cy="622942"/>
          </a:xfrm>
          <a:prstGeom prst="rect">
            <a:avLst/>
          </a:prstGeom>
        </p:spPr>
      </p:pic>
      <p:pic>
        <p:nvPicPr>
          <p:cNvPr id="33" name="Obrázek 32" descr="Obsah obrázku text, Písmo, Grafika, symbol&#10;&#10;Obsah generovaný pomocí AI může být nesprávný.">
            <a:extLst>
              <a:ext uri="{FF2B5EF4-FFF2-40B4-BE49-F238E27FC236}">
                <a16:creationId xmlns:a16="http://schemas.microsoft.com/office/drawing/2014/main" id="{3D9F40F1-D53F-C0C6-EA51-7B360A47BB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29383" r="10198" b="35424"/>
          <a:stretch>
            <a:fillRect/>
          </a:stretch>
        </p:blipFill>
        <p:spPr>
          <a:xfrm>
            <a:off x="3163348" y="6135677"/>
            <a:ext cx="2525606" cy="622942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6D67D943-6F80-FC68-38BA-B54AEDD936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6816" b="2222"/>
          <a:stretch>
            <a:fillRect/>
          </a:stretch>
        </p:blipFill>
        <p:spPr>
          <a:xfrm>
            <a:off x="6186489" y="6310246"/>
            <a:ext cx="2243538" cy="340086"/>
          </a:xfrm>
          <a:prstGeom prst="rect">
            <a:avLst/>
          </a:prstGeom>
        </p:spPr>
      </p:pic>
      <p:pic>
        <p:nvPicPr>
          <p:cNvPr id="43" name="Obrázek 42" descr="Obsah obrázku text, snímek obrazovky, Písmo, kruh&#10;&#10;Obsah generovaný pomocí AI může být nesprávný.">
            <a:extLst>
              <a:ext uri="{FF2B5EF4-FFF2-40B4-BE49-F238E27FC236}">
                <a16:creationId xmlns:a16="http://schemas.microsoft.com/office/drawing/2014/main" id="{4E3165F3-8988-ECDD-13D9-C093DD693D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28916" r="11509" b="29800"/>
          <a:stretch>
            <a:fillRect/>
          </a:stretch>
        </p:blipFill>
        <p:spPr>
          <a:xfrm>
            <a:off x="8883612" y="6153433"/>
            <a:ext cx="1742600" cy="622942"/>
          </a:xfrm>
          <a:prstGeom prst="rect">
            <a:avLst/>
          </a:prstGeom>
        </p:spPr>
      </p:pic>
      <p:sp>
        <p:nvSpPr>
          <p:cNvPr id="44" name="Zástupný symbol pro číslo snímku 5">
            <a:extLst>
              <a:ext uri="{FF2B5EF4-FFF2-40B4-BE49-F238E27FC236}">
                <a16:creationId xmlns:a16="http://schemas.microsoft.com/office/drawing/2014/main" id="{0AC58938-633B-C34E-DF71-39A8F34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907" y="621831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ADDF50-53BE-11FD-6C2C-4780E252DCFD}"/>
              </a:ext>
            </a:extLst>
          </p:cNvPr>
          <p:cNvSpPr txBox="1"/>
          <p:nvPr userDrawn="1"/>
        </p:nvSpPr>
        <p:spPr>
          <a:xfrm>
            <a:off x="0" y="5859269"/>
            <a:ext cx="12192000" cy="338554"/>
          </a:xfrm>
          <a:prstGeom prst="rect">
            <a:avLst/>
          </a:prstGeom>
          <a:solidFill>
            <a:srgbClr val="282D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0">
                <a:solidFill>
                  <a:schemeClr val="bg1"/>
                </a:solidFill>
              </a:rPr>
              <a:t>Tento projekt je financován Evropskou unií v rámci Národního plánu obnovy</a:t>
            </a:r>
          </a:p>
        </p:txBody>
      </p:sp>
      <p:pic>
        <p:nvPicPr>
          <p:cNvPr id="6" name="Obrázek 5" descr="Obsah obrázku text, Písmo, Grafika, logo&#10;&#10;Obsah generovaný pomocí AI může být nesprávný.">
            <a:extLst>
              <a:ext uri="{FF2B5EF4-FFF2-40B4-BE49-F238E27FC236}">
                <a16:creationId xmlns:a16="http://schemas.microsoft.com/office/drawing/2014/main" id="{8C229290-3AEA-34FA-2EAF-EF9E818B50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5" y="109312"/>
            <a:ext cx="1889471" cy="651102"/>
          </a:xfrm>
          <a:prstGeom prst="rect">
            <a:avLst/>
          </a:prstGeom>
        </p:spPr>
      </p:pic>
      <p:pic>
        <p:nvPicPr>
          <p:cNvPr id="7" name="Obrázek 6" descr="Obsah obrázku květina, Grafika, Písmo, text&#10;&#10;Obsah generovaný pomocí AI může být nesprávný.">
            <a:extLst>
              <a:ext uri="{FF2B5EF4-FFF2-40B4-BE49-F238E27FC236}">
                <a16:creationId xmlns:a16="http://schemas.microsoft.com/office/drawing/2014/main" id="{0E61EDA9-9413-F2E8-57A6-982EA0DDC76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 b="14836"/>
          <a:stretch>
            <a:fillRect/>
          </a:stretch>
        </p:blipFill>
        <p:spPr>
          <a:xfrm>
            <a:off x="10059784" y="81625"/>
            <a:ext cx="1959323" cy="7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kupina 64">
            <a:extLst>
              <a:ext uri="{FF2B5EF4-FFF2-40B4-BE49-F238E27FC236}">
                <a16:creationId xmlns:a16="http://schemas.microsoft.com/office/drawing/2014/main" id="{B82AE715-0E99-6068-2508-440FDB0041F1}"/>
              </a:ext>
            </a:extLst>
          </p:cNvPr>
          <p:cNvGrpSpPr/>
          <p:nvPr userDrawn="1"/>
        </p:nvGrpSpPr>
        <p:grpSpPr>
          <a:xfrm rot="5400000">
            <a:off x="0" y="2970000"/>
            <a:ext cx="3888000" cy="3888000"/>
            <a:chOff x="8304000" y="2970000"/>
            <a:chExt cx="3888000" cy="3888000"/>
          </a:xfrm>
        </p:grpSpPr>
        <p:sp>
          <p:nvSpPr>
            <p:cNvPr id="64" name="Pravoúhlý trojúhelník 63">
              <a:extLst>
                <a:ext uri="{FF2B5EF4-FFF2-40B4-BE49-F238E27FC236}">
                  <a16:creationId xmlns:a16="http://schemas.microsoft.com/office/drawing/2014/main" id="{9485B97C-6925-85A5-3192-95B2DCFB8B8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8304000" y="2970000"/>
              <a:ext cx="3888000" cy="3888000"/>
            </a:xfrm>
            <a:prstGeom prst="rtTriangle">
              <a:avLst/>
            </a:prstGeom>
            <a:solidFill>
              <a:srgbClr val="F3F4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Pravoúhlý trojúhelník 61">
              <a:extLst>
                <a:ext uri="{FF2B5EF4-FFF2-40B4-BE49-F238E27FC236}">
                  <a16:creationId xmlns:a16="http://schemas.microsoft.com/office/drawing/2014/main" id="{17488CBE-340A-FAED-2C72-14E1DCC386E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8844000" y="3510000"/>
              <a:ext cx="3348000" cy="3348000"/>
            </a:xfrm>
            <a:prstGeom prst="rtTriangle">
              <a:avLst/>
            </a:prstGeom>
            <a:solidFill>
              <a:srgbClr val="282D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ravoúhlý trojúhelník 62">
              <a:extLst>
                <a:ext uri="{FF2B5EF4-FFF2-40B4-BE49-F238E27FC236}">
                  <a16:creationId xmlns:a16="http://schemas.microsoft.com/office/drawing/2014/main" id="{6B1604FA-F81C-005C-487C-AD6ED9092356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9384000" y="4050000"/>
              <a:ext cx="2808000" cy="2808000"/>
            </a:xfrm>
            <a:prstGeom prst="rtTriangle">
              <a:avLst/>
            </a:prstGeom>
            <a:solidFill>
              <a:srgbClr val="6A76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Pravoúhlý trojúhelník 60">
              <a:extLst>
                <a:ext uri="{FF2B5EF4-FFF2-40B4-BE49-F238E27FC236}">
                  <a16:creationId xmlns:a16="http://schemas.microsoft.com/office/drawing/2014/main" id="{99637BAE-D550-991F-8716-E475310042E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9924000" y="4590000"/>
              <a:ext cx="2268000" cy="2268000"/>
            </a:xfrm>
            <a:prstGeom prst="rtTriangle">
              <a:avLst/>
            </a:prstGeom>
            <a:solidFill>
              <a:srgbClr val="F3F4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Pravoúhlý trojúhelník 59">
              <a:extLst>
                <a:ext uri="{FF2B5EF4-FFF2-40B4-BE49-F238E27FC236}">
                  <a16:creationId xmlns:a16="http://schemas.microsoft.com/office/drawing/2014/main" id="{EF421235-F3C7-3293-962B-BD66ACE02B64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>
              <a:off x="10032000" y="4698000"/>
              <a:ext cx="2160000" cy="2160000"/>
            </a:xfrm>
            <a:prstGeom prst="rtTriangle">
              <a:avLst/>
            </a:prstGeom>
            <a:solidFill>
              <a:srgbClr val="ED7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4D24B614-1D16-16CF-1910-A9F98CE640B8}"/>
              </a:ext>
            </a:extLst>
          </p:cNvPr>
          <p:cNvCxnSpPr>
            <a:cxnSpLocks/>
          </p:cNvCxnSpPr>
          <p:nvPr userDrawn="1"/>
        </p:nvCxnSpPr>
        <p:spPr>
          <a:xfrm>
            <a:off x="11242675" y="635000"/>
            <a:ext cx="0" cy="3954999"/>
          </a:xfrm>
          <a:prstGeom prst="line">
            <a:avLst/>
          </a:prstGeom>
          <a:ln w="50800">
            <a:solidFill>
              <a:srgbClr val="282D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Šipka: pětiúhelník 68">
            <a:extLst>
              <a:ext uri="{FF2B5EF4-FFF2-40B4-BE49-F238E27FC236}">
                <a16:creationId xmlns:a16="http://schemas.microsoft.com/office/drawing/2014/main" id="{D3CFE692-E3A8-F65A-EE82-6AE19F3E2088}"/>
              </a:ext>
            </a:extLst>
          </p:cNvPr>
          <p:cNvSpPr/>
          <p:nvPr userDrawn="1"/>
        </p:nvSpPr>
        <p:spPr>
          <a:xfrm rot="10800000">
            <a:off x="6801838" y="4819000"/>
            <a:ext cx="4170962" cy="635000"/>
          </a:xfrm>
          <a:prstGeom prst="homePlate">
            <a:avLst/>
          </a:prstGeom>
          <a:solidFill>
            <a:srgbClr val="ED701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71" name="Grafický objekt 70">
            <a:extLst>
              <a:ext uri="{FF2B5EF4-FFF2-40B4-BE49-F238E27FC236}">
                <a16:creationId xmlns:a16="http://schemas.microsoft.com/office/drawing/2014/main" id="{06DA3ACD-6FB4-B60E-7B91-186D33463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8025" y="5558899"/>
            <a:ext cx="2781051" cy="959500"/>
          </a:xfrm>
          <a:prstGeom prst="rect">
            <a:avLst/>
          </a:prstGeom>
        </p:spPr>
      </p:pic>
      <p:sp>
        <p:nvSpPr>
          <p:cNvPr id="72" name="Nadpis 1">
            <a:extLst>
              <a:ext uri="{FF2B5EF4-FFF2-40B4-BE49-F238E27FC236}">
                <a16:creationId xmlns:a16="http://schemas.microsoft.com/office/drawing/2014/main" id="{DE111E5A-7894-BAA1-18D2-112115099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49" y="1879599"/>
            <a:ext cx="9736101" cy="146259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282D3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3" name="Podnadpis 2">
            <a:extLst>
              <a:ext uri="{FF2B5EF4-FFF2-40B4-BE49-F238E27FC236}">
                <a16:creationId xmlns:a16="http://schemas.microsoft.com/office/drawing/2014/main" id="{293D7924-5CD1-16D5-7F72-992C2E55D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947" y="3746500"/>
            <a:ext cx="9736102" cy="843498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82D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CD484B7C-9ACF-AF17-F394-B4C3F6827041}"/>
              </a:ext>
            </a:extLst>
          </p:cNvPr>
          <p:cNvSpPr txBox="1"/>
          <p:nvPr userDrawn="1"/>
        </p:nvSpPr>
        <p:spPr>
          <a:xfrm>
            <a:off x="1227948" y="635000"/>
            <a:ext cx="973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rgbClr val="ED701E"/>
                </a:solidFill>
              </a:rPr>
              <a:t>Energetické centrum Olomouckého kraje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32B397-120B-28EB-B2CD-DB76610202A9}"/>
              </a:ext>
            </a:extLst>
          </p:cNvPr>
          <p:cNvSpPr txBox="1"/>
          <p:nvPr userDrawn="1"/>
        </p:nvSpPr>
        <p:spPr>
          <a:xfrm>
            <a:off x="7341838" y="4890916"/>
            <a:ext cx="372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www.ec-ok.cz/kontakty</a:t>
            </a:r>
            <a:endParaRPr lang="cs-CZ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E41CA-DA6E-5BB6-E0CC-2C656F79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C39B87-7941-F798-A334-759551EE5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0CC93B-9EB9-1612-35BA-BD405491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F8FE5B-2AEF-EE5D-C5A7-729A8F74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7B5BAB-59C0-1EA6-F299-7C99F2E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C9D06-8C7E-724C-2FEE-7940AAD4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5312C-94D0-252D-77DC-4F0C3BF76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AC4B1-18FC-C373-DE8D-86519AE6F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4B7A5D-0F8F-ACED-7F2E-1A7399EE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3DB18D-E63E-33A0-7108-BF83985D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B40A98-45ED-9C79-16BA-A5B41031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4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D1DCF-DABE-1549-8C25-42F134AD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19D31C-85E3-6837-8C72-E5BF039D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5A66FD-01F1-0EA7-EDA8-3F08CD989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D56721-BAFD-E6FB-4DD1-ECB5B4F69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9E389A-2888-5D4F-40CE-B7C0669B4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63639D-C9F2-188B-FD4F-294F3E9F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CF2BEA-0F63-DE7C-6D71-BD628574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503D29-9138-4CB1-81E6-82DE77DE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20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9FC9B-F4DB-0634-62A3-358B3F9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98EB74-0C37-E05F-0F07-DCCD6559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52D2B4-BA90-CD94-8939-4ABE3DFE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DB5EAA-E09A-C609-EFBE-5CFDD15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456966-45C6-CBC3-D52D-851E13E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7BFDDE-BDE2-2FBD-2141-088C23F77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96FE55-B1FA-18D5-04F9-E5102CE09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A38676-96F0-4D1F-B274-BC459144C539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6478E-5867-2C45-8AB2-3341C8649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2E1F3-FA62-1FBF-0756-4F36174C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D285ED-40FA-47B6-9930-88B11F0DC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27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-ok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-ok.cz/sdileni-energeticti-manazeri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l.stajnerova@ec-ok.cz" TargetMode="External"/><Relationship Id="rId3" Type="http://schemas.openxmlformats.org/officeDocument/2006/relationships/hyperlink" Target="mailto:m.kmonicek@ec-ok.cz" TargetMode="External"/><Relationship Id="rId7" Type="http://schemas.openxmlformats.org/officeDocument/2006/relationships/hyperlink" Target="mailto:i.dankova@ec-ok.cz" TargetMode="External"/><Relationship Id="rId2" Type="http://schemas.openxmlformats.org/officeDocument/2006/relationships/hyperlink" Target="mailto:p.nemec@ec-ok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.calabkova@ec-ok.cz" TargetMode="External"/><Relationship Id="rId5" Type="http://schemas.openxmlformats.org/officeDocument/2006/relationships/hyperlink" Target="mailto:o.janku@ec-ok.cz" TargetMode="External"/><Relationship Id="rId10" Type="http://schemas.openxmlformats.org/officeDocument/2006/relationships/hyperlink" Target="mailto:p.scucka@ec-ok.cz" TargetMode="External"/><Relationship Id="rId4" Type="http://schemas.openxmlformats.org/officeDocument/2006/relationships/hyperlink" Target="mailto:k.cermak@ec-ok.cz" TargetMode="External"/><Relationship Id="rId9" Type="http://schemas.openxmlformats.org/officeDocument/2006/relationships/hyperlink" Target="mailto:g.hrubesova@ec-ok.c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ec-ok.cz/kontakty" TargetMode="Externa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8277C-B51D-127A-CBFC-364770F39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49" y="1393673"/>
            <a:ext cx="9736101" cy="966070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Celokrajské setkání podnikatelů a zástupců firem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6B88FE-C6FB-D9F8-BF81-7CD148786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794" y="3136052"/>
            <a:ext cx="9736102" cy="1573395"/>
          </a:xfrm>
        </p:spPr>
        <p:txBody>
          <a:bodyPr>
            <a:normAutofit/>
          </a:bodyPr>
          <a:lstStyle/>
          <a:p>
            <a:r>
              <a:rPr lang="cs-CZ" sz="1900" dirty="0"/>
              <a:t>Ing. Kateřina Vosičková</a:t>
            </a:r>
          </a:p>
          <a:p>
            <a:r>
              <a:rPr lang="cs-CZ" sz="1700" b="0" dirty="0"/>
              <a:t>ředitelka Energetického centra Olomouckého kraje</a:t>
            </a:r>
          </a:p>
          <a:p>
            <a:endParaRPr lang="cs-CZ" sz="1800" dirty="0"/>
          </a:p>
          <a:p>
            <a:r>
              <a:rPr lang="cs-CZ" sz="1800" dirty="0"/>
              <a:t>17. 06. 2026 Olomouc</a:t>
            </a:r>
          </a:p>
        </p:txBody>
      </p:sp>
      <p:sp>
        <p:nvSpPr>
          <p:cNvPr id="4" name="Obdélník 3">
            <a:hlinkClick r:id="rId2"/>
            <a:extLst>
              <a:ext uri="{FF2B5EF4-FFF2-40B4-BE49-F238E27FC236}">
                <a16:creationId xmlns:a16="http://schemas.microsoft.com/office/drawing/2014/main" id="{B0B8E6E8-9C90-C5CA-A359-2BF11C460569}"/>
              </a:ext>
            </a:extLst>
          </p:cNvPr>
          <p:cNvSpPr/>
          <p:nvPr/>
        </p:nvSpPr>
        <p:spPr>
          <a:xfrm>
            <a:off x="1676400" y="4791456"/>
            <a:ext cx="2276475" cy="76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30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BFE4-46DD-78B2-16B5-1935E364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BF312-2D7D-41BA-0A4F-D0C8617E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Výzva NPO </a:t>
            </a:r>
            <a:r>
              <a:rPr lang="cs-CZ" dirty="0"/>
              <a:t>č. 15/2025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8FA20-2685-D725-CAD2-6B5DD1F5A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Příjemcem dotace: Olomoucký kraj</a:t>
            </a:r>
            <a:endParaRPr lang="cs-CZ" dirty="0"/>
          </a:p>
          <a:p>
            <a:pPr lvl="0"/>
            <a:r>
              <a:rPr lang="cs-CZ" b="1" dirty="0"/>
              <a:t>Realizace: ECOK </a:t>
            </a:r>
            <a:r>
              <a:rPr lang="cs-CZ" sz="2200" dirty="0"/>
              <a:t>(na základě Smlouvy o poskytování služeb obecného hospodářského zájmu mezi Olomouckým krajem a Energetickým centrem Olomouckého kraje, </a:t>
            </a:r>
            <a:r>
              <a:rPr lang="cs-CZ" sz="2200" dirty="0" err="1"/>
              <a:t>z.ú</a:t>
            </a:r>
            <a:r>
              <a:rPr lang="cs-CZ" sz="2200" dirty="0"/>
              <a:t>.)</a:t>
            </a:r>
            <a:endParaRPr lang="cs-CZ" dirty="0"/>
          </a:p>
          <a:p>
            <a:pPr lvl="0"/>
            <a:r>
              <a:rPr lang="cs-CZ" b="1" dirty="0"/>
              <a:t>Dotace NPO 60,93 mil. Kč </a:t>
            </a:r>
            <a:r>
              <a:rPr lang="cs-CZ" dirty="0"/>
              <a:t>+ </a:t>
            </a:r>
            <a:r>
              <a:rPr lang="cs-CZ" b="1" dirty="0"/>
              <a:t>finance</a:t>
            </a:r>
            <a:r>
              <a:rPr lang="cs-CZ" dirty="0"/>
              <a:t> </a:t>
            </a:r>
            <a:r>
              <a:rPr lang="cs-CZ" b="1" dirty="0"/>
              <a:t>OK 22,48 mil. Kč </a:t>
            </a:r>
            <a:r>
              <a:rPr lang="cs-CZ" dirty="0"/>
              <a:t>(vč. udržitelnosti)</a:t>
            </a:r>
          </a:p>
          <a:p>
            <a:pPr lvl="0"/>
            <a:r>
              <a:rPr lang="cs-CZ" b="1" dirty="0"/>
              <a:t>Doba realizace projektu: </a:t>
            </a:r>
            <a:r>
              <a:rPr lang="cs-CZ" dirty="0"/>
              <a:t>3 roky (do 30. 12. 2028)</a:t>
            </a:r>
          </a:p>
          <a:p>
            <a:r>
              <a:rPr lang="cs-CZ" b="1" dirty="0"/>
              <a:t>Služby sdílených energetických manažerů ZDARMA</a:t>
            </a:r>
            <a:endParaRPr lang="cs-CZ" dirty="0"/>
          </a:p>
          <a:p>
            <a:r>
              <a:rPr lang="cs-CZ" dirty="0"/>
              <a:t>Výzva vyžaduje </a:t>
            </a:r>
            <a:r>
              <a:rPr lang="cs-CZ" b="1" dirty="0"/>
              <a:t>udržitelnost výstupů projektu do 31. 12. 2029</a:t>
            </a:r>
          </a:p>
          <a:p>
            <a:endParaRPr lang="cs-CZ" sz="2000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6CF9ADA-F25C-C741-EFD4-82EF279C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67F1F-343F-7509-18ED-3BFC034E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36F90-85E8-EEF2-6FC3-610EAB38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Sdílený energetický manažer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D49B4-661C-646C-E22D-C31AA5FA9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Garance </a:t>
            </a:r>
            <a:r>
              <a:rPr lang="cs-CZ" sz="2400" b="1" dirty="0"/>
              <a:t>odbornosti </a:t>
            </a:r>
            <a:r>
              <a:rPr lang="cs-CZ" sz="2400" dirty="0"/>
              <a:t>(zajištěno certifikovanými a autorizovanými osobami) </a:t>
            </a:r>
            <a:r>
              <a:rPr lang="cs-CZ" sz="2400" b="1" dirty="0"/>
              <a:t>nezávislosti </a:t>
            </a:r>
            <a:r>
              <a:rPr lang="cs-CZ" sz="2400" dirty="0"/>
              <a:t>(zajištěno zapojením krajů a jejich veřejnoprávních organizací) a </a:t>
            </a:r>
            <a:r>
              <a:rPr lang="cs-CZ" sz="2400" b="1" dirty="0"/>
              <a:t>dostupnosti </a:t>
            </a:r>
            <a:r>
              <a:rPr lang="cs-CZ" sz="2400" dirty="0"/>
              <a:t>(zajištěno využitím energetických manažerů v území)</a:t>
            </a:r>
          </a:p>
          <a:p>
            <a:r>
              <a:rPr lang="cs-CZ" sz="2400" b="1" dirty="0"/>
              <a:t>Pomoc obcím s plněním legislativních požadavků</a:t>
            </a:r>
            <a:r>
              <a:rPr lang="cs-CZ" sz="2400" dirty="0"/>
              <a:t>, zejména v souvislosti se zaváděním směrnice EPBD IV </a:t>
            </a:r>
          </a:p>
          <a:p>
            <a:r>
              <a:rPr lang="cs-CZ" sz="2400" b="1" dirty="0"/>
              <a:t>Zvýšení množství a kvality </a:t>
            </a:r>
            <a:r>
              <a:rPr lang="cs-CZ" sz="2400" dirty="0"/>
              <a:t>připravovaných a realizovaných </a:t>
            </a:r>
            <a:r>
              <a:rPr lang="cs-CZ" sz="2400" b="1" dirty="0"/>
              <a:t>projektů</a:t>
            </a:r>
            <a:r>
              <a:rPr lang="cs-CZ" sz="2400" dirty="0"/>
              <a:t> </a:t>
            </a:r>
          </a:p>
          <a:p>
            <a:r>
              <a:rPr lang="cs-CZ" sz="2400" b="1" dirty="0"/>
              <a:t>Zefektivnění přípravy </a:t>
            </a:r>
            <a:r>
              <a:rPr lang="cs-CZ" sz="2400" dirty="0"/>
              <a:t>projektů a </a:t>
            </a:r>
            <a:r>
              <a:rPr lang="cs-CZ" sz="2400" b="1" dirty="0"/>
              <a:t>zvýšení odborné kapacity samospráv </a:t>
            </a:r>
            <a:r>
              <a:rPr lang="cs-CZ" sz="2400" dirty="0"/>
              <a:t>pro přípravu a realizaci komplexních projektů (zejména obcí I. a II. stupně)</a:t>
            </a:r>
          </a:p>
          <a:p>
            <a:pPr lvl="1"/>
            <a:r>
              <a:rPr lang="cs-CZ" sz="2000" dirty="0"/>
              <a:t>Zvýšení energetické bezpečnosti</a:t>
            </a:r>
          </a:p>
          <a:p>
            <a:pPr lvl="1"/>
            <a:r>
              <a:rPr lang="cs-CZ" sz="2000" dirty="0"/>
              <a:t>Podpora budování obnovitelných zdrojů energie</a:t>
            </a:r>
          </a:p>
          <a:p>
            <a:pPr marL="457200" lvl="1" indent="0">
              <a:buNone/>
            </a:pPr>
            <a:r>
              <a:rPr lang="cs-CZ" sz="2000" dirty="0"/>
              <a:t> </a:t>
            </a:r>
          </a:p>
          <a:p>
            <a:pPr lvl="1"/>
            <a:endParaRPr lang="cs-CZ" sz="1000" b="1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875FDFE-84B3-90F4-0A1E-44BC4D5A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0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2888-4E43-29D7-0895-9A5CC3775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3B6C0-6629-5738-CBC9-11EB987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Projekt Olomouckého kraje a ECOK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9DA5C-C566-81E2-96DE-525C694D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u="sng" dirty="0"/>
              <a:t>ECOK zajistil pracovní smlouvy na 8,0 úvazku (9 manažerů)</a:t>
            </a:r>
          </a:p>
          <a:p>
            <a:pPr>
              <a:lnSpc>
                <a:spcPct val="150000"/>
              </a:lnSpc>
            </a:pPr>
            <a:r>
              <a:rPr lang="cs-CZ" dirty="0"/>
              <a:t>Z toho 3 osoby jsou </a:t>
            </a:r>
            <a:r>
              <a:rPr lang="cs-CZ" b="1" dirty="0"/>
              <a:t>specialisté</a:t>
            </a:r>
            <a:r>
              <a:rPr lang="cs-CZ" dirty="0"/>
              <a:t> dle požadavků výzvy</a:t>
            </a:r>
          </a:p>
          <a:p>
            <a:pPr>
              <a:lnSpc>
                <a:spcPct val="150000"/>
              </a:lnSpc>
            </a:pPr>
            <a:r>
              <a:rPr lang="cs-CZ" dirty="0"/>
              <a:t>Dalších 6 osob prošlo školením </a:t>
            </a:r>
            <a:r>
              <a:rPr lang="cs-CZ" b="1" dirty="0"/>
              <a:t>(v rámci navazující Výzvy č. 17/2025)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Zahájení činnosti </a:t>
            </a:r>
            <a:r>
              <a:rPr lang="cs-CZ" dirty="0"/>
              <a:t>sdílených EM </a:t>
            </a:r>
            <a:r>
              <a:rPr lang="cs-CZ" b="1" dirty="0"/>
              <a:t>od 1.1.2026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D57EDA3-A902-FA1C-464C-2EEA1F01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4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1793-0DEC-0A22-355A-0B28C66AE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44C9F-BEA3-CD1A-981E-8AE836C4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Služby EM pro obce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7CF2B1B-0A28-EB93-3714-0A8A3F5A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87DB795-ACBA-CCF2-A997-4DBEBD652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6" y="1664253"/>
            <a:ext cx="1824931" cy="1800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AC8DC6E-8922-D279-D0A3-AFC5D49BE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23" y="1664253"/>
            <a:ext cx="1609524" cy="1800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4C2422A-D08F-8762-D6C3-FC9EE35D7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4" y="3712463"/>
            <a:ext cx="1560975" cy="1800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B2CF0E9-52F6-2BCB-AFFB-4B7975B50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19" y="3712463"/>
            <a:ext cx="1341733" cy="1800000"/>
          </a:xfrm>
          <a:prstGeom prst="rect">
            <a:avLst/>
          </a:prstGeom>
        </p:spPr>
      </p:pic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223C2E0B-4BD1-7374-10F9-B572A4AB79AA}"/>
              </a:ext>
            </a:extLst>
          </p:cNvPr>
          <p:cNvSpPr txBox="1">
            <a:spLocks/>
          </p:cNvSpPr>
          <p:nvPr/>
        </p:nvSpPr>
        <p:spPr>
          <a:xfrm>
            <a:off x="2226109" y="1757363"/>
            <a:ext cx="3869891" cy="375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/>
              <a:t>Plnění legislativních požadavků</a:t>
            </a:r>
          </a:p>
          <a:p>
            <a:r>
              <a:rPr lang="cs-CZ" sz="1800"/>
              <a:t>Sledování spotřeb</a:t>
            </a:r>
          </a:p>
          <a:p>
            <a:r>
              <a:rPr lang="cs-CZ" sz="1800"/>
              <a:t>Vyhodnocování dat</a:t>
            </a:r>
          </a:p>
          <a:p>
            <a:r>
              <a:rPr lang="cs-CZ" sz="1800"/>
              <a:t>Nastavování cílů</a:t>
            </a:r>
          </a:p>
          <a:p>
            <a:r>
              <a:rPr lang="cs-CZ" sz="1800"/>
              <a:t>Případně ISO 50001</a:t>
            </a:r>
          </a:p>
          <a:p>
            <a:endParaRPr lang="cs-CZ" sz="1800"/>
          </a:p>
          <a:p>
            <a:r>
              <a:rPr lang="cs-CZ" sz="1800"/>
              <a:t>Poradenství se strategiemi (SECAP+, ÚP)</a:t>
            </a:r>
          </a:p>
          <a:p>
            <a:r>
              <a:rPr lang="cs-CZ" sz="1800"/>
              <a:t>Poradenství s nákupem energií </a:t>
            </a:r>
          </a:p>
          <a:p>
            <a:r>
              <a:rPr lang="cs-CZ" sz="1800"/>
              <a:t>Odborná školení a osvěta</a:t>
            </a:r>
          </a:p>
          <a:p>
            <a:endParaRPr lang="cs-CZ" sz="1800"/>
          </a:p>
        </p:txBody>
      </p:sp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CB2DF3CA-C896-BD6B-A33E-8F1557230A39}"/>
              </a:ext>
            </a:extLst>
          </p:cNvPr>
          <p:cNvSpPr txBox="1">
            <a:spLocks/>
          </p:cNvSpPr>
          <p:nvPr/>
        </p:nvSpPr>
        <p:spPr>
          <a:xfrm>
            <a:off x="7800052" y="1757363"/>
            <a:ext cx="3869891" cy="375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/>
              <a:t>Analýza hospodaření obce/budov</a:t>
            </a:r>
          </a:p>
          <a:p>
            <a:r>
              <a:rPr lang="cs-CZ" sz="1800"/>
              <a:t>Doporučení úsporných opatření</a:t>
            </a:r>
          </a:p>
          <a:p>
            <a:r>
              <a:rPr lang="cs-CZ" sz="1800"/>
              <a:t>Poradenství s instalací OZE</a:t>
            </a:r>
          </a:p>
          <a:p>
            <a:r>
              <a:rPr lang="cs-CZ" sz="1800"/>
              <a:t>Konzultace při přípravě projektů</a:t>
            </a:r>
          </a:p>
          <a:p>
            <a:r>
              <a:rPr lang="cs-CZ" sz="1800"/>
              <a:t>Financování, dotace, EPC</a:t>
            </a:r>
          </a:p>
          <a:p>
            <a:endParaRPr lang="cs-CZ" sz="1800"/>
          </a:p>
          <a:p>
            <a:r>
              <a:rPr lang="cs-CZ" sz="1800"/>
              <a:t>Doporučení pro sdílení</a:t>
            </a:r>
          </a:p>
          <a:p>
            <a:r>
              <a:rPr lang="cs-CZ" sz="1800"/>
              <a:t>Nastavení alokačních klíčů</a:t>
            </a:r>
          </a:p>
          <a:p>
            <a:r>
              <a:rPr lang="cs-CZ" sz="1800"/>
              <a:t>Případně poradenství při zakládání společenství</a:t>
            </a:r>
          </a:p>
          <a:p>
            <a:endParaRPr lang="cs-CZ" sz="1800"/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89259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A5B53-DA2A-953D-55F6-5AF7110AB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C976A-DF61-FB93-526B-EE7FE42E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Sdílený energetický manažer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BEBB0F-2A02-19C8-6E5F-3FDAEAD9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Bližší informace o poskytovaných službách a kontakty na sdílené energetické manažery:</a:t>
            </a:r>
          </a:p>
          <a:p>
            <a:pPr marL="0" indent="0">
              <a:buNone/>
            </a:pPr>
            <a:endParaRPr lang="cs-CZ" sz="2400" b="1" u="sng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>
              <a:buNone/>
            </a:pPr>
            <a:endParaRPr lang="cs-CZ" sz="2400" b="1" u="sng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 algn="ctr">
              <a:buNone/>
            </a:pPr>
            <a:r>
              <a:rPr lang="cs-CZ" sz="2400" b="1" u="sng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https://www.ec-ok.cz/sdileni-energeticti-manazeri</a:t>
            </a:r>
            <a:endParaRPr lang="cs-CZ" sz="2400" b="1" u="sng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 algn="ctr">
              <a:buNone/>
            </a:pPr>
            <a:endParaRPr lang="cs-CZ" sz="2400" b="1" u="sng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Poskytované služby jsou pro obce po dobu tří let </a:t>
            </a:r>
            <a:r>
              <a:rPr lang="cs-CZ" sz="2400" b="1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ZDARMA</a:t>
            </a:r>
            <a:r>
              <a:rPr lang="cs-CZ" sz="2400" b="1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 algn="ctr">
              <a:buNone/>
            </a:pPr>
            <a:endParaRPr lang="cs-CZ" sz="2400" b="1" u="sng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1E153C9-626B-7AEA-0B78-F5DD1634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53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682BC-F738-E16A-9793-B338D5B4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3878D-02E7-F411-4B33-D2A0FBA2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Sdílený energetický manažer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DBF6456-27A3-4202-6A66-3D0769FF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38949FE-A727-B075-335E-EDCA28460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31165"/>
              </p:ext>
            </p:extLst>
          </p:nvPr>
        </p:nvGraphicFramePr>
        <p:xfrm>
          <a:off x="704850" y="1858569"/>
          <a:ext cx="10858499" cy="3419288"/>
        </p:xfrm>
        <a:graphic>
          <a:graphicData uri="http://schemas.openxmlformats.org/drawingml/2006/table">
            <a:tbl>
              <a:tblPr/>
              <a:tblGrid>
                <a:gridCol w="787799">
                  <a:extLst>
                    <a:ext uri="{9D8B030D-6E8A-4147-A177-3AD203B41FA5}">
                      <a16:colId xmlns:a16="http://schemas.microsoft.com/office/drawing/2014/main" val="3928380716"/>
                    </a:ext>
                  </a:extLst>
                </a:gridCol>
                <a:gridCol w="1365520">
                  <a:extLst>
                    <a:ext uri="{9D8B030D-6E8A-4147-A177-3AD203B41FA5}">
                      <a16:colId xmlns:a16="http://schemas.microsoft.com/office/drawing/2014/main" val="1051236472"/>
                    </a:ext>
                  </a:extLst>
                </a:gridCol>
                <a:gridCol w="1505573">
                  <a:extLst>
                    <a:ext uri="{9D8B030D-6E8A-4147-A177-3AD203B41FA5}">
                      <a16:colId xmlns:a16="http://schemas.microsoft.com/office/drawing/2014/main" val="492656738"/>
                    </a:ext>
                  </a:extLst>
                </a:gridCol>
                <a:gridCol w="1488064">
                  <a:extLst>
                    <a:ext uri="{9D8B030D-6E8A-4147-A177-3AD203B41FA5}">
                      <a16:colId xmlns:a16="http://schemas.microsoft.com/office/drawing/2014/main" val="2982780715"/>
                    </a:ext>
                  </a:extLst>
                </a:gridCol>
                <a:gridCol w="2654788">
                  <a:extLst>
                    <a:ext uri="{9D8B030D-6E8A-4147-A177-3AD203B41FA5}">
                      <a16:colId xmlns:a16="http://schemas.microsoft.com/office/drawing/2014/main" val="1618540771"/>
                    </a:ext>
                  </a:extLst>
                </a:gridCol>
                <a:gridCol w="3056755">
                  <a:extLst>
                    <a:ext uri="{9D8B030D-6E8A-4147-A177-3AD203B41FA5}">
                      <a16:colId xmlns:a16="http://schemas.microsoft.com/office/drawing/2014/main" val="2652716499"/>
                    </a:ext>
                  </a:extLst>
                </a:gridCol>
              </a:tblGrid>
              <a:tr h="3121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Titul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70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Jméno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70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Příjmení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70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tel.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70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e-mail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70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 ORP</a:t>
                      </a:r>
                    </a:p>
                  </a:txBody>
                  <a:tcPr marL="9525" marR="9525" marT="9525" marB="0" anchor="ctr">
                    <a:solidFill>
                      <a:srgbClr val="ED7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28726"/>
                  </a:ext>
                </a:extLst>
              </a:tr>
              <a:tr h="3865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Ing.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Pavel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Němec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770 392 039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2"/>
                        </a:rPr>
                        <a:t>p.nemec@ec-ok.cz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Prostějov, Mohelnice, Uničov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535141"/>
                  </a:ext>
                </a:extLst>
              </a:tr>
              <a:tr h="3865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Bc.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Marcel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Kmoníček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770 395 742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3"/>
                        </a:rPr>
                        <a:t>m.kmonicek@ec-ok.cz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Jeseník, Olomouc, Šumperk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14015"/>
                  </a:ext>
                </a:extLst>
              </a:tr>
              <a:tr h="3121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Ing.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Karel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Čermák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737 963 264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4"/>
                        </a:rPr>
                        <a:t>k.cermak@ec-ok.cz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Uničov, Mohelnice, Prostějov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894704"/>
                  </a:ext>
                </a:extLst>
              </a:tr>
              <a:tr h="3121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Ondřej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Janků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770 396 694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5"/>
                        </a:rPr>
                        <a:t>o.janku@ec-ok.cz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Litovel, Prostějov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659498"/>
                  </a:ext>
                </a:extLst>
              </a:tr>
              <a:tr h="3121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Ing.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Klára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Calábková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770 392 938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6"/>
                        </a:rPr>
                        <a:t>k.calabkova@ec-ok.cz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Olomouc, Šternberk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70518"/>
                  </a:ext>
                </a:extLst>
              </a:tr>
              <a:tr h="3865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Ivana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Daňková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770 395 679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7"/>
                        </a:rPr>
                        <a:t>i.dankova@ec-ok.cz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Šumperk, Konice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69430"/>
                  </a:ext>
                </a:extLst>
              </a:tr>
              <a:tr h="3121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Ing.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Lenka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Štajnerová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770 394 508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8"/>
                        </a:rPr>
                        <a:t>l.stajnerova@ec-ok.cz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Hranice, Lipník nad Bečvou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320470"/>
                  </a:ext>
                </a:extLst>
              </a:tr>
              <a:tr h="3121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Gabriela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Hrubešová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770 394 680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9"/>
                        </a:rPr>
                        <a:t>g.hrubesova@ec-ok.cz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Litovel, Zábřeh, Přerov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270569"/>
                  </a:ext>
                </a:extLst>
              </a:tr>
              <a:tr h="3865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Ing.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Pavel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Ščučka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770 392 700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>
                          <a:effectLst/>
                          <a:hlinkClick r:id="rId10"/>
                        </a:rPr>
                        <a:t>p.scucka@ec-ok.cz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u="none" strike="noStrike">
                          <a:effectLst/>
                        </a:rPr>
                        <a:t>Přerov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82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84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E9E1936-E55E-6308-C608-B8DB4D7FED35}"/>
              </a:ext>
            </a:extLst>
          </p:cNvPr>
          <p:cNvSpPr txBox="1">
            <a:spLocks/>
          </p:cNvSpPr>
          <p:nvPr/>
        </p:nvSpPr>
        <p:spPr>
          <a:xfrm>
            <a:off x="838200" y="1333501"/>
            <a:ext cx="99441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  <a:p>
            <a:r>
              <a:rPr lang="cs-CZ" sz="1200" dirty="0"/>
              <a:t> </a:t>
            </a:r>
          </a:p>
          <a:p>
            <a:r>
              <a:rPr lang="cs-CZ" dirty="0"/>
              <a:t>       	Adresy (kanceláře)</a:t>
            </a:r>
          </a:p>
          <a:p>
            <a:r>
              <a:rPr lang="cs-CZ" dirty="0"/>
              <a:t>	Olomouc				 Šumperk</a:t>
            </a:r>
          </a:p>
          <a:p>
            <a:pPr lvl="1" algn="l"/>
            <a:r>
              <a:rPr lang="cs-CZ" dirty="0"/>
              <a:t>	Jeremenkova 1142/42			 Gen. Svobody 2790/38 </a:t>
            </a:r>
          </a:p>
          <a:p>
            <a:pPr lvl="1" algn="l"/>
            <a:r>
              <a:rPr lang="cs-CZ" dirty="0"/>
              <a:t>	779 00 Olomouc				 787 01 Šumperk</a:t>
            </a:r>
          </a:p>
          <a:p>
            <a:pPr lvl="1" algn="l"/>
            <a:endParaRPr lang="cs-CZ" dirty="0"/>
          </a:p>
          <a:p>
            <a:pPr lvl="1" algn="l"/>
            <a:r>
              <a:rPr lang="cs-CZ" dirty="0"/>
              <a:t>	</a:t>
            </a:r>
          </a:p>
          <a:p>
            <a:r>
              <a:rPr lang="cs-CZ" dirty="0"/>
              <a:t>	Sídlo</a:t>
            </a:r>
          </a:p>
          <a:p>
            <a:pPr lvl="1" algn="l"/>
            <a:r>
              <a:rPr lang="cs-CZ" dirty="0"/>
              <a:t>	Jeremenkova 1191/40a</a:t>
            </a:r>
          </a:p>
          <a:p>
            <a:pPr lvl="1" algn="l"/>
            <a:r>
              <a:rPr lang="cs-CZ" dirty="0"/>
              <a:t>	779 00 Olomouc</a:t>
            </a:r>
          </a:p>
          <a:p>
            <a:pPr lvl="1" algn="l"/>
            <a:endParaRPr lang="cs-CZ" dirty="0"/>
          </a:p>
          <a:p>
            <a:pPr lvl="1" algn="r"/>
            <a:endParaRPr lang="cs-CZ" dirty="0"/>
          </a:p>
          <a:p>
            <a:pPr lvl="1" algn="r"/>
            <a:endParaRPr lang="cs-CZ" dirty="0"/>
          </a:p>
          <a:p>
            <a:pPr lvl="1" algn="r"/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4E0EF9F-C9EE-B283-B0FB-09E62608474F}"/>
                  </a:ext>
                </a:extLst>
              </p14:cNvPr>
              <p14:cNvContentPartPr/>
              <p14:nvPr/>
            </p14:nvContentPartPr>
            <p14:xfrm>
              <a:off x="-695232" y="1389816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4E0EF9F-C9EE-B283-B0FB-09E626084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01352" y="138369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C36DA9E1-3825-C991-72BE-0C75559C58C9}"/>
                  </a:ext>
                </a:extLst>
              </p14:cNvPr>
              <p14:cNvContentPartPr/>
              <p14:nvPr/>
            </p14:nvContentPartPr>
            <p14:xfrm>
              <a:off x="-631152" y="1609416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C36DA9E1-3825-C991-72BE-0C75559C58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37272" y="1603296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bdélník 1">
            <a:hlinkClick r:id="rId5"/>
            <a:extLst>
              <a:ext uri="{FF2B5EF4-FFF2-40B4-BE49-F238E27FC236}">
                <a16:creationId xmlns:a16="http://schemas.microsoft.com/office/drawing/2014/main" id="{1CA474FB-D2AB-B9D0-7DB8-F908C2F97168}"/>
              </a:ext>
            </a:extLst>
          </p:cNvPr>
          <p:cNvSpPr/>
          <p:nvPr/>
        </p:nvSpPr>
        <p:spPr>
          <a:xfrm>
            <a:off x="7460117" y="4891565"/>
            <a:ext cx="3457475" cy="51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50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8824-719B-8ADD-52E8-13D5FAAD2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adpis 1">
            <a:extLst>
              <a:ext uri="{FF2B5EF4-FFF2-40B4-BE49-F238E27FC236}">
                <a16:creationId xmlns:a16="http://schemas.microsoft.com/office/drawing/2014/main" id="{EB2BD69B-F9C8-A4A2-AA3B-86558870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312"/>
            <a:ext cx="10515600" cy="7906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Energetické centrum Olomouckého kraje, z. </a:t>
            </a:r>
            <a:r>
              <a:rPr lang="cs-CZ" dirty="0" err="1"/>
              <a:t>ú.</a:t>
            </a:r>
            <a:r>
              <a:rPr lang="cs-CZ" dirty="0"/>
              <a:t> (ECOK)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B60F2F8-09A6-23B5-EBAD-512E499D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4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A0EF-227E-412B-9C78-D632AA383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F2DC3C0-E65B-9F5B-5BB3-AD5D7D2A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LIFE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738FB3B-3649-BF9A-8D24-C9C91338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300" dirty="0"/>
              <a:t>Projekt LIFE je finanční nástroj EU podporující projekty se zaměřením na ochranu životního prostředí, klimatu a přechod na udržitelnou energetiku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dirty="0"/>
              <a:t>Hlavním cílem projektu je vytvořit organizaci </a:t>
            </a:r>
            <a:r>
              <a:rPr lang="cs-CZ" sz="2300" dirty="0" err="1"/>
              <a:t>Energy</a:t>
            </a:r>
            <a:r>
              <a:rPr lang="cs-CZ" sz="2300" dirty="0"/>
              <a:t> </a:t>
            </a:r>
            <a:r>
              <a:rPr lang="cs-CZ" sz="2300" dirty="0" err="1"/>
              <a:t>Living</a:t>
            </a:r>
            <a:r>
              <a:rPr lang="cs-CZ" sz="2300" dirty="0"/>
              <a:t> </a:t>
            </a:r>
            <a:r>
              <a:rPr lang="cs-CZ" sz="2300" dirty="0" err="1"/>
              <a:t>Lab</a:t>
            </a:r>
            <a:r>
              <a:rPr lang="cs-CZ" sz="2300" dirty="0"/>
              <a:t> (Energetické centrum Olomouckého kraje, z. s.), pro poskytování služeb spojených s přípravou projektů zaměřených na udržitelnou spotřebu energie (energetické úspory, obnovitelné zdroje) ve veřejných budovách v majetku Olomouckého kraje</a:t>
            </a:r>
          </a:p>
          <a:p>
            <a:endParaRPr lang="cs-CZ" sz="2300" dirty="0"/>
          </a:p>
          <a:p>
            <a:r>
              <a:rPr lang="cs-CZ" sz="2300" dirty="0"/>
              <a:t>Doba realizace projektu je 36 měsíců, udržitelnost výstupů po dobu 5 let od ukončení projektu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EAF606B-4F74-E931-FC1F-8F5AEFA0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3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0F566-DC81-4AB0-811C-1897BA5F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1EE8971-D0E7-F40E-A470-030446B9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ECOK – důvody pro vznik</a:t>
            </a: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274E4C33-982B-09A0-4746-55B019094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Založeno k 1. 4. 2025</a:t>
            </a:r>
          </a:p>
          <a:p>
            <a:r>
              <a:rPr lang="cs-CZ" b="1" dirty="0"/>
              <a:t>Energetické hospodářství</a:t>
            </a:r>
          </a:p>
          <a:p>
            <a:pPr lvl="1"/>
            <a:r>
              <a:rPr lang="cs-CZ" dirty="0"/>
              <a:t>Přes 900 budov, 572 budov s využitím energie</a:t>
            </a:r>
          </a:p>
          <a:p>
            <a:pPr lvl="1"/>
            <a:r>
              <a:rPr lang="cs-CZ" dirty="0"/>
              <a:t>Spotřeba energie přes 120 </a:t>
            </a:r>
            <a:r>
              <a:rPr lang="cs-CZ" dirty="0" err="1"/>
              <a:t>GWh</a:t>
            </a:r>
            <a:r>
              <a:rPr lang="cs-CZ" dirty="0"/>
              <a:t> ročně za cca 200 mil. Kč (proměnlivé podmínky při nákupu)</a:t>
            </a:r>
          </a:p>
          <a:p>
            <a:pPr lvl="1"/>
            <a:r>
              <a:rPr lang="cs-CZ" dirty="0"/>
              <a:t>Zákonné povinnosti – ISO 50 001, energetický management, PENB, kontroly kotlů/klimatizací, …</a:t>
            </a:r>
          </a:p>
          <a:p>
            <a:r>
              <a:rPr lang="cs-CZ" b="1" dirty="0"/>
              <a:t>Další výzvy</a:t>
            </a:r>
          </a:p>
          <a:p>
            <a:pPr lvl="1"/>
            <a:r>
              <a:rPr lang="cs-CZ" dirty="0"/>
              <a:t>Aktivní hospodaření s energií a operativní řízení</a:t>
            </a:r>
          </a:p>
          <a:p>
            <a:pPr lvl="1"/>
            <a:r>
              <a:rPr lang="cs-CZ" dirty="0"/>
              <a:t>Instalace OZE</a:t>
            </a:r>
          </a:p>
          <a:p>
            <a:pPr lvl="1"/>
            <a:r>
              <a:rPr lang="cs-CZ" dirty="0"/>
              <a:t>Komunitní a komunální energetika</a:t>
            </a:r>
          </a:p>
          <a:p>
            <a:pPr lvl="1"/>
            <a:r>
              <a:rPr lang="cs-CZ" dirty="0"/>
              <a:t>Energetická bezpečnost</a:t>
            </a:r>
          </a:p>
          <a:p>
            <a:pPr lvl="1"/>
            <a:r>
              <a:rPr lang="cs-CZ" dirty="0"/>
              <a:t>Snižování energetické náročnosti budov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C3CBCEF-0A88-C5AF-2248-7D8673E2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5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F42A6-4A5E-C319-B218-C9EF2742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E6FC872-0E75-C266-0A8B-52D72300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LIFE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152CB86-0C71-194E-3409-9E868359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dirty="0"/>
              <a:t>Identifikováno </a:t>
            </a:r>
            <a:r>
              <a:rPr lang="en-GB" dirty="0"/>
              <a:t>129 </a:t>
            </a:r>
            <a:r>
              <a:rPr lang="cs-CZ" dirty="0"/>
              <a:t>projektů v oblasti energetiky v různých fázích</a:t>
            </a:r>
            <a:endParaRPr lang="en-GB" dirty="0"/>
          </a:p>
          <a:p>
            <a:pPr lvl="1"/>
            <a:r>
              <a:rPr lang="cs-CZ" dirty="0"/>
              <a:t>Zahrnují více než 200 budov</a:t>
            </a:r>
            <a:endParaRPr lang="en-GB" dirty="0"/>
          </a:p>
          <a:p>
            <a:pPr lvl="1"/>
            <a:r>
              <a:rPr lang="cs-CZ" dirty="0"/>
              <a:t>Energeticky vztažná plocha více než</a:t>
            </a:r>
            <a:r>
              <a:rPr lang="en-GB" dirty="0"/>
              <a:t> 160</a:t>
            </a:r>
            <a:r>
              <a:rPr lang="cs-CZ" dirty="0"/>
              <a:t> </a:t>
            </a:r>
            <a:r>
              <a:rPr lang="en-GB" dirty="0"/>
              <a:t>000 m</a:t>
            </a:r>
            <a:r>
              <a:rPr lang="en-GB" baseline="30000" dirty="0"/>
              <a:t>2</a:t>
            </a:r>
            <a:endParaRPr lang="en-GB" dirty="0"/>
          </a:p>
          <a:p>
            <a:pPr lvl="1"/>
            <a:r>
              <a:rPr lang="cs-CZ" dirty="0"/>
              <a:t>Potenciální investice přes 3,5 mld. Kč</a:t>
            </a:r>
            <a:endParaRPr lang="en-GB" dirty="0"/>
          </a:p>
          <a:p>
            <a:pPr lvl="1"/>
            <a:r>
              <a:rPr lang="cs-CZ" dirty="0"/>
              <a:t>Možné úspory cca </a:t>
            </a:r>
            <a:r>
              <a:rPr lang="en-GB" dirty="0"/>
              <a:t>12 GWh</a:t>
            </a:r>
            <a:r>
              <a:rPr lang="cs-CZ" dirty="0"/>
              <a:t> ročně</a:t>
            </a:r>
            <a:endParaRPr lang="en-GB" dirty="0"/>
          </a:p>
          <a:p>
            <a:pPr lvl="1"/>
            <a:r>
              <a:rPr lang="cs-CZ" dirty="0"/>
              <a:t>Úspora přes </a:t>
            </a:r>
            <a:r>
              <a:rPr lang="en-GB" dirty="0"/>
              <a:t>5</a:t>
            </a:r>
            <a:r>
              <a:rPr lang="cs-CZ" dirty="0"/>
              <a:t> </a:t>
            </a:r>
            <a:r>
              <a:rPr lang="en-GB" dirty="0"/>
              <a:t>000t</a:t>
            </a:r>
            <a:r>
              <a:rPr lang="cs-CZ" dirty="0"/>
              <a:t>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eq</a:t>
            </a:r>
            <a:r>
              <a:rPr lang="cs-CZ" dirty="0"/>
              <a:t> ročně</a:t>
            </a:r>
            <a:endParaRPr lang="en-GB" dirty="0"/>
          </a:p>
          <a:p>
            <a:pPr lvl="1"/>
            <a:r>
              <a:rPr lang="cs-CZ" dirty="0"/>
              <a:t>Plánované obnovitelné zdroje s výrobou přes </a:t>
            </a:r>
            <a:r>
              <a:rPr lang="en-GB" dirty="0"/>
              <a:t>3 GWh</a:t>
            </a:r>
            <a:r>
              <a:rPr lang="cs-CZ" dirty="0"/>
              <a:t> ročně</a:t>
            </a:r>
            <a:endParaRPr lang="en-GB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C280800-2B0D-026C-C6B6-04EBE138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30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871DC-D113-22E4-8496-AEE13A928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B6C05771-CA0C-282D-216E-3B8F0129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Partneři ECOK			ECOK - Tým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09B732D-C9A1-632B-BEF9-943E3B9C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D68C109-7007-5944-8090-9A9D8CA85DB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14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2D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Olomoucký kraj				Ing. Kateřina Vosičková (ředitelka ECOKu)</a:t>
            </a:r>
          </a:p>
          <a:p>
            <a:r>
              <a:rPr lang="cs-CZ" sz="2000" dirty="0"/>
              <a:t>Univerzita Palackého v Olomouci		Ing. Veronika Baráková</a:t>
            </a:r>
          </a:p>
          <a:p>
            <a:r>
              <a:rPr lang="cs-CZ" sz="2000" dirty="0"/>
              <a:t>Inovační centrum Olomouckého kraje		Mgr. Jitka Langová</a:t>
            </a:r>
          </a:p>
          <a:p>
            <a:r>
              <a:rPr lang="cs-CZ" sz="2000" dirty="0"/>
              <a:t>ENSYTRA, s. r. o. 				RNDr. Jiří Juránek, Ph.D. </a:t>
            </a:r>
          </a:p>
          <a:p>
            <a:pPr marL="0" indent="0">
              <a:buNone/>
            </a:pPr>
            <a:r>
              <a:rPr lang="cs-CZ" sz="2000" dirty="0"/>
              <a:t>						Bc. Jiří Pouč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						Ing. David Ťuka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							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C03F8A7-5930-7A27-D7AF-5A4B63A0E458}"/>
              </a:ext>
            </a:extLst>
          </p:cNvPr>
          <p:cNvCxnSpPr/>
          <p:nvPr/>
        </p:nvCxnSpPr>
        <p:spPr>
          <a:xfrm>
            <a:off x="5879690" y="1612490"/>
            <a:ext cx="0" cy="4149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2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FF50-7369-4F32-0E0D-95F811093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8F047ED2-62CD-F928-7FBA-F905BD96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ECOK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AD1F5FF-12AC-50EC-CD5E-BF9DF3FBE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Podpora energetické efektivity – snižování energetické náročnosti budov a nákladů na jejich provoz</a:t>
            </a:r>
          </a:p>
          <a:p>
            <a:r>
              <a:rPr lang="cs-CZ" sz="2400" dirty="0"/>
              <a:t>Realizace vzdělávacích aktivit a osvěty se zaměřením na využívání OZE a efektivní hospodaření s energií</a:t>
            </a:r>
          </a:p>
          <a:p>
            <a:r>
              <a:rPr lang="cs-CZ" sz="2400" dirty="0"/>
              <a:t>Iniciace a participace na projektech přispívajících k udržitelnosti a efektivní obnově budov</a:t>
            </a:r>
          </a:p>
          <a:p>
            <a:r>
              <a:rPr lang="cs-CZ" sz="2400" dirty="0"/>
              <a:t>Spolupráce s místními, národními i mezinárodními subjekty v oblasti energetiky</a:t>
            </a:r>
          </a:p>
          <a:p>
            <a:r>
              <a:rPr lang="cs-CZ" sz="2400" dirty="0"/>
              <a:t>Zajištění dodržování legislativních podmínek a standardů v oblasti hospodaření s energií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6963C88-43F9-C8CB-0250-F587D194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38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73BD-5D7E-805D-C6D7-43B3EA15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E3E9977-EA82-39BD-3F17-A54AFD04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Činnosti ECOK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FDA8F48C-5E1B-637F-E168-D02DB408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Evidence majetku Olomouckého kraje</a:t>
            </a:r>
          </a:p>
          <a:p>
            <a:r>
              <a:rPr lang="cs-CZ" dirty="0"/>
              <a:t>Participace na investičních a neinvestičních projektech a projektech EPC</a:t>
            </a:r>
          </a:p>
          <a:p>
            <a:r>
              <a:rPr lang="cs-CZ" dirty="0"/>
              <a:t>Plnění požadavků zákona č. 406/2000 Sb., o hospodaření energií, ve znění pozdějších předpisů; Energetický management dle ČSN ISO 50001</a:t>
            </a:r>
          </a:p>
          <a:p>
            <a:r>
              <a:rPr lang="cs-CZ" dirty="0"/>
              <a:t>Zajištění zpracování a plnění Územní energetické koncepce Olomouckého kraje</a:t>
            </a:r>
          </a:p>
          <a:p>
            <a:r>
              <a:rPr lang="cs-CZ" dirty="0"/>
              <a:t>Poskytování všeobecného poradenství, osvěty a vzdělávání (pro PO, obce a další veřejné subjekty) v oblasti energetiky</a:t>
            </a:r>
          </a:p>
          <a:p>
            <a:r>
              <a:rPr lang="cs-CZ" dirty="0"/>
              <a:t>Podpora instalace OZE</a:t>
            </a:r>
          </a:p>
          <a:p>
            <a:r>
              <a:rPr lang="cs-CZ" dirty="0"/>
              <a:t>Mapování aktivit subjektů na území Olomouckého kraje</a:t>
            </a:r>
          </a:p>
          <a:p>
            <a:r>
              <a:rPr lang="cs-CZ" dirty="0"/>
              <a:t>Pomoc s vyhledáváním a přípravou dalších záměrů na majetku Olomouckého kraje, které přispějí k úsporám energie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B1D7F3C-03FF-C932-088E-0154B408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5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ECD1F-C2F9-CFDF-F1ED-567D59F2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609D0-74A9-9C6B-04CC-E42D8930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7290"/>
            <a:ext cx="10515600" cy="7906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Projekt Energetické poradenství v Olomouckém kraji</a:t>
            </a:r>
            <a:br>
              <a:rPr lang="cs-CZ" dirty="0"/>
            </a:br>
            <a:br>
              <a:rPr lang="cs-CZ" b="0" dirty="0"/>
            </a:br>
            <a:r>
              <a:rPr lang="cs-CZ" dirty="0"/>
              <a:t>(NPO Výzva č. 15/2025) 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C3284DA-3B6B-582A-445B-6495F475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97" y="620055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4D285ED-40FA-47B6-9930-88B11F0DC54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2173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01cb6e-a590-4020-b713-5c4fcfce2ccc" xsi:nil="true"/>
    <lcf76f155ced4ddcb4097134ff3c332f xmlns="8f1f2a11-d7fe-49f9-876d-89001b033e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DEC524E5C0BA41962A4056A0E11C52" ma:contentTypeVersion="12" ma:contentTypeDescription="Vytvoří nový dokument" ma:contentTypeScope="" ma:versionID="4846e8e0420efddcc6416d0bc0873ab4">
  <xsd:schema xmlns:xsd="http://www.w3.org/2001/XMLSchema" xmlns:xs="http://www.w3.org/2001/XMLSchema" xmlns:p="http://schemas.microsoft.com/office/2006/metadata/properties" xmlns:ns2="8f1f2a11-d7fe-49f9-876d-89001b033e94" xmlns:ns3="9c01cb6e-a590-4020-b713-5c4fcfce2ccc" targetNamespace="http://schemas.microsoft.com/office/2006/metadata/properties" ma:root="true" ma:fieldsID="bfc6841c09e586de288713b8429b7b21" ns2:_="" ns3:_="">
    <xsd:import namespace="8f1f2a11-d7fe-49f9-876d-89001b033e94"/>
    <xsd:import namespace="9c01cb6e-a590-4020-b713-5c4fcfc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f2a11-d7fe-49f9-876d-89001b033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e8e1f694-8214-4e4b-ac36-73dda5d45b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cb6e-a590-4020-b713-5c4fcfce2cc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ff64c2f-e791-45df-a9ac-59a0cf822257}" ma:internalName="TaxCatchAll" ma:showField="CatchAllData" ma:web="9c01cb6e-a590-4020-b713-5c4fcfce2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3058C-4949-46C5-A93D-6D7E1CE4FBE0}">
  <ds:schemaRefs>
    <ds:schemaRef ds:uri="1cf5b8e8-b601-441d-86ba-91dfbf15bccf"/>
    <ds:schemaRef ds:uri="6c8b176f-b7de-43d1-9ea9-5e5f85faa5ca"/>
    <ds:schemaRef ds:uri="8f1f2a11-d7fe-49f9-876d-89001b033e94"/>
    <ds:schemaRef ds:uri="9c01cb6e-a590-4020-b713-5c4fcfce2cc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B7F264-BCBE-48B9-9B42-E3F7AA658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4A8CE-F7C7-4DCB-BEF4-D487824B8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f2a11-d7fe-49f9-876d-89001b033e94"/>
    <ds:schemaRef ds:uri="9c01cb6e-a590-4020-b713-5c4fcfc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1061</Words>
  <Application>Microsoft Office PowerPoint</Application>
  <PresentationFormat>Širokoúhlá obrazovka</PresentationFormat>
  <Paragraphs>193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Inter</vt:lpstr>
      <vt:lpstr>Motiv Office</vt:lpstr>
      <vt:lpstr>Celokrajské setkání podnikatelů a zástupců firem</vt:lpstr>
      <vt:lpstr>Energetické centrum Olomouckého kraje, z. ú. (ECOK)</vt:lpstr>
      <vt:lpstr>Projekt LIFE</vt:lpstr>
      <vt:lpstr>ECOK – důvody pro vznik</vt:lpstr>
      <vt:lpstr>Projekt LIFE</vt:lpstr>
      <vt:lpstr>Partneři ECOK   ECOK - Tým</vt:lpstr>
      <vt:lpstr>Poslání ECOK</vt:lpstr>
      <vt:lpstr>Činnosti ECOK</vt:lpstr>
      <vt:lpstr>Projekt Energetické poradenství v Olomouckém kraji  (NPO Výzva č. 15/2025) </vt:lpstr>
      <vt:lpstr>Výzva NPO č. 15/2025</vt:lpstr>
      <vt:lpstr>Sdílený energetický manažer</vt:lpstr>
      <vt:lpstr>Projekt Olomouckého kraje a ECOK</vt:lpstr>
      <vt:lpstr>Služby EM pro obce</vt:lpstr>
      <vt:lpstr>Sdílený energetický manažer</vt:lpstr>
      <vt:lpstr>Sdílený energetický manažer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Juránek</dc:creator>
  <cp:lastModifiedBy>Mastík Jiří</cp:lastModifiedBy>
  <cp:revision>3</cp:revision>
  <dcterms:created xsi:type="dcterms:W3CDTF">2025-09-11T07:04:17Z</dcterms:created>
  <dcterms:modified xsi:type="dcterms:W3CDTF">2026-05-13T06:50:06Z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0x01010004DEC524E5C0BA41962A4056A0E11C52</vt:lpwstr>
  </property>
  <property fmtid="{D5CDD505-2E9C-101B-9397-08002B2CF9AE}" pid="3" name="MediaServiceImageTags">
    <vt:lpwstr/>
  </property>
</Properties>
</file>