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99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529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7151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  <p15:guide id="10" orient="horz" pos="1434" userDrawn="1">
          <p15:clr>
            <a:srgbClr val="A4A3A4"/>
          </p15:clr>
        </p15:guide>
        <p15:guide id="11" orient="horz" pos="822" userDrawn="1">
          <p15:clr>
            <a:srgbClr val="A4A3A4"/>
          </p15:clr>
        </p15:guide>
        <p15:guide id="12" orient="horz" pos="1253" userDrawn="1">
          <p15:clr>
            <a:srgbClr val="A4A3A4"/>
          </p15:clr>
        </p15:guide>
        <p15:guide id="15" pos="4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578A4C"/>
    <a:srgbClr val="A5C659"/>
    <a:srgbClr val="6BB7EB"/>
    <a:srgbClr val="EABB47"/>
    <a:srgbClr val="C4262E"/>
    <a:srgbClr val="92D400"/>
    <a:srgbClr val="A1C05B"/>
    <a:srgbClr val="93C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2791" autoAdjust="0"/>
  </p:normalViewPr>
  <p:slideViewPr>
    <p:cSldViewPr snapToGrid="0" snapToObjects="1" showGuides="1">
      <p:cViewPr varScale="1">
        <p:scale>
          <a:sx n="56" d="100"/>
          <a:sy n="56" d="100"/>
        </p:scale>
        <p:origin x="1354" y="53"/>
      </p:cViewPr>
      <p:guideLst>
        <p:guide pos="3840"/>
        <p:guide pos="529"/>
        <p:guide orient="horz"/>
        <p:guide pos="7151"/>
        <p:guide orient="horz" pos="3861"/>
        <p:guide orient="horz" pos="1434"/>
        <p:guide orient="horz" pos="822"/>
        <p:guide orient="horz" pos="1253"/>
        <p:guide pos="4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E40DC-3E09-D246-ACC8-8D44CF70B152}" type="datetimeFigureOut">
              <a:rPr lang="cs-CZ" smtClean="0"/>
              <a:t>08.04.2026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55B3-7155-F446-AC50-9C579597B3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53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1F89291F-BFF3-F149-8545-E5BD693BB10A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B8A71D6-4121-A049-9152-97C298ED2BB1}"/>
                </a:ext>
              </a:extLst>
            </p:cNvPr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Grafický objekt 19">
              <a:extLst>
                <a:ext uri="{FF2B5EF4-FFF2-40B4-BE49-F238E27FC236}">
                  <a16:creationId xmlns:a16="http://schemas.microsoft.com/office/drawing/2014/main" id="{D859EB27-7C8D-FB4C-ABB8-C95E4E30107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768667" y="765706"/>
              <a:ext cx="4259696" cy="532462"/>
            </a:xfrm>
            <a:prstGeom prst="rect">
              <a:avLst/>
            </a:prstGeom>
          </p:spPr>
        </p:pic>
        <p:pic>
          <p:nvPicPr>
            <p:cNvPr id="10" name="Grafický objekt 7">
              <a:extLst>
                <a:ext uri="{FF2B5EF4-FFF2-40B4-BE49-F238E27FC236}">
                  <a16:creationId xmlns:a16="http://schemas.microsoft.com/office/drawing/2014/main" id="{8F093256-8D25-044F-BFF0-EF923A8BDF2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0"/>
              <a:ext cx="7896226" cy="5687314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3D64F53-6641-8946-85D8-2D5EA31A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4800" y="3636000"/>
            <a:ext cx="6750000" cy="1533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204E7A-2188-624C-A10B-9B140219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800" y="5374800"/>
            <a:ext cx="6750000" cy="936000"/>
          </a:xfrm>
        </p:spPr>
        <p:txBody>
          <a:bodyPr/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56646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1DDCC-3029-9F4E-95D9-4BDAF75A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EB361E-08D2-DE42-9AD2-2722B2FC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58958E-BAF2-4043-9B6A-5788E57E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7D488-F6DF-344A-AE4B-C17C51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984AC4-89DC-3048-BE97-584ACDBF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0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9C61156-2D2A-6349-AB80-D946D1067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63548B-0631-3842-ADED-8A09B1C32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FE42E-7771-CC48-BD71-BDE25A9F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DAF4E-587E-474E-9EC6-282F2EBC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F5A078-CFCC-1D48-A208-343756D5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BC99E-F575-CD4F-BC8C-B6D0F1C7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636C4-A3EA-684D-BB48-3F868DD7D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  <a:lvl2pPr>
              <a:defRPr>
                <a:solidFill>
                  <a:srgbClr val="00549F"/>
                </a:solidFill>
              </a:defRPr>
            </a:lvl2pPr>
            <a:lvl3pPr>
              <a:defRPr>
                <a:solidFill>
                  <a:srgbClr val="00549F"/>
                </a:solidFill>
              </a:defRPr>
            </a:lvl3pPr>
            <a:lvl4pPr>
              <a:defRPr>
                <a:solidFill>
                  <a:srgbClr val="00549F"/>
                </a:solidFill>
              </a:defRPr>
            </a:lvl4pPr>
            <a:lvl5pPr>
              <a:defRPr>
                <a:solidFill>
                  <a:srgbClr val="00549F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FA1B98-0F0A-804B-9EFB-6541F51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/>
              <a:t>1. 4. 2026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878FF5-0B17-9941-82F2-75724957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r>
              <a:rPr lang="cs-CZ"/>
              <a:t>Online seminář DP SMART region Olomoucký kraj 2026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49C84-5642-254D-9462-884B5985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49F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66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1488F-B8BD-6C4D-AB8D-B06252DD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7B5E2E-DFC9-5A45-A199-DC7437FF0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549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65DA62-5DB1-1846-9E72-4AF265C8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395789-FFA9-6A48-956B-EF1DC9AF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AC4762-22A7-B142-A230-5302F205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58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75D58-12AD-B84A-9ACC-A82DD980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0FCBF-CF8C-0C45-8F30-B1531CB45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799"/>
            <a:ext cx="5181600" cy="418616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56DF1-50BA-E140-92EC-104EAB700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0799"/>
            <a:ext cx="5181600" cy="418616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A118F6-91BB-5B4E-9105-4A744995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99D79A-A34B-5E4E-BD52-7B47EF30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C3DBA3-F30E-054A-A599-FE6A6D32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71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D6D53-2781-654E-BC8D-8DCFAA2C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00"/>
            <a:ext cx="10515600" cy="684000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64ED1C-7B69-0348-A11D-AEEBDD71F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0799"/>
            <a:ext cx="5157787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6A51F1-1974-AC48-A80F-20A9EEBA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0F50A2-1C4A-5948-BE8B-49F769660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0799"/>
            <a:ext cx="5183188" cy="514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59BBBA-C966-8046-8253-6FA4A9736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31FEF3-E8E8-764A-8425-D76EC96F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760BE4-BEDE-EC45-829F-8B835D7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5BC128-C9BD-2744-A437-600544B1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0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A329B-A10A-1844-81FE-4F1BA6E8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C71333-B3E7-D44C-923B-31A328BF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4F56B5-69F8-9842-89E0-8584572C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C60967-6179-1748-9882-4147B7FD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0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F1581-7E1B-4C4C-9E2B-241D2E59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62A342E-B1A3-1E42-96F5-03D898A2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1026D2-DDB7-2C4B-B64A-F7847D56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A16DA-D7E8-5649-9C03-290A0510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B8DE4-6BC5-A348-A7D5-D9F5B9E40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3F7F5D-4343-F540-A8D8-A55E9F556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B22C0C-88B0-3D4C-ABC1-BFCC011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D2AC44-F960-D746-856F-0488AAAB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894C3-3974-3841-973A-EBDD4A18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9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43B6F-9D61-124F-9986-7DE8D91D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184FF4E-EDAE-4D40-BA8C-F6093CC30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206F0B-6F67-3746-8B9F-FB42DE5A4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6AF41B-EB73-B049-ACCD-3FA0E9B4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1. 4. 2026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53D8BE-FDF7-5243-8A49-BBC8AEBE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Online seminář DP SMART region Olomoucký kraj 2026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3D8E34-C96A-0649-A500-4C741357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3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443AAB-CF41-0148-BC90-304F7189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800"/>
            <a:ext cx="10515600" cy="68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188D97-627F-714B-A0B0-855A906B5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8000"/>
            <a:ext cx="10515600" cy="386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5F214B-FF17-2E4F-97E8-98C001A5C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49F"/>
                </a:solidFill>
              </a:defRPr>
            </a:lvl1pPr>
          </a:lstStyle>
          <a:p>
            <a:r>
              <a:rPr lang="cs-CZ"/>
              <a:t>1. 4. 2026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8D8351-1CFF-8748-B796-579D5EEDD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49F"/>
                </a:solidFill>
              </a:defRPr>
            </a:lvl1pPr>
          </a:lstStyle>
          <a:p>
            <a:r>
              <a:rPr lang="cs-CZ"/>
              <a:t>Online seminář DP SMART region Olomoucký kraj 2026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6384A0-3575-644F-943F-3D8B6A8E5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49F"/>
                </a:solidFill>
              </a:defRPr>
            </a:lvl1pPr>
          </a:lstStyle>
          <a:p>
            <a:fld id="{F756C1FA-8DED-774F-A9BF-965BD70CC5B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005F39-F40F-D346-82E7-15471EBD53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2111835" cy="1521065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7DE0464-B0AE-E643-9683-91B407784A15}"/>
              </a:ext>
            </a:extLst>
          </p:cNvPr>
          <p:cNvCxnSpPr>
            <a:cxnSpLocks/>
          </p:cNvCxnSpPr>
          <p:nvPr userDrawn="1"/>
        </p:nvCxnSpPr>
        <p:spPr>
          <a:xfrm>
            <a:off x="0" y="6294210"/>
            <a:ext cx="12192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3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4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49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49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49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4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223981A-44FF-3876-54F7-B7E10AC190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2621" t="22010" r="13704" b="19616"/>
          <a:stretch>
            <a:fillRect/>
          </a:stretch>
        </p:blipFill>
        <p:spPr>
          <a:xfrm>
            <a:off x="2285998" y="2264"/>
            <a:ext cx="9905999" cy="6267346"/>
          </a:xfrm>
          <a:prstGeom prst="rect">
            <a:avLst/>
          </a:prstGeom>
        </p:spPr>
      </p:pic>
      <p:pic>
        <p:nvPicPr>
          <p:cNvPr id="512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2" y="2454868"/>
            <a:ext cx="152400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3657600" y="274638"/>
            <a:ext cx="7042484" cy="1143000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rgbClr val="002060"/>
                </a:solidFill>
              </a:rPr>
              <a:t>Smart region Olomoucký kraj 2026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1194418" y="5101759"/>
            <a:ext cx="10515600" cy="720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dirty="0">
                <a:solidFill>
                  <a:srgbClr val="002060"/>
                </a:solidFill>
              </a:rPr>
              <a:t>Dotační titul č. 4 – Podpora chytré městské mobility formou služby sdílených kol/elektrokol</a:t>
            </a: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1FA-8DED-774F-A9BF-965BD70CC5BD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6" name="Picture 2" descr="Olomoucký kraj na mapě">
            <a:extLst>
              <a:ext uri="{FF2B5EF4-FFF2-40B4-BE49-F238E27FC236}">
                <a16:creationId xmlns:a16="http://schemas.microsoft.com/office/drawing/2014/main" id="{ED783EA4-CD5A-0C4A-F586-5F1898E4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13" y="1252126"/>
            <a:ext cx="3785070" cy="217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820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lomoucký kraj">
      <a:dk1>
        <a:srgbClr val="000000"/>
      </a:dk1>
      <a:lt1>
        <a:srgbClr val="FFFFFF"/>
      </a:lt1>
      <a:dk2>
        <a:srgbClr val="02539F"/>
      </a:dk2>
      <a:lt2>
        <a:srgbClr val="E7E6E6"/>
      </a:lt2>
      <a:accent1>
        <a:srgbClr val="02539F"/>
      </a:accent1>
      <a:accent2>
        <a:srgbClr val="58894C"/>
      </a:accent2>
      <a:accent3>
        <a:srgbClr val="C4262D"/>
      </a:accent3>
      <a:accent4>
        <a:srgbClr val="9FBF5B"/>
      </a:accent4>
      <a:accent5>
        <a:srgbClr val="6AB6EA"/>
      </a:accent5>
      <a:accent6>
        <a:srgbClr val="E9BB4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3175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38100" tIns="38100" rIns="38100" bIns="38100"/>
      <a:lstStyle>
        <a:defPPr algn="l">
          <a:lnSpc>
            <a:spcPct val="150000"/>
          </a:lnSpc>
          <a:defRPr sz="1400" dirty="0">
            <a:solidFill>
              <a:schemeClr val="tx2"/>
            </a:solidFill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 OK.potx" id="{6F3F9BF8-1F67-4B46-B308-B76B3766940E}" vid="{C58A957F-67F5-6440-9449-FF9D378E82F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OK</Template>
  <TotalTime>4034</TotalTime>
  <Words>22</Words>
  <Application>Microsoft Office PowerPoint</Application>
  <PresentationFormat>Širokoúhlá obrazovka</PresentationFormat>
  <Paragraphs>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Office</vt:lpstr>
      <vt:lpstr>Smart region Olomoucký kraj 2026</vt:lpstr>
    </vt:vector>
  </TitlesOfParts>
  <Company>VDI0101W10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Niče Luděk</dc:creator>
  <cp:lastModifiedBy>Paličková Markéta</cp:lastModifiedBy>
  <cp:revision>80</cp:revision>
  <dcterms:created xsi:type="dcterms:W3CDTF">2022-03-10T07:10:19Z</dcterms:created>
  <dcterms:modified xsi:type="dcterms:W3CDTF">2026-04-08T06:50:43Z</dcterms:modified>
</cp:coreProperties>
</file>