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43" r:id="rId2"/>
    <p:sldId id="459" r:id="rId3"/>
    <p:sldId id="269" r:id="rId4"/>
    <p:sldId id="383" r:id="rId5"/>
    <p:sldId id="384" r:id="rId6"/>
    <p:sldId id="387" r:id="rId7"/>
    <p:sldId id="439" r:id="rId8"/>
    <p:sldId id="355" r:id="rId9"/>
    <p:sldId id="385" r:id="rId10"/>
    <p:sldId id="386" r:id="rId11"/>
    <p:sldId id="432" r:id="rId12"/>
    <p:sldId id="433" r:id="rId13"/>
    <p:sldId id="440" r:id="rId14"/>
    <p:sldId id="351" r:id="rId15"/>
    <p:sldId id="441" r:id="rId16"/>
    <p:sldId id="423" r:id="rId17"/>
    <p:sldId id="420" r:id="rId18"/>
    <p:sldId id="421" r:id="rId19"/>
    <p:sldId id="335" r:id="rId20"/>
    <p:sldId id="469" r:id="rId21"/>
    <p:sldId id="407" r:id="rId22"/>
    <p:sldId id="408" r:id="rId23"/>
    <p:sldId id="412" r:id="rId24"/>
    <p:sldId id="416" r:id="rId25"/>
    <p:sldId id="418" r:id="rId26"/>
    <p:sldId id="443" r:id="rId27"/>
    <p:sldId id="411" r:id="rId28"/>
    <p:sldId id="417" r:id="rId29"/>
    <p:sldId id="476" r:id="rId30"/>
    <p:sldId id="424" r:id="rId31"/>
    <p:sldId id="425" r:id="rId32"/>
    <p:sldId id="426" r:id="rId33"/>
    <p:sldId id="427" r:id="rId34"/>
    <p:sldId id="428" r:id="rId35"/>
    <p:sldId id="473" r:id="rId36"/>
    <p:sldId id="442" r:id="rId37"/>
    <p:sldId id="444" r:id="rId38"/>
    <p:sldId id="429" r:id="rId39"/>
    <p:sldId id="431" r:id="rId40"/>
    <p:sldId id="430" r:id="rId41"/>
    <p:sldId id="474" r:id="rId42"/>
    <p:sldId id="472" r:id="rId43"/>
    <p:sldId id="346" r:id="rId44"/>
    <p:sldId id="356" r:id="rId45"/>
    <p:sldId id="348" r:id="rId46"/>
    <p:sldId id="349" r:id="rId47"/>
    <p:sldId id="470" r:id="rId48"/>
    <p:sldId id="353" r:id="rId49"/>
    <p:sldId id="350" r:id="rId50"/>
    <p:sldId id="477" r:id="rId51"/>
    <p:sldId id="352" r:id="rId52"/>
    <p:sldId id="354" r:id="rId53"/>
    <p:sldId id="471" r:id="rId54"/>
    <p:sldId id="461" r:id="rId55"/>
    <p:sldId id="462" r:id="rId56"/>
    <p:sldId id="463" r:id="rId57"/>
    <p:sldId id="464" r:id="rId58"/>
    <p:sldId id="465" r:id="rId59"/>
    <p:sldId id="452" r:id="rId60"/>
    <p:sldId id="453" r:id="rId61"/>
    <p:sldId id="466" r:id="rId62"/>
    <p:sldId id="454" r:id="rId63"/>
    <p:sldId id="447" r:id="rId64"/>
    <p:sldId id="467" r:id="rId65"/>
    <p:sldId id="455" r:id="rId66"/>
    <p:sldId id="450" r:id="rId67"/>
    <p:sldId id="456" r:id="rId68"/>
    <p:sldId id="468" r:id="rId6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28047-717A-4B9E-B9C2-197397DA80AA}" v="3" dt="2025-10-09T10:47:44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37E28047-717A-4B9E-B9C2-197397DA80AA}"/>
    <pc:docChg chg="modSld">
      <pc:chgData name="Kořínek Arnošt" userId="219bf193-6251-40ac-ab24-3e59017761b8" providerId="ADAL" clId="{37E28047-717A-4B9E-B9C2-197397DA80AA}" dt="2025-10-09T10:47:46.348" v="34" actId="108"/>
      <pc:docMkLst>
        <pc:docMk/>
      </pc:docMkLst>
      <pc:sldChg chg="modSp mod">
        <pc:chgData name="Kořínek Arnošt" userId="219bf193-6251-40ac-ab24-3e59017761b8" providerId="ADAL" clId="{37E28047-717A-4B9E-B9C2-197397DA80AA}" dt="2025-10-09T10:46:57.717" v="29" actId="14100"/>
        <pc:sldMkLst>
          <pc:docMk/>
          <pc:sldMk cId="2084451196" sldId="343"/>
        </pc:sldMkLst>
        <pc:spChg chg="mod">
          <ac:chgData name="Kořínek Arnošt" userId="219bf193-6251-40ac-ab24-3e59017761b8" providerId="ADAL" clId="{37E28047-717A-4B9E-B9C2-197397DA80AA}" dt="2025-10-09T10:46:57.717" v="29" actId="14100"/>
          <ac:spMkLst>
            <pc:docMk/>
            <pc:sldMk cId="2084451196" sldId="343"/>
            <ac:spMk id="2" creationId="{039531BC-3B3E-47BC-A452-9779CFA8F44F}"/>
          </ac:spMkLst>
        </pc:spChg>
      </pc:sldChg>
      <pc:sldChg chg="modSp mod">
        <pc:chgData name="Kořínek Arnošt" userId="219bf193-6251-40ac-ab24-3e59017761b8" providerId="ADAL" clId="{37E28047-717A-4B9E-B9C2-197397DA80AA}" dt="2025-10-09T10:47:46.348" v="34" actId="108"/>
        <pc:sldMkLst>
          <pc:docMk/>
          <pc:sldMk cId="2639410283" sldId="386"/>
        </pc:sldMkLst>
        <pc:graphicFrameChg chg="mod modGraphic">
          <ac:chgData name="Kořínek Arnošt" userId="219bf193-6251-40ac-ab24-3e59017761b8" providerId="ADAL" clId="{37E28047-717A-4B9E-B9C2-197397DA80AA}" dt="2025-10-09T10:47:46.348" v="34" actId="108"/>
          <ac:graphicFrameMkLst>
            <pc:docMk/>
            <pc:sldMk cId="2639410283" sldId="386"/>
            <ac:graphicFrameMk id="2" creationId="{28010F7E-14DD-4DF2-B4D8-A6D3D1B6A492}"/>
          </ac:graphicFrameMkLst>
        </pc:graphicFrameChg>
      </pc:sldChg>
    </pc:docChg>
  </pc:docChgLst>
  <pc:docChgLst>
    <pc:chgData name="Mroczek Alicja" userId="b841587b-d99a-453c-8889-20fc2cc559fa" providerId="ADAL" clId="{48E787EF-0766-4125-8916-9EB5CC520AF1}"/>
    <pc:docChg chg="undo custSel modSld">
      <pc:chgData name="Mroczek Alicja" userId="b841587b-d99a-453c-8889-20fc2cc559fa" providerId="ADAL" clId="{48E787EF-0766-4125-8916-9EB5CC520AF1}" dt="2025-10-07T06:12:15.032" v="2" actId="1076"/>
      <pc:docMkLst>
        <pc:docMk/>
      </pc:docMkLst>
      <pc:sldChg chg="modSp mod">
        <pc:chgData name="Mroczek Alicja" userId="b841587b-d99a-453c-8889-20fc2cc559fa" providerId="ADAL" clId="{48E787EF-0766-4125-8916-9EB5CC520AF1}" dt="2025-10-07T06:12:15.032" v="2" actId="1076"/>
        <pc:sldMkLst>
          <pc:docMk/>
          <pc:sldMk cId="2469297242" sldId="454"/>
        </pc:sldMkLst>
        <pc:graphicFrameChg chg="mod">
          <ac:chgData name="Mroczek Alicja" userId="b841587b-d99a-453c-8889-20fc2cc559fa" providerId="ADAL" clId="{48E787EF-0766-4125-8916-9EB5CC520AF1}" dt="2025-10-07T06:12:15.032" v="2" actId="1076"/>
          <ac:graphicFrameMkLst>
            <pc:docMk/>
            <pc:sldMk cId="2469297242" sldId="454"/>
            <ac:graphicFrameMk id="2" creationId="{C88DCC72-315A-0201-B958-256037408C60}"/>
          </ac:graphicFrameMkLst>
        </pc:graphicFrameChg>
      </pc:sldChg>
      <pc:sldChg chg="modSp">
        <pc:chgData name="Mroczek Alicja" userId="b841587b-d99a-453c-8889-20fc2cc559fa" providerId="ADAL" clId="{48E787EF-0766-4125-8916-9EB5CC520AF1}" dt="2025-10-07T06:11:30.928" v="0"/>
        <pc:sldMkLst>
          <pc:docMk/>
          <pc:sldMk cId="3746913487" sldId="466"/>
        </pc:sldMkLst>
        <pc:graphicFrameChg chg="mod">
          <ac:chgData name="Mroczek Alicja" userId="b841587b-d99a-453c-8889-20fc2cc559fa" providerId="ADAL" clId="{48E787EF-0766-4125-8916-9EB5CC520AF1}" dt="2025-10-07T06:11:30.928" v="0"/>
          <ac:graphicFrameMkLst>
            <pc:docMk/>
            <pc:sldMk cId="3746913487" sldId="466"/>
            <ac:graphicFrameMk id="2" creationId="{28010F7E-14DD-4DF2-B4D8-A6D3D1B6A492}"/>
          </ac:graphicFrameMkLst>
        </pc:graphicFrameChg>
      </pc:sldChg>
    </pc:docChg>
  </pc:docChgLst>
  <pc:docChgLst>
    <pc:chgData name="Vejrosta Daniel" userId="f7b5cc0d-04d4-4156-acb3-b67fdf0cfe37" providerId="ADAL" clId="{C42846AF-C45C-4049-8AD7-477145B4A6E6}"/>
    <pc:docChg chg="undo custSel addSld delSld modSld">
      <pc:chgData name="Vejrosta Daniel" userId="f7b5cc0d-04d4-4156-acb3-b67fdf0cfe37" providerId="ADAL" clId="{C42846AF-C45C-4049-8AD7-477145B4A6E6}" dt="2025-10-02T06:45:19.567" v="7" actId="47"/>
      <pc:docMkLst>
        <pc:docMk/>
      </pc:docMkLst>
      <pc:sldChg chg="add del">
        <pc:chgData name="Vejrosta Daniel" userId="f7b5cc0d-04d4-4156-acb3-b67fdf0cfe37" providerId="ADAL" clId="{C42846AF-C45C-4049-8AD7-477145B4A6E6}" dt="2025-10-02T06:45:19.567" v="7" actId="47"/>
        <pc:sldMkLst>
          <pc:docMk/>
          <pc:sldMk cId="1931385942" sldId="335"/>
        </pc:sldMkLst>
      </pc:sldChg>
      <pc:sldChg chg="modSp mod">
        <pc:chgData name="Vejrosta Daniel" userId="f7b5cc0d-04d4-4156-acb3-b67fdf0cfe37" providerId="ADAL" clId="{C42846AF-C45C-4049-8AD7-477145B4A6E6}" dt="2025-10-02T06:38:00.905" v="3" actId="20577"/>
        <pc:sldMkLst>
          <pc:docMk/>
          <pc:sldMk cId="2639410283" sldId="386"/>
        </pc:sldMkLst>
        <pc:graphicFrameChg chg="mod modGraphic">
          <ac:chgData name="Vejrosta Daniel" userId="f7b5cc0d-04d4-4156-acb3-b67fdf0cfe37" providerId="ADAL" clId="{C42846AF-C45C-4049-8AD7-477145B4A6E6}" dt="2025-10-02T06:38:00.905" v="3" actId="20577"/>
          <ac:graphicFrameMkLst>
            <pc:docMk/>
            <pc:sldMk cId="2639410283" sldId="386"/>
            <ac:graphicFrameMk id="2" creationId="{28010F7E-14DD-4DF2-B4D8-A6D3D1B6A492}"/>
          </ac:graphicFrameMkLst>
        </pc:graphicFrameChg>
      </pc:sldChg>
      <pc:sldChg chg="add del">
        <pc:chgData name="Vejrosta Daniel" userId="f7b5cc0d-04d4-4156-acb3-b67fdf0cfe37" providerId="ADAL" clId="{C42846AF-C45C-4049-8AD7-477145B4A6E6}" dt="2025-10-02T06:45:18.593" v="6" actId="47"/>
        <pc:sldMkLst>
          <pc:docMk/>
          <pc:sldMk cId="2388769781" sldId="475"/>
        </pc:sldMkLst>
      </pc:sldChg>
    </pc:docChg>
  </pc:docChgLst>
  <pc:docChgLst>
    <pc:chgData name="Ihnát Petr" userId="b6313805-3a26-4465-a0a7-a82f3b64bf01" providerId="ADAL" clId="{A932B7D6-BC5E-46EB-90B4-6902D23D8B91}"/>
    <pc:docChg chg="delSld modSld">
      <pc:chgData name="Ihnát Petr" userId="b6313805-3a26-4465-a0a7-a82f3b64bf01" providerId="ADAL" clId="{A932B7D6-BC5E-46EB-90B4-6902D23D8B91}" dt="2025-10-06T10:21:54.143" v="9" actId="20577"/>
      <pc:docMkLst>
        <pc:docMk/>
      </pc:docMkLst>
      <pc:sldChg chg="modSp mod">
        <pc:chgData name="Ihnát Petr" userId="b6313805-3a26-4465-a0a7-a82f3b64bf01" providerId="ADAL" clId="{A932B7D6-BC5E-46EB-90B4-6902D23D8B91}" dt="2025-10-06T10:21:54.143" v="9" actId="20577"/>
        <pc:sldMkLst>
          <pc:docMk/>
          <pc:sldMk cId="2084451196" sldId="343"/>
        </pc:sldMkLst>
        <pc:spChg chg="mod">
          <ac:chgData name="Ihnát Petr" userId="b6313805-3a26-4465-a0a7-a82f3b64bf01" providerId="ADAL" clId="{A932B7D6-BC5E-46EB-90B4-6902D23D8B91}" dt="2025-10-06T10:21:54.143" v="9" actId="20577"/>
          <ac:spMkLst>
            <pc:docMk/>
            <pc:sldMk cId="2084451196" sldId="343"/>
            <ac:spMk id="2" creationId="{039531BC-3B3E-47BC-A452-9779CFA8F44F}"/>
          </ac:spMkLst>
        </pc:spChg>
      </pc:sldChg>
      <pc:sldChg chg="del">
        <pc:chgData name="Ihnát Petr" userId="b6313805-3a26-4465-a0a7-a82f3b64bf01" providerId="ADAL" clId="{A932B7D6-BC5E-46EB-90B4-6902D23D8B91}" dt="2025-10-06T09:59:12.222" v="0" actId="47"/>
        <pc:sldMkLst>
          <pc:docMk/>
          <pc:sldMk cId="2388769781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40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8FDC-3892-F67D-0D5E-C4392F08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BB5EB7-B597-AABB-84F2-958D9A5F3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883ABF-077E-69BD-8520-4997A4199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E09A6E-8042-076C-B590-B2AFA0A2D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8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3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D1F35-C153-A561-0234-40BDCA10B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E71607F-A2FE-6D5B-FDAE-9EE292988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358C27-9387-BED0-B302-9DF1EB5D8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B332C8-18FD-B607-47C9-3D47E533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884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5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9E65-8810-B438-E5C9-FCE48AA9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8AD43D-09B0-169A-2BF7-881DD4C11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9BAEE2-8233-D1B9-75B5-20EF6DE9E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9E610A-D022-EC98-96BD-9ED5F7C18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25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42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74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5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FA0C3-165A-B042-0293-04D35B65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7768D2-2004-556B-AE9C-F44F7B13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696521-12C5-8263-46FA-43E3C673B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78C576-82E9-0E96-8CCD-1EECEBFBC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1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79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3891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91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34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5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47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70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0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16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4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299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A830-01C3-801F-2A8C-C8EB792B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D0F91DA-578E-1B69-E2EB-D51775D7D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57AD93-FB37-0CF9-DCA1-FF245D565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F53EFB-430B-3109-367E-65C7224DE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6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3064-CFE3-8A99-CA69-089FF111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686C7C-A867-105A-B515-5223D0F3A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DE8AEA-7F63-CBF2-AEB1-598A582C7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B2AF45-3906-511F-9595-186E91DB9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52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43FF-2AF4-AE25-0A87-63861853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385A1B-3436-695C-FEF9-72C015A8A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CD2058-CA09-C4E4-E72B-0ECEAD605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98F986-942F-0B6F-30DD-99F3E706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312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70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77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A0A9-8BD6-1D6E-1C1C-BA91AD87F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B4AB00-3B4B-B426-DD9B-7F396479F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3B7A39-0AFF-5D95-66DE-59D9E5C05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1AEA82-1CFE-88E0-B2A2-B2781ED38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465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2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259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889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3376-C0E1-8E43-7933-98694569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663294-7EFA-0C53-EAAC-288866A08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44F121-A3BA-8616-1DCD-C684893AC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47A333-5733-1B0D-2B15-11F482955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8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F62A-3421-A5CA-2106-2D655DDF9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3ACDF4-1E90-26F0-A7C9-F97CC5099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8444F5-4AF8-7464-152B-43B2AA8E9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179D0-ED1D-E025-716B-906E62DD3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47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379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AEA9-213E-B860-E467-A0B98703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7D6AA27-6E61-E0D1-7C46-0D93DB204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DF44A6-DCF6-3E41-F599-6B3B1EC55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F7ED34-581A-2DD5-D569-3BCA27665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513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48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39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933C-BD9B-64A6-185D-750205DE9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722092-44B3-2582-42F6-34C0BAEE0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4D4576-FA25-FC62-9451-FE4A3766D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617423-F4E0-428F-DDAF-18B19FFC0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3089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812B1-B373-ED5A-0DBE-8F8303F38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4909C8-90E0-3341-83E2-1B1424251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00F678-0F6A-A7B9-6660-29BFD7069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0B91F3-D66A-8519-2958-0C1BC973F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063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4D35-6E47-3C50-2558-196DD91E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9BC819-1502-0330-0416-FEE7564A0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FF026F-60CF-8EB8-5CD0-F71E1A259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15E063-F850-FB69-EE8E-D6560ED4E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553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2.png"/><Relationship Id="rId5" Type="http://schemas.openxmlformats.org/officeDocument/2006/relationships/image" Target="../media/image4.jpe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6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80789" y="2236659"/>
            <a:ext cx="120220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Wałbrzych, 02.10.2025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bílé, design&#10;&#10;Popis byl vytvořen automaticky">
            <a:extLst>
              <a:ext uri="{FF2B5EF4-FFF2-40B4-BE49-F238E27FC236}">
                <a16:creationId xmlns:a16="http://schemas.microsoft.com/office/drawing/2014/main" id="{A5F9AAB9-016D-20E6-0CFD-99043B8C2A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87422"/>
              </p:ext>
            </p:extLst>
          </p:nvPr>
        </p:nvGraphicFramePr>
        <p:xfrm>
          <a:off x="394283" y="937443"/>
          <a:ext cx="11406914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https://iskp21.mssf.cz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stisknutí tlačítka pro podání žádosti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generátor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https://iskp21.mssf.cz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naciśnięcie przycisku żądania do złożenia wniosku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 dotyczący budżetu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56" y="210568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charset="0"/>
                <a:cs typeface="Arial" charset="0"/>
              </a:rPr>
              <a:t>Žádost o podporu /</a:t>
            </a:r>
            <a:r>
              <a:rPr lang="cs-CZ"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charset="0"/>
                <a:cs typeface="Arial" charset="0"/>
              </a:rPr>
              <a:t>Wniosek</a:t>
            </a:r>
            <a:r>
              <a:rPr lang="cs-CZ" sz="2500" b="1">
                <a:solidFill>
                  <a:srgbClr val="FF6600"/>
                </a:solidFill>
                <a:latin typeface="Arial" charset="0"/>
                <a:cs typeface="Arial" charset="0"/>
              </a:rPr>
              <a:t> o </a:t>
            </a:r>
            <a:r>
              <a:rPr lang="cs-CZ" sz="2500" b="1" err="1">
                <a:solidFill>
                  <a:srgbClr val="FF6600"/>
                </a:solidFill>
                <a:latin typeface="Arial" charset="0"/>
                <a:cs typeface="Arial" charset="0"/>
              </a:rPr>
              <a:t>dofinansowanie</a:t>
            </a:r>
            <a:endParaRPr lang="cs-CZ" sz="25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7C8D64D8-62A9-B205-1DDF-DE50C61287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 /</a:t>
            </a: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https://iskp21.mssf.cz</a:t>
                      </a:r>
                      <a:endParaRPr lang="cs-CZ" sz="2000" b="1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https://iskp21.mssf.cz</a:t>
                      </a:r>
                      <a:endParaRPr lang="pl-PL" sz="2000" b="1" noProof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AD9A33F-572E-D8C9-7C04-2546105F5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  <a:r>
              <a:rPr lang="pl-PL" sz="2500" b="1">
                <a:solidFill>
                  <a:srgbClr val="000099"/>
                </a:solidFill>
                <a:latin typeface="Arial" charset="0"/>
                <a:cs typeface="Arial" charset="0"/>
              </a:rPr>
              <a:t> / </a:t>
            </a: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Obowiązkowe załączniki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27952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 žádosti jsou přikládány povinné přílohy</a:t>
                      </a:r>
                      <a:r>
                        <a:rPr lang="pl-PL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Společné přílohy předkládané za celý projekt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českými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polskými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Specifické přílohy pro vybrané typy projektů 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kapitola B.3 Příručky pro žadatele a přílohy č. 11 a 12 Příručky pro žadatele).</a:t>
                      </a: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Do wniosku należy dołączyć obowiązkowe załączniki:</a:t>
                      </a:r>
                      <a:endParaRPr kumimoji="0" lang="pl-PL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endParaRPr kumimoji="0" lang="pl-PL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Wspólne załączniki, które należy złożyć dla całego projektu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czeskich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polskich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Specyficzne załączniki dla wybranych rodzaju projektów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więcej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rozdział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B.3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oraz </a:t>
                      </a:r>
                      <a:r>
                        <a:rPr kumimoji="0" lang="pl-PL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nr 11 i 12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)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B4F8E936-F849-144E-D5D0-B013B1B6FB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9166-5348-FD9B-C1C7-AF2118AB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27A65AC-91A9-132F-9035-4D083BC5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vykazování výdajů </a:t>
            </a:r>
            <a:r>
              <a:rPr lang="pl-PL" sz="2500" b="1">
                <a:solidFill>
                  <a:srgbClr val="000099"/>
                </a:solidFill>
                <a:latin typeface="Arial" charset="0"/>
                <a:cs typeface="Arial" charset="0"/>
              </a:rPr>
              <a:t>/ </a:t>
            </a:r>
            <a:r>
              <a:rPr lang="cs-CZ" sz="2800" b="1" err="1">
                <a:solidFill>
                  <a:srgbClr val="FF6600"/>
                </a:solidFill>
                <a:latin typeface="Arial" charset="0"/>
                <a:cs typeface="Arial" charset="0"/>
              </a:rPr>
              <a:t>Zasady</a:t>
            </a:r>
            <a:r>
              <a:rPr lang="cs-CZ" sz="28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800" b="1" err="1">
                <a:solidFill>
                  <a:srgbClr val="FF6600"/>
                </a:solidFill>
                <a:latin typeface="Arial" charset="0"/>
                <a:cs typeface="Arial" charset="0"/>
              </a:rPr>
              <a:t>wykazywania</a:t>
            </a:r>
            <a:r>
              <a:rPr lang="cs-CZ" sz="28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800" b="1" err="1">
                <a:solidFill>
                  <a:srgbClr val="FF6600"/>
                </a:solidFill>
                <a:latin typeface="Arial" charset="0"/>
                <a:cs typeface="Arial" charset="0"/>
              </a:rPr>
              <a:t>wydatków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CCFB6F-7990-3B61-57DE-76F768CA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9031E6-71DA-6B91-909A-32F13A412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6522677-C24D-3EA4-62C3-93754F3D7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C13EED5-341A-74C5-F6DA-0F5D34987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A625806-C5EF-AC8D-F205-139C818D4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48E4D252-0178-21AF-933E-8E6A94EC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37850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5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úplné </a:t>
                      </a:r>
                      <a:r>
                        <a:rPr lang="cs-CZ" altLang="cs-CZ" sz="1500" b="1" kern="800" spc="0" baseline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vykazování výdajů</a:t>
                      </a:r>
                      <a:endParaRPr lang="cs-CZ" altLang="cs-CZ" sz="1500" b="1" kern="800" spc="0" baseline="0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500" b="1" kern="800" spc="0" baseline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zjednodušené vykazování výdajů</a:t>
                      </a:r>
                      <a:r>
                        <a:rPr lang="cs-CZ" altLang="cs-CZ" sz="1500" b="1">
                          <a:solidFill>
                            <a:srgbClr val="003399"/>
                          </a:solidFill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lang="cs-CZ" altLang="cs-CZ" sz="1500" b="1">
                          <a:solidFill>
                            <a:srgbClr val="003399"/>
                          </a:solidFill>
                          <a:latin typeface="Arial" charset="0"/>
                          <a:cs typeface="Arial" charset="0"/>
                        </a:rPr>
                      </a:b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altLang="cs-CZ" sz="1500" b="1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rzeczywiste</a:t>
                      </a:r>
                      <a:r>
                        <a:rPr lang="cs-CZ" altLang="cs-CZ" sz="1500" b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cs-CZ" altLang="cs-CZ" sz="1500" b="1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wykazywanie</a:t>
                      </a:r>
                      <a:r>
                        <a:rPr lang="cs-CZ" altLang="cs-CZ" sz="1500" b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cs-CZ" altLang="cs-CZ" sz="1500" b="1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wydatków</a:t>
                      </a:r>
                      <a:endParaRPr lang="cs-CZ" altLang="cs-CZ" sz="1500" b="1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500" b="1" kern="120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uproszczone </a:t>
                      </a:r>
                      <a:r>
                        <a:rPr lang="pl-PL" altLang="cs-CZ" sz="1500" b="1" kern="800" baseline="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rozliczanie</a:t>
                      </a:r>
                      <a:r>
                        <a:rPr lang="pl-PL" altLang="cs-CZ" sz="1500" b="1" kern="120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kosztów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cs-CZ" sz="1500" b="1" kern="1200">
                        <a:solidFill>
                          <a:srgbClr val="FF66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5DF00B3-F7B2-67F5-0E13-CA49CD5D6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FB1AB96-364F-C985-BA65-0F4552202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5" y="2477168"/>
            <a:ext cx="5003085" cy="2335464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B23E6C2-4178-3290-B0E0-472F49CFE6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1" y="2453372"/>
            <a:ext cx="5063016" cy="2359259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F224A60A-8293-12B4-BD1F-F83FC5EF0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68011"/>
              </p:ext>
            </p:extLst>
          </p:nvPr>
        </p:nvGraphicFramePr>
        <p:xfrm>
          <a:off x="390803" y="1132583"/>
          <a:ext cx="11475952" cy="5727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72722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na přípravu - 4 773 EUR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- jednotkové náklady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jsou rozřazeni do 3 pracovních profilů určených náročností pracovních činností.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každý pracovní profil je stanovena mzdová sazba (hodinová/měsíční). Sazby jsou různé pro české a polské příjemce.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Způsobilé náklady jsou dány součinem odpracovaných hodin/měsíců a příslušné mzdové sazby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Jako poklad pro kontrolu jsou požadovány pracovní výkazy (</a:t>
                      </a: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timesheety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przygotowanie projektu </a:t>
                      </a: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- 4 773 EUR</a:t>
                      </a: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 - stawki jednostkowe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są klasyfikowani w 3 profilach zawodowych określanych na podstawie trudności wykonywanych czynności.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wynagrodzenia (godzinowa/miesięczna) jest ustalana dla każdego profilu zawodowego.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są różne dla odbiorców czeskich i polskich.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kwalifikowalne są określane jako iloczyn przepracowanych godzin/miesięcy i obowiązującej stawki wynagrodzenia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Karty czasu pracy są wymagane jako dokument do kontroli (</a:t>
                      </a:r>
                      <a:r>
                        <a:rPr kumimoji="0" lang="pl-PL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timesheets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Uproszczone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metody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rozliczania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6ECD3457-ECBE-72A0-608C-FD1E243C9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7529-8C15-720A-2992-7128B0381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F5C7D7C-8579-19E4-7D4D-5822B249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6CA30C-E7E2-80D1-9E59-53127BDD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379537-6754-DE66-2CD8-90B7BE5F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0F296F-5177-E554-5CD0-05C17777D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18FAC1-65FB-28C5-D3B0-109A13115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DB8436B5-A454-19B8-21F4-97BEBC502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3422"/>
              </p:ext>
            </p:extLst>
          </p:nvPr>
        </p:nvGraphicFramePr>
        <p:xfrm>
          <a:off x="390803" y="1155032"/>
          <a:ext cx="11475952" cy="382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6187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náklady – 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ve výši 15 % z nákladů na zaměstnance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cestování a ubytování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na cestovné ve výši 7 % z nákladů na zaměstnance.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Úplné vykazování.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ryczałtowa w wysokości 15% kosztów personelu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</a:t>
                      </a:r>
                      <a:r>
                        <a:rPr kumimoji="0" lang="pl-PL" sz="1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zakwarterowania</a:t>
                      </a: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ryczałtowa w wysokości 7% kosztów personelu.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Rzeczywiste rozliczanie wydatków.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D840F7A-B238-C1C5-5249-BD93172D6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38904864-3EFB-4400-1F5E-5B5E6595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Uproszczone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metody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rozliczania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C0ECE70F-33BF-FF1E-2416-2BDA108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37" y="5720211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35023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Konzultace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Konsultacje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697363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B5DAAA-389E-B844-D31F-17DAF2BA4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rcRect l="27" t="4471" r="9004" b="2846"/>
          <a:stretch/>
        </p:blipFill>
        <p:spPr>
          <a:xfrm>
            <a:off x="251999" y="1132809"/>
            <a:ext cx="7812000" cy="4351196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FBD506-3FB0-82E3-5BDE-83CD72278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216" t="30403" r="65914" b="6013"/>
          <a:stretch/>
        </p:blipFill>
        <p:spPr>
          <a:xfrm>
            <a:off x="8142592" y="1084558"/>
            <a:ext cx="3897469" cy="446585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633C3F8-8F49-AA77-E983-0E62201EBCFB}"/>
              </a:ext>
            </a:extLst>
          </p:cNvPr>
          <p:cNvSpPr/>
          <p:nvPr/>
        </p:nvSpPr>
        <p:spPr>
          <a:xfrm rot="1130170">
            <a:off x="4910328" y="2057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53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Hledejte partnera, s kterým se vám bude dobře spolupracovat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Setkávejte se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 přípravě i během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Komunikujte spolu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během přípravy i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Učte se jazyk partnera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zukajcie partnera, z którym będzie się Wam dobrze współpracować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Spotykajcie się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 przygotowaniu i w trakcie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Komunikujcie się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trakcie przygotowania </a:t>
                      </a:r>
                      <a:b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Uczcie się języka partnera</a:t>
                      </a: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Tipy pro dobrou spolupráci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Wskazówki dotyczące dobrej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0995B4C0-01DF-0B63-971B-8FD4B6B51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F7E00FBC-F82A-15DB-819B-98ACE7AF15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3576445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6" name="Obrázek 5" descr="Obsah obrázku bílé, design&#10;&#10;Popis byl vytvořen automaticky">
            <a:extLst>
              <a:ext uri="{FF2B5EF4-FFF2-40B4-BE49-F238E27FC236}">
                <a16:creationId xmlns:a16="http://schemas.microsoft.com/office/drawing/2014/main" id="{CCA7B853-5852-C638-D9A7-7F97E84DF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F99D17-C605-D702-92D7-3FD0C2D7D5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384" y="484310"/>
            <a:ext cx="2797246" cy="27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3885-0A1F-DC18-A77B-97F4B48E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28EAAD-9C49-7D36-F09F-5BA54512B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A3713E-B1B3-4468-2A79-45553036B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FC92C7-9474-46C4-912B-3E46BD53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4944DE5-BB6A-E40A-0A35-3220E77F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CA3114E-CB0A-B094-77BD-1A16D740D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080CB5F-B749-5C36-51B7-33FF4C0BD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FEA1956-C337-6794-1DCB-06DC3A7CF407}"/>
              </a:ext>
            </a:extLst>
          </p:cNvPr>
          <p:cNvSpPr txBox="1"/>
          <p:nvPr/>
        </p:nvSpPr>
        <p:spPr>
          <a:xfrm>
            <a:off x="265176" y="2236659"/>
            <a:ext cx="112678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1 - INTEGROVANÝ ZÁCHRANNÝ SYSTÉM A ŽIVOTNÍ PROSTŘEDÍ  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1 - ZINTEGROWANY SYSTEM RATOWNICTWA I ŚRODOWISKO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Cíl 1.2 Koordinovanější přístup k ochraně životního prostředí v česko-polském pohraničí.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1.2 - Bardziej skoordynowane podejście do ochrony środowiska na pograniczu czesko-polskim.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B66A0C33-2994-4FF6-165C-9008573CF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79379" y="1109711"/>
          <a:ext cx="11421818" cy="410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2110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11_25_018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Integrovaný záchranný systém a životní prostředí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11_25_018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1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 system ratownictwa i środowisko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1.2 </a:t>
                      </a:r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Koordinovanější přístup k ochraně životního prostředí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1.2 </a:t>
                      </a:r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Bardziej skoordynowane podejście do ochrony środowiska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Bardziej skoordynowane podejście do ochrony środowiska na pograniczu czesko-polskim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1480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4A994EB-0F28-3969-DFC1-4B80FB8A1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513708" y="1276984"/>
          <a:ext cx="11418097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5 .11. 2025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11. 3. 2026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4 920 568 €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 (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neinv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 nebo 80 000 € (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486A923-7809-10C3-9857-0FB9B035D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činné v oblasti ochrany životního prostředí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agrární / zemědělské komory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działające w obszarze ochrony środowiska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rolnicze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FBE17D25-688F-05D3-F25F-574B65E8D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Koncepční aktivity zaměřené na plánování a přípravu opatření pro zadržování vody v krajině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tohoto typu aktivit je podpořit přeshraniční spolupráci subjektů při společném plánování a přípravě přírodě blízkých opatření pro zadržování vody v krajině.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Konkrétně jsou podporovány následující aktivity: 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výměna zkušeností a dobré praxe v oblasti zadržování vody </a:t>
                      </a:r>
                      <a:b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krajině a prevence vzniku povodní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zpracování konkrétních společných návrhů řešení v oblasti zadržování vody v krajině, které slouží protipovodňové ochraně vč. přípravy související projektové dokumentace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koncepcyjne związane z planowaniem </a:t>
                      </a:r>
                      <a:b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przygotowaniem rozwiązań, których celem jest retencja wody w terenie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tego typu działań jest wspieranie współpracy transgranicznej podmiotów w zakresie wspólnego planowania i przygotowywania przyjaznych dla przyrody działań retencji wody w terenie.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szczególności wspierane są następujące przedsięwzięcia: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wymiana doświadczeń i dobrych praktyk w zakresie retencji wody </a:t>
                      </a:r>
                      <a:b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terenie w zakresie zapobiegania powodziom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opracowanie wspólnych propozycji rozwiązań w zakresie retencji wody w terenie, które służą ochronie przeciwpowodziowej, w tym przygotowanie powiązanej dokumentacji projektowej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582CAAA-0902-6356-9A18-D12605BE5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Terénní opatření zaměřená na realizaci opatření pro zadržování vody v krajině</a:t>
                      </a: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Tento typ aktivit má spíš investiční charakter. Realizovaná opatření musí být přírodě blízká a přispívat ke zmírnění následků intenzivních dešťových srážek.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Podporována jsou tato opatření:</a:t>
                      </a: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podpora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(ochrana a obnova lesa s cílem zmírňování následků intenzivních dešťových srážek, louky, mokřady apod.)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investice do přírodě blízkých systémů pro zachytávání dešťové vody (tůně, zatravněné průlehy a příkopy apod.)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revitalizace vodních toků s cílem obnovení přirozené funkce vodních ekosystémů a zvýšení jejich retenčních schopností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terenowe, których celem jest retencja wody w terenie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Ten typ działań ma charakter inwestycyjny. Realizowane przedsięwzięcia muszą być przyjazne przyrodzie oraz przyczyniać się do złagodzenia skutków intensywnych opadów deszczu.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następujące działania: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wspieranie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bioretencji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(ochrona i odtwarzanie lasów w celu łagodzenia skutków intensywnych opadów deszczu, łąki, mokradła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inwestycje w naturalne (bliskie przyrodzie) systemy zbierania wody deszczowej (sadzawki, trawiaste wąwozy, rowy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rewitalizacja cieków wodnych w celu przywrócenia naturalnej funkcji ekosystemów wodnych i zwiększenia ich zdolności retencyjnych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11DCD41-EDAE-42EF-F422-C5953C5E8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13352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4FBD03-4177-DDF4-D539-253D4AE1468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384" b="1384"/>
          <a:stretch/>
        </p:blipFill>
        <p:spPr>
          <a:xfrm>
            <a:off x="72548" y="1734532"/>
            <a:ext cx="5780709" cy="26395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F7A1DB-2ACF-9252-FA3C-40E36E97FB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8129" t="29310" r="18859" b="18276"/>
          <a:stretch/>
        </p:blipFill>
        <p:spPr>
          <a:xfrm>
            <a:off x="5834035" y="1764000"/>
            <a:ext cx="6215406" cy="2736000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C80FEEE-D304-01CC-D451-0C19A06F50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80410"/>
          <a:ext cx="11585607" cy="41376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k šíření invazních druhů.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➢ Týká se pouze staveb, kde dochází k přesunům zeminy.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Projektem nemůže dojít k nežádoucímu záboru zemědělské půdy.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Jedná-li se o stavbu v okolí lesa, musí projekt minimalizovat své případné negativní vedlejší efekty na lesní pozemky.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staveb a opatření na podporu zadržování vody v krajině nedojde vlivem projektu ke zhoršení odtokových poměrů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projektu nie może dochodzić do rozprzestrzeniania się gatunków inwazyjnych.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➢ Dotyczy to tylko budów, w przypadku których następuje     przeniesienie ziemi.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wyniku projektu nie może dochodzić do żadnego niepożądanego zaboru gruntów rolnych.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budowa jest w pobliżu lasu, projekt musi minimalizować swoje potencjalne negatywne oddziaływanie na grunty leśne.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budowli i działań sprzyjających retencji wody </a:t>
                      </a:r>
                      <a:b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krajobrazie projekt nie spowoduje pogorszenia warunków odpływu wody.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ABEA7127-E755-6B6A-119B-FFD038D5A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relevantní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Zelená infrastruktura vybudovaná nebo modernizovaná v souvislosti s přizpůsobováním se změnám klimatu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obyvatel, kteří mají prospěch z realizovaných terénních opatření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Zielona infrastruktura wybudowana lub zmodernizowana w celu przystosowania się do zmian klimatu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Liczba ludności, która korzysta z wdrożonych działań terenowych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(patrz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0766EB0-0624-A4F4-F970-01FAD7D33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3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F95F7-A1AA-8F29-409C-7C6CF0F4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70C04BA-E8ED-436C-3153-12E60C59B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F2E94F-474B-E64B-20A5-7A1C0317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71FB6B-7599-67FB-231D-877B4E064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CC4F4C-0AE1-2F08-181D-6746ACFB7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F25E85-567D-4139-ADEF-B730E8B86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C8642-CB3E-4E9F-5410-8A89F21F0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2F498A-216F-B75B-83B8-6FA83310927C}"/>
              </a:ext>
            </a:extLst>
          </p:cNvPr>
          <p:cNvSpPr txBox="1"/>
          <p:nvPr/>
        </p:nvSpPr>
        <p:spPr>
          <a:xfrm>
            <a:off x="265176" y="2236659"/>
            <a:ext cx="11267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3 - DOPRAVA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3 – TRANSPORT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Cíl 3.1_Zvýšení přeshraniční mobility v česko-polském pohraničí - Opatření pro rozvoj přeshraniční veřejné a individuální dopravy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3.1 - Zwiększenie mobilności transgranicznej na pograniczu czesko-polskim - Działania na rzecz rozwoju transgranicznej komunikacji publicznej i transportu indywidualnego 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1D083743-9410-5525-795B-C6E54BC07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B61CA09-C66F-8FE5-1EF6-F440BA2AE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79379" y="1109711"/>
          <a:ext cx="11421818" cy="410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2110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11_25_019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Doprava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11_25_019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3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3.1 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Zvýšení přeshraniční mobility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3.1 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Zwiększenie mobilności transgranicznej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30727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2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78678"/>
              </p:ext>
            </p:extLst>
          </p:nvPr>
        </p:nvGraphicFramePr>
        <p:xfrm>
          <a:off x="513708" y="1276984"/>
          <a:ext cx="11418097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5 .11. 2025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11. 3. 2026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1 655 330 €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A1CFBBF3-01ED-28BE-632B-911DBFCA45CC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1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vlastníci, správci železniční infrastruktury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oblasti přepravy zboží/logistiky/osob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właściciele, zarządcy infrastruktury kolejowej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obszarze transportu towarów/logistyki/osób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1DBDE57-6130-5E74-9D6C-FE098647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0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79870" y="1329125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jsou podporována opatření pro vznik a rozvoj služeb v přeshraniční veřejné dopravě a v přeshraniční individuální bezemisní a nízkoemisní dopravě, např: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zavádění přeshraničních tarifních / jízdenkových schémat,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koordinace jízdních řádů,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pilotní zavádění přeshraničních linek veřejné dopravy, např. autobusových, vlakových (v rámci této aktivity není způsobilé pořízení vozidel),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veřejných elektrických dobíjecích stanic pro nízkoemisní a bezemisní vozidla v blízkosti silničních tahů, které jsou využívány pro účely přeshraniční mobility.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wspierane są przedsięwzięcia mające na celu stworzenie lub rozwój usług w transgranicznej komunikacji publicznej oraz w transgranicznym indywidualnym transporcie bezemisyjnym i niskoemisyjnym np.: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wprowadzenie transgranicznych schematów taryfowych/biletowych,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transgraniczna koordynacja rozkładów jazdy,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pilotażowe wprowadzenie transgranicznych linii transportu publicznego, np. autobusowych, kolejowych (zakup pojazdów nie jest kwalifikowalny w ramach tego działania),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utworzenie publicznych stacji ładowania elektrycznego dla pojazdów nisko- i bezemisyjnych w pobliżu tras drogowych wykorzystywanych do celów mobilności transgranicznej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73578" y="6084210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C012E43B-56A3-3D51-4BA0-41518635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rovněž opatření na digitalizaci v přeshraniční silniční a železniční dopravě s cílem zvýšení její bezpečnosti a plynulosti (např.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meteohlásky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nebo dopravní telematika). Předmětem opatření není modernizace silnice ani železnice.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Dofinansowywane będą także działania związane z cyfryzacją w transgranicznym transporcie drogowym i kolejowym w celu podniesienia bezpieczeństwa i płynności ruchu (np. komunikaty meteorologiczne lub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transportu). Przedmiotem tego typu działania nie jest modernizacja drogi lub linii kolejowej.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PŘÍKLADY MOŽNYCH PROJEKTŮ 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meteohlásky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silnicích v blízkosti hranice: 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montáž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meteostanic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české a polské straně v blízkosti silničního hraničního přechodu, nákup a instalace zařízení, vytvoření mechanismu sdílení informací a stanovení komunikačních pravidel pro případnou koordinaci údržby, uzavírek nebo řešení nenadálých situací)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veřejnou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podporu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jednat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nebude</a:t>
                      </a: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přeshraniční dopravní telematiky: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montáž telematických infotabulí u silnic nebo zastávek veřejné dopravy a vznik systému řízení dopravy v pohraničí pomocí těchto tabulí).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nepůjde o veřejnou podporu z důvodu, že infrastruktura nebude spojena s výkonem hospodářské činnosti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PRZYKŁADY MOŻLIWYCH PROJEKTÓW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komunikaty meteorologiczne w pobliżu granicy: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(instalacja stacji meteorologicznych po stronie czeskiej i polskiej w pobliżu drogowego przejścia granicznego, zakup i instalacja sprzętu, stworzenie mechanizmu wymiany informacji i ustalenie zasad komunikacji w celu ewentualnej koordynacji prac konserwacyjnych,  zamknięć lub sytuacji awaryjnych)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obejmuje pomocy publicznej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telematyki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transgranicznego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(montaż tablic informacyjnych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telematycznych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drogach lub przystankach komunikacji publicznej oraz stworzenie systemu zarządzania ruchem drogowym w strefie przygranicznej z wykorzystaniem tych tablic).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będzie to pomoc publiczna, ponieważ infrastruktura nie będzie związana z prowadzeniem działalności gospodarczej.</a:t>
                      </a:r>
                      <a:endParaRPr kumimoji="0" lang="pl-PL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97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740" y="1285075"/>
          <a:ext cx="11530787" cy="4160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4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PŘÍKLADY MOŽNYCH PROJEKTŮ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vzniku a rozvoje služeb v přeshraniční veřejné dopravě: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integrované přeshraniční síťové jízdenky)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(koordinace jízdních řádů, tak aby se zlepšily návaznosti přeshraničních spojů veřejné dopravy)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(pilotní projekty zřízení přeshraničních linek veřejné dopravy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koordinace jízdních řádů)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 vzniku a rozvoje služeb v přeshraniční individuální bezemisní a nízkoemisní dopravě: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veřejných elektrických dobíjecích stanic pro elektrovozidla v blízkosti silničních přeshraničních tahů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tomto případě jde jednoznačně o veřejnou podporu </a:t>
                      </a: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PRZYKŁADY MOŻLIWYCH PROJEKTÓW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stworzenia i rozwoju transgranicznych usług transportu publicznego: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(utworzenie zintegrowanego transgranicznego biletu sieciowego)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 stanowić pomoc publiczną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sng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(koordynacja rozkładów jazdy w celu poprawy łączności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transgranicznych połączeń transportu publicznego) </a:t>
                      </a: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nie będzie to pomoc publiczna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1" u="sng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(pilotażowe wprowadzenie transgranicznych linii transportu </a:t>
                      </a:r>
                      <a:r>
                        <a:rPr kumimoji="0" lang="pl-PL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</a:t>
                      </a: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 stanowić pomoc publiczną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mający na celu stworzenie i rozwój usług w zakresie transgranicznego transportu indywidualnego zeroemisyjnego i niskoemisyjnego: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utworzenie publicznych stacji ładowania pojazdów elektrycznych w pobliżu dróg transgranicznych – </a:t>
                      </a: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jednoznaczna pomoc publiczna</a:t>
                      </a:r>
                      <a:endParaRPr kumimoji="0" lang="pl-PL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3685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C7D0BF-20B2-9530-CB90-9F5A20434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4" y="1873723"/>
            <a:ext cx="5967027" cy="27373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9A3AF6-EB69-5E38-F37E-9FEB59F90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8" t="26170" r="17841" b="19529"/>
          <a:stretch/>
        </p:blipFill>
        <p:spPr>
          <a:xfrm>
            <a:off x="5967027" y="1904573"/>
            <a:ext cx="620611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Některé specifické podmínky: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nákup vozidel nejsou způsobilé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nově zavaděných přeshraničních linek veřejné dopravy je jedním z cílů otestovat potenciál daného přeshraničního dopravního spojení. Jedná se tedy o aktivity, které mají pilotní charakter a rizikovou udržitelnost, proto se jich netýká podmínka udržitelnosti 5 let po ukončení projektu.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Niektóre 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zakupu pojazdów nie są kwalifikowalne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nowo wprowadzonych transgranicznych linii transportu publicznego jednym z celów jest przetestowanie potencjału transgranicznego danego połączenia transportowego. Działania te są zatem działaniami pilotażowymi i wiążą się z ryzykiem trwałości (albo trwałością objętą ryzykiem), a zatem nie podlegają warunkowi trwałości 5 lat po zakończeniu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B1AB241-A447-717C-6918-1DDF8D67224B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8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Podmínky veřejné podpory: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aktivity obsažené v projektu zakládají veřejnou podporu (bude identifikována veřejná podpora), platí: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Je-li identifikována veřejná podpora na úrovni příjemce, je postupováno v souladu s čl. 20 GBER nebo na základě podpory v režimu de minimis.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Je-li veřejná podpora přenesena na subjekt jiný než příjemce (např. subjekt zajišťující pro příjemce příslušnou službu), bude veřejná podpora řešena v souladu s čl. 20a GBER, případně poskytnutím podpory v režimu de minimis.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Podrobnější informace lze nalézt v kapitole A.7 a souvisejících přílohách Příručky pro žadatele.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Warunki pomocy publicznej: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działania będące częścią projektu obejmują pomoc publiczną (lub w przypadku stwierdzenia pomocy publicznej) stosuje się następujące zasady: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pomoc publiczna zostanie zidentyfikowana na poziomie beneficjenta postępuje się zgodnie z art. 20 GBER lub w ramach trybu de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minimis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pomoc publiczna zostanie przeniesiona na podmiot inny niż beneficjent (np. podmiot świadczący odpowiednią usługę na rzecz beneficjenta), pomoc publiczna będzie rozpatrywana zgodnie z art. 20a GBER, lub poprzez przyznanie pomocy de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minimis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znajdują się w rozdziale A.7 i powiązanych załącznikach Podręcznika wnioskodawcy.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B1AB241-A447-717C-6918-1DDF8D67224B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3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cs-CZ" sz="2400" b="1" i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400" b="1" i="0" u="none" strike="noStrike" baseline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PRIORYTETY</a:t>
            </a:r>
            <a:endParaRPr lang="cs-CZ" sz="24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EDA1BE8D-5FC6-EE57-A300-381CE59DA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(patrz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C5058CBC-A892-C682-5973-1AE1C230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66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49548-307D-DFC1-73DC-696B9085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2994B25-84AC-49E5-6C71-E8B9B3A6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33" y="1637914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6FF15D-1AB9-CEF8-A713-54A5B35F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D30207-D0A9-26E2-053D-B7255C90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7448F3C-E9C6-88AB-7BE0-F82405029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525F581-F177-A799-C864-474FC16A5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3CA2B4A-E134-CA08-8C5E-7028AB04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D8C5657-B661-8798-B708-A5E8EFCF5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8B5D649B-0305-0008-816C-7E99F0344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5CE824C-D377-8CE6-E087-F5A31EBE8F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20E731F-30F4-FD5D-F698-22A217592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4C9C769C-8902-2D9D-D300-EABBD7630B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5E40F-D2BD-80DB-EB32-D6C1570E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55B9D5-1F67-EFC3-8CA8-E4DFB340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66B80B-16D0-807E-279A-0ABC23C7A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FC9287-C09F-D894-0182-32B89DC9B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3EDF97-21BD-386F-58A4-19C52860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4B2BEA-922D-581B-A32B-7CA98043C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43112D-C385-CABC-174B-20B634688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4B4380-4895-A39B-47BD-B51B3C54A5B6}"/>
              </a:ext>
            </a:extLst>
          </p:cNvPr>
          <p:cNvSpPr txBox="1"/>
          <p:nvPr/>
        </p:nvSpPr>
        <p:spPr>
          <a:xfrm>
            <a:off x="265176" y="2236659"/>
            <a:ext cx="112678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4 - SPOLUPRÁCE INSTITUCÍ A OBYVATEL 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4 – WSPÓŁPRACA INSTYTUCJI I MIESZKAŃCÓW 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– Cíl 4.2_Prohloubení přeshraničních vazeb obyvatel a institucí česko-polského pohraničí 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Cel 4.2_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78CB2729-38CD-20D4-81E4-BF9E5A545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965" y="224594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89075"/>
              </p:ext>
            </p:extLst>
          </p:nvPr>
        </p:nvGraphicFramePr>
        <p:xfrm>
          <a:off x="845389" y="980728"/>
          <a:ext cx="1056735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088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5851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r>
                        <a:rPr kumimoji="0" lang="cs-CZ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</a:t>
                      </a:r>
                      <a:r>
                        <a:rPr kumimoji="0" lang="pl-PL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11_25_020 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0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11_25_020 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4 Współpraca instytucji i mieszkańców</a:t>
                      </a:r>
                    </a:p>
                    <a:p>
                      <a:pPr algn="l"/>
                      <a:endParaRPr kumimoji="0" lang="cs-CZ" sz="20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4.2 – Prohloubení přeshraničních vazeb obyvatel a institucí česko-polského pohraničí </a:t>
                      </a:r>
                      <a:endParaRPr kumimoji="0" lang="cs-CZ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pl-PL" sz="20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</a:t>
                      </a:r>
                      <a:r>
                        <a:rPr kumimoji="0" lang="pl-PL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szczegółowy 4.2 – Pogłębianie więzi transgranicznych mieszkańców i instytucji pogranicza czesko-polskiego </a:t>
                      </a:r>
                      <a:endParaRPr kumimoji="0" lang="pl-PL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8427-D506-8365-40A6-F08AC4F0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5015F0-6BDA-C93A-34A0-7C1BB7DA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3F89B4-BC6E-E316-4AD0-69C1CE5D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E8145A-1569-C5A4-75D6-8B72EB3FC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E536A4-21E6-23A2-3C90-E174A21F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232CEC0-D402-3D16-0649-317B55E78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69080A9E-0A9F-A032-C45D-67536D677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22096"/>
              </p:ext>
            </p:extLst>
          </p:nvPr>
        </p:nvGraphicFramePr>
        <p:xfrm>
          <a:off x="690113" y="989353"/>
          <a:ext cx="10860657" cy="4861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4417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51647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9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zahájení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příjmu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žádostí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o podporu 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rozpoczęcia przyjmowania wniosków o dofinansowanie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Nejzazší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ukončení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fyzické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realizace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projektu  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/ Nieprzekraczalna data zakończenia fizycznej realizacji projektu</a:t>
                      </a: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(poslední výzva) /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14. 1. 2026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 9. 2029 (bez možnosti prodloužení / 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możliwości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przedłużenia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89CC0C7-5F0A-3BE2-72D8-A47AAEC4C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50124B7-7231-DCFD-AAB3-D1E9C0064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46CF364D-920D-6573-48DC-36534AB7548D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38034"/>
              </p:ext>
            </p:extLst>
          </p:nvPr>
        </p:nvGraphicFramePr>
        <p:xfrm>
          <a:off x="767751" y="980728"/>
          <a:ext cx="10662249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2828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43396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Minimalna kwota dofinansowania z EFRR na projekt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4 670 628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500 000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0864E357-F651-44F8-CED5-4B1D6451FC3E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95955"/>
              </p:ext>
            </p:extLst>
          </p:nvPr>
        </p:nvGraphicFramePr>
        <p:xfrm>
          <a:off x="966158" y="844954"/>
          <a:ext cx="10412084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0604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2060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vytváření předpokladů a zvyšování ochoty institucí přeshraničně spolupracovat. Financovány mohou být následující aktivity:   síťování institucí,  jazykové vzdělávání pracovníků (českého a polského jazyka), sdílení dobré praxe, výměnné stáže pracovníků institucí a jejich příspěvkových organizací.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rozvoj spolupráce a společných společenských a kulturních projektů. Jde o aktivity, které zvyšují úroveň vzájemného poznání a porozumění, budují důvěru mezi místními komunitami na obou stranách hranice a přispívají k sociální a občanské soudržnosti přeshraničního regionu.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współpracy instytucji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działania, które tworzą warunki do współpracy transgranicznej instytucji oraz te, które tę współpracę zwiększają. Dofinansowanie będą mogły otrzymać następujące przedsięwzięcia:  tworzenie sieci współpracy instytucji, szkolenia językowe pracowników (języka polskiego i czeskiego), współdzielenie dobrych praktyk, staże pracowników instytucji i pracowników ich jednostek budżetowych. 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pl-PL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pl-PL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na rzecz rozwoju współpracy w zakresie wspólnych przedsięwzięć społecznych i kulturalnych. Dotyczy to działań, które zwiększają wzajemne poznanie i zrozumienie, budują zaufanie między społeczeństwami lokalnymi po obu stronach granicy oraz przyczyniają się do wzmocnienia spójności społecznej i obywatelskiej regionu transgranicznego.</a:t>
                      </a:r>
                      <a:endParaRPr kumimoji="0" lang="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0D58079E-B530-F259-AAFD-6C64968A06FD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31161"/>
              </p:ext>
            </p:extLst>
          </p:nvPr>
        </p:nvGraphicFramePr>
        <p:xfrm>
          <a:off x="715991" y="980728"/>
          <a:ext cx="10808900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0445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40445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organizace zřizované a zakládané orgány veřejné správy  nestátní neziskové organizace Evropské seskupení pro územní spolupráci vzdělávací instituce včetně vysokých škol hospodářské a profesní komory, svazy a sdružení církve a náboženské spolky sociální družstva </a:t>
                      </a: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 formy vhodných příjemců se nachází v přílohách Příručky pro žadatele - č. 2 pro české subjekty a č. 3 pro polské subjekty.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 organizacje, podmioty, jednostki utworzone przez władze publiczne organizacje pozarządowe Europejskie Ugrupowania Współpracy Terytorialnej instytucje edukacyjne (w tym uczelnie wyższe) izby, stowarzyszania, związki i organizacje samorządu gospodarczego i zawodowego kościoły i związki wyznaniowe spółdzielnie socjalne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 prawna wymienionych beneficjentów jest wskazana w wykazie kwalifikowanych beneficjentów w załączniku do Podręcznika Wnioskodawcy - nr 2 dla podmiotów z Czech, nr 3 dla podmiotów z Polski. 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8F885395-1B43-0A8A-7985-DBF850C8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965" y="224594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1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12227"/>
              </p:ext>
            </p:extLst>
          </p:nvPr>
        </p:nvGraphicFramePr>
        <p:xfrm>
          <a:off x="741872" y="980728"/>
          <a:ext cx="10688128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44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344064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 subjekty,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a instituce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orgánů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instituce vzdělávacího systému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 </a:t>
                      </a: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organów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systemu edukacji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 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94C31814-95FD-59AB-BE01-578BFD1D388B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16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73707"/>
              </p:ext>
            </p:extLst>
          </p:nvPr>
        </p:nvGraphicFramePr>
        <p:xfrm>
          <a:off x="629728" y="980727"/>
          <a:ext cx="10843404" cy="463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2170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42170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914101 Účast na společných přeshraničních akcích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Organizace zapojené do přeshraniční spolupráce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Společně organizované přeshraniční veřejné akce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Organizace zapojené do přeshraniční spolupráce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Společně organizované přeshraniční veřejné události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přílohy č. 17 a 18 Příručky pro žadatele).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algn="just"/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algn="just"/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914101 Uczestnictwo we wspólnych działaniach transgranicznych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Organizacje współpracujące ponad granicami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Wspólnie organizowane transgraniczne wydarzenia publiczne</a:t>
                      </a:r>
                    </a:p>
                    <a:p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Organizacje współpracujące ponad granicami po zakończeniu projektu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Wspólnie organizowane transgraniczne wydarzenia publiczne po zakończeniu projektu</a:t>
                      </a:r>
                    </a:p>
                    <a:p>
                      <a:endParaRPr kumimoji="0" lang="pl-PL" sz="13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(patrz też załączniki 17 i 18 Podręcznika wnioskodawcy)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F7BAF4C-FB29-775C-C05C-D8808A7B5D15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500" b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může žádat?/ </a:t>
            </a:r>
            <a:r>
              <a:rPr lang="cs-CZ" sz="2500" b="1" err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lang="cs-CZ" sz="2500" b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cs-CZ" sz="2500" b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wnioskować</a:t>
            </a:r>
            <a:r>
              <a:rPr lang="cs-CZ" sz="2500" b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1D6A32FF-691F-CD56-28E1-6771B24568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5B63E-0C95-7BBA-3401-483CD028A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3D39BE0-7595-49D8-3596-0553E9C9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EEBB50-A6E0-2F48-EE03-9B0D5EA3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F47E8BA-9514-3B8F-79A5-526E95DD3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6DFD5A-1649-4C43-C704-23D60557A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B2B5F7-B6CB-4D93-FBB2-E9D7DB30F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0AD1AF-4A6E-5F4F-1637-299E162DA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DF7A86D7-58E5-368F-23AA-DABC961EFA47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4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Schéma zjednodušeného vykazování mzdových výdajů / </a:t>
            </a:r>
            <a:r>
              <a:rPr lang="pl-PL" sz="1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Schemat stosowania uproszczonego rozliczania kosztów personelu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388541D3-64D6-CE37-379F-257DC85D7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  <p:pic>
        <p:nvPicPr>
          <p:cNvPr id="6" name="Obrázek 5" descr="Obsah obrázku text, snímek obrazovky, Písmo, Značka&#10;&#10;Obsah vygenerovaný umělou inteligencí může být nesprávný.">
            <a:extLst>
              <a:ext uri="{FF2B5EF4-FFF2-40B4-BE49-F238E27FC236}">
                <a16:creationId xmlns:a16="http://schemas.microsoft.com/office/drawing/2014/main" id="{A814ECB6-6A30-B08B-2AD3-5BD7B6049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03" y="1789442"/>
            <a:ext cx="5587303" cy="2696295"/>
          </a:xfrm>
          <a:prstGeom prst="rect">
            <a:avLst/>
          </a:prstGeom>
        </p:spPr>
      </p:pic>
      <p:pic>
        <p:nvPicPr>
          <p:cNvPr id="8" name="Obrázek 7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B407DC38-CA43-62A7-358D-326AD7DED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8106" y="1793216"/>
            <a:ext cx="5825857" cy="26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6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38524"/>
              </p:ext>
            </p:extLst>
          </p:nvPr>
        </p:nvGraphicFramePr>
        <p:xfrm>
          <a:off x="810883" y="980728"/>
          <a:ext cx="1042933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14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21466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celou Prioritu 4 dle ustanovení Příručky pro žadatele platí, že v ní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 500 000 EUR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Zgodnie z zapisami Podręcznika Wnioskodawcy, w całym Priorytecie 4,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500 000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14A2C02C-EF6B-6A28-935A-A0753AB3ABCB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07468"/>
              </p:ext>
            </p:extLst>
          </p:nvPr>
        </p:nvGraphicFramePr>
        <p:xfrm>
          <a:off x="664234" y="980728"/>
          <a:ext cx="1088653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432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44326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USTANOVENÍ ZPŮSOBILOSTI VÝDAJŮ PLATNÁ PRO TUTO VÝZVU</a:t>
                      </a:r>
                    </a:p>
                    <a:p>
                      <a:pPr lvl="0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je možné proplácet náklady na cestování a ubytování vlastních zaměstnanců také pomocí úplného vykazování výdajů (kapitola 3 rozpočtu F a G). Podmíněno je to tím, že je v rámci rozpočtu daného vedoucího/projektového partnera nárokováno také cestovné, které se týká vlastních zaměstnanců partnera, kteří ale nejsou součástí personálu projektu a jejich mzdy nejsou refundovány z prostředků programu (např. účastníci stáží nebo výměnných pobytů). Vykazování prostřednictvím skutečných nákladů není možné kombinovat s paušální sazbou na náklady na cestování a ubytování.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PRZEPISY SZCZEGÓŁOWE KWALIFIKOWALNOŚCI WYDATKÓW OBOWIĄZUJĄCYCH DLA TEGO NABORU</a:t>
                      </a:r>
                    </a:p>
                    <a:p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możliwy jest również zwrot kosztów podróży i zakwaterowania dla własnych pracowników poprzez rzeczywiste wykazywanie wydatków (poz. 3 budżetu F i G).  Jest to uzależnione od tego, że w budżecie danego Partnera Wiodącego/partnera projektu uwzględniane są także koszty podróży związane z własnymi pracownikami partnera, którzy nie są częścią personelu projektu i których wynagrodzenia nie są refundowane ze środków programu (np. uczestnicy staży lub wymian). Wykazywanie kosztów rzeczywistych nie może być łączone ze stawką ryczałtową na koszty podróży i zakwaterowania. </a:t>
                      </a:r>
                    </a:p>
                    <a:p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BDDFB159-BD26-3044-8056-4AC5830CBFEE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9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176" y="5130405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3651" y="3854138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4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2344" y="3907053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265176" y="2236659"/>
            <a:ext cx="112678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5 - Podnikání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5 – Przedsiębiorczość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Posílení udržitelného přeshraničního růstu malých a středních podniků v česko-polském pohraničí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Wzmocnienie zrównoważonego rozwoju transgranicznego małych i średnich przedsiębiorstw </a:t>
            </a:r>
          </a:p>
          <a:p>
            <a:pPr algn="ctr"/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pograniczu czesko-polskim</a:t>
            </a:r>
            <a:endParaRPr lang="pl-PL" sz="14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39227DC3-E44D-54D1-A42F-921FF0498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513708" y="914400"/>
          <a:ext cx="11418097" cy="4599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částka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částka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/ </a:t>
                      </a:r>
                      <a:r>
                        <a:rPr kumimoji="0" lang="cs-CZ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14 .1. 2026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6 018 057 €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 částka podpory z EFRR na projekt není stanovena.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9690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all" spc="0" normalizeH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Harmonogram výzvy  / </a:t>
            </a:r>
            <a:r>
              <a:rPr kumimoji="0" lang="pl-PL" sz="1500" b="1" i="0" u="none" strike="noStrike" kern="1200" cap="all" spc="0" normalizeH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Harmonogram naboru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EE9412C7-02B9-FAB4-BC65-4AA327948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vysoké školy 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 a svazy, sdružení, rozvojové agentury, organizace zastupující zájmy podnikatelů a zaměstnanců i hospodářské a profesní samosprávy (podnikatelé nemohou být přímými příjemci projektů)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řemeslné cechy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družstva.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střední a malé podniky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mikropodniky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uczelnie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agencje rozwoju, związki i organizacje reprezentujące interesy przedsiębiorców i pracowników oraz samorządu gospodarczego i zawodowego (przedsiębiorcy nie mogą być bezpośrednimi beneficjentami)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cechy rzemieślnicze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i średnie przedsiębiorstwa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mikroprzedsiębiorstwa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kern="120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OPRÁVNĚNÍ ŽADATELÉ, PROJEKTOVÍ 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A </a:t>
            </a:r>
            <a:r>
              <a:rPr lang="cs-CZ" sz="1500" b="1" cap="all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CílovÉ skupinY 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UPRAWNIENI WNIOSKODAWCY, PARTNERZY PROJEKTU I GRUPY DOCELOWE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32E492C6-74F6-2802-92BF-AA8FD9948D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85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a poradenství pro podniky/podnikatele s cílem udržitelného rozšíření jejich podnikatelských aktivit přes hranici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pro podniky/podnikatele s cílem zlepšení přístupu k inovačním a výzkumným/výzkumně-rozvojovým službám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 usługi i doradztwo dla firm/przedsiębiorców w celu zrównoważonego rozszerzenia ich działalności gospodarczej za granicę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transgraniczne dla firm/przedsiębiorców mające na celu poprawę dostępu do innowacji i usług badawczych/badawczo–rozwojowych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6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PODPOROVANÁ OPATŘENÍ A AKTIVITY</a:t>
            </a: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WSPIERANE DZIAŁANIA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478A817C-3045-AEDC-3679-28F0CD56D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5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312768"/>
          <a:ext cx="11410394" cy="4529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294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Poskytování služeb spojených s účastí na veletrhu na území druhého státu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 se účastní veletrhu vždy v pozici vystavovatele a partner projektu mu poskytuje služby s tím související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služby se mohou týkat pouze účasti na zavedeném mezinárodním veletrhu na území druhého státu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Poradenství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týkající se: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potřebných oprávnění k podnikání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právních podmínek pro podnikání (např. daňové a účetní předpisy, pracovní právo apod.),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přípravy na uvedení nového nebo stávajícího výrobku na trh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certifikace, která je nezbytná pro poskytování služeb a nabízení výrobků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mezinárodního marketingu včetně budování mezinárodní značky,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vyhledávání kontaktů a navazování spolupráce mezi podnikateli.</a:t>
                      </a:r>
                    </a:p>
                    <a:p>
                      <a:pPr marL="719138" lvl="0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Świadczenie usług związanych z uczestnictwem w targach na terytorium innego państwa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przedsiębiorstwo zawsze uczestniczy w targach jako wystawca, a partner projektu zapewnia związane z tym usługi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mogą dotyczyć wyłącznie uczestnictwa w renomowanych międzynarodowych targach na terytorium drugiego kraju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Doradztwo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zakresie: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niezbędnych zezwoleń na prowadzenie działalności gospodarczej na terytorium drugiego państwa,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prawnych warunków prowadzenia działalności gospodarczej (np. przepisy podatkowe, przepisy o rachunkowości, prawo pracy itp.),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przygotowania do wprowadzenia nowego lub istniejącego produktu na rynek na terytorium innego państwa,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certyfikatów niezbędnych do świadczenia usług i oferowania produktów na terytorium drugiego państwa,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marketingu międzynarodowego, w tym budowanie międzynarodowej marki (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branding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międzynarodowy),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wyszukiwania kontaktów i nawiązywania nowej współpracy między przedsiębiorcami.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1"/>
            <a:ext cx="10916239" cy="13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Přeshraniční služby a poradenství pro podniky/podnikatele s cílem udržitelného rozšíření jejich podnikatelských aktivit přes hranici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Transgraniczne usługi i doradztwo dla firm/przedsiębiorców w celu zrównoważonego rozszerzenia ich działalności gospodarczej za granicę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5FB4FFA3-6E15-8A72-ED79-3D510049E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375" y="593589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1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E60A-CBE7-FFC6-1C02-0AA45D13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31A5CD4-6B65-F7D4-308A-56B1208A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C3A770-5738-4C61-978D-6BAF3FB80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775D00-490D-2866-16BD-3C6D2007B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6D94CD-CB24-2271-53D1-B5A5A4A9B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3986D21-29BC-21D7-FC46-19D0EA03E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A2EB0ED1-5B70-D9AD-1D8E-1A85127C33BA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312768"/>
          <a:ext cx="11410394" cy="4529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29497">
                <a:tc>
                  <a:txBody>
                    <a:bodyPr/>
                    <a:lstStyle/>
                    <a:p>
                      <a:pPr marL="719138" lvl="0" indent="-285750" algn="just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Poradenství může být poskytováno formou individuální, hromadnou (workshopy, konference) i online formou (informační portály). Poskytované služby a poradenství musí být zaměřeno na rozšíření podnikatelské činnosti na území druhého státu.</a:t>
                      </a:r>
                    </a:p>
                    <a:p>
                      <a:pPr marL="433388" lvl="0" indent="0" algn="just" defTabSz="914400" rtl="0" eaLnBrk="1" latinLnBrk="0" hangingPunct="1">
                        <a:buFont typeface="Courier New" panose="02070309020205020404" pitchFamily="49" charset="0"/>
                        <a:buNone/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lvl="0" indent="-285750" algn="just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Vítaným výsledkem projektu bude vznik sítě spolupracujících subjektů, které budou výše uvedené služby a poradenství zajišťovat v dlouhodobém horizontu.</a:t>
                      </a:r>
                    </a:p>
                    <a:p>
                      <a:pPr algn="just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Doradztwo może być świadczone indywidualnie, grupowo (warsztaty, konferencje) oraz online (portale informacyjne). Świadczone usługi i doradztwo musi mieć na celu rozszerzenie działalności gospodarczej na terytorium drugiego kraju.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Pożądanym rezultatem projektu będzie utworzenie sieci współpracujących podmiotów, które będą świadczyć powyższe usługi i doradztwo w perspektywie długoterminowej.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5E4AAA6B-A003-6DE3-6726-96DDD92706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17F88481-F098-72E8-F5BC-95224C43896E}"/>
              </a:ext>
            </a:extLst>
          </p:cNvPr>
          <p:cNvSpPr txBox="1">
            <a:spLocks/>
          </p:cNvSpPr>
          <p:nvPr/>
        </p:nvSpPr>
        <p:spPr>
          <a:xfrm>
            <a:off x="641023" y="1"/>
            <a:ext cx="10916239" cy="13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Přeshraniční služby a poradenství pro podniky/podnikatele s cílem udržitelného rozšíření jejich podnikatelských aktivit přes hranici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Transgraniczne usługi i doradztwo dla firm/przedsiębiorców w celu zrównoważonego rozszerzenia ich działalności gospodarczej za granicę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13F7C08F-E652-318A-093B-F0F832295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375" y="594542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02591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03" y="218652"/>
            <a:ext cx="11406913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v rámci projektu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 w ramach projektu</a:t>
            </a:r>
            <a:endParaRPr lang="cs-CZ" sz="20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4620168E-2BB9-85C2-FB32-9CFCF5C35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9C00-6EDE-FC6E-B62B-5FA19238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41DE0B8-D02B-34E3-17A5-63C4997D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84B99D-7786-324E-A409-9BF47C201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FD6960A-38E4-5EF4-E7F2-4A175CA18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13F937-710F-A4A7-3666-47B61E0D1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2C5E8D9-B6DA-748E-B5F5-FE48E6A5E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FE17E811-FF3B-0677-C82A-2608B1878C47}"/>
              </a:ext>
            </a:extLst>
          </p:cNvPr>
          <p:cNvGraphicFramePr>
            <a:graphicFrameLocks noGrp="1"/>
          </p:cNvGraphicFramePr>
          <p:nvPr/>
        </p:nvGraphicFramePr>
        <p:xfrm>
          <a:off x="195401" y="1115002"/>
          <a:ext cx="11978640" cy="47015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6981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600883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těchto aktivit je posílit přeshraniční propojování vědecko-výzkumné sféry s podniky/podnikateli a umožnit tak sdílení know-how a znalostí, které jim pomohou realizovat jejich vlastní inovační aktivity. 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se týká služeb, které usnadňují podnikatelům přístup k inovačním a výzkumným/výzkumně-rozvojovým službám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druhé straně hranice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záměrem posílit kapacitu MSP pro zavádění inovací. Inovací rozumíme nový produkt s vyšší přidanou hodnotou, novou myšlenku, zařízení či metodu, které mohou podnikům pomoci zlepšit jejich výrobky, procesy nebo služby. 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Podporovány budou následující typy inovací: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produktová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vývoj nových nebo vylepšených výrobků či služeb, které se liší od předchozích produktů,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procesní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zlepšení výrobních nebo pracovních procesů, zavedení digitalizace, automatizace nebo nových technologií, které zefektivňují výrobu,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marketingová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nové metody v oblasti propagace, distribuce nebo stanovení cen,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organizační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změny ve vnitřní organizaci firmy.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tych działań jest wzmocnienie transgranicznych powiązań między środowiskiem naukowo-badawczym a  przedsiębiorstwami/ przedsiębiorcami, umożliwiających  dzielenie się know-how i wiedzą, aby im pomóc  w prowadzeniu własnej działalności innowacyjnej.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dotyczy usług, które ułatwią przedsiębiorcom dostęp do innowacji i usług badawczych/badawczo-rozwojowych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drugiej stronie granicy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zamiarem wzmocnienia potencjału innowacyjnego MŚP. Przez innowację rozumiemy nowy produkt o wyższej wartości dodanej, nowy pomysł, urządzenie lub metodę, które mogą pomóc przedsiębiorcom ulepszyć ich produkty, procesy lub usługi.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Wspierane będą następujące rodzaje innowacji: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produktowe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rozwój nowych lub ulepszonych produktów lub usług, które różnią się od poprzednich produktów,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procesowe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poprawa produkcji lub procesów pracy, wprowadzenie cyfryzacji, automatyzacji lub nowych technologii, które sprawiają, że produkcja jest bardziej efektywna,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marketingowe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nowe metody promocji, dystrybucji lub ustalania cen,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organizacyjne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zmiany w wewnętrznej organizacji firmy.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9E9E7CF2-564A-81C6-AA57-DC35B9A65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6C6759BB-377D-AE83-4AF6-88C7DA965CEB}"/>
              </a:ext>
            </a:extLst>
          </p:cNvPr>
          <p:cNvSpPr txBox="1">
            <a:spLocks/>
          </p:cNvSpPr>
          <p:nvPr/>
        </p:nvSpPr>
        <p:spPr>
          <a:xfrm>
            <a:off x="680516" y="-35960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Přeshraniční služby pro podniky/podnikatele s cílem zlepšení přístupu k inovačním a výzkumným/výzkumně-rozvojovým službám</a:t>
            </a: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Usługi transgraniczne dla firm/przedsiębiorców mające na celu poprawę dostępu do innowacji i usług badawczych/badawczo–rozwojowych 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B4408739-7902-1B1D-1C77-6788C8C453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010" y="593589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7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716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615565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je poskytována formou zprostředkování/zajištění služeb u výzkumných organizací (např. v podobě voucheru na inovační služby).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projektu zajistí poskytovatele těchto služeb na území obou států tak, aby byly služby poskytovány přeshraničně – tzn. podnik z ČR využívá inovační voucher na služby zajišťované polským subjektem a opačně.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Služby nemusí zahrnovat celý inovační proces. Mohou pokrývat pouze dílčí část inovační aktivity, která přispěje k cílové inovaci podniku.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České republice může být poskytovatelem inovačních služeb pouze výzkumná organizace, která je zapsána v seznamu výzkumných organizací, případně akreditovaná laboratoř.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Polsku může jít o výzkumnou organizaci se sídlem v Polsku, která spadá do jedné z kategorií uvedených </a:t>
                      </a:r>
                      <a:r>
                        <a:rPr kumimoji="0" lang="cs-CZ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 výzvě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jest udzielane w formie pośrednictwa/świadczenia usług przez organizacje badawcze (np. w formie bonu innowacyjnego).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 zapewnią  dostawców tych usług na terytorium obu krajów tak, że by usługi były świadczone w sposób transgraniczny - firma z Czech korzysta z bonu innowacyjnego w przypadku usług świadczonych przez polski podmiot i odwrotnie.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nie muszą obejmować całego procesu innowacji. Mogą obejmować tylko część działalności innowacyjnej, która przyczyni się do osiągnięcia docelowej innowacji przedsiębiorstwa.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Republice Czeskiej wykonawcą usługi może być tylko organizacja badawcza zarejestrowana na liście organizacji badawczych lub akredytowane laboratorium.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Polsce wykonawcą usługi może być jednostka naukowa posiadająca siedzibę na terytorium Rzeczpospolitej Polskiej, która zalicza się do jednej z poniższych kategorii </a:t>
                      </a:r>
                      <a:r>
                        <a:rPr kumimoji="0" lang="pl-PL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wymienionych naborze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Přeshraniční služby pro podniky/podnikatele s cílem zlepšení přístupu k inovačním a výzkumným/výzkumně-rozvojovým službám</a:t>
            </a: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Usługi transgraniczne dla firm/przedsiębiorców mające na celu poprawę dostępu do innowacji i usług badawczych/badawczo–rozwojowych 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4BF84A5A-FFA7-C8A2-D7FA-52048615A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532" y="608561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3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DC79-E2D4-8AFB-38B1-A3EEF646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47FC6E-78C9-E865-D0E1-52B80848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3A61EA-C970-2276-D45F-08C15DFD3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C8B4F9-54B3-88B0-2204-BD9B1E5B4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F67FFB0-6F2C-9EFA-0B70-3FAE6D73F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5C226B-8463-EEEB-1485-B0B4115C7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88DCC72-315A-0201-B958-256037408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64831"/>
              </p:ext>
            </p:extLst>
          </p:nvPr>
        </p:nvGraphicFramePr>
        <p:xfrm>
          <a:off x="390803" y="1051560"/>
          <a:ext cx="11410394" cy="4419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19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musí povinně přispívat k následujícím </a:t>
                      </a:r>
                      <a:r>
                        <a:rPr kumimoji="0" lang="cs-CZ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indikátorům výstupu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100002 Podpořené podniky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101042 Podniky s nefinanční podporou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110001 počet podpořených podniků, které rozšířily své aktivity přes hranici (aktivita 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212002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Malé a střední podniky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zavádějící inovace produktů nebo procesů (aktivita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jsou uvedeny v přílohách č. 17 a 18 Příručky pro žadatele.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musi obowiązkowo przyczyniać się do osiągnięcia następujących </a:t>
                      </a:r>
                      <a:r>
                        <a:rPr kumimoji="0" lang="pl-PL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wskaźników produktu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100002 Przedsiębiorstwa objęte wsparciem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101042 Przedsiębiorstwa otrzymujące wsparcie niefinansowe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110001 Liczba wspieranych przedsiębiorstw, które rozszerzyły swoją działalność poza granicami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212002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i średnie przedsiębiorstwa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wprowadzające innowacje produktowe lub procesowe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znajdują się w załącznikach 17 i 18 Podręcznika wnioskodawcy.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202C8A7E-0B43-D5C3-2A99-F0E59B2FA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ED4A8B9-8789-7273-CA33-B2C3CF5676C7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20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Indikátory / </a:t>
            </a:r>
            <a:r>
              <a:rPr lang="cs-CZ" sz="20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lang="pl-PL" sz="2000" b="1" err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skażniki</a:t>
            </a:r>
            <a:endParaRPr lang="pl-PL" sz="2000" b="1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AAA94D28-2226-0C88-A15E-89037300A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72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podnikům/podnikatelům je poskytovaná v podobě služeb (přímo poskytovaných nebo zprostředkovaných příjemcem projektu), tj. má nefinanční charakter.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Cílovou skupinou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této výzvy jsou malé a střední podniky a mikropodniky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individuální podpory konkrétním podnikům je možné poskytovat služby výhradně MSP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hromadných akcí (konference, školení, semináře či webináře) považujeme cíl akce za naplněný a související výdaje způsobilé v plné výši i v případě účasti velkého podniku. Podmínkou je, že počet velkých podniků nepřekročí 20 % z celkového počtu zapojených podniků v dané hromadné akci. V případě překročení hranice 20 % dojde k proporčnímu krácení způsobilých výdajů na danou hromadnou akci.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dla firm/podmiotów gospodarczych świadczone jest w formie usług (dostarczonych bezpośrednio lub za pośrednictwem beneficjenta projektu), tj. ma charakter niefinansowy.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Grupą docelową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niniejszego naboru są MŚP i mikroprzedsiębiorstwa. 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indywidualnego wsparcia dla konkretnych przedsiębiorstw usługi mogą być świadczone wyłącznie na rzecz MŚP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imprez masowych (konferencji, szkoleń, seminariów lub webinariów) uznajemy cel imprezy za spełniony, a związane z nią wydatki za kwalifikowalne w całości nawet w przypadku udziału dużego przedsiębiorstwa. Warunkiem jest, aby liczba dużych przedsiębiorstw nie przekraczała 20% całkowitej liczby przedsiębiorstw uczestniczących w imprezie zbiorowej. W przypadku przekroczenia progu 20 % wydatki kwalifikowalne na działanie zbiorowe zostaną proporcjonalnie zmniejszone.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CA874-3C30-184A-5F16-13E1BF7D7D3A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D57A8F64-B027-BDDB-8053-B59976EAD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25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jsou některé aktivity vykazovány pouze prostřednictví zjednodušených metod vykazování výdajů, které  byly zavedeny přímo pro tuto výzvu. Jedná se o následující jednorázové částky: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inovační vouchery -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pokrývá náklady partnera projektu, které mu vzniknou v souvislosti se zajištěním inovačních služeb pro jeden MSP (9 387 EUR pro české a 9 648 EUR pro polské příjemce)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pokrytí nákladů na účast na mezinárodním veletrhu na území druhého státu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pokrývá náklady partnera projektu, které mu vzniknou v souvislosti se službami spojenými se zajištěním účasti podniku v pozici vystavovatele na zavedeném mezinárodním veletrhu na území druhého státu (13 243 EUR pro české a 13 935 EUR pro polské příjemce).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Jednorázové částky lze uplatnit pouze na podporu takových subjektů, které splňují definici malého a středního podniku.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projekty v rámci priority 5 se uplatňují také zjednodušené metody vykazování, které jsou obecně platné pro program.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niektóre działania są raportowane wyłącznie przy użyciu uproszczonego raportowania wydatków wprowadzonego specjalnie na potrzeby tego naboru. Chodzi o następujące kwoty ryczałtowe: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bony na innowacje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pokrywa wydatki poniesione przez partnera projektu związane ze świadczeniem usług innowacyjnych na rzecz jednego MŚP (9 387 EUR dla czeskich i 9 648 EUR dla polskich beneficjentów),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pokrycie kosztów udziału w targach międzynarodowych na terenie drugiego kraju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pokrywa wydatki poniesione przez partnera projektu na usługi związane z uczestnictwem przedsiębiorstw o charakterze wystawców w </a:t>
                      </a:r>
                      <a:r>
                        <a:rPr kumimoji="0" lang="pl-P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renomowanch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targach na terytorium drugiego kraju (13 243 EUR dla czeskich i 13 935 EUR dla polskich beneficjentów).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Kwoty ryczałtowe mogą być stosowane wyłącznie w odniesieniu do podmiotów spełniających definicję MŚP.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Uproszczone metody sprawozdawczości, które mają ogólne zastosowanie w programie, stosuje się również w projektach w ramach Priorytetu 5.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CA874-3C30-184A-5F16-13E1BF7D7D3A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D4E826FC-1052-3045-C17B-68D90771D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7166" y="595561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1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E41E4-573A-DB53-DC2A-2C9DFD0C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2AF0413-1A56-E48E-4CE5-16F41D1E1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661FA1-1A49-706D-8F8B-36FB1708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C9755B-33B8-90B4-9787-1D553BF4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080ACD-CDFC-9D85-0E3A-BF9B9B782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737C5D3-FC12-B61F-61F3-A83BAFC41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7B7B5BB-1012-83FD-E98E-A38F1BB226A9}"/>
              </a:ext>
            </a:extLst>
          </p:cNvPr>
          <p:cNvGraphicFramePr>
            <a:graphicFrameLocks noGrp="1"/>
          </p:cNvGraphicFramePr>
          <p:nvPr/>
        </p:nvGraphicFramePr>
        <p:xfrm>
          <a:off x="270142" y="685800"/>
          <a:ext cx="11750407" cy="52776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6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9434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277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inovační vouchery -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(9 387 EUR pro české a 9 648 EUR pro polské příjemce)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pokrývá následující skupiny náklady: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poskytování poradenských služeb malým a středním podnikům ze strany výzkumných institucí;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digitálních schopností MSP;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vědecké a technické vybavení a materiál;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nástroje ICT.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pokrytí nákladů na účast na mezinárodním veletrhu na území druhého státu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(13 243 EUR pro české a 13 935 EUR pro polské příjemce).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účastnický poplatek;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výstavní stánek (pronájem plochy a konstrukce) 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 a ubytování;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přeprava materiálu – doprava vystavovaných exponátů, stánku a jeho vybavení na veletrh a zpět, včetně balného a manipulace;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propagační materiály – marketingové propagační materiály, které jsou přístupné potenciálním odběratelům a slouží výlučně k propagaci podniku, jeho produktů a služeb.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personální náklady projektového partnera na zajištění účasti a organizaci;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specializované externí služby (např. překlady).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bony na innowacje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(9 387 EUR dla czeskich i 9 648 EUR dla polskich beneficjentów),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obejmuje następujące grupy wydatków: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świadczenie usług doradczych dla MŚP przez instytucje badawcze;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kompetencji cyfrowych MŚP;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naukowe i techniczne oraz materiały;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narzędzie ICT 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wota ryczałtowa na pokrycie kosztów udziału w targach międzynarodowych na terenie drugiego kraju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(13 243 EUR dla czeskich i 13 935 EUR dla polskich beneficjentów).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opłata za uczestnictwo;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stoiska targowego (wynajem powierzchni i zabudowa) - przejazd i zakwaterowanie;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 materiału - transport eksponatów, stoiska i jego wyposażenia na targi i z targów, w tym pakowanie i przeładunek;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materiały promocyjne - marketingowe materiały promocyjne, które są dostępne dla potencjalnych odbiorców i są wykorzystywane wyłącznie do promowania firmy, jej produktów i usług. -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personalne partnera projektu związane z uczestnictwem i organizacją;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specjalistyczne usługi zewnętrzne (np. tłumaczenia).</a:t>
                      </a:r>
                    </a:p>
                    <a:p>
                      <a:pPr marL="433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A59EE9F-CBFD-9360-BA84-6F48C70B3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BC5053E1-D11D-5FCD-F0B2-3C105BD09554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75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864B625F-6763-73D9-A7AE-500E68A4B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8157" y="6029278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0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337E-98FC-8963-FFC2-7B6BC0A4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C069D60-AA44-2525-6334-FD7695B8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019071-ED61-003D-985F-F7440C1F8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2D8D6F-AA95-7A4E-0518-9B38C3401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7236C91-6ED5-FBE6-4588-9763BC266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AE79E4-5789-416A-EBB7-49086DF3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2CC39F2-02ED-CADA-90B1-FD698FE84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BF564862-D8E2-E9D1-8377-A9D334D7BF7F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4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Schéma zjednodušeného vykazování mzdových výdajů / </a:t>
            </a:r>
            <a:r>
              <a:rPr lang="pl-PL" sz="1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Schemat stosowania uproszczonego rozliczania kosztów personelu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A72061-1FEF-F1AF-AE96-12522B020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507" y="1742684"/>
            <a:ext cx="5681542" cy="2620598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627A5862-A9AF-CB65-DDEF-27CF7A34E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63FFC2FD-1886-7883-52B0-20947696FD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1797530"/>
            <a:ext cx="5643493" cy="25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76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E30F3-D8B7-D41C-FAC2-F847BF50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B15FD96-01F0-B9CE-3092-9F6DF293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D48A0-7EE8-896B-EEBB-6737703C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5E35E7-F6C7-8C0F-C171-44DD21695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8EAA53-87D2-0C2E-B9AD-0E37DB29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63951C0-0D86-0D11-B6ED-176BA0C43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B5B37B69-2346-DF6B-BEEC-E099D93A0FAD}"/>
              </a:ext>
            </a:extLst>
          </p:cNvPr>
          <p:cNvGraphicFramePr>
            <a:graphicFrameLocks noGrp="1"/>
          </p:cNvGraphicFramePr>
          <p:nvPr/>
        </p:nvGraphicFramePr>
        <p:xfrm>
          <a:off x="270142" y="685800"/>
          <a:ext cx="11750407" cy="48473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6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9434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847381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Opatření poskytovaná na základě této výzvy naplňují znaky veřejné podpory podle čl. 107 odst. 1 Smlouvy o fungování Evropské unie (SFEU). Veřejnou podporu je v rámci každého projektu třeba posuzovat na úrovni všech zapojených subjektů a zároveň každý případ individuálně.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posouzení veřejné podpory je rozhodující také způsob zapojení partnera projektu v poskytování služeb podnikům/podnikatelům: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zároveň poskytovatelem služby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pouze zprostředkovatelem služby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orgánem veřejné správy, jeho svazkem a sdružením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není orgánem veřejné správy, jeho svazkem a sdružením</a:t>
                      </a: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400" b="1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k veřejné podpoře jsou uvedeny v kapitole A.7, příloze č. 7 příručky pro žadatele a v bodě 10. výzvy.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Przedsięwzięcia realizowane w ramach tego naboru spełniają cechy pomocy publicznej zgodnie z art. 107 ust. 1 Traktatu o funkcjonowaniu Unii Europejskiej (TFUE). Pomoc publiczna w każdym projekcie musi być oceniana na poziomie wszystkich zaangażowanych podmiotów i jednocześnie każdy przypadek musi być oceniany indywidualnie.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Sposób, w jaki partner projektu jest zaangażowany w świadczenie usług dla firm/przedsiębiorców, jest również kluczowy dla oceny pomocy publicznej: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jednocześnie usługodawcą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tylko pośrednikiem w świadczeniu usługi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organem administracji publicznej, jego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związkem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stowarzyszeniem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nie jest organem administracji publicznej, jego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związkem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stowarzyszeniem</a:t>
                      </a: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na temat pomocy publicznej znajdują się w rozdziale A.7, załączniku nr 7 Podręcznika dla </a:t>
                      </a:r>
                      <a:r>
                        <a:rPr kumimoji="0" lang="pl-PL" sz="14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wnioskodawcówa</a:t>
                      </a:r>
                      <a:r>
                        <a:rPr kumimoji="0" lang="pl-PL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punkcie 10. naboru.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FC77E725-C90B-B6F2-3B39-682463C26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A62B5374-E763-2A11-4FFF-A04799B99EAB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75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l-PL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INFORMACE O PODMÍNKÁCH VEŘEJNÉ PODPORY 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INFORMACJE O WARUNKACH POMOCY PUBLICZNEJ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7F662CD9-AE74-A03A-2043-9E72BA08C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582" y="582242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04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33" y="1637914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7482F19D-3379-E2E6-4C9E-F4C9008611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93983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subjektu); není-li poskytnuta veřejná podpora formou blokové výjimky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příspěvek na standardní projekty neposkytuje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podmiotu); 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jeśli pomoc publiczna nie jest udzielana w formie tzw. wyłączenia blokowego</a:t>
                      </a: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FC3F5B3B-411A-EB28-BB3A-BF6065368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3239982-B30C-A72F-A2CE-3694094CE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24709"/>
              </p:ext>
            </p:extLst>
          </p:nvPr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Prohlášení Vedoucího partnera a Partnerů projektu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Partnera Wiodącego i Partnerów Projektu 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AF85C02-0FE3-E626-3044-C191F7FF4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8780</Words>
  <Application>Microsoft Office PowerPoint</Application>
  <PresentationFormat>Širokoúhlá obrazovka</PresentationFormat>
  <Paragraphs>1125</Paragraphs>
  <Slides>68</Slides>
  <Notes>68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Prezentace aplikace PowerPoint</vt:lpstr>
      <vt:lpstr>Programové území / Obszar wsparcia</vt:lpstr>
      <vt:lpstr>PRIORITY / PRIORYTETY</vt:lpstr>
      <vt:lpstr>Kdo může žádat?/ Kto może wnioskować?</vt:lpstr>
      <vt:lpstr>Přeshraniční spolupráce v rámci projektu / Współpraca transgraniczna w ramach projektu</vt:lpstr>
      <vt:lpstr>Zdroje financování / Źródła finansowania</vt:lpstr>
      <vt:lpstr>Projektový záměr / Propozycja projektowa</vt:lpstr>
      <vt:lpstr>Projektový záměr / Propozycja projektowa</vt:lpstr>
      <vt:lpstr>Žádost o podporu / Wniosek o dofinansowanie</vt:lpstr>
      <vt:lpstr>Vyplnění žádosti o podporu / Zalecenia dotyczące wniosku o dofinansowanie</vt:lpstr>
      <vt:lpstr>Povinné přílohy / Obowiązkowe załączniki</vt:lpstr>
      <vt:lpstr>Způsoby vykazování výdajů / Zasady wykazywania wydatków</vt:lpstr>
      <vt:lpstr>Zjednodušené metody vykazování / Uproszczone metody rozliczania</vt:lpstr>
      <vt:lpstr>Zjednodušené metody vykazování / Uproszczone metody rozliczania</vt:lpstr>
      <vt:lpstr>Konzultace/ Konsultacje</vt:lpstr>
      <vt:lpstr>Tipy pro dobrou spolupráci / Wskazówki dotyczące dobrej współpracy</vt:lpstr>
      <vt:lpstr>Tematické propojení  / Spójność tematyczna</vt:lpstr>
      <vt:lpstr>Děkujeme za pozornost Dziękujemy za uwagę</vt:lpstr>
      <vt:lpstr>Prezentace aplikace PowerPoint</vt:lpstr>
      <vt:lpstr>Výzva - Koordinovanější přístup k ochraně životního prostředí v českopolském pohraničí Nabór - Bardziej skoordynowane podejście do ochrony środowiska na pograniczu czesko-polskim</vt:lpstr>
      <vt:lpstr>Výzva - Koordinovanější přístup k ochraně životního prostředí v českopolském pohraničí Nabór - Bardziej skoordynowane podejście do ochrony środowiska na pograniczu czesko-polskim</vt:lpstr>
      <vt:lpstr>Prezentace aplikace PowerPoint</vt:lpstr>
      <vt:lpstr>Prezentace aplikace PowerPoint</vt:lpstr>
      <vt:lpstr>Prezentace aplikace PowerPoint</vt:lpstr>
      <vt:lpstr>Schéma rozpočtu / Schemat budżetu</vt:lpstr>
      <vt:lpstr>Výzva - Koordinovanější přístup k ochraně životního prostředí v českopolském pohraničí Nabór - Bardziej skoordynowane podejście do ochrony środowiska na pograniczu czesko-polskim</vt:lpstr>
      <vt:lpstr>Prezentace aplikace PowerPoint</vt:lpstr>
      <vt:lpstr>Prezentace aplikace PowerPoint</vt:lpstr>
      <vt:lpstr>Výzva - Opatření pro rozvoj přeshraniční veřejné a individuální dopravy Nabór - Działania na rzecz rozwoju transgranicznej komunikacji publicznej i transportu indywidualnego</vt:lpstr>
      <vt:lpstr>Prezentace aplikace PowerPoint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Schéma rozpočtu / Schemat budżetu</vt:lpstr>
      <vt:lpstr>Prezentace aplikace PowerPoint</vt:lpstr>
      <vt:lpstr>Prezentace aplikace PowerPoint</vt:lpstr>
      <vt:lpstr>Výzva - Opatření pro rozvoj přeshraniční veřejné a individuální dopravy Nabór - Działania na rzecz rozwoju transgranicznej komunikacji publicznej i transportu indywidualnego</vt:lpstr>
      <vt:lpstr>Děkuji za pozornost Dziękuję za uwagę</vt:lpstr>
      <vt:lpstr>Prezentace aplikace PowerPoint</vt:lpstr>
      <vt:lpstr>Výzva - Prohloubení přeshraničních vazeb obyvatel a institucí česko-polského pohraničí  Nabór - Pogłębianie więzi transgranicznych mieszkańców i instytucji pogranicza czesko-polskiego</vt:lpstr>
      <vt:lpstr>Prezentace aplikace PowerPoint</vt:lpstr>
      <vt:lpstr>Prezentace aplikace PowerPoint</vt:lpstr>
      <vt:lpstr>Prezentace aplikace PowerPoint</vt:lpstr>
      <vt:lpstr>Výzva - Prohloubení přeshraničních vazeb obyvatel a institucí česko-polského pohraničí  Nabór - Pogłębianie więzi transgranicznych mieszkańców i instytucji pogranicza czesko-polskiego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Dziękuję za uwagę</vt:lpstr>
      <vt:lpstr>Prezentace aplikace PowerPoint</vt:lpstr>
      <vt:lpstr>Harmonogram výzvy  / Harmonogram naboru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Málková Edita</cp:lastModifiedBy>
  <cp:revision>1</cp:revision>
  <cp:lastPrinted>2025-10-07T06:07:01Z</cp:lastPrinted>
  <dcterms:created xsi:type="dcterms:W3CDTF">2022-05-17T16:22:05Z</dcterms:created>
  <dcterms:modified xsi:type="dcterms:W3CDTF">2025-10-15T13:18:27Z</dcterms:modified>
</cp:coreProperties>
</file>