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8" r:id="rId2"/>
    <p:sldId id="265" r:id="rId3"/>
    <p:sldId id="285" r:id="rId4"/>
    <p:sldId id="286" r:id="rId5"/>
    <p:sldId id="287" r:id="rId6"/>
    <p:sldId id="289" r:id="rId7"/>
    <p:sldId id="291" r:id="rId8"/>
    <p:sldId id="28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7B830-6061-4351-97CE-FD1D7FBE3EDC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2FB01-D99F-47CF-B052-E96F691B6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90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0" y="0"/>
            <a:ext cx="9144000" cy="3621021"/>
          </a:xfrm>
          <a:prstGeom prst="rect">
            <a:avLst/>
          </a:prstGeom>
        </p:spPr>
        <p:txBody>
          <a:bodyPr/>
          <a:lstStyle>
            <a:lvl1pPr marL="0" indent="0" defTabSz="896938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852335" y="3717032"/>
            <a:ext cx="7315601" cy="1056117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000" b="0" cap="all" baseline="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852335" y="4869160"/>
            <a:ext cx="5944000" cy="76964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52335" y="5733256"/>
            <a:ext cx="1676801" cy="365125"/>
          </a:xfrm>
        </p:spPr>
        <p:txBody>
          <a:bodyPr lIns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E41D9EB2-F07E-4EB9-BDCE-5CA88D28C3F5}" type="datetimeFigureOut">
              <a:rPr lang="cs-CZ" smtClean="0"/>
              <a:pPr/>
              <a:t>15.05.2025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51180" y="6328238"/>
            <a:ext cx="5112568" cy="365125"/>
          </a:xfrm>
        </p:spPr>
        <p:txBody>
          <a:bodyPr lIns="0"/>
          <a:lstStyle>
            <a:lvl1pPr algn="l">
              <a:defRPr sz="900" b="1" cap="all" baseline="0"/>
            </a:lvl1pPr>
          </a:lstStyle>
          <a:p>
            <a:r>
              <a:rPr lang="sv-SE" dirty="0">
                <a:solidFill>
                  <a:schemeClr val="tx2"/>
                </a:solidFill>
              </a:rPr>
              <a:t>www.spcr.cz</a:t>
            </a:r>
            <a:endParaRPr lang="cs-CZ" sz="800" dirty="0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0" y="6213309"/>
            <a:ext cx="9144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24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>
          <a:xfrm>
            <a:off x="0" y="-1984"/>
            <a:ext cx="9144000" cy="1441715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0" y="6474423"/>
            <a:ext cx="9144000" cy="384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6483882"/>
            <a:ext cx="2133600" cy="365125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031676BD-F5F0-4B82-87BC-16A218172CC0}" type="datetimeFigureOut">
              <a:rPr lang="cs-CZ" smtClean="0"/>
              <a:pPr/>
              <a:t>15.05.2025</a:t>
            </a:fld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2" y="6473067"/>
            <a:ext cx="5594769" cy="365125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892829"/>
            <a:ext cx="4572000" cy="4128459"/>
          </a:xfrm>
        </p:spPr>
      </p:sp>
      <p:sp>
        <p:nvSpPr>
          <p:cNvPr id="18" name="Obdélník 17"/>
          <p:cNvSpPr/>
          <p:nvPr userDrawn="1"/>
        </p:nvSpPr>
        <p:spPr>
          <a:xfrm>
            <a:off x="8460432" y="6474423"/>
            <a:ext cx="389535" cy="3840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8883"/>
          </a:xfrm>
          <a:prstGeom prst="rect">
            <a:avLst/>
          </a:prstGeom>
        </p:spPr>
      </p:pic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08587" y="6480932"/>
            <a:ext cx="288032" cy="365125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98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>
          <a:xfrm>
            <a:off x="0" y="-1984"/>
            <a:ext cx="9144000" cy="1441715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0" y="6474423"/>
            <a:ext cx="9144000" cy="384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6483882"/>
            <a:ext cx="2133600" cy="365125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031676BD-F5F0-4B82-87BC-16A218172CC0}" type="datetimeFigureOut">
              <a:rPr lang="cs-CZ" smtClean="0"/>
              <a:pPr/>
              <a:t>15.05.2025</a:t>
            </a:fld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2" y="6473067"/>
            <a:ext cx="5594769" cy="365125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64062" y="1892829"/>
            <a:ext cx="4572000" cy="4128459"/>
          </a:xfrm>
        </p:spPr>
      </p:sp>
      <p:sp>
        <p:nvSpPr>
          <p:cNvPr id="18" name="Obdélník 17"/>
          <p:cNvSpPr/>
          <p:nvPr userDrawn="1"/>
        </p:nvSpPr>
        <p:spPr>
          <a:xfrm>
            <a:off x="8460432" y="6474423"/>
            <a:ext cx="389535" cy="3840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8883"/>
          </a:xfrm>
          <a:prstGeom prst="rect">
            <a:avLst/>
          </a:prstGeom>
        </p:spPr>
      </p:pic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08587" y="6480932"/>
            <a:ext cx="288032" cy="365125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16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>
          <a:xfrm>
            <a:off x="0" y="-1984"/>
            <a:ext cx="9144000" cy="1441715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0" y="6474423"/>
            <a:ext cx="9144000" cy="384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6483882"/>
            <a:ext cx="2133600" cy="365125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031676BD-F5F0-4B82-87BC-16A218172CC0}" type="datetimeFigureOut">
              <a:rPr lang="cs-CZ" smtClean="0"/>
              <a:pPr/>
              <a:t>15.05.2025</a:t>
            </a:fld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2" y="6473067"/>
            <a:ext cx="5594769" cy="365125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843808" y="2132855"/>
            <a:ext cx="1642598" cy="1664825"/>
          </a:xfrm>
        </p:spPr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43808" y="3956668"/>
            <a:ext cx="1642598" cy="1664825"/>
          </a:xfrm>
        </p:spPr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44008" y="2132855"/>
            <a:ext cx="1642598" cy="1664825"/>
          </a:xfrm>
        </p:spPr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44008" y="3956668"/>
            <a:ext cx="1642598" cy="1664825"/>
          </a:xfrm>
        </p:spPr>
      </p:sp>
      <p:sp>
        <p:nvSpPr>
          <p:cNvPr id="21" name="Obdélník 20"/>
          <p:cNvSpPr/>
          <p:nvPr userDrawn="1"/>
        </p:nvSpPr>
        <p:spPr>
          <a:xfrm>
            <a:off x="8460432" y="6474423"/>
            <a:ext cx="389535" cy="3840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8883"/>
          </a:xfrm>
          <a:prstGeom prst="rect">
            <a:avLst/>
          </a:prstGeom>
        </p:spPr>
      </p:pic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08587" y="6480932"/>
            <a:ext cx="288032" cy="365125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789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08917" y="-28287"/>
            <a:ext cx="1828890" cy="2302820"/>
          </a:xfrm>
        </p:spPr>
      </p:sp>
      <p:sp>
        <p:nvSpPr>
          <p:cNvPr id="7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308305" y="4581128"/>
            <a:ext cx="1835720" cy="2282765"/>
          </a:xfrm>
        </p:spPr>
      </p:sp>
      <p:sp>
        <p:nvSpPr>
          <p:cNvPr id="7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475517" y="2275747"/>
            <a:ext cx="1828890" cy="2302820"/>
          </a:xfrm>
        </p:spPr>
      </p:sp>
      <p:sp>
        <p:nvSpPr>
          <p:cNvPr id="7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648263" y="-14751"/>
            <a:ext cx="1812059" cy="2289284"/>
          </a:xfrm>
        </p:spPr>
      </p:sp>
      <p:sp>
        <p:nvSpPr>
          <p:cNvPr id="7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648072" y="4561074"/>
            <a:ext cx="1828890" cy="2302820"/>
          </a:xfrm>
        </p:spPr>
      </p:sp>
      <p:sp>
        <p:nvSpPr>
          <p:cNvPr id="7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03108" y="2275747"/>
            <a:ext cx="1832788" cy="2302820"/>
          </a:xfrm>
        </p:spPr>
      </p:sp>
      <p:sp>
        <p:nvSpPr>
          <p:cNvPr id="8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-12392" y="-14751"/>
            <a:ext cx="1812059" cy="2289284"/>
          </a:xfrm>
        </p:spPr>
      </p:sp>
      <p:sp>
        <p:nvSpPr>
          <p:cNvPr id="8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-12161" y="4561074"/>
            <a:ext cx="1828890" cy="2302820"/>
          </a:xfrm>
        </p:spPr>
      </p:sp>
    </p:spTree>
    <p:extLst>
      <p:ext uri="{BB962C8B-B14F-4D97-AF65-F5344CB8AC3E}">
        <p14:creationId xmlns:p14="http://schemas.microsoft.com/office/powerpoint/2010/main" val="2608627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6474423"/>
            <a:ext cx="9144000" cy="384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6483882"/>
            <a:ext cx="2133600" cy="365125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031676BD-F5F0-4B82-87BC-16A218172CC0}" type="datetimeFigureOut">
              <a:rPr lang="cs-CZ" smtClean="0"/>
              <a:pPr/>
              <a:t>15.05.2025</a:t>
            </a:fld>
            <a:endParaRPr lang="cs-CZ" dirty="0"/>
          </a:p>
        </p:txBody>
      </p:sp>
      <p:sp>
        <p:nvSpPr>
          <p:cNvPr id="1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2" y="6473067"/>
            <a:ext cx="5594769" cy="365125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8460432" y="6474423"/>
            <a:ext cx="389535" cy="3840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8883"/>
          </a:xfrm>
          <a:prstGeom prst="rect">
            <a:avLst/>
          </a:prstGeom>
        </p:spPr>
      </p:pic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08587" y="6480932"/>
            <a:ext cx="288032" cy="365125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18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76BD-F5F0-4B82-87BC-16A218172CC0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DF76-9E97-4522-B3B6-CC22FE736D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99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76BD-F5F0-4B82-87BC-16A218172CC0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DF76-9E97-4522-B3B6-CC22FE736D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999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76BD-F5F0-4B82-87BC-16A218172CC0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DF76-9E97-4522-B3B6-CC22FE736D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37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76BD-F5F0-4B82-87BC-16A218172CC0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DF76-9E97-4522-B3B6-CC22FE736D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60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852335" y="2372883"/>
            <a:ext cx="7315601" cy="316835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1698944" y="5733256"/>
            <a:ext cx="5944000" cy="384043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59599" y="5733256"/>
            <a:ext cx="767337" cy="365125"/>
          </a:xfrm>
        </p:spPr>
        <p:txBody>
          <a:bodyPr lIns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E41D9EB2-F07E-4EB9-BDCE-5CA88D28C3F5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65684" y="6328238"/>
            <a:ext cx="5112568" cy="365125"/>
          </a:xfrm>
        </p:spPr>
        <p:txBody>
          <a:bodyPr lIns="0"/>
          <a:lstStyle>
            <a:lvl1pPr algn="l">
              <a:defRPr sz="900" b="1" cap="all" baseline="0"/>
            </a:lvl1pPr>
          </a:lstStyle>
          <a:p>
            <a:r>
              <a:rPr lang="sv-SE" dirty="0">
                <a:solidFill>
                  <a:schemeClr val="tx2"/>
                </a:solidFill>
              </a:rPr>
              <a:t>www.spcr.cz</a:t>
            </a:r>
            <a:endParaRPr lang="cs-CZ" sz="800" dirty="0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0" y="6213309"/>
            <a:ext cx="9144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11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0" y="-1984"/>
            <a:ext cx="9144000" cy="1441715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bdélník 7"/>
          <p:cNvSpPr/>
          <p:nvPr userDrawn="1"/>
        </p:nvSpPr>
        <p:spPr>
          <a:xfrm>
            <a:off x="0" y="6474423"/>
            <a:ext cx="9144000" cy="384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460432" y="6474423"/>
            <a:ext cx="389535" cy="3840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960" y="1600201"/>
            <a:ext cx="7735243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6483882"/>
            <a:ext cx="2133600" cy="365125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031676BD-F5F0-4B82-87BC-16A218172CC0}" type="datetimeFigureOut">
              <a:rPr lang="cs-CZ" smtClean="0"/>
              <a:pPr/>
              <a:t>15.05.2025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2" y="6473067"/>
            <a:ext cx="5594769" cy="365125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08587" y="6480932"/>
            <a:ext cx="288032" cy="365125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9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0" y="-1984"/>
            <a:ext cx="9144000" cy="1441715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bdélník 7"/>
          <p:cNvSpPr/>
          <p:nvPr userDrawn="1"/>
        </p:nvSpPr>
        <p:spPr>
          <a:xfrm>
            <a:off x="0" y="6474423"/>
            <a:ext cx="9144000" cy="384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960" y="2372882"/>
            <a:ext cx="7735243" cy="375328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6483882"/>
            <a:ext cx="2133600" cy="365125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031676BD-F5F0-4B82-87BC-16A218172CC0}" type="datetimeFigureOut">
              <a:rPr lang="cs-CZ" smtClean="0"/>
              <a:pPr/>
              <a:t>15.05.2025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2" y="6473067"/>
            <a:ext cx="5594769" cy="365125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text 2"/>
          <p:cNvSpPr>
            <a:spLocks noGrp="1"/>
          </p:cNvSpPr>
          <p:nvPr>
            <p:ph type="body" idx="13"/>
          </p:nvPr>
        </p:nvSpPr>
        <p:spPr>
          <a:xfrm>
            <a:off x="924928" y="1445088"/>
            <a:ext cx="7751528" cy="447741"/>
          </a:xfrm>
        </p:spPr>
        <p:txBody>
          <a:bodyPr lIns="0"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4"/>
          </p:nvPr>
        </p:nvSpPr>
        <p:spPr>
          <a:xfrm>
            <a:off x="927961" y="1918230"/>
            <a:ext cx="7751528" cy="447741"/>
          </a:xfrm>
        </p:spPr>
        <p:txBody>
          <a:bodyPr lIns="0" anchor="b">
            <a:normAutofit/>
          </a:bodyPr>
          <a:lstStyle>
            <a:lvl1pPr marL="0" indent="0">
              <a:buNone/>
              <a:defRPr sz="1200" b="1" i="1" cap="none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Obdélník 12"/>
          <p:cNvSpPr/>
          <p:nvPr userDrawn="1"/>
        </p:nvSpPr>
        <p:spPr>
          <a:xfrm>
            <a:off x="8460432" y="6474423"/>
            <a:ext cx="389535" cy="3840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8883"/>
          </a:xfrm>
          <a:prstGeom prst="rect">
            <a:avLst/>
          </a:prstGeom>
        </p:spPr>
      </p:pic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08587" y="6480932"/>
            <a:ext cx="288032" cy="365125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3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 defTabSz="896938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56176" y="3621021"/>
            <a:ext cx="2232248" cy="2592288"/>
          </a:xfrm>
        </p:spPr>
        <p:txBody>
          <a:bodyPr anchor="t"/>
          <a:lstStyle>
            <a:lvl1pPr algn="l">
              <a:defRPr sz="2000" b="0" cap="all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8975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 defTabSz="896938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0" y="2948947"/>
            <a:ext cx="3456384" cy="960107"/>
          </a:xfrm>
        </p:spPr>
        <p:txBody>
          <a:bodyPr anchor="t"/>
          <a:lstStyle>
            <a:lvl1pPr algn="l">
              <a:defRPr sz="2000" b="0" cap="all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8969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/>
          <p:nvPr userDrawn="1"/>
        </p:nvSpPr>
        <p:spPr>
          <a:xfrm>
            <a:off x="0" y="-1984"/>
            <a:ext cx="9144000" cy="1441715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71600" y="1700808"/>
            <a:ext cx="3503830" cy="3394075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2971" y="1700808"/>
            <a:ext cx="3503829" cy="3394075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Obdélník 12"/>
          <p:cNvSpPr/>
          <p:nvPr userDrawn="1"/>
        </p:nvSpPr>
        <p:spPr>
          <a:xfrm>
            <a:off x="0" y="6474423"/>
            <a:ext cx="9144000" cy="384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6483882"/>
            <a:ext cx="2133600" cy="365125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031676BD-F5F0-4B82-87BC-16A218172CC0}" type="datetimeFigureOut">
              <a:rPr lang="cs-CZ" smtClean="0"/>
              <a:pPr/>
              <a:t>15.05.2025</a:t>
            </a:fld>
            <a:endParaRPr lang="cs-CZ" dirty="0"/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2" y="6473067"/>
            <a:ext cx="5594769" cy="365125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8460432" y="6474423"/>
            <a:ext cx="389535" cy="3840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8883"/>
          </a:xfrm>
          <a:prstGeom prst="rect">
            <a:avLst/>
          </a:prstGeom>
        </p:spPr>
      </p:pic>
      <p:sp>
        <p:nvSpPr>
          <p:cNvPr id="1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08587" y="6480932"/>
            <a:ext cx="288032" cy="365125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85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/>
          <p:nvPr userDrawn="1"/>
        </p:nvSpPr>
        <p:spPr>
          <a:xfrm>
            <a:off x="0" y="-1984"/>
            <a:ext cx="9144000" cy="1441715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24929" y="1445088"/>
            <a:ext cx="3548863" cy="639763"/>
          </a:xfrm>
        </p:spPr>
        <p:txBody>
          <a:bodyPr lIns="0"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12949" y="1445088"/>
            <a:ext cx="3550257" cy="639763"/>
          </a:xfrm>
        </p:spPr>
        <p:txBody>
          <a:bodyPr lIns="0"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/>
          </p:nvPr>
        </p:nvSpPr>
        <p:spPr>
          <a:xfrm>
            <a:off x="927962" y="2276872"/>
            <a:ext cx="3547469" cy="3744416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3"/>
          <p:cNvSpPr>
            <a:spLocks noGrp="1"/>
          </p:cNvSpPr>
          <p:nvPr>
            <p:ph sz="half" idx="2"/>
          </p:nvPr>
        </p:nvSpPr>
        <p:spPr>
          <a:xfrm>
            <a:off x="5139332" y="2276872"/>
            <a:ext cx="3547468" cy="3744416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27705" y="836712"/>
            <a:ext cx="8229600" cy="5809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8" name="Obdélník 17"/>
          <p:cNvSpPr/>
          <p:nvPr userDrawn="1"/>
        </p:nvSpPr>
        <p:spPr>
          <a:xfrm>
            <a:off x="0" y="6474423"/>
            <a:ext cx="9144000" cy="384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6483882"/>
            <a:ext cx="2133600" cy="365125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031676BD-F5F0-4B82-87BC-16A218172CC0}" type="datetimeFigureOut">
              <a:rPr lang="cs-CZ" smtClean="0"/>
              <a:pPr/>
              <a:t>15.05.2025</a:t>
            </a:fld>
            <a:endParaRPr lang="cs-CZ" dirty="0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2" y="6473067"/>
            <a:ext cx="5594769" cy="365125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8460432" y="6474423"/>
            <a:ext cx="389535" cy="3840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8883"/>
          </a:xfrm>
          <a:prstGeom prst="rect">
            <a:avLst/>
          </a:prstGeom>
        </p:spPr>
      </p:pic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08587" y="6480932"/>
            <a:ext cx="288032" cy="365125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4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>
          <a:xfrm>
            <a:off x="0" y="-1984"/>
            <a:ext cx="9144000" cy="1441715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0" y="6474423"/>
            <a:ext cx="9144000" cy="384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6483882"/>
            <a:ext cx="2133600" cy="365125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031676BD-F5F0-4B82-87BC-16A218172CC0}" type="datetimeFigureOut">
              <a:rPr lang="cs-CZ" smtClean="0"/>
              <a:pPr/>
              <a:t>15.05.2025</a:t>
            </a:fld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2" y="6473067"/>
            <a:ext cx="5594769" cy="365125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892829"/>
            <a:ext cx="9144000" cy="2592288"/>
          </a:xfrm>
        </p:spPr>
      </p:sp>
      <p:sp>
        <p:nvSpPr>
          <p:cNvPr id="18" name="Obdélník 17"/>
          <p:cNvSpPr/>
          <p:nvPr userDrawn="1"/>
        </p:nvSpPr>
        <p:spPr>
          <a:xfrm>
            <a:off x="8460432" y="6474423"/>
            <a:ext cx="389535" cy="3840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8883"/>
          </a:xfrm>
          <a:prstGeom prst="rect">
            <a:avLst/>
          </a:prstGeom>
        </p:spPr>
      </p:pic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08587" y="6480932"/>
            <a:ext cx="288032" cy="365125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05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27705" y="836712"/>
            <a:ext cx="8229600" cy="5809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3948" y="1600201"/>
            <a:ext cx="8219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676BD-F5F0-4B82-87BC-16A218172CC0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DF76-9E97-4522-B3B6-CC22FE736D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77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5" r:id="rId4"/>
    <p:sldLayoutId id="2147483651" r:id="rId5"/>
    <p:sldLayoutId id="2147483663" r:id="rId6"/>
    <p:sldLayoutId id="2147483652" r:id="rId7"/>
    <p:sldLayoutId id="2147483653" r:id="rId8"/>
    <p:sldLayoutId id="2147483654" r:id="rId9"/>
    <p:sldLayoutId id="2147483660" r:id="rId10"/>
    <p:sldLayoutId id="2147483661" r:id="rId11"/>
    <p:sldLayoutId id="2147483662" r:id="rId12"/>
    <p:sldLayoutId id="214748366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§"/>
        <a:defRPr sz="1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360363" indent="-168275" algn="l" defTabSz="914400" rtl="0" eaLnBrk="1" latinLnBrk="0" hangingPunct="1">
        <a:spcBef>
          <a:spcPct val="20000"/>
        </a:spcBef>
        <a:buClr>
          <a:schemeClr val="tx1"/>
        </a:buClr>
        <a:buSzPct val="100000"/>
        <a:buFont typeface="Wingdings" panose="05000000000000000000" pitchFamily="2" charset="2"/>
        <a:buChar char="ú"/>
        <a:defRPr sz="1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536575" indent="-158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Wingdings 3" panose="05040102010807070707" pitchFamily="18" charset="2"/>
        <a:buChar char="&quot;"/>
        <a:defRPr sz="9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719138" indent="-150813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–"/>
        <a:defRPr sz="9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896938" indent="-1412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9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holica@spcr.cz" TargetMode="External"/><Relationship Id="rId2" Type="http://schemas.openxmlformats.org/officeDocument/2006/relationships/hyperlink" Target="https://www.google.com/maps/search/Freyova+948%2F11+%7C+190+00+Praha+9?entry=gmail&amp;source=g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spcr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r="12813"/>
          <a:stretch>
            <a:fillRect/>
          </a:stretch>
        </p:blipFill>
        <p:spPr>
          <a:xfrm>
            <a:off x="0" y="-32657"/>
            <a:ext cx="9144000" cy="3621021"/>
          </a:xfr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95537" y="4293097"/>
            <a:ext cx="77724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</a:rPr>
              <a:t>MODERNÍ TECHNOLOGIE A PROMĚNY TRHU PRÁCE V OLOMOUCKÉM KRAJI 2025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83569" y="5086332"/>
            <a:ext cx="5944000" cy="5760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konference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683569" y="5733256"/>
            <a:ext cx="1845568" cy="365125"/>
          </a:xfrm>
        </p:spPr>
        <p:txBody>
          <a:bodyPr/>
          <a:lstStyle/>
          <a:p>
            <a:r>
              <a:rPr lang="cs-CZ" dirty="0"/>
              <a:t>15. 5. 2025, Olomouc</a:t>
            </a: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www.spcr.cz</a:t>
            </a:r>
            <a:endParaRPr lang="cs-CZ" sz="800" dirty="0"/>
          </a:p>
        </p:txBody>
      </p:sp>
      <p:pic>
        <p:nvPicPr>
          <p:cNvPr id="1026" name="Picture 2" descr="M:\AMI\!GRAFIKA\2015\SPCR\logo_PPT_inver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5" y="815768"/>
            <a:ext cx="1800200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4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76864" cy="680729"/>
          </a:xfrm>
        </p:spPr>
        <p:txBody>
          <a:bodyPr/>
          <a:lstStyle/>
          <a:p>
            <a:pPr algn="ctr"/>
            <a:r>
              <a:rPr lang="cs-CZ" b="1" dirty="0"/>
              <a:t>SPČR – POSLÁNÍ, AGENDA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267" y="1031943"/>
            <a:ext cx="8568952" cy="52053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400" b="1" dirty="0"/>
              <a:t>připomínkujeme</a:t>
            </a:r>
            <a:r>
              <a:rPr lang="cs-CZ" sz="2400" dirty="0"/>
              <a:t> legislativu, </a:t>
            </a:r>
            <a:endParaRPr lang="cs-CZ" sz="2400" b="1" dirty="0"/>
          </a:p>
          <a:p>
            <a:r>
              <a:rPr lang="cs-CZ" sz="2400" b="1" dirty="0"/>
              <a:t>nastavujeme</a:t>
            </a:r>
            <a:r>
              <a:rPr lang="cs-CZ" sz="2400" dirty="0"/>
              <a:t> lepší podmínky pro byznys</a:t>
            </a:r>
          </a:p>
          <a:p>
            <a:r>
              <a:rPr lang="cs-CZ" sz="2400" b="1" dirty="0"/>
              <a:t>navrhujeme</a:t>
            </a:r>
            <a:r>
              <a:rPr lang="cs-CZ" sz="2400" dirty="0"/>
              <a:t> strategické změny napříč sektory</a:t>
            </a:r>
          </a:p>
          <a:p>
            <a:r>
              <a:rPr lang="cs-CZ" sz="2400" b="1" dirty="0"/>
              <a:t>reflektujeme</a:t>
            </a:r>
            <a:r>
              <a:rPr lang="cs-CZ" sz="2400" dirty="0"/>
              <a:t> reálné potřeby a zájem byznysu</a:t>
            </a:r>
          </a:p>
          <a:p>
            <a:r>
              <a:rPr lang="cs-CZ" sz="2400" b="1" dirty="0"/>
              <a:t>jsme součástí</a:t>
            </a:r>
            <a:r>
              <a:rPr lang="cs-CZ" sz="2400" dirty="0"/>
              <a:t> sociálního dialogu – udržujeme sociální smír</a:t>
            </a:r>
          </a:p>
          <a:p>
            <a:r>
              <a:rPr lang="cs-CZ" sz="2400" b="1" dirty="0"/>
              <a:t>prosazujeme</a:t>
            </a:r>
            <a:r>
              <a:rPr lang="cs-CZ" sz="2400" dirty="0"/>
              <a:t> zájmy českých firem v EU</a:t>
            </a:r>
          </a:p>
          <a:p>
            <a:r>
              <a:rPr lang="cs-CZ" sz="2400" b="1" dirty="0"/>
              <a:t>organizujeme</a:t>
            </a:r>
            <a:r>
              <a:rPr lang="cs-CZ" sz="2400" dirty="0"/>
              <a:t> podnikatelské mise po celém světě</a:t>
            </a:r>
          </a:p>
          <a:p>
            <a:r>
              <a:rPr lang="cs-CZ" sz="2400" b="1" dirty="0"/>
              <a:t>podporujeme</a:t>
            </a:r>
            <a:r>
              <a:rPr lang="cs-CZ" sz="2400" dirty="0"/>
              <a:t> výzkum a inovace </a:t>
            </a:r>
          </a:p>
          <a:p>
            <a:r>
              <a:rPr lang="cs-CZ" sz="2400" b="1" dirty="0"/>
              <a:t>rozvíjíme</a:t>
            </a:r>
            <a:r>
              <a:rPr lang="cs-CZ" sz="2400" dirty="0"/>
              <a:t> spolupráci mezi firmami a školami</a:t>
            </a:r>
          </a:p>
          <a:p>
            <a:r>
              <a:rPr lang="cs-CZ" sz="2400" b="1" dirty="0"/>
              <a:t>pořádáme </a:t>
            </a:r>
            <a:r>
              <a:rPr lang="cs-CZ" sz="2400" dirty="0"/>
              <a:t>jednání, kulaté stoly, semináře, debaty, společenská setkání </a:t>
            </a:r>
          </a:p>
          <a:p>
            <a:endParaRPr lang="cs-CZ" sz="2400" dirty="0"/>
          </a:p>
          <a:p>
            <a:r>
              <a:rPr lang="cs-CZ" sz="2400" dirty="0"/>
              <a:t>CENTRÁLNĚ, V REGIONECH, V BRUSELU</a:t>
            </a:r>
          </a:p>
          <a:p>
            <a:endParaRPr lang="cs-CZ" sz="2000" dirty="0"/>
          </a:p>
          <a:p>
            <a:endParaRPr lang="cs-CZ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4026-0508-4ACA-AA5F-61F957477DBE}" type="datetime3">
              <a:rPr lang="cs-CZ" smtClean="0"/>
              <a:t>15/05/25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00187" y="6480932"/>
            <a:ext cx="288032" cy="365125"/>
          </a:xfrm>
        </p:spPr>
        <p:txBody>
          <a:bodyPr/>
          <a:lstStyle/>
          <a:p>
            <a:fld id="{3404DF76-9E97-4522-B3B6-CC22FE736D02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86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20559" cy="580925"/>
          </a:xfrm>
        </p:spPr>
        <p:txBody>
          <a:bodyPr/>
          <a:lstStyle/>
          <a:p>
            <a:r>
              <a:rPr lang="cs-CZ" b="1" dirty="0"/>
              <a:t>Nové si hledá cestu všude…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41774"/>
            <a:ext cx="6887220" cy="4591481"/>
          </a:xfrm>
        </p:spPr>
      </p:pic>
    </p:spTree>
    <p:extLst>
      <p:ext uri="{BB962C8B-B14F-4D97-AF65-F5344CB8AC3E}">
        <p14:creationId xmlns:p14="http://schemas.microsoft.com/office/powerpoint/2010/main" val="289672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800479" cy="580925"/>
          </a:xfrm>
        </p:spPr>
        <p:txBody>
          <a:bodyPr/>
          <a:lstStyle/>
          <a:p>
            <a:r>
              <a:rPr lang="cs-CZ" dirty="0"/>
              <a:t>ZAVÁDĚNÍ MODERNÍCH TECHNOLOGIÍ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692696"/>
            <a:ext cx="7735243" cy="5184576"/>
          </a:xfrm>
        </p:spPr>
        <p:txBody>
          <a:bodyPr>
            <a:normAutofit/>
          </a:bodyPr>
          <a:lstStyle/>
          <a:p>
            <a:r>
              <a:rPr lang="cs-CZ" sz="2400" dirty="0"/>
              <a:t>KDE? Všude…</a:t>
            </a:r>
          </a:p>
          <a:p>
            <a:r>
              <a:rPr lang="cs-CZ" sz="2400" dirty="0"/>
              <a:t>Nejen „tradiční“ průmysl, ale také obranný průmysl, zdravotnictví, farmaceutický průmysl, služby, školství, sociální služby, zemědělství, logistika, administrativa, komunikace, marketing a další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17" y="2996952"/>
            <a:ext cx="5864587" cy="32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9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160519" cy="580925"/>
          </a:xfrm>
        </p:spPr>
        <p:txBody>
          <a:bodyPr/>
          <a:lstStyle/>
          <a:p>
            <a:r>
              <a:rPr lang="cs-CZ" dirty="0"/>
              <a:t>ZAVÁDĚNÍ MODERNÍCH TECHNOLOGIÍ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960" y="980728"/>
            <a:ext cx="7735243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/>
              <a:t>CO?</a:t>
            </a:r>
          </a:p>
          <a:p>
            <a:r>
              <a:rPr lang="cs-CZ" sz="2400" dirty="0"/>
              <a:t>Automatizace, robotizace, digitalizace, 3D tisk, průmyslová vizualizace/ simulace - modelování, umělá inteligence (strojové učení), on-line komunikace a další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JAK?</a:t>
            </a:r>
          </a:p>
          <a:p>
            <a:r>
              <a:rPr lang="cs-CZ" sz="2400" dirty="0"/>
              <a:t>Evolučně – z hlediska technologií (např. od Forda ke </a:t>
            </a:r>
            <a:r>
              <a:rPr lang="cs-CZ" sz="2400" dirty="0" err="1"/>
              <a:t>kolaborativním</a:t>
            </a:r>
            <a:r>
              <a:rPr lang="cs-CZ" sz="2400" dirty="0"/>
              <a:t> robotům)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PROČ?</a:t>
            </a:r>
          </a:p>
          <a:p>
            <a:pPr fontAlgn="base"/>
            <a:r>
              <a:rPr lang="cs-CZ" sz="2400" b="1" dirty="0"/>
              <a:t>efektivita</a:t>
            </a:r>
            <a:r>
              <a:rPr lang="cs-CZ" sz="2400" dirty="0"/>
              <a:t> (robotizace, automatizace)</a:t>
            </a:r>
          </a:p>
          <a:p>
            <a:pPr fontAlgn="base"/>
            <a:r>
              <a:rPr lang="cs-CZ" sz="2400" b="1" dirty="0"/>
              <a:t>náhrada opakované či namáhavé činnosti </a:t>
            </a:r>
            <a:r>
              <a:rPr lang="cs-CZ" sz="2400" dirty="0"/>
              <a:t>(robotizace, automatizace)</a:t>
            </a:r>
          </a:p>
          <a:p>
            <a:pPr fontAlgn="base"/>
            <a:r>
              <a:rPr lang="cs-CZ" sz="2400" b="1" dirty="0"/>
              <a:t>zpřehlednění a orientace </a:t>
            </a:r>
            <a:r>
              <a:rPr lang="cs-CZ" sz="2400" dirty="0"/>
              <a:t>v náročných procesech a (digitalizace, AI)</a:t>
            </a:r>
            <a:r>
              <a:rPr lang="cs-CZ" sz="2400" b="1" dirty="0"/>
              <a:t> využití dat</a:t>
            </a:r>
            <a:endParaRPr lang="cs-CZ" sz="2400" dirty="0"/>
          </a:p>
          <a:p>
            <a:pPr fontAlgn="base"/>
            <a:r>
              <a:rPr lang="cs-CZ" sz="2400" dirty="0"/>
              <a:t>jistota, stabilita pro plánování </a:t>
            </a:r>
          </a:p>
          <a:p>
            <a:pPr marL="0" indent="0" fontAlgn="base">
              <a:buNone/>
            </a:pPr>
            <a:endParaRPr lang="cs-CZ" sz="2400" dirty="0"/>
          </a:p>
          <a:p>
            <a:pPr fontAlgn="base"/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82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808591" cy="580925"/>
          </a:xfrm>
        </p:spPr>
        <p:txBody>
          <a:bodyPr/>
          <a:lstStyle/>
          <a:p>
            <a:r>
              <a:rPr lang="cs-CZ" dirty="0"/>
              <a:t>DIGITÁLNÍ TRANSFORMACE dle Jiřího Holoubka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7"/>
            <a:ext cx="8339675" cy="5073428"/>
          </a:xfrm>
        </p:spPr>
        <p:txBody>
          <a:bodyPr>
            <a:normAutofit/>
          </a:bodyPr>
          <a:lstStyle/>
          <a:p>
            <a:r>
              <a:rPr lang="cs-CZ" sz="2400" dirty="0"/>
              <a:t>roste počet firem, které digitalizují vnitropodnikové procesy</a:t>
            </a:r>
          </a:p>
          <a:p>
            <a:r>
              <a:rPr lang="cs-CZ" sz="2400" dirty="0"/>
              <a:t>nejen ve výrobě, ale i administrativě a prodeji/komunikaci se zákazníky</a:t>
            </a:r>
          </a:p>
          <a:p>
            <a:r>
              <a:rPr lang="cs-CZ" sz="2400" dirty="0"/>
              <a:t>transformuje se stávající firemní datová infrastruktura a začleňují se do ní nové a dosud nevyužívané procesy </a:t>
            </a:r>
          </a:p>
          <a:p>
            <a:r>
              <a:rPr lang="cs-CZ" sz="2400" dirty="0"/>
              <a:t>REVOLUCE? – z pohledu myšlení a společenských dopadů možná ano</a:t>
            </a:r>
          </a:p>
          <a:p>
            <a:r>
              <a:rPr lang="cs-CZ" sz="2400" dirty="0"/>
              <a:t>Hlavní atribut: </a:t>
            </a:r>
            <a:r>
              <a:rPr lang="cs-CZ" sz="2400" b="1" dirty="0"/>
              <a:t>DATA</a:t>
            </a:r>
            <a:r>
              <a:rPr lang="cs-CZ" sz="2400" dirty="0"/>
              <a:t> jako surovina, obchodní komodita</a:t>
            </a:r>
          </a:p>
          <a:p>
            <a:r>
              <a:rPr lang="cs-CZ" sz="2400" b="1" dirty="0"/>
              <a:t>DATA</a:t>
            </a:r>
            <a:r>
              <a:rPr lang="cs-CZ" sz="2400" dirty="0"/>
              <a:t> (vstupy) →  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INFORMACE </a:t>
            </a:r>
            <a:r>
              <a:rPr lang="cs-CZ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(vyhodnocení)</a:t>
            </a:r>
            <a:r>
              <a:rPr lang="cs-CZ" sz="2400" dirty="0"/>
              <a:t> → </a:t>
            </a:r>
            <a:r>
              <a:rPr lang="cs-CZ" sz="2400" b="1" dirty="0"/>
              <a:t>ZNALOST</a:t>
            </a:r>
            <a:r>
              <a:rPr lang="cs-CZ" sz="2400" dirty="0"/>
              <a:t> (opatření) – roli informací v mnohých procesech </a:t>
            </a:r>
            <a:r>
              <a:rPr lang="cs-CZ" sz="2400" b="1" dirty="0"/>
              <a:t>přebírá AI</a:t>
            </a:r>
          </a:p>
          <a:p>
            <a:r>
              <a:rPr lang="cs-CZ" sz="2400" dirty="0"/>
              <a:t>Obecné čekávání firem: </a:t>
            </a:r>
            <a:r>
              <a:rPr lang="cs-CZ" sz="2400" b="1" dirty="0"/>
              <a:t>ZVÝŠENÍ PRODUKTIVITY</a:t>
            </a:r>
          </a:p>
        </p:txBody>
      </p:sp>
    </p:spTree>
    <p:extLst>
      <p:ext uri="{BB962C8B-B14F-4D97-AF65-F5344CB8AC3E}">
        <p14:creationId xmlns:p14="http://schemas.microsoft.com/office/powerpoint/2010/main" val="131974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2937" y="116632"/>
            <a:ext cx="6160519" cy="580925"/>
          </a:xfrm>
        </p:spPr>
        <p:txBody>
          <a:bodyPr/>
          <a:lstStyle/>
          <a:p>
            <a:r>
              <a:rPr lang="cs-CZ" dirty="0"/>
              <a:t>SOUČASNÉ VÝZVY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4" y="697557"/>
            <a:ext cx="7735243" cy="5683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/>
              <a:t>Z pohledu KOMPETENCÍ lidí</a:t>
            </a:r>
          </a:p>
          <a:p>
            <a:pPr fontAlgn="base"/>
            <a:r>
              <a:rPr lang="cs-CZ" sz="1800" dirty="0"/>
              <a:t>Výchova a dostupnost odborníků pro ,,tradiční” a „nové“ obory (např.: jaderná energetika, vysokorychlostní železnice, čipy, polovodiče)</a:t>
            </a:r>
          </a:p>
          <a:p>
            <a:pPr fontAlgn="base"/>
            <a:r>
              <a:rPr lang="cs-CZ" sz="1800" dirty="0"/>
              <a:t>dostupnost pracovníků se zájmem a schopností učit se - umění využívat moderní pracovní nástroje jako digitalizace, robotizace, automatizace, AI </a:t>
            </a:r>
          </a:p>
          <a:p>
            <a:pPr marL="0" indent="0">
              <a:buNone/>
            </a:pPr>
            <a:br>
              <a:rPr lang="cs-CZ" sz="1800" dirty="0"/>
            </a:br>
            <a:r>
              <a:rPr lang="cs-CZ" sz="1800" b="1" dirty="0"/>
              <a:t>Z pohledu přípravy a rozvoje schopnosti ADAPTACE</a:t>
            </a:r>
          </a:p>
          <a:p>
            <a:pPr fontAlgn="base"/>
            <a:r>
              <a:rPr lang="cs-CZ" sz="1800" dirty="0"/>
              <a:t>kvalitní vzdělávání mladých lidí a budoucích učitelů </a:t>
            </a:r>
          </a:p>
          <a:p>
            <a:pPr fontAlgn="base"/>
            <a:r>
              <a:rPr lang="cs-CZ" sz="1800" dirty="0"/>
              <a:t>bezbariérový systém celoživotního učení </a:t>
            </a:r>
          </a:p>
          <a:p>
            <a:pPr fontAlgn="base"/>
            <a:r>
              <a:rPr lang="cs-CZ" sz="1800" dirty="0"/>
              <a:t>podíl zaměstnavatelů na vzdělávání (tzv. duální vzdělávání)</a:t>
            </a:r>
          </a:p>
          <a:p>
            <a:pPr marL="0" indent="0">
              <a:buNone/>
            </a:pPr>
            <a:br>
              <a:rPr lang="cs-CZ" sz="1800" dirty="0"/>
            </a:br>
            <a:r>
              <a:rPr lang="cs-CZ" sz="1800" b="1" dirty="0"/>
              <a:t>Z pohledu BEZPEČNOSTI</a:t>
            </a:r>
          </a:p>
          <a:p>
            <a:pPr fontAlgn="base"/>
            <a:r>
              <a:rPr lang="cs-CZ" sz="1800" dirty="0" err="1"/>
              <a:t>kyberbezpečnost</a:t>
            </a:r>
            <a:r>
              <a:rPr lang="cs-CZ" sz="1800" dirty="0"/>
              <a:t> a ochrana dat/ </a:t>
            </a:r>
            <a:r>
              <a:rPr lang="cs-CZ" sz="1800" dirty="0" err="1"/>
              <a:t>know</a:t>
            </a:r>
            <a:r>
              <a:rPr lang="cs-CZ" sz="1800" dirty="0"/>
              <a:t> </a:t>
            </a:r>
            <a:r>
              <a:rPr lang="cs-CZ" sz="1800" dirty="0" err="1"/>
              <a:t>how</a:t>
            </a:r>
            <a:endParaRPr lang="cs-CZ" sz="1800" dirty="0"/>
          </a:p>
          <a:p>
            <a:pPr marL="0" indent="0">
              <a:buNone/>
            </a:pPr>
            <a:br>
              <a:rPr lang="cs-CZ" sz="1800" dirty="0"/>
            </a:br>
            <a:r>
              <a:rPr lang="cs-CZ" sz="1800" b="1" dirty="0"/>
              <a:t>Z pohledu PRIORIT a VIZE státu</a:t>
            </a:r>
          </a:p>
          <a:p>
            <a:pPr fontAlgn="base"/>
            <a:r>
              <a:rPr lang="cs-CZ" sz="1800" dirty="0"/>
              <a:t>budování a investice do moderní infrastruktury</a:t>
            </a:r>
          </a:p>
          <a:p>
            <a:pPr fontAlgn="base"/>
            <a:r>
              <a:rPr lang="cs-CZ" sz="1800" dirty="0"/>
              <a:t>dostupné finanční nástroje pro pořizování moderních technologií a inovací</a:t>
            </a:r>
          </a:p>
          <a:p>
            <a:pPr fontAlgn="base"/>
            <a:r>
              <a:rPr lang="cs-CZ" sz="1800" dirty="0"/>
              <a:t>snaha o DEREGULACI/ DEBYROKRATIZACI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520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1412776"/>
            <a:ext cx="6030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93D6"/>
                </a:solidFill>
                <a:latin typeface="Arial" panose="020B0604020202020204" pitchFamily="34" charset="0"/>
              </a:rPr>
              <a:t>DĚKUJI ZA POZORNOST.</a:t>
            </a:r>
          </a:p>
          <a:p>
            <a:endParaRPr lang="cs-CZ" b="1" dirty="0">
              <a:solidFill>
                <a:srgbClr val="0093D6"/>
              </a:solidFill>
              <a:latin typeface="Arial" panose="020B0604020202020204" pitchFamily="34" charset="0"/>
            </a:endParaRPr>
          </a:p>
          <a:p>
            <a:endParaRPr lang="cs-CZ" b="1" dirty="0">
              <a:solidFill>
                <a:srgbClr val="0093D6"/>
              </a:solidFill>
              <a:latin typeface="Arial" panose="020B0604020202020204" pitchFamily="34" charset="0"/>
            </a:endParaRPr>
          </a:p>
          <a:p>
            <a:endParaRPr lang="cs-CZ" b="1" dirty="0">
              <a:solidFill>
                <a:srgbClr val="0093D6"/>
              </a:solidFill>
              <a:latin typeface="Arial" panose="020B0604020202020204" pitchFamily="34" charset="0"/>
            </a:endParaRPr>
          </a:p>
          <a:p>
            <a:endParaRPr lang="cs-CZ" b="1" dirty="0">
              <a:solidFill>
                <a:srgbClr val="0093D6"/>
              </a:solidFill>
              <a:latin typeface="Arial" panose="020B0604020202020204" pitchFamily="34" charset="0"/>
            </a:endParaRPr>
          </a:p>
          <a:p>
            <a:r>
              <a:rPr lang="cs-CZ" b="1" dirty="0"/>
              <a:t>PETR HOLICA</a:t>
            </a:r>
            <a:endParaRPr lang="cs-CZ" dirty="0"/>
          </a:p>
          <a:p>
            <a:r>
              <a:rPr lang="cs-CZ" dirty="0"/>
              <a:t>Ředitel sekce regionálních zastoupení</a:t>
            </a:r>
            <a:br>
              <a:rPr lang="cs-CZ" dirty="0"/>
            </a:br>
            <a:endParaRPr lang="cs-CZ" dirty="0"/>
          </a:p>
          <a:p>
            <a:r>
              <a:rPr lang="cs-CZ" b="1" dirty="0"/>
              <a:t>SVAZ PRŮMYSLU A DOPRAVY ČR</a:t>
            </a:r>
            <a:endParaRPr lang="cs-CZ" dirty="0"/>
          </a:p>
          <a:p>
            <a:r>
              <a:rPr lang="cs-CZ" b="1" dirty="0"/>
              <a:t>Sekce regionálních zastoupení</a:t>
            </a:r>
            <a:br>
              <a:rPr lang="cs-CZ" b="1" dirty="0"/>
            </a:br>
            <a:endParaRPr lang="cs-CZ" dirty="0"/>
          </a:p>
          <a:p>
            <a:r>
              <a:rPr lang="cs-CZ" dirty="0">
                <a:hlinkClick r:id="rId2"/>
              </a:rPr>
              <a:t>Freyova 948/11 | 190 00 Praha 9</a:t>
            </a:r>
            <a:r>
              <a:rPr lang="cs-CZ" dirty="0"/>
              <a:t> - Vysočany</a:t>
            </a:r>
          </a:p>
          <a:p>
            <a:r>
              <a:rPr lang="cs-CZ" dirty="0"/>
              <a:t>GSM: 733 643 510</a:t>
            </a:r>
          </a:p>
          <a:p>
            <a:r>
              <a:rPr lang="cs-CZ" dirty="0">
                <a:hlinkClick r:id="rId3"/>
              </a:rPr>
              <a:t>pholica@spcr.cz</a:t>
            </a:r>
            <a:r>
              <a:rPr lang="cs-CZ" dirty="0"/>
              <a:t> | </a:t>
            </a:r>
            <a:r>
              <a:rPr lang="cs-CZ" dirty="0">
                <a:hlinkClick r:id="rId4"/>
              </a:rPr>
              <a:t>www.spcr.cz</a:t>
            </a:r>
            <a:endParaRPr lang="cs-CZ" dirty="0"/>
          </a:p>
          <a:p>
            <a:endParaRPr lang="cs-CZ" b="1" dirty="0">
              <a:solidFill>
                <a:srgbClr val="0093D6"/>
              </a:solidFill>
              <a:latin typeface="Arial" panose="020B0604020202020204" pitchFamily="34" charset="0"/>
            </a:endParaRPr>
          </a:p>
          <a:p>
            <a:endParaRPr lang="cs-CZ" b="1" dirty="0">
              <a:solidFill>
                <a:srgbClr val="0093D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984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3">
      <a:dk1>
        <a:srgbClr val="2B90D1"/>
      </a:dk1>
      <a:lt1>
        <a:sysClr val="window" lastClr="FFFFFF"/>
      </a:lt1>
      <a:dk2>
        <a:srgbClr val="2A2654"/>
      </a:dk2>
      <a:lt2>
        <a:srgbClr val="D8D8D8"/>
      </a:lt2>
      <a:accent1>
        <a:srgbClr val="C00000"/>
      </a:accent1>
      <a:accent2>
        <a:srgbClr val="2A2654"/>
      </a:accent2>
      <a:accent3>
        <a:srgbClr val="2B90D1"/>
      </a:accent3>
      <a:accent4>
        <a:srgbClr val="869FC5"/>
      </a:accent4>
      <a:accent5>
        <a:srgbClr val="DAEBFE"/>
      </a:accent5>
      <a:accent6>
        <a:srgbClr val="EABA4E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485</Words>
  <Application>Microsoft Office PowerPoint</Application>
  <PresentationFormat>Předvádění na obrazovce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Wingdings 3</vt:lpstr>
      <vt:lpstr>Motiv systému Office</vt:lpstr>
      <vt:lpstr>MODERNÍ TECHNOLOGIE A PROMĚNY TRHU PRÁCE V OLOMOUCKÉM KRAJI 2025</vt:lpstr>
      <vt:lpstr>SPČR – POSLÁNÍ, AGENDA</vt:lpstr>
      <vt:lpstr>Nové si hledá cestu všude…</vt:lpstr>
      <vt:lpstr>ZAVÁDĚNÍ MODERNÍCH TECHNOLOGIÍ</vt:lpstr>
      <vt:lpstr>ZAVÁDĚNÍ MODERNÍCH TECHNOLOGIÍ</vt:lpstr>
      <vt:lpstr>DIGITÁLNÍ TRANSFORMACE dle Jiřího Holoubka</vt:lpstr>
      <vt:lpstr>SOUČASNÉ VÝZVY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Foom</dc:creator>
  <cp:lastModifiedBy>Judasová Zdeňka</cp:lastModifiedBy>
  <cp:revision>80</cp:revision>
  <dcterms:created xsi:type="dcterms:W3CDTF">2015-09-07T13:58:25Z</dcterms:created>
  <dcterms:modified xsi:type="dcterms:W3CDTF">2025-05-15T05:20:09Z</dcterms:modified>
</cp:coreProperties>
</file>