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399" r:id="rId3"/>
    <p:sldId id="411" r:id="rId4"/>
    <p:sldId id="256" r:id="rId5"/>
    <p:sldId id="406" r:id="rId6"/>
    <p:sldId id="420" r:id="rId7"/>
    <p:sldId id="401" r:id="rId8"/>
    <p:sldId id="257" r:id="rId9"/>
    <p:sldId id="405" r:id="rId10"/>
    <p:sldId id="404" r:id="rId11"/>
    <p:sldId id="413" r:id="rId12"/>
    <p:sldId id="412" r:id="rId13"/>
    <p:sldId id="467" r:id="rId14"/>
    <p:sldId id="410" r:id="rId15"/>
    <p:sldId id="403" r:id="rId16"/>
    <p:sldId id="464" r:id="rId17"/>
    <p:sldId id="419" r:id="rId18"/>
    <p:sldId id="407" r:id="rId19"/>
    <p:sldId id="408" r:id="rId20"/>
    <p:sldId id="416" r:id="rId21"/>
    <p:sldId id="417" r:id="rId22"/>
    <p:sldId id="418" r:id="rId23"/>
    <p:sldId id="462" r:id="rId24"/>
    <p:sldId id="414" r:id="rId25"/>
    <p:sldId id="466" r:id="rId26"/>
    <p:sldId id="465" r:id="rId27"/>
    <p:sldId id="409" r:id="rId28"/>
    <p:sldId id="273" r:id="rId29"/>
    <p:sldId id="461" r:id="rId30"/>
    <p:sldId id="421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888E7-A4D7-4D19-AE1B-0555FD143130}" v="83" dt="2025-05-12T15:12:44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4570" autoAdjust="0"/>
  </p:normalViewPr>
  <p:slideViewPr>
    <p:cSldViewPr snapToGrid="0">
      <p:cViewPr varScale="1">
        <p:scale>
          <a:sx n="94" d="100"/>
          <a:sy n="94" d="100"/>
        </p:scale>
        <p:origin x="1056" y="90"/>
      </p:cViewPr>
      <p:guideLst/>
    </p:cSldViewPr>
  </p:slideViewPr>
  <p:outlineViewPr>
    <p:cViewPr>
      <p:scale>
        <a:sx n="33" d="100"/>
        <a:sy n="33" d="100"/>
      </p:scale>
      <p:origin x="0" y="-36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rexima1-my.sharepoint.com/personal/mira_j_trexima_cz/Documents/Plocha/Olomouc%2015-5-2025/Data%20Olomouc%2015-5-2025%20EAR_4MTH_SEX_CUR_NB_A-20250505T103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tka\Katka\Uplatnitelnost\Tabulka%20B%20-%20Anal&#253;za%20CZISCO-ISC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pivotSource>
    <c:name>[Data Olomouc 15-5-2025 EAR_4MTH_SEX_CUR_NB_A-20250505T1038.xlsx]List1!Kontingenční tabulka1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/>
              <a:t>Průměrné měsíční mzdy zaměstnanců v US$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List1!$B$5:$B$6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tint val="48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List1!$A$7:$A$13</c:f>
              <c:strCache>
                <c:ptCount val="7"/>
                <c:pt idx="0">
                  <c:v>Czechia</c:v>
                </c:pt>
                <c:pt idx="1">
                  <c:v>Germany</c:v>
                </c:pt>
                <c:pt idx="2">
                  <c:v>China</c:v>
                </c:pt>
                <c:pt idx="3">
                  <c:v>India</c:v>
                </c:pt>
                <c:pt idx="4">
                  <c:v>Japan</c:v>
                </c:pt>
                <c:pt idx="5">
                  <c:v>Singapore</c:v>
                </c:pt>
                <c:pt idx="6">
                  <c:v>United States of America</c:v>
                </c:pt>
              </c:strCache>
            </c:strRef>
          </c:cat>
          <c:val>
            <c:numRef>
              <c:f>List1!$B$7:$B$13</c:f>
              <c:numCache>
                <c:formatCode>General</c:formatCode>
                <c:ptCount val="7"/>
                <c:pt idx="0">
                  <c:v>1342.92</c:v>
                </c:pt>
                <c:pt idx="1">
                  <c:v>3082.422</c:v>
                </c:pt>
                <c:pt idx="2">
                  <c:v>529.76099999999997</c:v>
                </c:pt>
                <c:pt idx="4">
                  <c:v>2507.3519999999999</c:v>
                </c:pt>
                <c:pt idx="5">
                  <c:v>2872.366</c:v>
                </c:pt>
                <c:pt idx="6">
                  <c:v>3728.3719999999998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5-4BC1-B8E3-9C1841DD197C}"/>
            </c:ext>
          </c:extLst>
        </c:ser>
        <c:ser>
          <c:idx val="1"/>
          <c:order val="1"/>
          <c:tx>
            <c:strRef>
              <c:f>List1!$C$5:$C$6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List1!$A$7:$A$13</c:f>
              <c:strCache>
                <c:ptCount val="7"/>
                <c:pt idx="0">
                  <c:v>Czechia</c:v>
                </c:pt>
                <c:pt idx="1">
                  <c:v>Germany</c:v>
                </c:pt>
                <c:pt idx="2">
                  <c:v>China</c:v>
                </c:pt>
                <c:pt idx="3">
                  <c:v>India</c:v>
                </c:pt>
                <c:pt idx="4">
                  <c:v>Japan</c:v>
                </c:pt>
                <c:pt idx="5">
                  <c:v>Singapore</c:v>
                </c:pt>
                <c:pt idx="6">
                  <c:v>United States of America</c:v>
                </c:pt>
              </c:strCache>
            </c:strRef>
          </c:cat>
          <c:val>
            <c:numRef>
              <c:f>List1!$C$7:$C$13</c:f>
              <c:numCache>
                <c:formatCode>General</c:formatCode>
                <c:ptCount val="7"/>
                <c:pt idx="0">
                  <c:v>1406.7460000000001</c:v>
                </c:pt>
                <c:pt idx="1">
                  <c:v>3110.2280000000001</c:v>
                </c:pt>
                <c:pt idx="2">
                  <c:v>537.20000000000005</c:v>
                </c:pt>
                <c:pt idx="4">
                  <c:v>2790.623</c:v>
                </c:pt>
                <c:pt idx="5">
                  <c:v>2935.8409999999999</c:v>
                </c:pt>
                <c:pt idx="6">
                  <c:v>3834.6010000000001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5-4BC1-B8E3-9C1841DD197C}"/>
            </c:ext>
          </c:extLst>
        </c:ser>
        <c:ser>
          <c:idx val="2"/>
          <c:order val="2"/>
          <c:tx>
            <c:strRef>
              <c:f>List1!$D$5:$D$6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List1!$A$7:$A$13</c:f>
              <c:strCache>
                <c:ptCount val="7"/>
                <c:pt idx="0">
                  <c:v>Czechia</c:v>
                </c:pt>
                <c:pt idx="1">
                  <c:v>Germany</c:v>
                </c:pt>
                <c:pt idx="2">
                  <c:v>China</c:v>
                </c:pt>
                <c:pt idx="3">
                  <c:v>India</c:v>
                </c:pt>
                <c:pt idx="4">
                  <c:v>Japan</c:v>
                </c:pt>
                <c:pt idx="5">
                  <c:v>Singapore</c:v>
                </c:pt>
                <c:pt idx="6">
                  <c:v>United States of America</c:v>
                </c:pt>
              </c:strCache>
            </c:strRef>
          </c:cat>
          <c:val>
            <c:numRef>
              <c:f>List1!$D$7:$D$13</c:f>
              <c:numCache>
                <c:formatCode>General</c:formatCode>
                <c:ptCount val="7"/>
                <c:pt idx="0">
                  <c:v>1512.87</c:v>
                </c:pt>
                <c:pt idx="1">
                  <c:v>3219.9749999999999</c:v>
                </c:pt>
                <c:pt idx="2">
                  <c:v>564.21900000000005</c:v>
                </c:pt>
                <c:pt idx="4">
                  <c:v>2708.482</c:v>
                </c:pt>
                <c:pt idx="5">
                  <c:v>3064.6129999999998</c:v>
                </c:pt>
                <c:pt idx="6">
                  <c:v>3955.181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5-4BC1-B8E3-9C1841DD197C}"/>
            </c:ext>
          </c:extLst>
        </c:ser>
        <c:ser>
          <c:idx val="3"/>
          <c:order val="3"/>
          <c:tx>
            <c:strRef>
              <c:f>List1!$E$5:$E$6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List1!$A$7:$A$13</c:f>
              <c:strCache>
                <c:ptCount val="7"/>
                <c:pt idx="0">
                  <c:v>Czechia</c:v>
                </c:pt>
                <c:pt idx="1">
                  <c:v>Germany</c:v>
                </c:pt>
                <c:pt idx="2">
                  <c:v>China</c:v>
                </c:pt>
                <c:pt idx="3">
                  <c:v>India</c:v>
                </c:pt>
                <c:pt idx="4">
                  <c:v>Japan</c:v>
                </c:pt>
                <c:pt idx="5">
                  <c:v>Singapore</c:v>
                </c:pt>
                <c:pt idx="6">
                  <c:v>United States of America</c:v>
                </c:pt>
              </c:strCache>
            </c:strRef>
          </c:cat>
          <c:val>
            <c:numRef>
              <c:f>List1!$E$7:$E$13</c:f>
              <c:numCache>
                <c:formatCode>General</c:formatCode>
                <c:ptCount val="7"/>
                <c:pt idx="0">
                  <c:v>1744.845</c:v>
                </c:pt>
                <c:pt idx="1">
                  <c:v>3474.0169999999998</c:v>
                </c:pt>
                <c:pt idx="2">
                  <c:v>624.43700000000001</c:v>
                </c:pt>
                <c:pt idx="3">
                  <c:v>229.26</c:v>
                </c:pt>
                <c:pt idx="4">
                  <c:v>2764.8180000000002</c:v>
                </c:pt>
                <c:pt idx="5">
                  <c:v>3289.489</c:v>
                </c:pt>
                <c:pt idx="6">
                  <c:v>4088.47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55-4BC1-B8E3-9C1841DD197C}"/>
            </c:ext>
          </c:extLst>
        </c:ser>
        <c:ser>
          <c:idx val="4"/>
          <c:order val="4"/>
          <c:tx>
            <c:strRef>
              <c:f>List1!$F$5:$F$6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shade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List1!$A$7:$A$13</c:f>
              <c:strCache>
                <c:ptCount val="7"/>
                <c:pt idx="0">
                  <c:v>Czechia</c:v>
                </c:pt>
                <c:pt idx="1">
                  <c:v>Germany</c:v>
                </c:pt>
                <c:pt idx="2">
                  <c:v>China</c:v>
                </c:pt>
                <c:pt idx="3">
                  <c:v>India</c:v>
                </c:pt>
                <c:pt idx="4">
                  <c:v>Japan</c:v>
                </c:pt>
                <c:pt idx="5">
                  <c:v>Singapore</c:v>
                </c:pt>
                <c:pt idx="6">
                  <c:v>United States of America</c:v>
                </c:pt>
              </c:strCache>
            </c:strRef>
          </c:cat>
          <c:val>
            <c:numRef>
              <c:f>List1!$F$7:$F$13</c:f>
              <c:numCache>
                <c:formatCode>General</c:formatCode>
                <c:ptCount val="7"/>
                <c:pt idx="0">
                  <c:v>1863.52</c:v>
                </c:pt>
                <c:pt idx="1">
                  <c:v>3442.0010000000002</c:v>
                </c:pt>
                <c:pt idx="2">
                  <c:v>646.60599999999999</c:v>
                </c:pt>
                <c:pt idx="3">
                  <c:v>224.358</c:v>
                </c:pt>
                <c:pt idx="4">
                  <c:v>2807.09</c:v>
                </c:pt>
                <c:pt idx="5">
                  <c:v>3344.92</c:v>
                </c:pt>
                <c:pt idx="6">
                  <c:v>4233.085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55-4BC1-B8E3-9C1841DD197C}"/>
            </c:ext>
          </c:extLst>
        </c:ser>
        <c:ser>
          <c:idx val="5"/>
          <c:order val="5"/>
          <c:tx>
            <c:strRef>
              <c:f>List1!$G$5:$G$6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List1!$A$7:$A$13</c:f>
              <c:strCache>
                <c:ptCount val="7"/>
                <c:pt idx="0">
                  <c:v>Czechia</c:v>
                </c:pt>
                <c:pt idx="1">
                  <c:v>Germany</c:v>
                </c:pt>
                <c:pt idx="2">
                  <c:v>China</c:v>
                </c:pt>
                <c:pt idx="3">
                  <c:v>India</c:v>
                </c:pt>
                <c:pt idx="4">
                  <c:v>Japan</c:v>
                </c:pt>
                <c:pt idx="5">
                  <c:v>Singapore</c:v>
                </c:pt>
                <c:pt idx="6">
                  <c:v>United States of America</c:v>
                </c:pt>
              </c:strCache>
            </c:strRef>
          </c:cat>
          <c:val>
            <c:numRef>
              <c:f>List1!$G$7:$G$13</c:f>
              <c:numCache>
                <c:formatCode>General</c:formatCode>
                <c:ptCount val="7"/>
                <c:pt idx="0">
                  <c:v>2073.9119999999998</c:v>
                </c:pt>
                <c:pt idx="1">
                  <c:v>3417.714374939173</c:v>
                </c:pt>
                <c:pt idx="2">
                  <c:v>697.10900000000004</c:v>
                </c:pt>
                <c:pt idx="3">
                  <c:v>229.92099999999999</c:v>
                </c:pt>
                <c:pt idx="4">
                  <c:v>2881.7719999999999</c:v>
                </c:pt>
                <c:pt idx="5">
                  <c:v>3286.1219999999998</c:v>
                </c:pt>
                <c:pt idx="6">
                  <c:v>4502.1890000000003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55-4BC1-B8E3-9C1841DD197C}"/>
            </c:ext>
          </c:extLst>
        </c:ser>
        <c:ser>
          <c:idx val="6"/>
          <c:order val="6"/>
          <c:tx>
            <c:strRef>
              <c:f>List1!$H$5:$H$6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List1!$A$7:$A$13</c:f>
              <c:strCache>
                <c:ptCount val="7"/>
                <c:pt idx="0">
                  <c:v>Czechia</c:v>
                </c:pt>
                <c:pt idx="1">
                  <c:v>Germany</c:v>
                </c:pt>
                <c:pt idx="2">
                  <c:v>China</c:v>
                </c:pt>
                <c:pt idx="3">
                  <c:v>India</c:v>
                </c:pt>
                <c:pt idx="4">
                  <c:v>Japan</c:v>
                </c:pt>
                <c:pt idx="5">
                  <c:v>Singapore</c:v>
                </c:pt>
                <c:pt idx="6">
                  <c:v>United States of America</c:v>
                </c:pt>
              </c:strCache>
            </c:strRef>
          </c:cat>
          <c:val>
            <c:numRef>
              <c:f>List1!$H$7:$H$13</c:f>
              <c:numCache>
                <c:formatCode>General</c:formatCode>
                <c:ptCount val="7"/>
                <c:pt idx="0">
                  <c:v>2174.3510000000001</c:v>
                </c:pt>
                <c:pt idx="1">
                  <c:v>3524.0730433090025</c:v>
                </c:pt>
                <c:pt idx="2">
                  <c:v>812.58399999999995</c:v>
                </c:pt>
                <c:pt idx="3">
                  <c:v>237.87299999999999</c:v>
                </c:pt>
                <c:pt idx="4">
                  <c:v>2800.8009999999999</c:v>
                </c:pt>
                <c:pt idx="5">
                  <c:v>3483.482</c:v>
                </c:pt>
                <c:pt idx="6">
                  <c:v>4600.1270000000004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55-4BC1-B8E3-9C1841DD1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6375967"/>
        <c:axId val="1366376927"/>
      </c:barChart>
      <c:catAx>
        <c:axId val="136637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6376927"/>
        <c:crosses val="autoZero"/>
        <c:auto val="1"/>
        <c:lblAlgn val="ctr"/>
        <c:lblOffset val="100"/>
        <c:noMultiLvlLbl val="0"/>
      </c:catAx>
      <c:valAx>
        <c:axId val="136637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6375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9502206526737"/>
          <c:y val="0.13671567198053"/>
          <c:w val="0.8130456887466454"/>
          <c:h val="0.48921892531809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ISCED_graf!$B$8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ISCED_graf!$C$2:$M$2</c:f>
              <c:strCache>
                <c:ptCount val="11"/>
                <c:pt idx="0">
                  <c:v>00 Programy a kval. – všeob. vzd.</c:v>
                </c:pt>
                <c:pt idx="1">
                  <c:v>01 Vzdělávání a výchova</c:v>
                </c:pt>
                <c:pt idx="2">
                  <c:v>02 Umění a humanitní vědy</c:v>
                </c:pt>
                <c:pt idx="3">
                  <c:v>03 Společenské vědy, žurnalistika</c:v>
                </c:pt>
                <c:pt idx="4">
                  <c:v>04 Obchod, administrativa a právo</c:v>
                </c:pt>
                <c:pt idx="5">
                  <c:v>05 Přírodní vědy, matematika</c:v>
                </c:pt>
                <c:pt idx="6">
                  <c:v>06 ICT</c:v>
                </c:pt>
                <c:pt idx="7">
                  <c:v>07 Technika, výroba a stavebnictví</c:v>
                </c:pt>
                <c:pt idx="8">
                  <c:v>08 Zemědělství a veterinářství</c:v>
                </c:pt>
                <c:pt idx="9">
                  <c:v>09 Zdravotní a sociální péče</c:v>
                </c:pt>
                <c:pt idx="10">
                  <c:v>10 Služby</c:v>
                </c:pt>
              </c:strCache>
            </c:strRef>
          </c:cat>
          <c:val>
            <c:numRef>
              <c:f>ISCED_graf!$C$8:$M$8</c:f>
              <c:numCache>
                <c:formatCode>#,##0</c:formatCode>
                <c:ptCount val="11"/>
                <c:pt idx="0">
                  <c:v>19662.388617000033</c:v>
                </c:pt>
                <c:pt idx="1">
                  <c:v>16052.721795000005</c:v>
                </c:pt>
                <c:pt idx="2">
                  <c:v>20214.565472999995</c:v>
                </c:pt>
                <c:pt idx="3">
                  <c:v>21483.541262999988</c:v>
                </c:pt>
                <c:pt idx="4">
                  <c:v>108535.22436000002</c:v>
                </c:pt>
                <c:pt idx="5">
                  <c:v>17867.753831000002</c:v>
                </c:pt>
                <c:pt idx="6">
                  <c:v>20372.48216399999</c:v>
                </c:pt>
                <c:pt idx="7">
                  <c:v>188242.46960499999</c:v>
                </c:pt>
                <c:pt idx="8">
                  <c:v>18434.888254000012</c:v>
                </c:pt>
                <c:pt idx="9">
                  <c:v>34043.856773000007</c:v>
                </c:pt>
                <c:pt idx="10">
                  <c:v>48223.565870000028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7-4385-B569-6C498CA5F33B}"/>
            </c:ext>
          </c:extLst>
        </c:ser>
        <c:ser>
          <c:idx val="1"/>
          <c:order val="1"/>
          <c:tx>
            <c:strRef>
              <c:f>ISCED_graf!$B$9</c:f>
              <c:strCache>
                <c:ptCount val="1"/>
                <c:pt idx="0">
                  <c:v>práce v oboru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ISCED_graf!$C$2:$M$2</c:f>
              <c:strCache>
                <c:ptCount val="11"/>
                <c:pt idx="0">
                  <c:v>00 Programy a kval. – všeob. vzd.</c:v>
                </c:pt>
                <c:pt idx="1">
                  <c:v>01 Vzdělávání a výchova</c:v>
                </c:pt>
                <c:pt idx="2">
                  <c:v>02 Umění a humanitní vědy</c:v>
                </c:pt>
                <c:pt idx="3">
                  <c:v>03 Společenské vědy, žurnalistika</c:v>
                </c:pt>
                <c:pt idx="4">
                  <c:v>04 Obchod, administrativa a právo</c:v>
                </c:pt>
                <c:pt idx="5">
                  <c:v>05 Přírodní vědy, matematika</c:v>
                </c:pt>
                <c:pt idx="6">
                  <c:v>06 ICT</c:v>
                </c:pt>
                <c:pt idx="7">
                  <c:v>07 Technika, výroba a stavebnictví</c:v>
                </c:pt>
                <c:pt idx="8">
                  <c:v>08 Zemědělství a veterinářství</c:v>
                </c:pt>
                <c:pt idx="9">
                  <c:v>09 Zdravotní a sociální péče</c:v>
                </c:pt>
                <c:pt idx="10">
                  <c:v>10 Služby</c:v>
                </c:pt>
              </c:strCache>
            </c:strRef>
          </c:cat>
          <c:val>
            <c:numRef>
              <c:f>ISCED_graf!$C$9:$M$9</c:f>
              <c:numCache>
                <c:formatCode>#,##0</c:formatCode>
                <c:ptCount val="11"/>
                <c:pt idx="0">
                  <c:v>7129.3109529999992</c:v>
                </c:pt>
                <c:pt idx="1">
                  <c:v>3737.9061970000002</c:v>
                </c:pt>
                <c:pt idx="2">
                  <c:v>5295.0596129999994</c:v>
                </c:pt>
                <c:pt idx="3">
                  <c:v>3941.1958249999998</c:v>
                </c:pt>
                <c:pt idx="4">
                  <c:v>50331.861153000034</c:v>
                </c:pt>
                <c:pt idx="5">
                  <c:v>7032.7115619999995</c:v>
                </c:pt>
                <c:pt idx="6">
                  <c:v>10513.871370000001</c:v>
                </c:pt>
                <c:pt idx="7">
                  <c:v>80669.092794000026</c:v>
                </c:pt>
                <c:pt idx="8">
                  <c:v>5587.8389370000004</c:v>
                </c:pt>
                <c:pt idx="9">
                  <c:v>23454.800472000003</c:v>
                </c:pt>
                <c:pt idx="10">
                  <c:v>8730.6537410000001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87-4385-B569-6C498CA5F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71"/>
        <c:axId val="587386096"/>
        <c:axId val="587388392"/>
      </c:barChart>
      <c:lineChart>
        <c:grouping val="standard"/>
        <c:varyColors val="0"/>
        <c:ser>
          <c:idx val="2"/>
          <c:order val="2"/>
          <c:tx>
            <c:strRef>
              <c:f>ISCED_graf!$B$10</c:f>
              <c:strCache>
                <c:ptCount val="1"/>
                <c:pt idx="0">
                  <c:v>uplatnění v oboru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2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8"/>
              <c:layout>
                <c:manualLayout>
                  <c:x val="-4.73867996678029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87-4385-B569-6C498CA5F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ISCED_graf!$C$2:$M$2</c:f>
              <c:strCache>
                <c:ptCount val="11"/>
                <c:pt idx="0">
                  <c:v>00 Programy a kval. – všeob. vzd.</c:v>
                </c:pt>
                <c:pt idx="1">
                  <c:v>01 Vzdělávání a výchova</c:v>
                </c:pt>
                <c:pt idx="2">
                  <c:v>02 Umění a humanitní vědy</c:v>
                </c:pt>
                <c:pt idx="3">
                  <c:v>03 Společenské vědy, žurnalistika</c:v>
                </c:pt>
                <c:pt idx="4">
                  <c:v>04 Obchod, administrativa a právo</c:v>
                </c:pt>
                <c:pt idx="5">
                  <c:v>05 Přírodní vědy, matematika</c:v>
                </c:pt>
                <c:pt idx="6">
                  <c:v>06 ICT</c:v>
                </c:pt>
                <c:pt idx="7">
                  <c:v>07 Technika, výroba a stavebnictví</c:v>
                </c:pt>
                <c:pt idx="8">
                  <c:v>08 Zemědělství a veterinářství</c:v>
                </c:pt>
                <c:pt idx="9">
                  <c:v>09 Zdravotní a sociální péče</c:v>
                </c:pt>
                <c:pt idx="10">
                  <c:v>10 Služby</c:v>
                </c:pt>
              </c:strCache>
            </c:strRef>
          </c:cat>
          <c:val>
            <c:numRef>
              <c:f>ISCED_graf!$C$10:$M$10</c:f>
              <c:numCache>
                <c:formatCode>0%</c:formatCode>
                <c:ptCount val="11"/>
                <c:pt idx="0">
                  <c:v>0.36258620922770396</c:v>
                </c:pt>
                <c:pt idx="1">
                  <c:v>0.2328518642965742</c:v>
                </c:pt>
                <c:pt idx="2">
                  <c:v>0.26194278675306953</c:v>
                </c:pt>
                <c:pt idx="3">
                  <c:v>0.18345187028303017</c:v>
                </c:pt>
                <c:pt idx="4">
                  <c:v>0.46373756952908207</c:v>
                </c:pt>
                <c:pt idx="5">
                  <c:v>0.39359796583935813</c:v>
                </c:pt>
                <c:pt idx="6">
                  <c:v>0.51608200146465011</c:v>
                </c:pt>
                <c:pt idx="7">
                  <c:v>0.42853821968694222</c:v>
                </c:pt>
                <c:pt idx="8">
                  <c:v>0.30311216753850123</c:v>
                </c:pt>
                <c:pt idx="9">
                  <c:v>0.68895838178363722</c:v>
                </c:pt>
                <c:pt idx="10">
                  <c:v>0.18104537861293574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87-4385-B569-6C498CA5F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7377568"/>
        <c:axId val="587374944"/>
      </c:lineChart>
      <c:catAx>
        <c:axId val="587386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/>
                  <a:t>CZ-ISCED-F 2013</a:t>
                </a:r>
              </a:p>
            </c:rich>
          </c:tx>
          <c:layout>
            <c:manualLayout>
              <c:xMode val="edge"/>
              <c:yMode val="edge"/>
              <c:x val="0.79328222107368473"/>
              <c:y val="0.939836611206580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87388392"/>
        <c:crosses val="autoZero"/>
        <c:auto val="1"/>
        <c:lblAlgn val="ctr"/>
        <c:lblOffset val="100"/>
        <c:noMultiLvlLbl val="0"/>
      </c:catAx>
      <c:valAx>
        <c:axId val="58738839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Počet zaměstnanců</a:t>
                </a:r>
              </a:p>
            </c:rich>
          </c:tx>
          <c:layout>
            <c:manualLayout>
              <c:xMode val="edge"/>
              <c:yMode val="edge"/>
              <c:x val="4.7713219585145454E-2"/>
              <c:y val="0.237681717422507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87386096"/>
        <c:crosses val="autoZero"/>
        <c:crossBetween val="between"/>
      </c:valAx>
      <c:valAx>
        <c:axId val="58737494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87377568"/>
        <c:crosses val="max"/>
        <c:crossBetween val="between"/>
      </c:valAx>
      <c:catAx>
        <c:axId val="58737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7374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030490074937732"/>
          <c:y val="2.9051950539832276E-2"/>
          <c:w val="0.78176604064851507"/>
          <c:h val="6.6265086030277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0E4D2-E6FE-4A48-978C-2999B7ED904B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48B48-B391-4895-ACCA-CDA0009560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75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E7E9EA"/>
                </a:solidFill>
                <a:effectLst/>
                <a:latin typeface="TwitterChirp"/>
              </a:rPr>
              <a:t>Například v dílně </a:t>
            </a:r>
            <a:r>
              <a:rPr lang="cs-CZ" b="0" i="0" dirty="0" err="1">
                <a:solidFill>
                  <a:srgbClr val="E7E9EA"/>
                </a:solidFill>
                <a:effectLst/>
                <a:latin typeface="TwitterChirp"/>
              </a:rPr>
              <a:t>Elona</a:t>
            </a:r>
            <a:r>
              <a:rPr lang="cs-CZ" b="0" i="0" dirty="0">
                <a:solidFill>
                  <a:srgbClr val="E7E9EA"/>
                </a:solidFill>
                <a:effectLst/>
                <a:latin typeface="TwitterChirp"/>
              </a:rPr>
              <a:t> </a:t>
            </a:r>
            <a:r>
              <a:rPr lang="cs-CZ" b="0" i="0" dirty="0" err="1">
                <a:solidFill>
                  <a:srgbClr val="E7E9EA"/>
                </a:solidFill>
                <a:effectLst/>
                <a:latin typeface="TwitterChirp"/>
              </a:rPr>
              <a:t>Liho</a:t>
            </a:r>
            <a:r>
              <a:rPr lang="cs-CZ" b="0" i="0" dirty="0">
                <a:solidFill>
                  <a:srgbClr val="E7E9EA"/>
                </a:solidFill>
                <a:effectLst/>
                <a:latin typeface="TwitterChirp"/>
              </a:rPr>
              <a:t> v Kantonu, obchodním centru jihovýchodní Číny, pracuje 11 dělníků, kteří řežou a svařují kov na výrobu levných pecí a grilů. Nyní se chystá zaplatit 40 000 dolarů čínské společnosti za robotické rameno s kamerou. Zařízení využívá umělou inteligenci k pozorování toho, jak pracovník svařuje boky trouby, a poté tuto činnost s minimálním zásahem člověka zopakuje. Ještě před čtyřmi lety byl stejný systém k dispozici pouze u zahraničních robotických firem a stál téměř 140 000 dolarů.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48B48-B391-4895-ACCA-CDA00095607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15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48B48-B391-4895-ACCA-CDA00095607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42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48B48-B391-4895-ACCA-CDA00095607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241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A51FE-044E-0C43-7015-E11B791F3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279048E-06CD-5B8C-1FF1-FA615D275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B6D547E-3CB1-DE2B-E435-E49322603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59C548-8EB3-536A-B122-15FFB7A54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48B48-B391-4895-ACCA-CDA00095607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00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Celkem 6 mil. Pracovních míst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48B48-B391-4895-ACCA-CDA00095607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67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Index mediánu za ČR 107,9%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48B48-B391-4895-ACCA-CDA00095607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8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BD566-668B-0FE1-C183-332F77469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8FCC301-492E-2165-A80D-0D4EC51AA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1056BB0-1755-37D3-E1A1-74C42D7E0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A1A1A"/>
                </a:solidFill>
                <a:effectLst/>
                <a:latin typeface="Drive"/>
              </a:rPr>
              <a:t>Studie porovnávala vzdělání reprezentativního vzorku českých zaměstnanců v letech 2011 a 2022 s požadavky na jejich pozice uvedenými v Národní soustavě povolání. 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7D0979-F465-CDCD-F150-FAC614A01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F67B8-81F3-4C97-B660-7A89CA72C632}" type="slidenum">
              <a:rPr lang="en-US" altLang="cs-CZ" smtClean="0"/>
              <a:pPr/>
              <a:t>30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2621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1F8B7-0C4D-BB45-2781-4A20B3F32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BA492B-FFCB-08FA-4AA2-9FD153E74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250B67-C9E5-5A78-BC45-559C428F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879971-4994-726D-8629-E57E9D8D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1BAD19-D27A-174E-CD28-15329D09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6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8ED4F-A28A-CB0A-78D4-E23A6E58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4CEF1-4C16-31E6-54A4-8899A8016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4235BF-73C0-4BE4-3D7C-B5233287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EA68CA-BBFE-1F31-ADF3-3D318036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41D717-B542-B5D7-0D33-63EA6A88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71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C52A15A-19A1-0FA8-1284-A21C6B559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F6E60C-69B3-DA3F-CB87-B3D5E3870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4F2592-103F-904D-D525-E3D3C4E8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63FB85-545C-9254-20DC-FD03DBF1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DEF030-6494-DED2-6665-E4C6C375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97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577960" y="1682809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353" b="1" i="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8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51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cs-CZ" noProof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390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AE2A1FF6-C3A3-4316-A4B4-2D6835E79A5B}"/>
              </a:ext>
            </a:extLst>
          </p:cNvPr>
          <p:cNvCxnSpPr/>
          <p:nvPr userDrawn="1"/>
        </p:nvCxnSpPr>
        <p:spPr>
          <a:xfrm>
            <a:off x="686289" y="6089282"/>
            <a:ext cx="4363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27406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51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cs-CZ" noProof="0"/>
              <a:t>Drag picture to placeholder or click icon to add</a:t>
            </a:r>
            <a:endParaRPr lang="en-US" noProof="0"/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>
          <a:xfrm>
            <a:off x="577960" y="3523965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353" b="1" i="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39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1A130-1846-8CE7-D158-C6E2CF40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16A07B-0EA6-1F36-876D-1D11FB48B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81A758-12F9-DB39-9145-54969B54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ABED86-559D-0E4C-365D-501E6436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D1F5A3-ADF1-D819-7E6A-BAB1F94D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89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31F3A-42EF-8A50-9EEE-3D1774446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ED00F2-C46B-AE82-1605-1166FBAC8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77AA7E-3196-6A60-E214-69B57A5F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CCDE48-9DCC-6889-CAFF-C7C7C314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17FC81-E7CD-4ADF-A7B8-37824327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67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B4495-F423-463F-0F66-D7229E8A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20204-587A-C4C7-C1D1-E41ADC8A0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7F6604-2234-D8D7-9C22-115D57D37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375443-3F87-3A4B-2888-9F84D3CE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8C5829-A385-320F-FE08-55E99B9F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91845F-89E1-4A4B-488E-AE216AC4A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3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6EBB1-DB7F-71BA-BF72-E8A69600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84615F-1ED4-AFF5-23AB-84321F7F8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11A1C4-0C17-1FC5-AAE5-74AF95169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37F399-1B7E-3155-5755-A661EC6BD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402535-4127-071B-FF4A-A0C7BE23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85DDF90-170B-DE50-D104-FF5185D5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6BBB72-27CB-CAF3-0B2D-4925A757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CBC92F-7579-B110-39FC-CA7803E7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28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1E956-A5E9-22CF-0892-3C81AFBD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4138DF-F374-AF43-83FB-410AA7C1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13860E-22EF-C638-F7AC-445C9494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BF8922-82D3-30E7-DCCC-C8A314A7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3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ECC025-5720-605C-8799-CB5A8980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79DAC3-DBFE-29DD-DF29-854CB90D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F67C38-F10A-11C0-E88C-7C427488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27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594B2-6220-F468-3989-1DB2ADAC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C2980-FA08-CE10-4DBE-CB3652BBD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75E311-37FF-46DD-F2AB-BDE1E0FCC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B58895-8364-0678-124D-87228DE8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E8972F-6ECF-234D-689D-65E349A7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69D0A4-D25F-D9D6-8A56-ABC29162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78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6E498-38AB-FD63-0E15-6CCCD831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9CB8C7-A096-D6D5-0F89-9F68FAFEA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F44AAD-D6E2-9373-1D9E-62D89A891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2230A8-50C9-2687-6D0D-9D1FE909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583C29-4AAD-D493-9950-BF4115BF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42BDFD-B03A-7DF7-E3CB-7135FC71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15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084136-9AEC-57D1-C36D-6CEF3CE5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75B1E-BE26-AE94-A68D-71987FBFE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76DCA2-2F6B-A293-C63A-A41047D0A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DDE0AE-64A6-46B6-AF5B-A2B6A8CA9D71}" type="datetimeFigureOut">
              <a:rPr lang="cs-CZ" smtClean="0"/>
              <a:t>13.05.2025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635B1C-A8BD-517D-29A4-5C3808607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2861E9-1040-AEF3-D66B-0643B82F6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E51DD6-5948-4421-9178-0B4D2C4F6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1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xima.cz/" TargetMode="External"/><Relationship Id="rId2" Type="http://schemas.openxmlformats.org/officeDocument/2006/relationships/hyperlink" Target="mailto:janosova@trexim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vsb.cz/magazin/cs/detail-novinky?reportId=48191" TargetMode="Externa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FBD4FA1-EE10-4B0F-833F-5D7EEC9B80C5}"/>
              </a:ext>
            </a:extLst>
          </p:cNvPr>
          <p:cNvSpPr/>
          <p:nvPr/>
        </p:nvSpPr>
        <p:spPr>
          <a:xfrm>
            <a:off x="240" y="3429000"/>
            <a:ext cx="12191521" cy="3429000"/>
          </a:xfrm>
          <a:prstGeom prst="rect">
            <a:avLst/>
          </a:prstGeom>
          <a:solidFill>
            <a:srgbClr val="E62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9178">
              <a:defRPr/>
            </a:pPr>
            <a:endParaRPr lang="en-US" sz="1632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575EF8A-943F-43F4-ABFF-D4B79470B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1936" y="562657"/>
            <a:ext cx="1817324" cy="40014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AB914D-DC09-4BFC-92CF-0FA7EAC83943}"/>
              </a:ext>
            </a:extLst>
          </p:cNvPr>
          <p:cNvSpPr txBox="1">
            <a:spLocks/>
          </p:cNvSpPr>
          <p:nvPr/>
        </p:nvSpPr>
        <p:spPr bwMode="auto">
          <a:xfrm>
            <a:off x="458722" y="1679448"/>
            <a:ext cx="11112283" cy="335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l-PL" altLang="cs-CZ" sz="5441" b="1" dirty="0">
                <a:latin typeface="Arial"/>
                <a:ea typeface="Bebas Neue" charset="0"/>
                <a:cs typeface="Arial"/>
              </a:rPr>
              <a:t>Globální trendy na trhu práce </a:t>
            </a:r>
            <a:br>
              <a:rPr lang="pl-PL" altLang="cs-CZ" sz="5441" b="1" dirty="0">
                <a:latin typeface="Arial"/>
                <a:ea typeface="Bebas Neue" charset="0"/>
                <a:cs typeface="Arial"/>
              </a:rPr>
            </a:br>
            <a:r>
              <a:rPr lang="pl-PL" altLang="cs-CZ" sz="5441" b="1" dirty="0">
                <a:latin typeface="Arial"/>
                <a:ea typeface="Bebas Neue" charset="0"/>
                <a:cs typeface="Arial"/>
              </a:rPr>
              <a:t>a vliv změn na vývoj odměňování </a:t>
            </a:r>
            <a:r>
              <a:rPr lang="pl-PL" altLang="cs-CZ" sz="5441" b="1" dirty="0">
                <a:solidFill>
                  <a:schemeClr val="bg1"/>
                </a:solidFill>
                <a:latin typeface="Arial"/>
                <a:ea typeface="Bebas Neue" charset="0"/>
                <a:cs typeface="Arial"/>
              </a:rPr>
              <a:t>- optikou národní, regionální </a:t>
            </a:r>
            <a:br>
              <a:rPr lang="pl-PL" altLang="cs-CZ" sz="5441" b="1" dirty="0">
                <a:solidFill>
                  <a:schemeClr val="bg1"/>
                </a:solidFill>
                <a:latin typeface="Arial"/>
                <a:ea typeface="Bebas Neue" charset="0"/>
                <a:cs typeface="Arial"/>
              </a:rPr>
            </a:br>
            <a:r>
              <a:rPr lang="pl-PL" altLang="cs-CZ" sz="5441" b="1" dirty="0">
                <a:solidFill>
                  <a:schemeClr val="bg1"/>
                </a:solidFill>
                <a:latin typeface="Arial"/>
                <a:ea typeface="Bebas Neue" charset="0"/>
                <a:cs typeface="Arial"/>
              </a:rPr>
              <a:t>i podnikové úrovně</a:t>
            </a:r>
          </a:p>
          <a:p>
            <a:pPr algn="r">
              <a:lnSpc>
                <a:spcPct val="75000"/>
              </a:lnSpc>
            </a:pPr>
            <a:endParaRPr lang="cs-CZ" altLang="cs-CZ" sz="2539" b="1" dirty="0">
              <a:solidFill>
                <a:schemeClr val="bg1"/>
              </a:solidFill>
              <a:latin typeface="Arial" panose="020B0604020202020204" pitchFamily="34" charset="0"/>
              <a:ea typeface="Bebas Neue" charset="0"/>
            </a:endParaRPr>
          </a:p>
          <a:p>
            <a:pPr algn="r">
              <a:lnSpc>
                <a:spcPct val="75000"/>
              </a:lnSpc>
            </a:pPr>
            <a:endParaRPr lang="cs-CZ" altLang="cs-CZ" sz="2539" b="1" dirty="0">
              <a:solidFill>
                <a:schemeClr val="bg1"/>
              </a:solidFill>
              <a:latin typeface="Arial" panose="020B0604020202020204" pitchFamily="34" charset="0"/>
              <a:ea typeface="Bebas Neue" charset="0"/>
            </a:endParaRPr>
          </a:p>
          <a:p>
            <a:pPr algn="r">
              <a:lnSpc>
                <a:spcPct val="75000"/>
              </a:lnSpc>
            </a:pPr>
            <a:endParaRPr lang="cs-CZ" altLang="cs-CZ" sz="2539" b="1" dirty="0">
              <a:solidFill>
                <a:schemeClr val="bg1"/>
              </a:solidFill>
              <a:latin typeface="Arial" panose="020B0604020202020204" pitchFamily="34" charset="0"/>
              <a:ea typeface="Bebas Neue" charset="0"/>
            </a:endParaRPr>
          </a:p>
          <a:p>
            <a:pPr algn="r">
              <a:lnSpc>
                <a:spcPct val="75000"/>
              </a:lnSpc>
            </a:pPr>
            <a:r>
              <a:rPr lang="cs-CZ" altLang="cs-CZ" sz="2539" b="1" dirty="0">
                <a:solidFill>
                  <a:schemeClr val="bg1"/>
                </a:solidFill>
                <a:latin typeface="Arial" panose="020B0604020202020204" pitchFamily="34" charset="0"/>
                <a:ea typeface="Bebas Neue" charset="0"/>
              </a:rPr>
              <a:t>Jaromír Janoš, 15.5.2025</a:t>
            </a:r>
            <a:endParaRPr lang="en-US" altLang="cs-CZ" sz="2539" b="1" dirty="0">
              <a:solidFill>
                <a:schemeClr val="bg1"/>
              </a:solidFill>
              <a:latin typeface="Arial" panose="020B0604020202020204" pitchFamily="34" charset="0"/>
              <a:ea typeface="Bebas Neue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Freeform: Shape 205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E9E001-0B1C-5AEC-6ABE-FD1847D8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stojí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ČR </a:t>
            </a:r>
            <a:br>
              <a:rPr lang="cs-CZ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rámci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Evropy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F7456E-C750-1992-A14C-07765AA02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4121253"/>
            <a:ext cx="3125337" cy="24014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ČR </a:t>
            </a:r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cs-CZ" sz="1800" dirty="0"/>
              <a:t>na úrovni Portugalska a má 2,4x nižší hodinové náklady práce než Rakousko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cs-CZ" sz="1800" dirty="0"/>
              <a:t>Rozdíly v hodinových nákladech práce a měsíčních výdělcích způsobuje především odpracovaná doba.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B8DA70-DD3B-EC55-D3E8-3721F15B6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801" y="578738"/>
            <a:ext cx="5670549" cy="567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B5CA112-5924-7C0D-B05D-C3A9AC937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8368" y="6442818"/>
            <a:ext cx="1006660" cy="2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2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3B736-E7E7-F5CA-0A64-56D1EA410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5DEA6E-931F-88EE-0CB6-5A784AFC1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Evropa je relativně malou částí rozvinutého světa</a:t>
            </a:r>
          </a:p>
          <a:p>
            <a:r>
              <a:rPr lang="cs-CZ" dirty="0"/>
              <a:t>Produktivita práce v Evropě (ale i USA) roste pomaleji než v Asii</a:t>
            </a:r>
          </a:p>
          <a:p>
            <a:r>
              <a:rPr lang="cs-CZ" dirty="0"/>
              <a:t>ČR přichází o konkurenční výhodu levné pracovní síly</a:t>
            </a:r>
          </a:p>
        </p:txBody>
      </p:sp>
    </p:spTree>
    <p:extLst>
      <p:ext uri="{BB962C8B-B14F-4D97-AF65-F5344CB8AC3E}">
        <p14:creationId xmlns:p14="http://schemas.microsoft.com/office/powerpoint/2010/main" val="56632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EB8C-0E35-CEE5-A159-501E8FA80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43465384_l.jpg">
            <a:extLst>
              <a:ext uri="{FF2B5EF4-FFF2-40B4-BE49-F238E27FC236}">
                <a16:creationId xmlns:a16="http://schemas.microsoft.com/office/drawing/2014/main" id="{616D7CEB-DBBF-797F-CF7B-02C291DA59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r="2890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B81640-8FDB-972E-DEDE-B2E38BE587EA}"/>
              </a:ext>
            </a:extLst>
          </p:cNvPr>
          <p:cNvSpPr/>
          <p:nvPr/>
        </p:nvSpPr>
        <p:spPr>
          <a:xfrm>
            <a:off x="240" y="-171101"/>
            <a:ext cx="12191521" cy="7029101"/>
          </a:xfrm>
          <a:prstGeom prst="rect">
            <a:avLst/>
          </a:prstGeom>
          <a:solidFill>
            <a:srgbClr val="E62336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9178">
              <a:defRPr/>
            </a:pPr>
            <a:endParaRPr lang="en-US" sz="1632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27E6A5A-9889-03A8-A745-0C3BC1D315F4}"/>
              </a:ext>
            </a:extLst>
          </p:cNvPr>
          <p:cNvSpPr txBox="1">
            <a:spLocks/>
          </p:cNvSpPr>
          <p:nvPr/>
        </p:nvSpPr>
        <p:spPr bwMode="auto">
          <a:xfrm>
            <a:off x="2469065" y="3322474"/>
            <a:ext cx="8634401" cy="188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829178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5441" b="1" dirty="0">
                <a:solidFill>
                  <a:srgbClr val="FFFFFF"/>
                </a:solidFill>
                <a:latin typeface="Arial" panose="020B0604020202020204" pitchFamily="34" charset="0"/>
                <a:ea typeface="Bebas Neue" charset="0"/>
              </a:rPr>
              <a:t>02 </a:t>
            </a:r>
            <a:br>
              <a:rPr lang="cs-CZ" altLang="cs-CZ" sz="5441" b="1" dirty="0">
                <a:solidFill>
                  <a:srgbClr val="FFFFFF"/>
                </a:solidFill>
                <a:latin typeface="Arial" panose="020B0604020202020204" pitchFamily="34" charset="0"/>
                <a:ea typeface="Bebas Neue" charset="0"/>
              </a:rPr>
            </a:br>
            <a:r>
              <a:rPr lang="cs-CZ" altLang="cs-CZ" sz="5441" b="1" dirty="0">
                <a:solidFill>
                  <a:srgbClr val="FFFFFF"/>
                </a:solidFill>
                <a:latin typeface="Arial" panose="020B0604020202020204" pitchFamily="34" charset="0"/>
                <a:ea typeface="Bebas Neue" charset="0"/>
              </a:rPr>
              <a:t>Pohled národní </a:t>
            </a:r>
            <a:br>
              <a:rPr lang="cs-CZ" altLang="cs-CZ" sz="5441" b="1" dirty="0">
                <a:solidFill>
                  <a:srgbClr val="FFFFFF"/>
                </a:solidFill>
                <a:latin typeface="Arial" panose="020B0604020202020204" pitchFamily="34" charset="0"/>
                <a:ea typeface="Bebas Neue" charset="0"/>
              </a:rPr>
            </a:br>
            <a:r>
              <a:rPr lang="cs-CZ" altLang="cs-CZ" sz="5441" b="1" dirty="0">
                <a:solidFill>
                  <a:srgbClr val="FFFFFF"/>
                </a:solidFill>
                <a:latin typeface="Arial" panose="020B0604020202020204" pitchFamily="34" charset="0"/>
                <a:ea typeface="Bebas Neue" charset="0"/>
              </a:rPr>
              <a:t>a regionální</a:t>
            </a:r>
            <a:endParaRPr lang="en-US" altLang="cs-CZ" sz="5441" b="1" dirty="0">
              <a:solidFill>
                <a:srgbClr val="FFFFFF"/>
              </a:solidFill>
              <a:latin typeface="Arial" panose="020B0604020202020204" pitchFamily="34" charset="0"/>
              <a:ea typeface="Bebas Neue" charset="0"/>
            </a:endParaRPr>
          </a:p>
          <a:p>
            <a:pPr defTabSz="829178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altLang="cs-CZ" sz="5441" b="1" dirty="0">
              <a:solidFill>
                <a:srgbClr val="FFFFFF"/>
              </a:solidFill>
              <a:latin typeface="Arial" panose="020B0604020202020204" pitchFamily="34" charset="0"/>
              <a:ea typeface="Bebas Neue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3E01E-CE5A-DB03-34B1-9735C1ADCB4F}"/>
              </a:ext>
            </a:extLst>
          </p:cNvPr>
          <p:cNvCxnSpPr/>
          <p:nvPr/>
        </p:nvCxnSpPr>
        <p:spPr>
          <a:xfrm>
            <a:off x="2469066" y="5704924"/>
            <a:ext cx="4736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2D840370-EB1F-D48E-C60E-76A6C46F1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5101" y="6463678"/>
            <a:ext cx="848766" cy="1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5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44CD4-6955-138F-85BE-753C832C2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043C3-B602-0CCB-4928-DBF256C7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cs-CZ" dirty="0"/>
              <a:t>Demografie - ČR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1F42F6-0033-B5DB-0DCF-9C6FE7530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7139" y="397492"/>
            <a:ext cx="1006660" cy="2216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D5C268A-FD45-EB9D-3F09-753477732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071" y="1016634"/>
            <a:ext cx="10357856" cy="58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1CBA56-02E8-8B6C-933D-0A11C061E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454969-F736-3D5C-E410-929C3EDF4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109619"/>
            <a:ext cx="10418417" cy="5695041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1FAE53B-DFC5-F993-3088-78D0BF37EBF8}"/>
              </a:ext>
            </a:extLst>
          </p:cNvPr>
          <p:cNvSpPr txBox="1">
            <a:spLocks/>
          </p:cNvSpPr>
          <p:nvPr/>
        </p:nvSpPr>
        <p:spPr>
          <a:xfrm>
            <a:off x="78960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Demografie – Olomoucký kraj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1515FA1-C9E3-AD23-742B-0F934DA76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7139" y="397492"/>
            <a:ext cx="1006660" cy="2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8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3D56A-73D6-43A2-D0D4-3D414EC3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40478"/>
            <a:ext cx="10229850" cy="1022479"/>
          </a:xfrm>
        </p:spPr>
        <p:txBody>
          <a:bodyPr/>
          <a:lstStyle/>
          <a:p>
            <a:r>
              <a:rPr lang="cs-CZ" dirty="0"/>
              <a:t>Nové dovednosti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DE6BC-282E-7BBB-FC48-7ADC54F7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262957"/>
            <a:ext cx="10515600" cy="4610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Očekávané dopady generativní AI do roku 2032: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0A214A0-4712-B069-65E7-2168BD3067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891"/>
          <a:stretch/>
        </p:blipFill>
        <p:spPr>
          <a:xfrm>
            <a:off x="70600" y="1877746"/>
            <a:ext cx="6597868" cy="44864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D419B5A-4999-7401-F508-42F0BEA6E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468" y="1704062"/>
            <a:ext cx="5523532" cy="44967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1342FAF-8DEB-3ADA-14C4-83926F9D829E}"/>
              </a:ext>
            </a:extLst>
          </p:cNvPr>
          <p:cNvSpPr txBox="1"/>
          <p:nvPr/>
        </p:nvSpPr>
        <p:spPr>
          <a:xfrm>
            <a:off x="260334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Studie Boston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Consulting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(duben 2025)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8CB927CE-3562-AA50-90AC-DE1F12880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47139" y="397492"/>
            <a:ext cx="1006660" cy="2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C581D-C0E5-6A42-17E3-16C8852C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technologií na mzdy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EA344D-E5F4-B9B9-3DD5-E26389013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Firmy investujících do prvků Průmyslu 4.0 mají:</a:t>
            </a:r>
          </a:p>
          <a:p>
            <a:r>
              <a:rPr lang="cs-CZ" sz="3200" dirty="0"/>
              <a:t>vyšší produktivitu práce</a:t>
            </a:r>
          </a:p>
          <a:p>
            <a:r>
              <a:rPr lang="cs-CZ" sz="3200" dirty="0"/>
              <a:t>vyšší přidanou hodnotu</a:t>
            </a:r>
          </a:p>
          <a:p>
            <a:r>
              <a:rPr lang="cs-CZ" sz="3200" dirty="0"/>
              <a:t>vyšší mzdy (v průměru o 2000 až 3000 Kč/měsíčně)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Zdroj: Studie CERGE-EI pro Svaz průmyslu a dopravy (2020)</a:t>
            </a:r>
          </a:p>
          <a:p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96C4A3E-BF66-1CC0-277E-C3EAA4C59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7139" y="397492"/>
            <a:ext cx="1006660" cy="2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D52AE-B957-F2FE-271D-D3969404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82D364-9E48-032C-71B6-BE59B1BA4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3A6761-0748-48D7-09BE-8CABFE6A7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30" y="0"/>
            <a:ext cx="10449339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9BA9A132-3A50-A3E2-14F5-FC42BE1F4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6630" y="6311900"/>
            <a:ext cx="847170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E4DE7-1F00-2BB5-C940-E308D457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03187"/>
            <a:ext cx="10515600" cy="1325563"/>
          </a:xfrm>
        </p:spPr>
        <p:txBody>
          <a:bodyPr/>
          <a:lstStyle/>
          <a:p>
            <a:r>
              <a:rPr lang="cs-CZ" dirty="0"/>
              <a:t>Olomoucký kraj 2024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CC544D-A678-36B1-A0F8-5F3033311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9" y="1134836"/>
            <a:ext cx="5444258" cy="57231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147D735-CF7A-A6E4-7C62-AF81BAEF7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78" y="1144588"/>
            <a:ext cx="6464286" cy="428466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D0FC9F9E-416F-FDF8-4D2A-5555458A6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9539" y="6242888"/>
            <a:ext cx="847170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5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B50EB-5DCB-D56D-F30A-65B92A90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58" y="142875"/>
            <a:ext cx="10515600" cy="8096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800" dirty="0"/>
              <a:t>Vývoj mezd a platů – Olomoucký kraj celkem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4338F5-B6D2-AE3D-6BF6-79978766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58" y="996022"/>
            <a:ext cx="8412842" cy="571910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27947DCD-E4F5-3AC1-84A6-9F854B1E7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9539" y="6242888"/>
            <a:ext cx="847170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28C4E-17C5-47D3-4AB6-884AEB64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80484B-065C-BED6-476A-68D9DBCBE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Pohled mezinárodní – Evropa v globální konkurenci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Pohled národní a regionální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cs-C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Pohled mikroekonomický – podniková úroveň</a:t>
            </a:r>
          </a:p>
          <a:p>
            <a:pPr marL="0" indent="0">
              <a:buNone/>
            </a:pPr>
            <a:endParaRPr lang="cs-CZ" sz="4800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26605F0-08D8-16CF-07E0-11CEF7ECB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1936" y="562657"/>
            <a:ext cx="1817324" cy="4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47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0D9CF80-73D3-AB1D-C33D-1481174CB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5145"/>
            <a:ext cx="8305800" cy="5679278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02EDEA0A-B8E9-1E27-FF9E-E7A2100E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23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800" dirty="0"/>
              <a:t>Vývoj mezd a platů – Olomoucký kraj</a:t>
            </a:r>
            <a:br>
              <a:rPr lang="cs-CZ" sz="2800" dirty="0"/>
            </a:br>
            <a:r>
              <a:rPr lang="cs-CZ" sz="2800" dirty="0"/>
              <a:t>zaměstnanci se střední školou bez maturity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E27766A-5784-E865-8613-42D03B21A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9539" y="6242888"/>
            <a:ext cx="847170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B50EB-5DCB-D56D-F30A-65B92A90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Autofit/>
          </a:bodyPr>
          <a:lstStyle/>
          <a:p>
            <a:r>
              <a:rPr lang="cs-CZ" sz="2800" dirty="0"/>
              <a:t>Vývoj mezd a platů – Olomoucký kraj</a:t>
            </a:r>
            <a:br>
              <a:rPr lang="cs-CZ" sz="2800" dirty="0"/>
            </a:br>
            <a:r>
              <a:rPr lang="cs-CZ" sz="2800" dirty="0"/>
              <a:t>zaměstnanci s magisterským a doktorským vzděláním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066480F-6883-5379-4D55-F7053225B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117600"/>
            <a:ext cx="8409747" cy="5750355"/>
          </a:xfr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18E630E-20C9-540A-CAD8-B20F3CB0B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9539" y="6242888"/>
            <a:ext cx="847170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9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6CEBB-3F7A-AAF3-4316-5676DFA7C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3D929-0E8A-2B80-D791-6FB0B0CB1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9F449B-7643-B1F6-8EA2-324BB0F7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93569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BE94962-BD3F-E843-CFFA-14057ECE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9539" y="6242888"/>
            <a:ext cx="847170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9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22809-01B5-08D7-7CC6-18F6ADBD0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F9854-366C-BC36-C758-7E3C74E3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8C348-D507-DF83-3667-64014226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4550" cy="4351338"/>
          </a:xfrm>
        </p:spPr>
        <p:txBody>
          <a:bodyPr/>
          <a:lstStyle/>
          <a:p>
            <a:r>
              <a:rPr lang="cs-CZ" dirty="0"/>
              <a:t>Nominální mzdy v ČR dlouhodobě rostou </a:t>
            </a:r>
          </a:p>
          <a:p>
            <a:pPr marL="457200" lvl="1" indent="0">
              <a:buNone/>
            </a:pPr>
            <a:r>
              <a:rPr lang="cs-CZ" dirty="0"/>
              <a:t>mezi lety 2023 a 2024 o 7,9% mediánu</a:t>
            </a:r>
          </a:p>
          <a:p>
            <a:r>
              <a:rPr lang="cs-CZ" dirty="0"/>
              <a:t>Rychleji rostou mzdy ve firmách investujících do AI, robotizace a automatizace</a:t>
            </a:r>
          </a:p>
          <a:p>
            <a:r>
              <a:rPr lang="cs-CZ" dirty="0"/>
              <a:t>Olomoucký kraj má nadprůměrné platy a podprůměrné mzdy</a:t>
            </a:r>
          </a:p>
          <a:p>
            <a:r>
              <a:rPr lang="cs-CZ" dirty="0"/>
              <a:t>Růst mezd v Olomouckém kraji zrychlil, očekává se další nadprůměrný růst i v roce 2025</a:t>
            </a:r>
          </a:p>
        </p:txBody>
      </p:sp>
    </p:spTree>
    <p:extLst>
      <p:ext uri="{BB962C8B-B14F-4D97-AF65-F5344CB8AC3E}">
        <p14:creationId xmlns:p14="http://schemas.microsoft.com/office/powerpoint/2010/main" val="178186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474B5-ABC6-A55D-0925-0DB5B8569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43465384_l.jpg">
            <a:extLst>
              <a:ext uri="{FF2B5EF4-FFF2-40B4-BE49-F238E27FC236}">
                <a16:creationId xmlns:a16="http://schemas.microsoft.com/office/drawing/2014/main" id="{F1D7F762-7A6C-D784-01B3-86F0F1201B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r="2890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6D65E3-7DAF-1CC8-AF18-238AACFF02A2}"/>
              </a:ext>
            </a:extLst>
          </p:cNvPr>
          <p:cNvSpPr/>
          <p:nvPr/>
        </p:nvSpPr>
        <p:spPr>
          <a:xfrm>
            <a:off x="240" y="-171101"/>
            <a:ext cx="12191521" cy="7029101"/>
          </a:xfrm>
          <a:prstGeom prst="rect">
            <a:avLst/>
          </a:prstGeom>
          <a:solidFill>
            <a:srgbClr val="E62336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9178">
              <a:defRPr/>
            </a:pPr>
            <a:endParaRPr lang="en-US" sz="1632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6011B7-B6DA-517D-57D1-11740F80CC0B}"/>
              </a:ext>
            </a:extLst>
          </p:cNvPr>
          <p:cNvSpPr txBox="1">
            <a:spLocks/>
          </p:cNvSpPr>
          <p:nvPr/>
        </p:nvSpPr>
        <p:spPr bwMode="auto">
          <a:xfrm>
            <a:off x="2469065" y="3322474"/>
            <a:ext cx="8634401" cy="188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829178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5441" b="1" dirty="0">
                <a:solidFill>
                  <a:srgbClr val="FFFFFF"/>
                </a:solidFill>
                <a:latin typeface="Arial" panose="020B0604020202020204" pitchFamily="34" charset="0"/>
                <a:ea typeface="Bebas Neue" charset="0"/>
              </a:rPr>
              <a:t>03</a:t>
            </a:r>
          </a:p>
          <a:p>
            <a:pPr defTabSz="829178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5441" b="1" dirty="0">
                <a:solidFill>
                  <a:srgbClr val="FFFFFF"/>
                </a:solidFill>
                <a:latin typeface="Arial" panose="020B0604020202020204" pitchFamily="34" charset="0"/>
                <a:ea typeface="Bebas Neue" charset="0"/>
              </a:rPr>
              <a:t>Podniková úroveň</a:t>
            </a:r>
            <a:endParaRPr lang="en-US" altLang="cs-CZ" sz="5441" b="1" dirty="0">
              <a:solidFill>
                <a:srgbClr val="FFFFFF"/>
              </a:solidFill>
              <a:latin typeface="Arial" panose="020B0604020202020204" pitchFamily="34" charset="0"/>
              <a:ea typeface="Bebas Neue" charset="0"/>
            </a:endParaRPr>
          </a:p>
          <a:p>
            <a:pPr defTabSz="829178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altLang="cs-CZ" sz="5441" b="1" dirty="0">
              <a:solidFill>
                <a:srgbClr val="FFFFFF"/>
              </a:solidFill>
              <a:latin typeface="Arial" panose="020B0604020202020204" pitchFamily="34" charset="0"/>
              <a:ea typeface="Bebas Neue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FDDDE1-5D02-7F18-8856-E4B3E6600ECA}"/>
              </a:ext>
            </a:extLst>
          </p:cNvPr>
          <p:cNvCxnSpPr/>
          <p:nvPr/>
        </p:nvCxnSpPr>
        <p:spPr>
          <a:xfrm>
            <a:off x="2469066" y="5704924"/>
            <a:ext cx="4736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7A35B5E-4C56-0683-C7DE-C2ADB9247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5101" y="6463678"/>
            <a:ext cx="848766" cy="1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06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E7935-8048-67C8-075A-C6BB7761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Mikroúroveň – dopady technologií na mzdy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86BD4-83A8-ED1C-5452-82910BD1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 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dělnických pozic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přechod z výkonové mzdy (s výkonem stanoveným normou) 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na hodinovou či spíše měsíční mzdu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+ odměna za výkon.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Jedním z důvodů a předpokladů byla automatizace a digitalizace výroby a procesů.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32F6C9D-47F1-5337-49E4-A109E065E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9539" y="6242888"/>
            <a:ext cx="847170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62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E7935-8048-67C8-075A-C6BB7761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Mikroúroveň – dopady technologií na mzdy (2)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86BD4-83A8-ED1C-5452-82910BD1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Oceňování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cs-CZ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multidisciplinarity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tedy širší kompetenční profil zaměstnance - především hard kompetence - znamenající vyšší flexibilitu v pracovním procesu.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Především u dělnických pozic – prakticky se více využívají tzv. </a:t>
            </a:r>
            <a:r>
              <a:rPr lang="cs-CZ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kvalifikační/kompetenční matice 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dělníků navázané na část variabilní složky mzdy za „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multiprofesnost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“.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Spojeno se zaváděním nových strojů, technologií a postupů a také </a:t>
            </a:r>
            <a:r>
              <a:rPr lang="cs-CZ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vícestrojové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obsluhy.</a:t>
            </a:r>
            <a:endParaRPr lang="cs-CZ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cs-CZ" sz="4000" dirty="0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0C431AC0-81EA-E987-E9ED-D0382A006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9539" y="6242888"/>
            <a:ext cx="847170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3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4E7935-8048-67C8-075A-C6BB7761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cs-CZ" sz="4000"/>
              <a:t>Mikroúroveň – dopady technologií na mzdy (3)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86BD4-83A8-ED1C-5452-82910BD11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8" y="547815"/>
            <a:ext cx="5567231" cy="168051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cs-CZ" sz="1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Rychle rostlo odměňování techniků a specialistů v oblasti IT </a:t>
            </a:r>
            <a:r>
              <a:rPr lang="cs-CZ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(HW i SW) spojené s digitalizací a automatizací procesů ve firmách a jejich nedostatku na trhu práce. 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cs-CZ" sz="1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Nyní dle všeho dochází ke stagnaci enormní </a:t>
            </a:r>
            <a:r>
              <a:rPr lang="cs-CZ" sz="1300" b="1" dirty="0"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poptávky po těchto zaměstnancích, což se může propsat do zpomalení </a:t>
            </a:r>
            <a:r>
              <a:rPr lang="cs-CZ" sz="1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růstu mezd </a:t>
            </a:r>
            <a:r>
              <a:rPr lang="cs-CZ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(týká se techniků, netýká se ICT specialistů).</a:t>
            </a:r>
            <a:endParaRPr lang="cs-CZ" sz="13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cs-CZ" sz="13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1506F3-DFDD-4275-2949-8969F7271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7" y="2028224"/>
            <a:ext cx="5480053" cy="44525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F0F977-32F1-B049-FDEF-7718ADD85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813" y="2079024"/>
            <a:ext cx="5430683" cy="4385276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F30BB04-8149-807F-5632-47B211E6FBE3}"/>
              </a:ext>
            </a:extLst>
          </p:cNvPr>
          <p:cNvGrpSpPr/>
          <p:nvPr/>
        </p:nvGrpSpPr>
        <p:grpSpPr>
          <a:xfrm>
            <a:off x="882047" y="2037553"/>
            <a:ext cx="10872407" cy="4396116"/>
            <a:chOff x="881443" y="2028224"/>
            <a:chExt cx="10872407" cy="4396116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82D0AEA3-F571-C5F3-93C5-489C0BE2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1443" y="2028224"/>
              <a:ext cx="5431881" cy="4385276"/>
            </a:xfrm>
            <a:prstGeom prst="rect">
              <a:avLst/>
            </a:prstGeom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EF3E37E6-4649-C4E2-444D-5AD62C11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3887" y="2047274"/>
              <a:ext cx="5369963" cy="4377066"/>
            </a:xfrm>
            <a:prstGeom prst="rect">
              <a:avLst/>
            </a:prstGeom>
          </p:spPr>
        </p:pic>
      </p:grp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FB6C61A5-5003-C6BC-D2A8-08141F47B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06679" y="6537252"/>
            <a:ext cx="847170" cy="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3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B7279D05-6D92-4FE4-066F-0EEB3DA2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87" y="491456"/>
            <a:ext cx="7604737" cy="6455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21C50D8B-D669-AC19-AC64-582CFEEA0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74003"/>
              </p:ext>
            </p:extLst>
          </p:nvPr>
        </p:nvGraphicFramePr>
        <p:xfrm>
          <a:off x="6305027" y="3264495"/>
          <a:ext cx="3999517" cy="2271796"/>
        </p:xfrm>
        <a:graphic>
          <a:graphicData uri="http://schemas.openxmlformats.org/drawingml/2006/table">
            <a:tbl>
              <a:tblPr firstRow="1" firstCol="1" bandRow="1"/>
              <a:tblGrid>
                <a:gridCol w="457088">
                  <a:extLst>
                    <a:ext uri="{9D8B030D-6E8A-4147-A177-3AD203B41FA5}">
                      <a16:colId xmlns:a16="http://schemas.microsoft.com/office/drawing/2014/main" val="1779944928"/>
                    </a:ext>
                  </a:extLst>
                </a:gridCol>
                <a:gridCol w="457088">
                  <a:extLst>
                    <a:ext uri="{9D8B030D-6E8A-4147-A177-3AD203B41FA5}">
                      <a16:colId xmlns:a16="http://schemas.microsoft.com/office/drawing/2014/main" val="403768979"/>
                    </a:ext>
                  </a:extLst>
                </a:gridCol>
                <a:gridCol w="3085341">
                  <a:extLst>
                    <a:ext uri="{9D8B030D-6E8A-4147-A177-3AD203B41FA5}">
                      <a16:colId xmlns:a16="http://schemas.microsoft.com/office/drawing/2014/main" val="1470062794"/>
                    </a:ext>
                  </a:extLst>
                </a:gridCol>
              </a:tblGrid>
              <a:tr h="386950">
                <a:tc rowSpan="7">
                  <a:txBody>
                    <a:bodyPr/>
                    <a:lstStyle/>
                    <a:p>
                      <a:endParaRPr lang="cs-CZ" sz="100" ker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2236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cs-CZ" sz="100" ker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300" b="1" kern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Jaromír Janoš</a:t>
                      </a:r>
                      <a:br>
                        <a:rPr lang="cs-CZ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jednatel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241073"/>
                  </a:ext>
                </a:extLst>
              </a:tr>
              <a:tr h="193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719356"/>
                  </a:ext>
                </a:extLst>
              </a:tr>
              <a:tr h="3869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b="1" kern="0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+420 602 779 409</a:t>
                      </a:r>
                      <a:br>
                        <a:rPr lang="cs-CZ" sz="13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300" b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janos@trexima.cz</a:t>
                      </a:r>
                      <a:endParaRPr lang="cs-C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999696"/>
                  </a:ext>
                </a:extLst>
              </a:tr>
              <a:tr h="193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466572"/>
                  </a:ext>
                </a:extLst>
              </a:tr>
              <a:tr h="7739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300" ker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TREXIMA, spol. s r.o.</a:t>
                      </a:r>
                      <a:br>
                        <a:rPr lang="cs-CZ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300" ker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třída Tomáše Bati 299, Louky, 763 02 Zlín</a:t>
                      </a:r>
                      <a:br>
                        <a:rPr lang="cs-CZ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300" ker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www.trexima.cz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cs-CZ" sz="13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314127"/>
                  </a:ext>
                </a:extLst>
              </a:tr>
              <a:tr h="1381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361244"/>
                  </a:ext>
                </a:extLst>
              </a:tr>
              <a:tr h="1520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02224"/>
                  </a:ext>
                </a:extLst>
              </a:tr>
            </a:tbl>
          </a:graphicData>
        </a:graphic>
      </p:graphicFrame>
      <p:pic>
        <p:nvPicPr>
          <p:cNvPr id="2054" name="obrázek 1">
            <a:extLst>
              <a:ext uri="{FF2B5EF4-FFF2-40B4-BE49-F238E27FC236}">
                <a16:creationId xmlns:a16="http://schemas.microsoft.com/office/drawing/2014/main" id="{8CAAF471-A36E-56C5-37A9-BCEAF88DD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5" y="3168585"/>
            <a:ext cx="1658321" cy="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obrázek 2">
            <a:extLst>
              <a:ext uri="{FF2B5EF4-FFF2-40B4-BE49-F238E27FC236}">
                <a16:creationId xmlns:a16="http://schemas.microsoft.com/office/drawing/2014/main" id="{2A630EA4-A3C4-12CD-0C31-9ED9FA64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5" y="3168585"/>
            <a:ext cx="1658321" cy="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892208C1-B48A-8A99-5514-CB9E0D211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7537" y="5334241"/>
            <a:ext cx="917642" cy="2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37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8" name="Picture 14" descr="TR.png">
            <a:extLst>
              <a:ext uri="{FF2B5EF4-FFF2-40B4-BE49-F238E27FC236}">
                <a16:creationId xmlns:a16="http://schemas.microsoft.com/office/drawing/2014/main" id="{F8B6BEE3-DE6D-471F-879D-DD896758D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92" y="6374315"/>
            <a:ext cx="1035034" cy="37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154CE5CE-E515-49CC-8806-E6258E1AC47C}"/>
              </a:ext>
            </a:extLst>
          </p:cNvPr>
          <p:cNvGraphicFramePr>
            <a:graphicFrameLocks/>
          </p:cNvGraphicFramePr>
          <p:nvPr/>
        </p:nvGraphicFramePr>
        <p:xfrm>
          <a:off x="2438737" y="1317186"/>
          <a:ext cx="7314526" cy="480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DC3A1DAE-A1C1-4C22-88C4-68F386E31703}"/>
              </a:ext>
            </a:extLst>
          </p:cNvPr>
          <p:cNvSpPr/>
          <p:nvPr/>
        </p:nvSpPr>
        <p:spPr>
          <a:xfrm>
            <a:off x="1717619" y="6214060"/>
            <a:ext cx="5419645" cy="42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88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Zdroj: ISPV </a:t>
            </a:r>
          </a:p>
          <a:p>
            <a:r>
              <a:rPr lang="cs-CZ" sz="1088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(N=513 133 zaměstnanců, v oboru = 206 424 zaměstnanců, 40 %)</a:t>
            </a:r>
            <a:endParaRPr lang="cs-CZ" sz="1088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EB92A6-7296-00BA-D20E-F0531CBD175E}"/>
              </a:ext>
            </a:extLst>
          </p:cNvPr>
          <p:cNvSpPr txBox="1">
            <a:spLocks/>
          </p:cNvSpPr>
          <p:nvPr/>
        </p:nvSpPr>
        <p:spPr bwMode="auto">
          <a:xfrm>
            <a:off x="784879" y="506375"/>
            <a:ext cx="10224699" cy="45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353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cs-CZ" altLang="cs-CZ" sz="3627" dirty="0">
                <a:latin typeface="Arial" panose="020B0604020202020204" pitchFamily="34" charset="0"/>
              </a:rPr>
              <a:t>Realita na trhu práce – uplatnění kvalifikace (1)</a:t>
            </a:r>
            <a:endParaRPr lang="en-US" altLang="cs-CZ" sz="3627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8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EB8C-0E35-CEE5-A159-501E8FA80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43465384_l.jpg">
            <a:extLst>
              <a:ext uri="{FF2B5EF4-FFF2-40B4-BE49-F238E27FC236}">
                <a16:creationId xmlns:a16="http://schemas.microsoft.com/office/drawing/2014/main" id="{616D7CEB-DBBF-797F-CF7B-02C291DA59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r="2890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B81640-8FDB-972E-DEDE-B2E38BE587EA}"/>
              </a:ext>
            </a:extLst>
          </p:cNvPr>
          <p:cNvSpPr/>
          <p:nvPr/>
        </p:nvSpPr>
        <p:spPr>
          <a:xfrm>
            <a:off x="240" y="-171101"/>
            <a:ext cx="12191521" cy="7029101"/>
          </a:xfrm>
          <a:prstGeom prst="rect">
            <a:avLst/>
          </a:prstGeom>
          <a:solidFill>
            <a:srgbClr val="E62336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29178">
              <a:defRPr/>
            </a:pPr>
            <a:endParaRPr lang="en-US" sz="1632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27E6A5A-9889-03A8-A745-0C3BC1D315F4}"/>
              </a:ext>
            </a:extLst>
          </p:cNvPr>
          <p:cNvSpPr txBox="1">
            <a:spLocks/>
          </p:cNvSpPr>
          <p:nvPr/>
        </p:nvSpPr>
        <p:spPr bwMode="auto">
          <a:xfrm>
            <a:off x="2469065" y="3322474"/>
            <a:ext cx="8634401" cy="188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829178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5441" b="1" dirty="0">
                <a:solidFill>
                  <a:srgbClr val="FFFFFF"/>
                </a:solidFill>
                <a:latin typeface="Arial" panose="020B0604020202020204" pitchFamily="34" charset="0"/>
                <a:ea typeface="Bebas Neue" charset="0"/>
              </a:rPr>
              <a:t>01 Pohled mezinárodní</a:t>
            </a:r>
            <a:endParaRPr lang="en-US" altLang="cs-CZ" sz="5441" b="1" dirty="0">
              <a:solidFill>
                <a:srgbClr val="FFFFFF"/>
              </a:solidFill>
              <a:latin typeface="Arial" panose="020B0604020202020204" pitchFamily="34" charset="0"/>
              <a:ea typeface="Bebas Neue" charset="0"/>
            </a:endParaRPr>
          </a:p>
          <a:p>
            <a:pPr defTabSz="829178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altLang="cs-CZ" sz="5441" b="1" dirty="0">
              <a:solidFill>
                <a:srgbClr val="FFFFFF"/>
              </a:solidFill>
              <a:latin typeface="Arial" panose="020B0604020202020204" pitchFamily="34" charset="0"/>
              <a:ea typeface="Bebas Neue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3E01E-CE5A-DB03-34B1-9735C1ADCB4F}"/>
              </a:ext>
            </a:extLst>
          </p:cNvPr>
          <p:cNvCxnSpPr/>
          <p:nvPr/>
        </p:nvCxnSpPr>
        <p:spPr>
          <a:xfrm>
            <a:off x="2469066" y="5704924"/>
            <a:ext cx="4736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2D840370-EB1F-D48E-C60E-76A6C46F1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5101" y="6463678"/>
            <a:ext cx="848766" cy="1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8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FA046-47DA-9409-F2D9-1140E5564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02112839-ECD8-9181-9976-B2B9BF982E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0559" y="455726"/>
            <a:ext cx="10224699" cy="4563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18" tIns="41459" rIns="82918" bIns="41459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altLang="cs-CZ" sz="3627" dirty="0">
                <a:latin typeface="Arial" panose="020B0604020202020204" pitchFamily="34" charset="0"/>
              </a:rPr>
              <a:t>Realita na trhu práce – uplatnění kvalifikace (2)</a:t>
            </a:r>
            <a:endParaRPr lang="en-US" altLang="cs-CZ" sz="3627" dirty="0">
              <a:latin typeface="Arial" panose="020B0604020202020204" pitchFamily="34" charset="0"/>
            </a:endParaRP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5CAD2198-C12D-16A8-0AB1-5CEB074D2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9539" y="6242888"/>
            <a:ext cx="847170" cy="186533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E14E74B9-7ED4-3539-B124-8538E5894165}"/>
              </a:ext>
            </a:extLst>
          </p:cNvPr>
          <p:cNvSpPr txBox="1">
            <a:spLocks/>
          </p:cNvSpPr>
          <p:nvPr/>
        </p:nvSpPr>
        <p:spPr>
          <a:xfrm>
            <a:off x="510559" y="6175738"/>
            <a:ext cx="5838280" cy="2879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cs-CZ" sz="907" b="0" i="1" dirty="0">
                <a:solidFill>
                  <a:srgbClr val="222222">
                    <a:alpha val="70000"/>
                  </a:srgbClr>
                </a:solidFill>
                <a:latin typeface="Arial"/>
                <a:ea typeface="Source Sans Pro" charset="0"/>
                <a:cs typeface="Arial"/>
              </a:rPr>
              <a:t>Zdroj: studie Ekonomické fakulty VŠB-TUO  (</a:t>
            </a:r>
            <a:r>
              <a:rPr lang="cs-CZ" sz="907" b="0" i="1" dirty="0">
                <a:solidFill>
                  <a:srgbClr val="222222">
                    <a:alpha val="70000"/>
                  </a:srgbClr>
                </a:solidFill>
                <a:latin typeface="Arial"/>
                <a:ea typeface="Source Sans Pro" charset="0"/>
                <a:cs typeface="Arial"/>
                <a:hlinkClick r:id="rId5"/>
              </a:rPr>
              <a:t>https://www.vsb.cz/magazin/cs/detail-novinky?reportId=48191</a:t>
            </a:r>
            <a:r>
              <a:rPr lang="cs-CZ" sz="907" b="0" i="1" dirty="0">
                <a:solidFill>
                  <a:srgbClr val="222222">
                    <a:alpha val="70000"/>
                  </a:srgbClr>
                </a:solidFill>
                <a:latin typeface="Arial"/>
                <a:ea typeface="Source Sans Pro" charset="0"/>
                <a:cs typeface="Arial"/>
              </a:rPr>
              <a:t>)</a:t>
            </a:r>
          </a:p>
          <a:p>
            <a:pPr>
              <a:lnSpc>
                <a:spcPct val="120000"/>
              </a:lnSpc>
              <a:defRPr/>
            </a:pPr>
            <a:endParaRPr lang="en-US" sz="1088" b="0" i="1" dirty="0">
              <a:solidFill>
                <a:srgbClr val="222222">
                  <a:alpha val="70000"/>
                </a:srgbClr>
              </a:solidFill>
              <a:latin typeface="Arial"/>
              <a:ea typeface="Source Sans Pro" charset="0"/>
              <a:cs typeface="Arial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CCAEACF-21D1-8709-457A-60C1A6C9643A}"/>
              </a:ext>
            </a:extLst>
          </p:cNvPr>
          <p:cNvSpPr txBox="1"/>
          <p:nvPr/>
        </p:nvSpPr>
        <p:spPr>
          <a:xfrm>
            <a:off x="585728" y="1031479"/>
            <a:ext cx="10554625" cy="3022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51" b="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studie Ekonomické fakulty VŠB-TUO (2024): 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53 % českých zaměstnanců pracuje na pozicích, které neodpovídají úrovni jejich vzdělání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56 % zaměstnanců působí mimo obor, který vystudovali </a:t>
            </a:r>
          </a:p>
          <a:p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nesoulad mezi dosaženým vzděláním a vykonávaným povoláním se v posledních letech zvyšuje. </a:t>
            </a:r>
          </a:p>
          <a:p>
            <a:endParaRPr lang="cs-CZ" sz="1451" dirty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51" b="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Nejvíce se týká žen, vysokoškoláků a absolventů některých oborů</a:t>
            </a:r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60 % vysokoškoláků zastává pozice vyžadující nižší úroveň vzdělání, než sami dosáhli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nejčastěji nacházejí zaměstnání v souladu se svým vzděláním absolventi pedagogických, technických a zdravotnických oborů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pozicích neodpovídajících jejich vzdělání ani úrovní, ani oborem nejčastěji pracují absolventi umění, humanitních, společenských a přírodních věd 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žen pracuje na pozicích s nižšími nároky, než odpovídá jejich vzdělání, zatímco u mužů je to 34 %</a:t>
            </a:r>
          </a:p>
          <a:p>
            <a:pPr marL="259118" indent="-259118">
              <a:buFont typeface="Arial" panose="020B0604020202020204" pitchFamily="34" charset="0"/>
              <a:buChar char="•"/>
            </a:pPr>
            <a:endParaRPr lang="cs-CZ" sz="1632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2FA85DF-4DF0-AB21-52D2-42BDD9BEA50E}"/>
              </a:ext>
            </a:extLst>
          </p:cNvPr>
          <p:cNvSpPr txBox="1"/>
          <p:nvPr/>
        </p:nvSpPr>
        <p:spPr>
          <a:xfrm>
            <a:off x="1149064" y="2909193"/>
            <a:ext cx="6095413" cy="34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32" b="1" dirty="0">
                <a:solidFill>
                  <a:srgbClr val="1A1A1A"/>
                </a:solidFill>
                <a:latin typeface="Drive"/>
              </a:rPr>
              <a:t> </a:t>
            </a:r>
            <a:endParaRPr lang="cs-CZ" sz="1632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5811FA-ECB1-DCCB-BC72-86D9E72C4741}"/>
              </a:ext>
            </a:extLst>
          </p:cNvPr>
          <p:cNvSpPr txBox="1"/>
          <p:nvPr/>
        </p:nvSpPr>
        <p:spPr>
          <a:xfrm>
            <a:off x="585728" y="3992193"/>
            <a:ext cx="10377396" cy="76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51" b="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s tím – doporučení</a:t>
            </a:r>
          </a:p>
          <a:p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koordinaci mezi vzdělávacím systémem a potřebami trhu práce. Klíčovou roli v tomto procesu hraje např. kariérní poradenství nebo rozvoj adaptability pracovníků.</a:t>
            </a:r>
            <a:endParaRPr lang="cs-CZ" sz="14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35E1B4-9502-2034-D0B6-DB0DCED1AB18}"/>
              </a:ext>
            </a:extLst>
          </p:cNvPr>
          <p:cNvSpPr txBox="1"/>
          <p:nvPr/>
        </p:nvSpPr>
        <p:spPr>
          <a:xfrm>
            <a:off x="585728" y="5051634"/>
            <a:ext cx="10554625" cy="5388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51" dirty="0" err="1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Převzdělanost</a:t>
            </a:r>
            <a:r>
              <a:rPr lang="cs-CZ" sz="1451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 dvojí dopad. Na jedné straně vede k neefektivnímu využití veřejných výdajů na vzdělání, na druhé straně vytváří potenciál pro budoucí ekonomický růst založený na znalostech.</a:t>
            </a:r>
            <a:endParaRPr lang="cs-CZ" sz="14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3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A5999A9-D14F-3FEC-A466-42C8B604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6616"/>
          </a:xfrm>
        </p:spPr>
        <p:txBody>
          <a:bodyPr>
            <a:normAutofit/>
          </a:bodyPr>
          <a:lstStyle/>
          <a:p>
            <a:r>
              <a:rPr lang="cs-CZ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Evropa v globální konkurenci – jak „velcí“ jsme?</a:t>
            </a:r>
            <a:endParaRPr lang="cs-CZ" sz="4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985182-749F-765F-51A7-829CDD4F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8177"/>
            <a:ext cx="9083566" cy="5349829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79814C19-1E91-6868-BD9E-C5452D1F947F}"/>
              </a:ext>
            </a:extLst>
          </p:cNvPr>
          <p:cNvSpPr/>
          <p:nvPr/>
        </p:nvSpPr>
        <p:spPr>
          <a:xfrm>
            <a:off x="4018831" y="3803396"/>
            <a:ext cx="657177" cy="41295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F7EB8011-31C5-2DD0-3CE3-608135823184}"/>
              </a:ext>
            </a:extLst>
          </p:cNvPr>
          <p:cNvSpPr/>
          <p:nvPr/>
        </p:nvSpPr>
        <p:spPr>
          <a:xfrm>
            <a:off x="5829844" y="5211537"/>
            <a:ext cx="1155107" cy="41295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91F262F-AC6B-6A46-A673-443B7CCE4DF7}"/>
              </a:ext>
            </a:extLst>
          </p:cNvPr>
          <p:cNvSpPr txBox="1"/>
          <p:nvPr/>
        </p:nvSpPr>
        <p:spPr>
          <a:xfrm>
            <a:off x="3121672" y="1211113"/>
            <a:ext cx="5569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Prognóza počtu mobilních 5G předplatných (v tisících) 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B4F71A-1176-FA21-4131-8CF23D7B6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7140" y="6396356"/>
            <a:ext cx="1006660" cy="2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D2CED-384F-B9DF-F4C6-B91580C06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443"/>
            <a:ext cx="10515600" cy="1325563"/>
          </a:xfrm>
        </p:spPr>
        <p:txBody>
          <a:bodyPr/>
          <a:lstStyle/>
          <a:p>
            <a:r>
              <a:rPr lang="cs-CZ" dirty="0"/>
              <a:t>Globální trendy na trhu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CFE21F-E33C-C230-1247-6287E13A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768"/>
            <a:ext cx="10515600" cy="54257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Technologický pokrok a automatizace</a:t>
            </a:r>
          </a:p>
          <a:p>
            <a:pPr lvl="1"/>
            <a:r>
              <a:rPr lang="cs-CZ" dirty="0"/>
              <a:t>Automatizace a digitalizace …</a:t>
            </a:r>
          </a:p>
          <a:p>
            <a:pPr lvl="1"/>
            <a:r>
              <a:rPr lang="cs-CZ" dirty="0"/>
              <a:t>… akcelerovaná generativní umělou inteligencí (</a:t>
            </a:r>
            <a:r>
              <a:rPr lang="cs-CZ" dirty="0" err="1"/>
              <a:t>GenAI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Demografické změny</a:t>
            </a:r>
          </a:p>
          <a:p>
            <a:pPr lvl="1"/>
            <a:r>
              <a:rPr lang="cs-CZ" dirty="0"/>
              <a:t>Stárnutí/pokles populace ve vyspělých zemích (vč. Číny)</a:t>
            </a:r>
          </a:p>
          <a:p>
            <a:pPr lvl="1"/>
            <a:r>
              <a:rPr lang="cs-CZ" dirty="0"/>
              <a:t>(Ne)ochota společnosti akceptovat migraci z méně rozvinutých zemí</a:t>
            </a:r>
          </a:p>
          <a:p>
            <a:pPr marL="0" indent="0">
              <a:buNone/>
            </a:pPr>
            <a:r>
              <a:rPr lang="cs-CZ" dirty="0"/>
              <a:t>Geopolitické události a globální ekonomické změny</a:t>
            </a:r>
          </a:p>
          <a:p>
            <a:pPr lvl="1"/>
            <a:r>
              <a:rPr lang="cs-CZ" dirty="0"/>
              <a:t>Brexit, válka na Ukrajině i jinde, protekcionismus</a:t>
            </a:r>
          </a:p>
          <a:p>
            <a:pPr marL="0" indent="0">
              <a:buNone/>
            </a:pPr>
            <a:r>
              <a:rPr lang="cs-CZ" dirty="0"/>
              <a:t>Měnící se hodnoty a preference pracovníků</a:t>
            </a:r>
          </a:p>
          <a:p>
            <a:pPr lvl="1"/>
            <a:r>
              <a:rPr lang="cs-CZ" dirty="0"/>
              <a:t>COVID-19 „zavedl“ </a:t>
            </a:r>
            <a:r>
              <a:rPr lang="cs-CZ" dirty="0" err="1"/>
              <a:t>homeoffice</a:t>
            </a:r>
            <a:r>
              <a:rPr lang="cs-CZ" dirty="0"/>
              <a:t>, vysoká mzda + </a:t>
            </a:r>
            <a:r>
              <a:rPr lang="cs-CZ" dirty="0" err="1"/>
              <a:t>wellbeeing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Nové dovednosti</a:t>
            </a:r>
          </a:p>
          <a:p>
            <a:pPr lvl="1"/>
            <a:r>
              <a:rPr lang="cs-CZ" dirty="0"/>
              <a:t>Technologické (AI, data, kyberbezpečnost)</a:t>
            </a:r>
          </a:p>
          <a:p>
            <a:pPr lvl="1"/>
            <a:r>
              <a:rPr lang="cs-CZ" dirty="0"/>
              <a:t>Udržitelnost (obnovitelné zdroje energie, udržitelné stavebnictví …)</a:t>
            </a:r>
          </a:p>
          <a:p>
            <a:pPr lvl="1"/>
            <a:r>
              <a:rPr lang="cs-CZ" dirty="0"/>
              <a:t>Soft </a:t>
            </a:r>
            <a:r>
              <a:rPr lang="cs-CZ" dirty="0" err="1"/>
              <a:t>skills</a:t>
            </a:r>
            <a:r>
              <a:rPr lang="cs-CZ" dirty="0"/>
              <a:t> (kreativita, kritické myšlení, odolnost, flexibilita, vedení, spolupráce)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582E1F5-892E-CF20-1452-5F2780CCE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1936" y="562657"/>
            <a:ext cx="1817324" cy="4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2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417115-13AA-67A2-9176-DD8BAC59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99" y="1122363"/>
            <a:ext cx="3637741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</a:t>
            </a:r>
            <a:r>
              <a:rPr lang="cs-CZ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bude mít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největší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dopad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F4CE2-51E1-C9A0-D2C5-3E8C8389E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4872922"/>
            <a:ext cx="3244851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Šetření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IMD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manažery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ze </a:t>
            </a:r>
            <a:r>
              <a:rPr 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67 zemí.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C9E767-18E6-96C2-973C-6DE761A9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39" y="625684"/>
            <a:ext cx="6112470" cy="545538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047B244C-E220-D477-E082-F5D1461F9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7140" y="6396356"/>
            <a:ext cx="1006660" cy="2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0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3684F-FEA4-4BC4-DA7E-E66B5A6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AI, robotizace a automatizace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D37989-1481-999C-62AF-A3BE90A0F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5114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Čína sází masivně na robotizaci poháněnou umělou inteligencí</a:t>
            </a:r>
            <a:r>
              <a:rPr lang="cs-CZ" sz="2400" dirty="0"/>
              <a:t>. V továrnách po celé zemi probíhá bezprecedentní vlna automatizace – </a:t>
            </a:r>
            <a:r>
              <a:rPr lang="cs-CZ" sz="2400" b="1" dirty="0"/>
              <a:t>od</a:t>
            </a:r>
            <a:r>
              <a:rPr lang="cs-CZ" sz="2400" dirty="0"/>
              <a:t> futuristických linek </a:t>
            </a:r>
            <a:r>
              <a:rPr lang="cs-CZ" sz="2400" b="1" dirty="0"/>
              <a:t>velkých automobilek až po malé kovodílny </a:t>
            </a:r>
            <a:r>
              <a:rPr lang="cs-CZ" sz="2400" dirty="0"/>
              <a:t>v uličkách Kantonu.</a:t>
            </a:r>
          </a:p>
          <a:p>
            <a:pPr marL="0" indent="0" algn="r">
              <a:buNone/>
            </a:pPr>
            <a:r>
              <a:rPr lang="cs-CZ" sz="2000" dirty="0"/>
              <a:t>NYT, </a:t>
            </a:r>
            <a:r>
              <a:rPr lang="en-US" sz="2000" dirty="0"/>
              <a:t>China Has an Army of Robots on Its Side in the Tariff War</a:t>
            </a:r>
            <a:r>
              <a:rPr lang="cs-CZ" sz="2000" dirty="0"/>
              <a:t>, 23.5.2025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Robotizace v Číně </a:t>
            </a:r>
            <a:r>
              <a:rPr lang="cs-CZ" sz="1800" dirty="0"/>
              <a:t>tak není jen technologický upgrade – je to </a:t>
            </a:r>
            <a:r>
              <a:rPr lang="cs-CZ" sz="1800" b="1" dirty="0"/>
              <a:t>odpověď na stárnutí populace, geopolitická strategie a masová industrializace digitálního věku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Pro Česko … je čínská robotická ofenziva znepokojivým signálem. Naše exportní modely závisí na automobilovém průmyslu, strojírenství a montáži komponent pro německý průmysl. Pokud v těchto oblastech dojde k přesunu know-how a výroby do robotizovaných čínských továren, může se stát, že naše „výhoda levné a kvalitní práce“ prostě přestane být výhodou.</a:t>
            </a:r>
          </a:p>
          <a:p>
            <a:pPr marL="0" indent="0">
              <a:buNone/>
            </a:pPr>
            <a:r>
              <a:rPr lang="cs-CZ" sz="1800" dirty="0"/>
              <a:t>Důležité srovnání: Čína produkuje 350 000 strojních inženýrů ročně – oproti 45 000 v USA.</a:t>
            </a:r>
          </a:p>
          <a:p>
            <a:pPr marL="0" indent="0" algn="r">
              <a:buNone/>
            </a:pPr>
            <a:r>
              <a:rPr lang="cs-CZ" sz="2000" dirty="0"/>
              <a:t>David Navrátil, hlavní ekonom České spořitelny, 5.5.2025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5F209A8B-EA22-5194-EA84-051211B33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1936" y="562657"/>
            <a:ext cx="1817324" cy="4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2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18D0A-A87F-3F5F-5B28-70B8FDE8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266"/>
          </a:xfrm>
        </p:spPr>
        <p:txBody>
          <a:bodyPr/>
          <a:lstStyle/>
          <a:p>
            <a:r>
              <a:rPr lang="cs-CZ" dirty="0"/>
              <a:t>Produktivita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6E20C-5519-3786-2C71-55FCB177C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89FEC8-5A2A-2F7C-CD12-ED1D02974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5" y="1139040"/>
            <a:ext cx="9076594" cy="5718960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5E065FB-6C31-D8CC-BD4F-1E63F11A5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7140" y="6396356"/>
            <a:ext cx="1006660" cy="2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55742-10EA-D394-0D41-12D59C39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cs-CZ" dirty="0"/>
              <a:t>Mzdové náklady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F11176C-992D-DE1C-791D-6AA91CCA1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93510"/>
              </p:ext>
            </p:extLst>
          </p:nvPr>
        </p:nvGraphicFramePr>
        <p:xfrm>
          <a:off x="914400" y="1016635"/>
          <a:ext cx="10152061" cy="544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D6C9724-9B91-D27D-90C2-BF33F2B45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7139" y="397492"/>
            <a:ext cx="1006660" cy="2216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A2E50C6-9B0C-3649-A38A-A70983CFCFC0}"/>
              </a:ext>
            </a:extLst>
          </p:cNvPr>
          <p:cNvSpPr txBox="1"/>
          <p:nvPr/>
        </p:nvSpPr>
        <p:spPr>
          <a:xfrm>
            <a:off x="914400" y="6460509"/>
            <a:ext cx="2895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Zdroj: ILO, </a:t>
            </a:r>
            <a:r>
              <a:rPr lang="cs-CZ" sz="1400" dirty="0" err="1">
                <a:solidFill>
                  <a:schemeClr val="bg1">
                    <a:lumMod val="65000"/>
                  </a:schemeClr>
                </a:solidFill>
              </a:rPr>
              <a:t>Eurostat</a:t>
            </a:r>
            <a:r>
              <a:rPr lang="cs-CZ" sz="1400" dirty="0">
                <a:solidFill>
                  <a:schemeClr val="bg1">
                    <a:lumMod val="65000"/>
                  </a:schemeClr>
                </a:solidFill>
              </a:rPr>
              <a:t>, vlastní výpočty</a:t>
            </a:r>
          </a:p>
        </p:txBody>
      </p:sp>
    </p:spTree>
    <p:extLst>
      <p:ext uri="{BB962C8B-B14F-4D97-AF65-F5344CB8AC3E}">
        <p14:creationId xmlns:p14="http://schemas.microsoft.com/office/powerpoint/2010/main" val="2489485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8302</TotalTime>
  <Words>1229</Words>
  <Application>Microsoft Office PowerPoint</Application>
  <PresentationFormat>Širokoúhlá obrazovka</PresentationFormat>
  <Paragraphs>125</Paragraphs>
  <Slides>30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Bebas Neue</vt:lpstr>
      <vt:lpstr>Calibri</vt:lpstr>
      <vt:lpstr>Drive</vt:lpstr>
      <vt:lpstr>Source Sans Pro</vt:lpstr>
      <vt:lpstr>TwitterChirp</vt:lpstr>
      <vt:lpstr>Motiv Office</vt:lpstr>
      <vt:lpstr>Prezentace aplikace PowerPoint</vt:lpstr>
      <vt:lpstr>Obsah</vt:lpstr>
      <vt:lpstr>Prezentace aplikace PowerPoint</vt:lpstr>
      <vt:lpstr>Evropa v globální konkurenci – jak „velcí“ jsme?</vt:lpstr>
      <vt:lpstr>Globální trendy na trhu práce</vt:lpstr>
      <vt:lpstr>Co bude mít největší dopad?</vt:lpstr>
      <vt:lpstr>AI, robotizace a automatizace</vt:lpstr>
      <vt:lpstr>Produktivita práce</vt:lpstr>
      <vt:lpstr>Mzdové náklady</vt:lpstr>
      <vt:lpstr>Jak si stojí ČR  v rámci Evropy?</vt:lpstr>
      <vt:lpstr>Shrnutí</vt:lpstr>
      <vt:lpstr>Prezentace aplikace PowerPoint</vt:lpstr>
      <vt:lpstr>Demografie - ČR</vt:lpstr>
      <vt:lpstr>Prezentace aplikace PowerPoint</vt:lpstr>
      <vt:lpstr>Nové dovednosti </vt:lpstr>
      <vt:lpstr>Vliv technologií na mzdy</vt:lpstr>
      <vt:lpstr>Prezentace aplikace PowerPoint</vt:lpstr>
      <vt:lpstr>Olomoucký kraj 2024</vt:lpstr>
      <vt:lpstr>Vývoj mezd a platů – Olomoucký kraj celkem</vt:lpstr>
      <vt:lpstr>Vývoj mezd a platů – Olomoucký kraj zaměstnanci se střední školou bez maturity</vt:lpstr>
      <vt:lpstr>Vývoj mezd a platů – Olomoucký kraj zaměstnanci s magisterským a doktorským vzděláním</vt:lpstr>
      <vt:lpstr>Prezentace aplikace PowerPoint</vt:lpstr>
      <vt:lpstr>Shrnutí</vt:lpstr>
      <vt:lpstr>Prezentace aplikace PowerPoint</vt:lpstr>
      <vt:lpstr>Mikroúroveň – dopady technologií na mzdy (1)</vt:lpstr>
      <vt:lpstr>Mikroúroveň – dopady technologií na mzdy (2)</vt:lpstr>
      <vt:lpstr>Mikroúroveň – dopady technologií na mzdy (3)</vt:lpstr>
      <vt:lpstr>Děkuji za pozornost</vt:lpstr>
      <vt:lpstr>Prezentace aplikace PowerPoint</vt:lpstr>
      <vt:lpstr>Realita na trhu práce – uplatnění kvalifikace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Jaromír Janoš</dc:creator>
  <cp:lastModifiedBy>Judasová Zdeňka</cp:lastModifiedBy>
  <cp:revision>3</cp:revision>
  <dcterms:created xsi:type="dcterms:W3CDTF">2025-04-23T09:10:10Z</dcterms:created>
  <dcterms:modified xsi:type="dcterms:W3CDTF">2025-05-13T04:59:11Z</dcterms:modified>
</cp:coreProperties>
</file>