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2" r:id="rId5"/>
    <p:sldId id="274" r:id="rId6"/>
    <p:sldId id="296" r:id="rId7"/>
    <p:sldId id="297" r:id="rId8"/>
    <p:sldId id="298" r:id="rId9"/>
    <p:sldId id="300" r:id="rId10"/>
    <p:sldId id="299" r:id="rId11"/>
    <p:sldId id="302" r:id="rId12"/>
    <p:sldId id="303" r:id="rId13"/>
    <p:sldId id="304" r:id="rId14"/>
    <p:sldId id="307" r:id="rId15"/>
    <p:sldId id="306" r:id="rId16"/>
    <p:sldId id="281" r:id="rId17"/>
  </p:sldIdLst>
  <p:sldSz cx="13439775" cy="7559675"/>
  <p:notesSz cx="6858000" cy="9144000"/>
  <p:defaultTextStyle>
    <a:defPPr>
      <a:defRPr lang="cs-CZ"/>
    </a:defPPr>
    <a:lvl1pPr marL="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9DB"/>
    <a:srgbClr val="BC091B"/>
    <a:srgbClr val="B8BBC0"/>
    <a:srgbClr val="0071BC"/>
    <a:srgbClr val="6A6E74"/>
    <a:srgbClr val="86BF5E"/>
    <a:srgbClr val="C3DDAC"/>
    <a:srgbClr val="DC8468"/>
    <a:srgbClr val="595959"/>
    <a:srgbClr val="3F8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005" autoAdjust="0"/>
  </p:normalViewPr>
  <p:slideViewPr>
    <p:cSldViewPr snapToGrid="0" showGuides="1">
      <p:cViewPr varScale="1">
        <p:scale>
          <a:sx n="76" d="100"/>
          <a:sy n="76" d="100"/>
        </p:scale>
        <p:origin x="1602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íva Lukáš" userId="beaa2466-3d15-4ba3-8da9-eb1e22663ba3" providerId="ADAL" clId="{6CF413C4-D62F-4040-8FB1-2C2D37D6AA8F}"/>
    <pc:docChg chg="modSld">
      <pc:chgData name="Plíva Lukáš" userId="beaa2466-3d15-4ba3-8da9-eb1e22663ba3" providerId="ADAL" clId="{6CF413C4-D62F-4040-8FB1-2C2D37D6AA8F}" dt="2024-06-25T07:08:36.064" v="8" actId="20577"/>
      <pc:docMkLst>
        <pc:docMk/>
      </pc:docMkLst>
      <pc:sldChg chg="modSp mod">
        <pc:chgData name="Plíva Lukáš" userId="beaa2466-3d15-4ba3-8da9-eb1e22663ba3" providerId="ADAL" clId="{6CF413C4-D62F-4040-8FB1-2C2D37D6AA8F}" dt="2024-06-25T07:08:36.064" v="8" actId="20577"/>
        <pc:sldMkLst>
          <pc:docMk/>
          <pc:sldMk cId="2712961093" sldId="281"/>
        </pc:sldMkLst>
        <pc:spChg chg="mod">
          <ac:chgData name="Plíva Lukáš" userId="beaa2466-3d15-4ba3-8da9-eb1e22663ba3" providerId="ADAL" clId="{6CF413C4-D62F-4040-8FB1-2C2D37D6AA8F}" dt="2024-06-25T07:08:36.064" v="8" actId="20577"/>
          <ac:spMkLst>
            <pc:docMk/>
            <pc:sldMk cId="2712961093" sldId="281"/>
            <ac:spMk id="3" creationId="{78EACEC7-DDF5-DB26-BAA9-0150F7A066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FS5\DATAKRAJE\OL\DATA\info\PREZENTACE\2025\Koubek\06200524t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BFS5\DATAKRAJE\OL\DATA\info\WEB\&#269;l&#225;nky\ICT_VaV\2024new\Grafy_2024\ICT_graf_dom_internet_kraj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0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FS5\DATAKRAJE\OL\DATA\info\PREZENTACE\2025\Koubek\ICTD02-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11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elich1973\Desktop\Koubek\Koubek\06200524t11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44793171127905E-2"/>
          <c:y val="0.13734115226337448"/>
          <c:w val="0.64283984910836767"/>
          <c:h val="0.77140781893004118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3F88C8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39-407F-9AE2-0DA8A01AB95C}"/>
              </c:ext>
            </c:extLst>
          </c:dPt>
          <c:dPt>
            <c:idx val="1"/>
            <c:bubble3D val="0"/>
            <c:spPr>
              <a:solidFill>
                <a:srgbClr val="CE553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39-407F-9AE2-0DA8A01AB95C}"/>
              </c:ext>
            </c:extLst>
          </c:dPt>
          <c:dPt>
            <c:idx val="2"/>
            <c:bubble3D val="0"/>
            <c:spPr>
              <a:solidFill>
                <a:srgbClr val="86BF5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39-407F-9AE2-0DA8A01AB95C}"/>
              </c:ext>
            </c:extLst>
          </c:dPt>
          <c:dLbls>
            <c:dLbl>
              <c:idx val="0"/>
              <c:layout>
                <c:manualLayout>
                  <c:x val="-1.1111111111111112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39-407F-9AE2-0DA8A01AB95C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 až D'!$C$20:$E$20</c:f>
              <c:strCache>
                <c:ptCount val="3"/>
                <c:pt idx="0">
                  <c:v> malé podniky
(10 až 49 zaměstnanců)</c:v>
                </c:pt>
                <c:pt idx="1">
                  <c:v> střední podníky
(50 až 249 zaměstnanců)</c:v>
                </c:pt>
                <c:pt idx="2">
                  <c:v> velké podníky
(250 a více zaměstnanců)</c:v>
                </c:pt>
              </c:strCache>
            </c:strRef>
          </c:cat>
          <c:val>
            <c:numRef>
              <c:f>'A až D'!$C$21:$E$21</c:f>
              <c:numCache>
                <c:formatCode>#,##0</c:formatCode>
                <c:ptCount val="3"/>
                <c:pt idx="0">
                  <c:v>34067.282499999994</c:v>
                </c:pt>
                <c:pt idx="1">
                  <c:v>6899.8258000000005</c:v>
                </c:pt>
                <c:pt idx="2">
                  <c:v>1617.8593999999994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39-407F-9AE2-0DA8A01AB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3F88C8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CE553A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86BF5E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6524775132547664"/>
          <c:y val="0.25068888888888885"/>
          <c:w val="0.2902506591658785"/>
          <c:h val="0.54313827160493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rgbClr val="595959"/>
              </a:solidFill>
              <a:effectLst>
                <a:outerShdw blurRad="50800" dist="38100" dir="2700000" algn="tl" rotWithShape="0">
                  <a:srgbClr val="B8BBC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5273335018478"/>
          <c:y val="1.768612316668695E-2"/>
          <c:w val="0.86764051360825556"/>
          <c:h val="0.901958937404653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graf_dom_PC!$D$1</c:f>
              <c:strCache>
                <c:ptCount val="1"/>
                <c:pt idx="0">
                  <c:v> 2023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0071BC"/>
              </a:solidFill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1-6358-4980-9E49-DF20E006DE03}"/>
              </c:ext>
            </c:extLst>
          </c:dPt>
          <c:dPt>
            <c:idx val="13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358-4980-9E49-DF20E006DE03}"/>
              </c:ext>
            </c:extLst>
          </c:dPt>
          <c:dLbls>
            <c:dLbl>
              <c:idx val="0"/>
              <c:layout>
                <c:manualLayout>
                  <c:x val="-2.3518518518518519E-3"/>
                  <c:y val="-7.08270202020202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600" tIns="19050" rIns="72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71BC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6358-4980-9E49-DF20E006DE03}"/>
                </c:ext>
              </c:extLst>
            </c:dLbl>
            <c:dLbl>
              <c:idx val="8"/>
              <c:layout>
                <c:manualLayout>
                  <c:x val="-2.08133360057453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58-4980-9E49-DF20E006DE03}"/>
                </c:ext>
              </c:extLst>
            </c:dLbl>
            <c:dLbl>
              <c:idx val="9"/>
              <c:layout>
                <c:manualLayout>
                  <c:x val="-2.0813336005743826E-3"/>
                  <c:y val="1.15979875384802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358-4980-9E49-DF20E006DE03}"/>
                </c:ext>
              </c:extLst>
            </c:dLbl>
            <c:dLbl>
              <c:idx val="10"/>
              <c:layout>
                <c:manualLayout>
                  <c:x val="-2.08133360057453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58-4980-9E49-DF20E006DE03}"/>
                </c:ext>
              </c:extLst>
            </c:dLbl>
            <c:dLbl>
              <c:idx val="11"/>
              <c:layout>
                <c:manualLayout>
                  <c:x val="-2.1386931879917867E-3"/>
                  <c:y val="-3.3053401005923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58-4980-9E49-DF20E006DE03}"/>
                </c:ext>
              </c:extLst>
            </c:dLbl>
            <c:dLbl>
              <c:idx val="12"/>
              <c:layout>
                <c:manualLayout>
                  <c:x val="-4.1626672011489179E-3"/>
                  <c:y val="1.15979875384802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58-4980-9E49-DF20E006DE0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BC091B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358-4980-9E49-DF20E006D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71BC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graf_dom_PC!$A$2:$A$15</c:f>
              <c:strCache>
                <c:ptCount val="14"/>
                <c:pt idx="0">
                  <c:v>Hl. m. Praha</c:v>
                </c:pt>
                <c:pt idx="1">
                  <c:v>Karlovarský</c:v>
                </c:pt>
                <c:pt idx="2">
                  <c:v>Moravskoslezský</c:v>
                </c:pt>
                <c:pt idx="3">
                  <c:v>Zlínský</c:v>
                </c:pt>
                <c:pt idx="4">
                  <c:v>Plzeňský</c:v>
                </c:pt>
                <c:pt idx="5">
                  <c:v>Jihočeský</c:v>
                </c:pt>
                <c:pt idx="6">
                  <c:v>Středočeský</c:v>
                </c:pt>
                <c:pt idx="7">
                  <c:v>Vysočina</c:v>
                </c:pt>
                <c:pt idx="8">
                  <c:v>Královéhradecký</c:v>
                </c:pt>
                <c:pt idx="9">
                  <c:v>Pardubický</c:v>
                </c:pt>
                <c:pt idx="10">
                  <c:v>Jihomoravský</c:v>
                </c:pt>
                <c:pt idx="11">
                  <c:v>Liberecký</c:v>
                </c:pt>
                <c:pt idx="12">
                  <c:v>Ústecký</c:v>
                </c:pt>
                <c:pt idx="13">
                  <c:v>Olomoucký</c:v>
                </c:pt>
              </c:strCache>
            </c:strRef>
          </c:cat>
          <c:val>
            <c:numRef>
              <c:f>graf_dom_PC!$D$2:$D$15</c:f>
              <c:numCache>
                <c:formatCode>#\ ##0.0__</c:formatCode>
                <c:ptCount val="14"/>
                <c:pt idx="0">
                  <c:v>90.863</c:v>
                </c:pt>
                <c:pt idx="1">
                  <c:v>89.375</c:v>
                </c:pt>
                <c:pt idx="2">
                  <c:v>88.742999999999995</c:v>
                </c:pt>
                <c:pt idx="3">
                  <c:v>88.698999999999998</c:v>
                </c:pt>
                <c:pt idx="4">
                  <c:v>87.820999999999998</c:v>
                </c:pt>
                <c:pt idx="5">
                  <c:v>87.536000000000001</c:v>
                </c:pt>
                <c:pt idx="6">
                  <c:v>87.257000000000005</c:v>
                </c:pt>
                <c:pt idx="7">
                  <c:v>86.403000000000006</c:v>
                </c:pt>
                <c:pt idx="8">
                  <c:v>86.213999999999999</c:v>
                </c:pt>
                <c:pt idx="9">
                  <c:v>86.164000000000001</c:v>
                </c:pt>
                <c:pt idx="10">
                  <c:v>85.91</c:v>
                </c:pt>
                <c:pt idx="11">
                  <c:v>85.816999999999993</c:v>
                </c:pt>
                <c:pt idx="12">
                  <c:v>85.688000000000002</c:v>
                </c:pt>
                <c:pt idx="13">
                  <c:v>82.201999999999998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58-4980-9E49-DF20E006DE03}"/>
            </c:ext>
          </c:extLst>
        </c:ser>
        <c:ser>
          <c:idx val="1"/>
          <c:order val="1"/>
          <c:tx>
            <c:strRef>
              <c:f>graf_dom_PC!$C$1</c:f>
              <c:strCache>
                <c:ptCount val="1"/>
                <c:pt idx="0">
                  <c:v> 2018</c:v>
                </c:pt>
              </c:strCache>
            </c:strRef>
          </c:tx>
          <c:spPr>
            <a:solidFill>
              <a:srgbClr val="B8BBC0"/>
            </a:solidFill>
            <a:ln w="19050"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B8BBC0"/>
              </a:solidFill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C-6358-4980-9E49-DF20E006DE0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358-4980-9E49-DF20E006DE03}"/>
              </c:ext>
            </c:extLst>
          </c:dPt>
          <c:cat>
            <c:strRef>
              <c:f>graf_dom_PC!$A$2:$A$15</c:f>
              <c:strCache>
                <c:ptCount val="14"/>
                <c:pt idx="0">
                  <c:v>Hl. m. Praha</c:v>
                </c:pt>
                <c:pt idx="1">
                  <c:v>Karlovarský</c:v>
                </c:pt>
                <c:pt idx="2">
                  <c:v>Moravskoslezský</c:v>
                </c:pt>
                <c:pt idx="3">
                  <c:v>Zlínský</c:v>
                </c:pt>
                <c:pt idx="4">
                  <c:v>Plzeňský</c:v>
                </c:pt>
                <c:pt idx="5">
                  <c:v>Jihočeský</c:v>
                </c:pt>
                <c:pt idx="6">
                  <c:v>Středočeský</c:v>
                </c:pt>
                <c:pt idx="7">
                  <c:v>Vysočina</c:v>
                </c:pt>
                <c:pt idx="8">
                  <c:v>Královéhradecký</c:v>
                </c:pt>
                <c:pt idx="9">
                  <c:v>Pardubický</c:v>
                </c:pt>
                <c:pt idx="10">
                  <c:v>Jihomoravský</c:v>
                </c:pt>
                <c:pt idx="11">
                  <c:v>Liberecký</c:v>
                </c:pt>
                <c:pt idx="12">
                  <c:v>Ústecký</c:v>
                </c:pt>
                <c:pt idx="13">
                  <c:v>Olomoucký</c:v>
                </c:pt>
              </c:strCache>
            </c:strRef>
          </c:cat>
          <c:val>
            <c:numRef>
              <c:f>graf_dom_PC!$C$2:$C$15</c:f>
              <c:numCache>
                <c:formatCode>#\ ##0.0__</c:formatCode>
                <c:ptCount val="14"/>
                <c:pt idx="0">
                  <c:v>83.6</c:v>
                </c:pt>
                <c:pt idx="1">
                  <c:v>79.7</c:v>
                </c:pt>
                <c:pt idx="2">
                  <c:v>80.400000000000006</c:v>
                </c:pt>
                <c:pt idx="3">
                  <c:v>81.400000000000006</c:v>
                </c:pt>
                <c:pt idx="4">
                  <c:v>80.400000000000006</c:v>
                </c:pt>
                <c:pt idx="5">
                  <c:v>77.599999999999994</c:v>
                </c:pt>
                <c:pt idx="6">
                  <c:v>82.4</c:v>
                </c:pt>
                <c:pt idx="7">
                  <c:v>79.5</c:v>
                </c:pt>
                <c:pt idx="8">
                  <c:v>78.3</c:v>
                </c:pt>
                <c:pt idx="9">
                  <c:v>76.3</c:v>
                </c:pt>
                <c:pt idx="10">
                  <c:v>80.599999999999994</c:v>
                </c:pt>
                <c:pt idx="11">
                  <c:v>76.5</c:v>
                </c:pt>
                <c:pt idx="12">
                  <c:v>73.900000000000006</c:v>
                </c:pt>
                <c:pt idx="13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58-4980-9E49-DF20E006DE03}"/>
            </c:ext>
          </c:extLst>
        </c:ser>
        <c:ser>
          <c:idx val="0"/>
          <c:order val="2"/>
          <c:tx>
            <c:strRef>
              <c:f>graf_dom_PC!$B$1</c:f>
              <c:strCache>
                <c:ptCount val="1"/>
                <c:pt idx="0">
                  <c:v> 2013</c:v>
                </c:pt>
              </c:strCache>
            </c:strRef>
          </c:tx>
          <c:spPr>
            <a:solidFill>
              <a:srgbClr val="D8D9DB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D8D9DB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10-6358-4980-9E49-DF20E006DE03}"/>
              </c:ext>
            </c:extLst>
          </c:dPt>
          <c:dPt>
            <c:idx val="6"/>
            <c:invertIfNegative val="0"/>
            <c:bubble3D val="0"/>
            <c:spPr>
              <a:solidFill>
                <a:srgbClr val="D8D9DB"/>
              </a:solidFill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12-6358-4980-9E49-DF20E006DE0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358-4980-9E49-DF20E006DE03}"/>
              </c:ext>
            </c:extLst>
          </c:dPt>
          <c:cat>
            <c:strRef>
              <c:f>graf_dom_PC!$A$2:$A$15</c:f>
              <c:strCache>
                <c:ptCount val="14"/>
                <c:pt idx="0">
                  <c:v>Hl. m. Praha</c:v>
                </c:pt>
                <c:pt idx="1">
                  <c:v>Karlovarský</c:v>
                </c:pt>
                <c:pt idx="2">
                  <c:v>Moravskoslezský</c:v>
                </c:pt>
                <c:pt idx="3">
                  <c:v>Zlínský</c:v>
                </c:pt>
                <c:pt idx="4">
                  <c:v>Plzeňský</c:v>
                </c:pt>
                <c:pt idx="5">
                  <c:v>Jihočeský</c:v>
                </c:pt>
                <c:pt idx="6">
                  <c:v>Středočeský</c:v>
                </c:pt>
                <c:pt idx="7">
                  <c:v>Vysočina</c:v>
                </c:pt>
                <c:pt idx="8">
                  <c:v>Královéhradecký</c:v>
                </c:pt>
                <c:pt idx="9">
                  <c:v>Pardubický</c:v>
                </c:pt>
                <c:pt idx="10">
                  <c:v>Jihomoravský</c:v>
                </c:pt>
                <c:pt idx="11">
                  <c:v>Liberecký</c:v>
                </c:pt>
                <c:pt idx="12">
                  <c:v>Ústecký</c:v>
                </c:pt>
                <c:pt idx="13">
                  <c:v>Olomoucký</c:v>
                </c:pt>
              </c:strCache>
            </c:strRef>
          </c:cat>
          <c:val>
            <c:numRef>
              <c:f>graf_dom_PC!$B$2:$B$15</c:f>
              <c:numCache>
                <c:formatCode>#\ ##0.0__</c:formatCode>
                <c:ptCount val="14"/>
                <c:pt idx="0">
                  <c:v>74.2</c:v>
                </c:pt>
                <c:pt idx="1">
                  <c:v>64.900000000000006</c:v>
                </c:pt>
                <c:pt idx="2">
                  <c:v>65.900000000000006</c:v>
                </c:pt>
                <c:pt idx="3">
                  <c:v>67.7</c:v>
                </c:pt>
                <c:pt idx="4">
                  <c:v>65.8</c:v>
                </c:pt>
                <c:pt idx="5">
                  <c:v>66.900000000000006</c:v>
                </c:pt>
                <c:pt idx="6">
                  <c:v>72.400000000000006</c:v>
                </c:pt>
                <c:pt idx="7">
                  <c:v>67.599999999999994</c:v>
                </c:pt>
                <c:pt idx="8">
                  <c:v>68.900000000000006</c:v>
                </c:pt>
                <c:pt idx="9">
                  <c:v>69</c:v>
                </c:pt>
                <c:pt idx="10">
                  <c:v>71.7</c:v>
                </c:pt>
                <c:pt idx="11">
                  <c:v>63</c:v>
                </c:pt>
                <c:pt idx="12">
                  <c:v>61.9</c:v>
                </c:pt>
                <c:pt idx="1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358-4980-9E49-DF20E006D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21741312"/>
        <c:axId val="121742848"/>
      </c:barChart>
      <c:catAx>
        <c:axId val="121741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595959"/>
            </a:solidFill>
          </a:ln>
        </c:spPr>
        <c:txPr>
          <a:bodyPr/>
          <a:lstStyle/>
          <a:p>
            <a:pPr>
              <a:defRPr sz="1000">
                <a:solidFill>
                  <a:srgbClr val="595959"/>
                </a:solidFill>
              </a:defRPr>
            </a:pPr>
            <a:endParaRPr lang="cs-CZ"/>
          </a:p>
        </c:txPr>
        <c:crossAx val="121742848"/>
        <c:crosses val="autoZero"/>
        <c:auto val="1"/>
        <c:lblAlgn val="ctr"/>
        <c:lblOffset val="100"/>
        <c:noMultiLvlLbl val="0"/>
      </c:catAx>
      <c:valAx>
        <c:axId val="121742848"/>
        <c:scaling>
          <c:orientation val="minMax"/>
          <c:max val="97"/>
          <c:min val="0"/>
        </c:scaling>
        <c:delete val="0"/>
        <c:axPos val="b"/>
        <c:majorGridlines>
          <c:spPr>
            <a:ln w="6350">
              <a:solidFill>
                <a:srgbClr val="D8D9DB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cs-CZ" sz="1000" b="0" i="0" baseline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rPr>
                  <a:t>podíl z celkového počtu domácností v kraji v % (tříleté průměry)</a:t>
                </a:r>
                <a:endParaRPr lang="en-US" sz="1000" b="0">
                  <a:solidFill>
                    <a:srgbClr val="595959"/>
                  </a:solidFill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7899258237637645"/>
              <c:y val="0.965196110382899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595959"/>
            </a:solidFill>
          </a:ln>
        </c:spPr>
        <c:txPr>
          <a:bodyPr/>
          <a:lstStyle/>
          <a:p>
            <a:pPr>
              <a:defRPr sz="1000">
                <a:solidFill>
                  <a:srgbClr val="595959"/>
                </a:solidFill>
              </a:defRPr>
            </a:pPr>
            <a:endParaRPr lang="cs-CZ"/>
          </a:p>
        </c:txPr>
        <c:crossAx val="121741312"/>
        <c:crosses val="max"/>
        <c:crossBetween val="between"/>
        <c:majorUnit val="10"/>
      </c:valAx>
      <c:spPr>
        <a:noFill/>
        <a:ln w="9525">
          <a:solidFill>
            <a:srgbClr val="595959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rgbClr val="0071BC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B8BBC0"/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D8D9DB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91970575305541991"/>
          <c:y val="0.77356551625138503"/>
          <c:w val="5.5168463656154035E-2"/>
          <c:h val="0.14443588759158793"/>
        </c:manualLayout>
      </c:layout>
      <c:overlay val="0"/>
      <c:spPr>
        <a:solidFill>
          <a:schemeClr val="bg1"/>
        </a:solidFill>
        <a:ln w="6350">
          <a:noFill/>
        </a:ln>
      </c:spPr>
      <c:txPr>
        <a:bodyPr/>
        <a:lstStyle/>
        <a:p>
          <a:pPr>
            <a:defRPr sz="1000">
              <a:solidFill>
                <a:srgbClr val="595959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60695403693514E-3"/>
          <c:y val="0.13429403766620465"/>
          <c:w val="0.64309636488340205"/>
          <c:h val="0.77171563786008235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3F88C8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53-4406-A26E-974CE6C07234}"/>
              </c:ext>
            </c:extLst>
          </c:dPt>
          <c:dPt>
            <c:idx val="1"/>
            <c:bubble3D val="0"/>
            <c:spPr>
              <a:solidFill>
                <a:srgbClr val="CC961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53-4406-A26E-974CE6C07234}"/>
              </c:ext>
            </c:extLst>
          </c:dPt>
          <c:dPt>
            <c:idx val="2"/>
            <c:bubble3D val="0"/>
            <c:spPr>
              <a:solidFill>
                <a:srgbClr val="86BF5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53-4406-A26E-974CE6C07234}"/>
              </c:ext>
            </c:extLst>
          </c:dPt>
          <c:dPt>
            <c:idx val="3"/>
            <c:bubble3D val="0"/>
            <c:spPr>
              <a:solidFill>
                <a:srgbClr val="CE553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53-4406-A26E-974CE6C07234}"/>
              </c:ext>
            </c:extLst>
          </c:dPt>
          <c:dPt>
            <c:idx val="4"/>
            <c:bubble3D val="0"/>
            <c:spPr>
              <a:solidFill>
                <a:srgbClr val="71B4C8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753-4406-A26E-974CE6C07234}"/>
              </c:ext>
            </c:extLst>
          </c:dPt>
          <c:dPt>
            <c:idx val="5"/>
            <c:bubble3D val="0"/>
            <c:spPr>
              <a:solidFill>
                <a:srgbClr val="867D96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753-4406-A26E-974CE6C07234}"/>
              </c:ext>
            </c:extLst>
          </c:dPt>
          <c:dPt>
            <c:idx val="6"/>
            <c:bubble3D val="0"/>
            <c:spPr>
              <a:solidFill>
                <a:srgbClr val="E6C483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753-4406-A26E-974CE6C07234}"/>
              </c:ext>
            </c:extLst>
          </c:dPt>
          <c:dPt>
            <c:idx val="7"/>
            <c:bubble3D val="0"/>
            <c:spPr>
              <a:solidFill>
                <a:srgbClr val="C3DDAC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753-4406-A26E-974CE6C07234}"/>
              </c:ext>
            </c:extLst>
          </c:dPt>
          <c:dPt>
            <c:idx val="8"/>
            <c:bubble3D val="0"/>
            <c:spPr>
              <a:solidFill>
                <a:srgbClr val="ECBDA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753-4406-A26E-974CE6C07234}"/>
              </c:ext>
            </c:extLst>
          </c:dPt>
          <c:dPt>
            <c:idx val="9"/>
            <c:bubble3D val="0"/>
            <c:spPr>
              <a:solidFill>
                <a:srgbClr val="B8BBC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753-4406-A26E-974CE6C07234}"/>
              </c:ext>
            </c:extLst>
          </c:dPt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 až D'!$A$22:$A$31</c:f>
              <c:strCache>
                <c:ptCount val="10"/>
                <c:pt idx="0">
                  <c:v> C – zpracovatelský průmysl</c:v>
                </c:pt>
                <c:pt idx="1">
                  <c:v> D, E – výroba a rozvod energie, plynu, vody, tepla; odpady</c:v>
                </c:pt>
                <c:pt idx="2">
                  <c:v> F – stavebnictví</c:v>
                </c:pt>
                <c:pt idx="3">
                  <c:v> G – obchod; opravy motorových vozidel</c:v>
                </c:pt>
                <c:pt idx="4">
                  <c:v> H – doprava a skladování</c:v>
                </c:pt>
                <c:pt idx="5">
                  <c:v> I – ubytování, stravování
a pohostinství</c:v>
                </c:pt>
                <c:pt idx="6">
                  <c:v> J – informační a komunikační činnosti</c:v>
                </c:pt>
                <c:pt idx="7">
                  <c:v> L – činnosti v oblasti nemovitostí</c:v>
                </c:pt>
                <c:pt idx="8">
                  <c:v> M – profesní, vědecké
a technické činnosti</c:v>
                </c:pt>
                <c:pt idx="9">
                  <c:v> N – administrativní a podpůrné činnosti</c:v>
                </c:pt>
              </c:strCache>
            </c:strRef>
          </c:cat>
          <c:val>
            <c:numRef>
              <c:f>'A až D'!$B$22:$B$31</c:f>
              <c:numCache>
                <c:formatCode>#,##0</c:formatCode>
                <c:ptCount val="10"/>
                <c:pt idx="0">
                  <c:v>11878.119499999997</c:v>
                </c:pt>
                <c:pt idx="1">
                  <c:v>903.41290000000004</c:v>
                </c:pt>
                <c:pt idx="2">
                  <c:v>5284.0360000000092</c:v>
                </c:pt>
                <c:pt idx="3">
                  <c:v>8589.9993999999788</c:v>
                </c:pt>
                <c:pt idx="4">
                  <c:v>3274.002299999991</c:v>
                </c:pt>
                <c:pt idx="5">
                  <c:v>3417.4695000000061</c:v>
                </c:pt>
                <c:pt idx="6">
                  <c:v>1911.9276000000016</c:v>
                </c:pt>
                <c:pt idx="7">
                  <c:v>1164.9958999999999</c:v>
                </c:pt>
                <c:pt idx="8">
                  <c:v>3349.0044000000066</c:v>
                </c:pt>
                <c:pt idx="9">
                  <c:v>2812.0001999999995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753-4406-A26E-974CE6C07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3F88C8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CC9610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86BF5E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CE553A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71B4C8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867D96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E6C483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C3DDAC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ECBDAA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B8BBC0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5111454046639228"/>
          <c:y val="0.1002559670781893"/>
          <c:w val="0.34453017832647465"/>
          <c:h val="0.8892913580246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rgbClr val="B8BBC0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02453839938E-2"/>
          <c:y val="2.1154600231653262E-2"/>
          <c:w val="0.94397283699308188"/>
          <c:h val="0.929682324523380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0071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94-4432-AD6A-B3BB51442E28}"/>
              </c:ext>
            </c:extLst>
          </c:dPt>
          <c:dPt>
            <c:idx val="12"/>
            <c:invertIfNegative val="0"/>
            <c:bubble3D val="0"/>
            <c:spPr>
              <a:solidFill>
                <a:srgbClr val="85898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94-4432-AD6A-B3BB51442E28}"/>
              </c:ext>
            </c:extLst>
          </c:dPt>
          <c:dPt>
            <c:idx val="25"/>
            <c:invertIfNegative val="0"/>
            <c:bubble3D val="0"/>
            <c:spPr>
              <a:solidFill>
                <a:srgbClr val="85898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94-4432-AD6A-B3BB51442E28}"/>
              </c:ext>
            </c:extLst>
          </c:dPt>
          <c:dLbls>
            <c:dLbl>
              <c:idx val="0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294-4432-AD6A-B3BB51442E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94-4432-AD6A-B3BB51442E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94-4432-AD6A-B3BB51442E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94-4432-AD6A-B3BB51442E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94-4432-AD6A-B3BB51442E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94-4432-AD6A-B3BB51442E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94-4432-AD6A-B3BB51442E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94-4432-AD6A-B3BB51442E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94-4432-AD6A-B3BB51442E28}"/>
                </c:ext>
              </c:extLst>
            </c:dLbl>
            <c:dLbl>
              <c:idx val="9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94-4432-AD6A-B3BB51442E2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94-4432-AD6A-B3BB51442E2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94-4432-AD6A-B3BB51442E28}"/>
                </c:ext>
              </c:extLst>
            </c:dLbl>
            <c:dLbl>
              <c:idx val="12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94-4432-AD6A-B3BB51442E2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94-4432-AD6A-B3BB51442E2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94-4432-AD6A-B3BB51442E2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94-4432-AD6A-B3BB51442E2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94-4432-AD6A-B3BB51442E2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94-4432-AD6A-B3BB51442E2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94-4432-AD6A-B3BB51442E2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94-4432-AD6A-B3BB51442E2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94-4432-AD6A-B3BB51442E2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94-4432-AD6A-B3BB51442E2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94-4432-AD6A-B3BB51442E2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94-4432-AD6A-B3BB51442E2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294-4432-AD6A-B3BB51442E28}"/>
                </c:ext>
              </c:extLst>
            </c:dLbl>
            <c:dLbl>
              <c:idx val="25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294-4432-AD6A-B3BB51442E2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294-4432-AD6A-B3BB51442E2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294-4432-AD6A-B3BB51442E2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DATA!$O$50:$O$59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DATA!$P$50:$P$59</c:f>
              <c:numCache>
                <c:formatCode>0.0%</c:formatCode>
                <c:ptCount val="10"/>
                <c:pt idx="0">
                  <c:v>7.5230711418000001E-2</c:v>
                </c:pt>
                <c:pt idx="1">
                  <c:v>9.8999333948999999E-2</c:v>
                </c:pt>
                <c:pt idx="2">
                  <c:v>0.11820045025600001</c:v>
                </c:pt>
                <c:pt idx="3">
                  <c:v>0.13151888120900002</c:v>
                </c:pt>
                <c:pt idx="4">
                  <c:v>0.145188893805</c:v>
                </c:pt>
                <c:pt idx="5">
                  <c:v>0.34520911299099999</c:v>
                </c:pt>
                <c:pt idx="6">
                  <c:v>0.38316926764100001</c:v>
                </c:pt>
                <c:pt idx="7">
                  <c:v>0.42848750204899999</c:v>
                </c:pt>
                <c:pt idx="8">
                  <c:v>0.44655201285200002</c:v>
                </c:pt>
                <c:pt idx="9">
                  <c:v>0.45978383243900001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294-4432-AD6A-B3BB51442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02453839938E-2"/>
          <c:y val="2.1154600231653262E-2"/>
          <c:w val="0.94542230469419075"/>
          <c:h val="0.8119092068327759"/>
        </c:manualLayout>
      </c:layout>
      <c:barChart>
        <c:barDir val="col"/>
        <c:grouping val="clustered"/>
        <c:varyColors val="0"/>
        <c:ser>
          <c:idx val="0"/>
          <c:order val="0"/>
          <c:tx>
            <c:v> Celkem</c:v>
          </c:tx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rgbClr val="6A6E74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41-4189-8FF7-C0A8C90F0BC5}"/>
              </c:ext>
            </c:extLst>
          </c:dPt>
          <c:dPt>
            <c:idx val="25"/>
            <c:invertIfNegative val="0"/>
            <c:bubble3D val="0"/>
            <c:spPr>
              <a:solidFill>
                <a:srgbClr val="6A6E74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41-4189-8FF7-C0A8C90F0BC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41-4189-8FF7-C0A8C90F0B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41-4189-8FF7-C0A8C90F0B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41-4189-8FF7-C0A8C90F0BC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41-4189-8FF7-C0A8C90F0B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41-4189-8FF7-C0A8C90F0BC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41-4189-8FF7-C0A8C90F0BC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41-4189-8FF7-C0A8C90F0BC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41-4189-8FF7-C0A8C90F0BC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41-4189-8FF7-C0A8C90F0BC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41-4189-8FF7-C0A8C90F0BC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41-4189-8FF7-C0A8C90F0BC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41-4189-8FF7-C0A8C90F0BC5}"/>
                </c:ext>
              </c:extLst>
            </c:dLbl>
            <c:dLbl>
              <c:idx val="12"/>
              <c:layout>
                <c:manualLayout>
                  <c:x val="2.9824100438026564E-7"/>
                  <c:y val="9.7489228745811479E-2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41-4189-8FF7-C0A8C90F0BC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41-4189-8FF7-C0A8C90F0BC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41-4189-8FF7-C0A8C90F0BC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41-4189-8FF7-C0A8C90F0BC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41-4189-8FF7-C0A8C90F0BC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41-4189-8FF7-C0A8C90F0BC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41-4189-8FF7-C0A8C90F0BC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E41-4189-8FF7-C0A8C90F0BC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41-4189-8FF7-C0A8C90F0BC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41-4189-8FF7-C0A8C90F0BC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41-4189-8FF7-C0A8C90F0BC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E41-4189-8FF7-C0A8C90F0BC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E41-4189-8FF7-C0A8C90F0BC5}"/>
                </c:ext>
              </c:extLst>
            </c:dLbl>
            <c:dLbl>
              <c:idx val="25"/>
              <c:layout>
                <c:manualLayout>
                  <c:x val="1.6877077491932614E-6"/>
                  <c:y val="9.5271671952289791E-2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41-4189-8FF7-C0A8C90F0BC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E41-4189-8FF7-C0A8C90F0BC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E41-4189-8FF7-C0A8C90F0BC5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'1.9'!$A$5:$A$32</c:f>
              <c:strCache>
                <c:ptCount val="28"/>
                <c:pt idx="0">
                  <c:v>Dánsko</c:v>
                </c:pt>
                <c:pt idx="1">
                  <c:v>Kypr</c:v>
                </c:pt>
                <c:pt idx="2">
                  <c:v>Rumunsko</c:v>
                </c:pt>
                <c:pt idx="3">
                  <c:v>Portugalsko</c:v>
                </c:pt>
                <c:pt idx="4">
                  <c:v>Finsko</c:v>
                </c:pt>
                <c:pt idx="5">
                  <c:v>Španělsko</c:v>
                </c:pt>
                <c:pt idx="6">
                  <c:v>Švédsko</c:v>
                </c:pt>
                <c:pt idx="7">
                  <c:v>Nizozemsko</c:v>
                </c:pt>
                <c:pt idx="8">
                  <c:v>Malta</c:v>
                </c:pt>
                <c:pt idx="9">
                  <c:v>Belgie</c:v>
                </c:pt>
                <c:pt idx="10">
                  <c:v>Lucembursko</c:v>
                </c:pt>
                <c:pt idx="11">
                  <c:v>Francie</c:v>
                </c:pt>
                <c:pt idx="12">
                  <c:v>EU27</c:v>
                </c:pt>
                <c:pt idx="13">
                  <c:v>Německo</c:v>
                </c:pt>
                <c:pt idx="14">
                  <c:v>Polsko</c:v>
                </c:pt>
                <c:pt idx="15">
                  <c:v>Litva</c:v>
                </c:pt>
                <c:pt idx="16">
                  <c:v>Slovinsko</c:v>
                </c:pt>
                <c:pt idx="17">
                  <c:v>Irsko</c:v>
                </c:pt>
                <c:pt idx="18">
                  <c:v>Itálie</c:v>
                </c:pt>
                <c:pt idx="19">
                  <c:v>Estonsko</c:v>
                </c:pt>
                <c:pt idx="20">
                  <c:v>Bulharsko</c:v>
                </c:pt>
                <c:pt idx="21">
                  <c:v>Maďarsko</c:v>
                </c:pt>
                <c:pt idx="22">
                  <c:v>Rakousko</c:v>
                </c:pt>
                <c:pt idx="23">
                  <c:v>Lotyšsko</c:v>
                </c:pt>
                <c:pt idx="24">
                  <c:v>Slovensko</c:v>
                </c:pt>
                <c:pt idx="25">
                  <c:v>Česko</c:v>
                </c:pt>
                <c:pt idx="26">
                  <c:v>Řecko</c:v>
                </c:pt>
                <c:pt idx="27">
                  <c:v>Chorvatsko</c:v>
                </c:pt>
              </c:strCache>
            </c:strRef>
          </c:cat>
          <c:val>
            <c:numRef>
              <c:f>'1.9'!$G$5:$G$32</c:f>
              <c:numCache>
                <c:formatCode>0.0%</c:formatCode>
                <c:ptCount val="28"/>
                <c:pt idx="0">
                  <c:v>0.90158000000000005</c:v>
                </c:pt>
                <c:pt idx="1">
                  <c:v>0.83526599999999995</c:v>
                </c:pt>
                <c:pt idx="2">
                  <c:v>0.82556499999999999</c:v>
                </c:pt>
                <c:pt idx="3">
                  <c:v>0.81582200000000005</c:v>
                </c:pt>
                <c:pt idx="4">
                  <c:v>0.80471499999999996</c:v>
                </c:pt>
                <c:pt idx="5">
                  <c:v>0.80233699999999997</c:v>
                </c:pt>
                <c:pt idx="6">
                  <c:v>0.79833799999999999</c:v>
                </c:pt>
                <c:pt idx="7">
                  <c:v>0.780389</c:v>
                </c:pt>
                <c:pt idx="8">
                  <c:v>0.77108600000000005</c:v>
                </c:pt>
                <c:pt idx="9">
                  <c:v>0.72189499999999995</c:v>
                </c:pt>
                <c:pt idx="10">
                  <c:v>0.71654099999999998</c:v>
                </c:pt>
                <c:pt idx="11">
                  <c:v>0.67035100000000003</c:v>
                </c:pt>
                <c:pt idx="12">
                  <c:v>0.65157500000000002</c:v>
                </c:pt>
                <c:pt idx="13">
                  <c:v>0.64711700000000005</c:v>
                </c:pt>
                <c:pt idx="14">
                  <c:v>0.63356999999999997</c:v>
                </c:pt>
                <c:pt idx="15">
                  <c:v>0.630467</c:v>
                </c:pt>
                <c:pt idx="16">
                  <c:v>0.62567099999999998</c:v>
                </c:pt>
                <c:pt idx="17">
                  <c:v>0.59450999999999998</c:v>
                </c:pt>
                <c:pt idx="18">
                  <c:v>0.56423400000000001</c:v>
                </c:pt>
                <c:pt idx="19">
                  <c:v>0.54191299999999998</c:v>
                </c:pt>
                <c:pt idx="20">
                  <c:v>0.54055299999999995</c:v>
                </c:pt>
                <c:pt idx="21">
                  <c:v>0.51725100000000002</c:v>
                </c:pt>
                <c:pt idx="22">
                  <c:v>0.50776399999999999</c:v>
                </c:pt>
                <c:pt idx="23">
                  <c:v>0.47908499999999998</c:v>
                </c:pt>
                <c:pt idx="24">
                  <c:v>0.46728700000000001</c:v>
                </c:pt>
                <c:pt idx="25">
                  <c:v>0.45988200000000001</c:v>
                </c:pt>
                <c:pt idx="26">
                  <c:v>0.43636999999999998</c:v>
                </c:pt>
                <c:pt idx="27">
                  <c:v>0.42321399999999998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E41-4189-8FF7-C0A8C90F0BC5}"/>
            </c:ext>
          </c:extLst>
        </c:ser>
        <c:ser>
          <c:idx val="1"/>
          <c:order val="1"/>
          <c:tx>
            <c:v> z toho rychlostí vyšší než 1 Gbit/s</c:v>
          </c:tx>
          <c:spPr>
            <a:solidFill>
              <a:srgbClr val="DC8468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E41-4189-8FF7-C0A8C90F0BC5}"/>
              </c:ext>
            </c:extLst>
          </c:dPt>
          <c:dPt>
            <c:idx val="25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E41-4189-8FF7-C0A8C90F0BC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E41-4189-8FF7-C0A8C90F0B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E41-4189-8FF7-C0A8C90F0B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E41-4189-8FF7-C0A8C90F0BC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E41-4189-8FF7-C0A8C90F0B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E41-4189-8FF7-C0A8C90F0BC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E41-4189-8FF7-C0A8C90F0BC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E41-4189-8FF7-C0A8C90F0BC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E41-4189-8FF7-C0A8C90F0BC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E41-4189-8FF7-C0A8C90F0BC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E41-4189-8FF7-C0A8C90F0BC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E41-4189-8FF7-C0A8C90F0BC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E41-4189-8FF7-C0A8C90F0BC5}"/>
                </c:ext>
              </c:extLst>
            </c:dLbl>
            <c:dLbl>
              <c:idx val="12"/>
              <c:layout>
                <c:manualLayout>
                  <c:x val="2.659315622390702E-4"/>
                  <c:y val="9.79272945979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E41-4189-8FF7-C0A8C90F0BC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E41-4189-8FF7-C0A8C90F0BC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E41-4189-8FF7-C0A8C90F0BC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E41-4189-8FF7-C0A8C90F0BC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E41-4189-8FF7-C0A8C90F0BC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E41-4189-8FF7-C0A8C90F0BC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E41-4189-8FF7-C0A8C90F0BC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E41-4189-8FF7-C0A8C90F0BC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E41-4189-8FF7-C0A8C90F0BC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E41-4189-8FF7-C0A8C90F0BC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E41-4189-8FF7-C0A8C90F0BC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E41-4189-8FF7-C0A8C90F0BC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E41-4189-8FF7-C0A8C90F0BC5}"/>
                </c:ext>
              </c:extLst>
            </c:dLbl>
            <c:dLbl>
              <c:idx val="25"/>
              <c:layout>
                <c:manualLayout>
                  <c:x val="2.5613447019956227E-4"/>
                  <c:y val="6.436098756992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E41-4189-8FF7-C0A8C90F0BC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E41-4189-8FF7-C0A8C90F0BC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E41-4189-8FF7-C0A8C90F0BC5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'1.9'!$A$5:$A$32</c:f>
              <c:strCache>
                <c:ptCount val="28"/>
                <c:pt idx="0">
                  <c:v>Dánsko</c:v>
                </c:pt>
                <c:pt idx="1">
                  <c:v>Kypr</c:v>
                </c:pt>
                <c:pt idx="2">
                  <c:v>Rumunsko</c:v>
                </c:pt>
                <c:pt idx="3">
                  <c:v>Portugalsko</c:v>
                </c:pt>
                <c:pt idx="4">
                  <c:v>Finsko</c:v>
                </c:pt>
                <c:pt idx="5">
                  <c:v>Španělsko</c:v>
                </c:pt>
                <c:pt idx="6">
                  <c:v>Švédsko</c:v>
                </c:pt>
                <c:pt idx="7">
                  <c:v>Nizozemsko</c:v>
                </c:pt>
                <c:pt idx="8">
                  <c:v>Malta</c:v>
                </c:pt>
                <c:pt idx="9">
                  <c:v>Belgie</c:v>
                </c:pt>
                <c:pt idx="10">
                  <c:v>Lucembursko</c:v>
                </c:pt>
                <c:pt idx="11">
                  <c:v>Francie</c:v>
                </c:pt>
                <c:pt idx="12">
                  <c:v>EU27</c:v>
                </c:pt>
                <c:pt idx="13">
                  <c:v>Německo</c:v>
                </c:pt>
                <c:pt idx="14">
                  <c:v>Polsko</c:v>
                </c:pt>
                <c:pt idx="15">
                  <c:v>Litva</c:v>
                </c:pt>
                <c:pt idx="16">
                  <c:v>Slovinsko</c:v>
                </c:pt>
                <c:pt idx="17">
                  <c:v>Irsko</c:v>
                </c:pt>
                <c:pt idx="18">
                  <c:v>Itálie</c:v>
                </c:pt>
                <c:pt idx="19">
                  <c:v>Estonsko</c:v>
                </c:pt>
                <c:pt idx="20">
                  <c:v>Bulharsko</c:v>
                </c:pt>
                <c:pt idx="21">
                  <c:v>Maďarsko</c:v>
                </c:pt>
                <c:pt idx="22">
                  <c:v>Rakousko</c:v>
                </c:pt>
                <c:pt idx="23">
                  <c:v>Lotyšsko</c:v>
                </c:pt>
                <c:pt idx="24">
                  <c:v>Slovensko</c:v>
                </c:pt>
                <c:pt idx="25">
                  <c:v>Česko</c:v>
                </c:pt>
                <c:pt idx="26">
                  <c:v>Řecko</c:v>
                </c:pt>
                <c:pt idx="27">
                  <c:v>Chorvatsko</c:v>
                </c:pt>
              </c:strCache>
            </c:strRef>
          </c:cat>
          <c:val>
            <c:numRef>
              <c:f>'1.9'!$H$5:$H$32</c:f>
              <c:numCache>
                <c:formatCode>0.0%</c:formatCode>
                <c:ptCount val="28"/>
                <c:pt idx="0">
                  <c:v>0.34951900000000002</c:v>
                </c:pt>
                <c:pt idx="1">
                  <c:v>0.207153</c:v>
                </c:pt>
                <c:pt idx="2">
                  <c:v>0.113201</c:v>
                </c:pt>
                <c:pt idx="3">
                  <c:v>0.22753300000000001</c:v>
                </c:pt>
                <c:pt idx="4">
                  <c:v>0.153611</c:v>
                </c:pt>
                <c:pt idx="5">
                  <c:v>0.24041599999999999</c:v>
                </c:pt>
                <c:pt idx="6">
                  <c:v>0.20672099999999999</c:v>
                </c:pt>
                <c:pt idx="7">
                  <c:v>0.163969</c:v>
                </c:pt>
                <c:pt idx="8">
                  <c:v>0.23385700000000001</c:v>
                </c:pt>
                <c:pt idx="9">
                  <c:v>0.14654700000000001</c:v>
                </c:pt>
                <c:pt idx="10">
                  <c:v>0.187858</c:v>
                </c:pt>
                <c:pt idx="11">
                  <c:v>0.200014</c:v>
                </c:pt>
                <c:pt idx="12">
                  <c:v>0.150862</c:v>
                </c:pt>
                <c:pt idx="13">
                  <c:v>0.105228</c:v>
                </c:pt>
                <c:pt idx="14">
                  <c:v>0.138881</c:v>
                </c:pt>
                <c:pt idx="15">
                  <c:v>0.119313</c:v>
                </c:pt>
                <c:pt idx="16">
                  <c:v>0.123165</c:v>
                </c:pt>
                <c:pt idx="17">
                  <c:v>0.146921</c:v>
                </c:pt>
                <c:pt idx="18">
                  <c:v>0.18099000000000001</c:v>
                </c:pt>
                <c:pt idx="19">
                  <c:v>7.0759000000000002E-2</c:v>
                </c:pt>
                <c:pt idx="20">
                  <c:v>7.6941999999999997E-2</c:v>
                </c:pt>
                <c:pt idx="21">
                  <c:v>0.14568600000000001</c:v>
                </c:pt>
                <c:pt idx="22">
                  <c:v>6.1872000000000003E-2</c:v>
                </c:pt>
                <c:pt idx="23">
                  <c:v>6.0664000000000003E-2</c:v>
                </c:pt>
                <c:pt idx="24">
                  <c:v>8.4792999999999993E-2</c:v>
                </c:pt>
                <c:pt idx="25">
                  <c:v>7.4913999999999994E-2</c:v>
                </c:pt>
                <c:pt idx="26">
                  <c:v>3.6821E-2</c:v>
                </c:pt>
                <c:pt idx="27">
                  <c:v>4.2152000000000002E-2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1E41-4189-8FF7-C0A8C90F0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A6E74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BC091B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495729623096864"/>
          <c:y val="4.2951214026295419E-2"/>
          <c:w val="0.21607798585204016"/>
          <c:h val="8.6706547690906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rgbClr val="D8D9DB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02453839938E-2"/>
          <c:y val="1.9796967987255339E-2"/>
          <c:w val="0.94397283699308188"/>
          <c:h val="0.914789949753046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0071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13-4F0C-9B07-91DC36523138}"/>
              </c:ext>
            </c:extLst>
          </c:dPt>
          <c:dPt>
            <c:idx val="12"/>
            <c:invertIfNegative val="0"/>
            <c:bubble3D val="0"/>
            <c:spPr>
              <a:solidFill>
                <a:srgbClr val="85898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13-4F0C-9B07-91DC36523138}"/>
              </c:ext>
            </c:extLst>
          </c:dPt>
          <c:dPt>
            <c:idx val="25"/>
            <c:invertIfNegative val="0"/>
            <c:bubble3D val="0"/>
            <c:spPr>
              <a:solidFill>
                <a:srgbClr val="85898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13-4F0C-9B07-91DC36523138}"/>
              </c:ext>
            </c:extLst>
          </c:dPt>
          <c:dLbls>
            <c:dLbl>
              <c:idx val="0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A13-4F0C-9B07-91DC365231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13-4F0C-9B07-91DC365231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13-4F0C-9B07-91DC365231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13-4F0C-9B07-91DC365231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13-4F0C-9B07-91DC3652313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13-4F0C-9B07-91DC3652313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13-4F0C-9B07-91DC3652313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13-4F0C-9B07-91DC365231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13-4F0C-9B07-91DC36523138}"/>
                </c:ext>
              </c:extLst>
            </c:dLbl>
            <c:dLbl>
              <c:idx val="9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13-4F0C-9B07-91DC3652313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13-4F0C-9B07-91DC3652313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13-4F0C-9B07-91DC36523138}"/>
                </c:ext>
              </c:extLst>
            </c:dLbl>
            <c:dLbl>
              <c:idx val="12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13-4F0C-9B07-91DC3652313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13-4F0C-9B07-91DC3652313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13-4F0C-9B07-91DC3652313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13-4F0C-9B07-91DC3652313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13-4F0C-9B07-91DC3652313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13-4F0C-9B07-91DC3652313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13-4F0C-9B07-91DC3652313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13-4F0C-9B07-91DC3652313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13-4F0C-9B07-91DC3652313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13-4F0C-9B07-91DC3652313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13-4F0C-9B07-91DC3652313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A13-4F0C-9B07-91DC3652313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A13-4F0C-9B07-91DC36523138}"/>
                </c:ext>
              </c:extLst>
            </c:dLbl>
            <c:dLbl>
              <c:idx val="25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A13-4F0C-9B07-91DC3652313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A13-4F0C-9B07-91DC3652313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A13-4F0C-9B07-91DC36523138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'T2'!$F$7:$F$16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'T2'!$D$7:$D$16</c:f>
              <c:numCache>
                <c:formatCode>General</c:formatCode>
                <c:ptCount val="10"/>
                <c:pt idx="0">
                  <c:v>0.38341772975399996</c:v>
                </c:pt>
                <c:pt idx="1">
                  <c:v>0.36884669767200001</c:v>
                </c:pt>
                <c:pt idx="2">
                  <c:v>0.41580888126700005</c:v>
                </c:pt>
                <c:pt idx="3">
                  <c:v>0.42880081340199999</c:v>
                </c:pt>
                <c:pt idx="4">
                  <c:v>0.45623385060900001</c:v>
                </c:pt>
                <c:pt idx="5">
                  <c:v>0.49373622007500001</c:v>
                </c:pt>
                <c:pt idx="6">
                  <c:v>0.49847324546599997</c:v>
                </c:pt>
                <c:pt idx="7">
                  <c:v>0.51948332237700001</c:v>
                </c:pt>
                <c:pt idx="8">
                  <c:v>0.541263001859</c:v>
                </c:pt>
                <c:pt idx="9">
                  <c:v>0.55528883043928412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A13-4F0C-9B07-91DC36523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02453839938E-2"/>
          <c:y val="2.0101819838922893E-2"/>
          <c:w val="0.94022114648657962"/>
          <c:h val="0.79672497913618956"/>
        </c:manualLayout>
      </c:layout>
      <c:barChart>
        <c:barDir val="col"/>
        <c:grouping val="clustered"/>
        <c:varyColors val="0"/>
        <c:ser>
          <c:idx val="0"/>
          <c:order val="0"/>
          <c:tx>
            <c:v> Celkem</c:v>
          </c:tx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6A6E7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68-4016-A6B1-E877E545C707}"/>
              </c:ext>
            </c:extLst>
          </c:dPt>
          <c:dPt>
            <c:idx val="12"/>
            <c:invertIfNegative val="0"/>
            <c:bubble3D val="0"/>
            <c:spPr>
              <a:solidFill>
                <a:srgbClr val="B8BBC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68-4016-A6B1-E877E545C707}"/>
              </c:ext>
            </c:extLst>
          </c:dPt>
          <c:dPt>
            <c:idx val="21"/>
            <c:invertIfNegative val="0"/>
            <c:bubble3D val="0"/>
            <c:spPr>
              <a:solidFill>
                <a:srgbClr val="6A6E7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68-4016-A6B1-E877E545C707}"/>
              </c:ext>
            </c:extLst>
          </c:dPt>
          <c:dPt>
            <c:idx val="25"/>
            <c:invertIfNegative val="0"/>
            <c:bubble3D val="0"/>
            <c:spPr>
              <a:solidFill>
                <a:srgbClr val="B8BBC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A68-4016-A6B1-E877E545C70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68-4016-A6B1-E877E545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68-4016-A6B1-E877E545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68-4016-A6B1-E877E545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68-4016-A6B1-E877E545C70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68-4016-A6B1-E877E545C7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68-4016-A6B1-E877E545C70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68-4016-A6B1-E877E545C70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68-4016-A6B1-E877E545C7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68-4016-A6B1-E877E545C7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68-4016-A6B1-E877E545C7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68-4016-A6B1-E877E545C70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68-4016-A6B1-E877E545C70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68-4016-A6B1-E877E545C70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A68-4016-A6B1-E877E545C70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A68-4016-A6B1-E877E545C70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A68-4016-A6B1-E877E545C70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A68-4016-A6B1-E877E545C70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A68-4016-A6B1-E877E545C70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A68-4016-A6B1-E877E545C70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A68-4016-A6B1-E877E545C70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A68-4016-A6B1-E877E545C70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A68-4016-A6B1-E877E545C70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A68-4016-A6B1-E877E545C70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68-4016-A6B1-E877E545C70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A68-4016-A6B1-E877E545C70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A68-4016-A6B1-E877E545C707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'2.5'!$A$6:$A$32</c:f>
              <c:strCache>
                <c:ptCount val="27"/>
                <c:pt idx="0">
                  <c:v>Švédsko</c:v>
                </c:pt>
                <c:pt idx="1">
                  <c:v>Finsko</c:v>
                </c:pt>
                <c:pt idx="2">
                  <c:v>Dánsko</c:v>
                </c:pt>
                <c:pt idx="3">
                  <c:v>Nizozemsko</c:v>
                </c:pt>
                <c:pt idx="4">
                  <c:v>Belgie</c:v>
                </c:pt>
                <c:pt idx="5">
                  <c:v>Německo</c:v>
                </c:pt>
                <c:pt idx="6">
                  <c:v>Irsko</c:v>
                </c:pt>
                <c:pt idx="7">
                  <c:v>Slovinsko</c:v>
                </c:pt>
                <c:pt idx="8">
                  <c:v>Francie</c:v>
                </c:pt>
                <c:pt idx="9">
                  <c:v>EU27</c:v>
                </c:pt>
                <c:pt idx="10">
                  <c:v>Lotyšsko</c:v>
                </c:pt>
                <c:pt idx="11">
                  <c:v>Španělsko</c:v>
                </c:pt>
                <c:pt idx="12">
                  <c:v>Maďarsko</c:v>
                </c:pt>
                <c:pt idx="13">
                  <c:v>Litva</c:v>
                </c:pt>
                <c:pt idx="14">
                  <c:v>Malta</c:v>
                </c:pt>
                <c:pt idx="15">
                  <c:v>Lucembursko</c:v>
                </c:pt>
                <c:pt idx="16">
                  <c:v>Estonsko</c:v>
                </c:pt>
                <c:pt idx="17">
                  <c:v>Chorvatsko</c:v>
                </c:pt>
                <c:pt idx="18">
                  <c:v>Polsko</c:v>
                </c:pt>
                <c:pt idx="19">
                  <c:v>Itálie</c:v>
                </c:pt>
                <c:pt idx="20">
                  <c:v>Slovensko</c:v>
                </c:pt>
                <c:pt idx="21">
                  <c:v>Česko</c:v>
                </c:pt>
                <c:pt idx="22">
                  <c:v>Kypr</c:v>
                </c:pt>
                <c:pt idx="23">
                  <c:v>Portugalsko</c:v>
                </c:pt>
                <c:pt idx="24">
                  <c:v>Řecko</c:v>
                </c:pt>
                <c:pt idx="25">
                  <c:v>Rumunsko</c:v>
                </c:pt>
                <c:pt idx="26">
                  <c:v>Bulharsko</c:v>
                </c:pt>
              </c:strCache>
            </c:strRef>
          </c:cat>
          <c:val>
            <c:numRef>
              <c:f>'2.5'!$B$6:$B$32</c:f>
              <c:numCache>
                <c:formatCode>0.0%</c:formatCode>
                <c:ptCount val="27"/>
                <c:pt idx="0">
                  <c:v>0.87904000000000004</c:v>
                </c:pt>
                <c:pt idx="1">
                  <c:v>0.86903399999999997</c:v>
                </c:pt>
                <c:pt idx="2">
                  <c:v>0.79452999999999996</c:v>
                </c:pt>
                <c:pt idx="3">
                  <c:v>0.78490499999999996</c:v>
                </c:pt>
                <c:pt idx="4">
                  <c:v>0.72948000000000002</c:v>
                </c:pt>
                <c:pt idx="5">
                  <c:v>0.661937</c:v>
                </c:pt>
                <c:pt idx="6">
                  <c:v>0.64646599999999999</c:v>
                </c:pt>
                <c:pt idx="7">
                  <c:v>0.63782399999999995</c:v>
                </c:pt>
                <c:pt idx="8">
                  <c:v>0.63177399999999995</c:v>
                </c:pt>
                <c:pt idx="9">
                  <c:v>0.62770099999999995</c:v>
                </c:pt>
                <c:pt idx="10">
                  <c:v>0.61892999999999998</c:v>
                </c:pt>
                <c:pt idx="11">
                  <c:v>0.61870199999999997</c:v>
                </c:pt>
                <c:pt idx="12">
                  <c:v>0.61091899999999999</c:v>
                </c:pt>
                <c:pt idx="13">
                  <c:v>0.59790699999999997</c:v>
                </c:pt>
                <c:pt idx="14">
                  <c:v>0.59479700000000002</c:v>
                </c:pt>
                <c:pt idx="15">
                  <c:v>0.592615</c:v>
                </c:pt>
                <c:pt idx="16">
                  <c:v>0.59170699999999998</c:v>
                </c:pt>
                <c:pt idx="17">
                  <c:v>0.58972500000000005</c:v>
                </c:pt>
                <c:pt idx="18">
                  <c:v>0.57395399999999996</c:v>
                </c:pt>
                <c:pt idx="19">
                  <c:v>0.56538699999999997</c:v>
                </c:pt>
                <c:pt idx="20">
                  <c:v>0.56276099999999996</c:v>
                </c:pt>
                <c:pt idx="21">
                  <c:v>0.55545800000000001</c:v>
                </c:pt>
                <c:pt idx="22">
                  <c:v>0.54706100000000002</c:v>
                </c:pt>
                <c:pt idx="23">
                  <c:v>0.50528499999999998</c:v>
                </c:pt>
                <c:pt idx="24">
                  <c:v>0.50090599999999996</c:v>
                </c:pt>
                <c:pt idx="25">
                  <c:v>0.44130599999999998</c:v>
                </c:pt>
                <c:pt idx="26">
                  <c:v>0.43402299999999999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A68-4016-A6B1-E877E545C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96052371346071E-2"/>
          <c:y val="2.3402803554564932E-2"/>
          <c:w val="0.94416864443653337"/>
          <c:h val="0.80716623260100473"/>
        </c:manualLayout>
      </c:layout>
      <c:barChart>
        <c:barDir val="col"/>
        <c:grouping val="clustered"/>
        <c:varyColors val="0"/>
        <c:ser>
          <c:idx val="0"/>
          <c:order val="0"/>
          <c:tx>
            <c:v> k pracovnímu e-mailu</c:v>
          </c:tx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rgbClr val="B8BBC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B9-4070-A1D3-38A252ECD322}"/>
              </c:ext>
            </c:extLst>
          </c:dPt>
          <c:dPt>
            <c:idx val="16"/>
            <c:invertIfNegative val="0"/>
            <c:bubble3D val="0"/>
            <c:spPr>
              <a:solidFill>
                <a:srgbClr val="6A6E7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FB9-4070-A1D3-38A252ECD322}"/>
              </c:ext>
            </c:extLst>
          </c:dPt>
          <c:dPt>
            <c:idx val="24"/>
            <c:invertIfNegative val="0"/>
            <c:bubble3D val="0"/>
            <c:spPr>
              <a:solidFill>
                <a:srgbClr val="6A6E7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B9-4070-A1D3-38A252ECD322}"/>
              </c:ext>
            </c:extLst>
          </c:dPt>
          <c:dPt>
            <c:idx val="25"/>
            <c:invertIfNegative val="0"/>
            <c:bubble3D val="0"/>
            <c:spPr>
              <a:solidFill>
                <a:srgbClr val="B8BBC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B9-4070-A1D3-38A252ECD32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B9-4070-A1D3-38A252ECD3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B9-4070-A1D3-38A252ECD3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B9-4070-A1D3-38A252ECD3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B9-4070-A1D3-38A252ECD3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B9-4070-A1D3-38A252ECD3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B9-4070-A1D3-38A252ECD32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B9-4070-A1D3-38A252ECD32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B9-4070-A1D3-38A252ECD32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B9-4070-A1D3-38A252ECD32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B9-4070-A1D3-38A252ECD32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FB9-4070-A1D3-38A252ECD32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B9-4070-A1D3-38A252ECD32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9-4070-A1D3-38A252ECD32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B9-4070-A1D3-38A252ECD32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FB9-4070-A1D3-38A252ECD32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FB9-4070-A1D3-38A252ECD32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FB9-4070-A1D3-38A252ECD32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FB9-4070-A1D3-38A252ECD32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FB9-4070-A1D3-38A252ECD32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FB9-4070-A1D3-38A252ECD32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FB9-4070-A1D3-38A252ECD32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FB9-4070-A1D3-38A252ECD32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FB9-4070-A1D3-38A252ECD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B9-4070-A1D3-38A252ECD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FB9-4070-A1D3-38A252ECD32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FB9-4070-A1D3-38A252ECD322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'3.7'!$A$5:$A$32</c:f>
              <c:strCache>
                <c:ptCount val="28"/>
                <c:pt idx="0">
                  <c:v>Finsko</c:v>
                </c:pt>
                <c:pt idx="1">
                  <c:v>Belgie</c:v>
                </c:pt>
                <c:pt idx="2">
                  <c:v>Chorvatsko</c:v>
                </c:pt>
                <c:pt idx="3">
                  <c:v>Estonsko</c:v>
                </c:pt>
                <c:pt idx="4">
                  <c:v>Francie</c:v>
                </c:pt>
                <c:pt idx="5">
                  <c:v>Malta</c:v>
                </c:pt>
                <c:pt idx="6">
                  <c:v>Dánsko</c:v>
                </c:pt>
                <c:pt idx="7">
                  <c:v>Kypr</c:v>
                </c:pt>
                <c:pt idx="8">
                  <c:v>Švédsko</c:v>
                </c:pt>
                <c:pt idx="9">
                  <c:v>Španělsko</c:v>
                </c:pt>
                <c:pt idx="10">
                  <c:v>Lucembursko</c:v>
                </c:pt>
                <c:pt idx="11">
                  <c:v>Polsko</c:v>
                </c:pt>
                <c:pt idx="12">
                  <c:v>Litva</c:v>
                </c:pt>
                <c:pt idx="13">
                  <c:v>Německo</c:v>
                </c:pt>
                <c:pt idx="14">
                  <c:v>Nizozemsko</c:v>
                </c:pt>
                <c:pt idx="15">
                  <c:v>Slovinsko</c:v>
                </c:pt>
                <c:pt idx="16">
                  <c:v>EU27</c:v>
                </c:pt>
                <c:pt idx="17">
                  <c:v>Portugalsko</c:v>
                </c:pt>
                <c:pt idx="18">
                  <c:v>Rumunsko</c:v>
                </c:pt>
                <c:pt idx="19">
                  <c:v>Irsko</c:v>
                </c:pt>
                <c:pt idx="20">
                  <c:v>Itálie</c:v>
                </c:pt>
                <c:pt idx="21">
                  <c:v>Rakousko</c:v>
                </c:pt>
                <c:pt idx="22">
                  <c:v>Bulharsko</c:v>
                </c:pt>
                <c:pt idx="23">
                  <c:v>Lotyšsko</c:v>
                </c:pt>
                <c:pt idx="24">
                  <c:v>Česko</c:v>
                </c:pt>
                <c:pt idx="25">
                  <c:v>Slovensko</c:v>
                </c:pt>
                <c:pt idx="26">
                  <c:v>Maďarsko</c:v>
                </c:pt>
                <c:pt idx="27">
                  <c:v>Řecko</c:v>
                </c:pt>
              </c:strCache>
            </c:strRef>
          </c:cat>
          <c:val>
            <c:numRef>
              <c:f>'3.7'!$C$5:$C$32</c:f>
              <c:numCache>
                <c:formatCode>0.0%</c:formatCode>
                <c:ptCount val="28"/>
                <c:pt idx="0">
                  <c:v>0.96899900000000005</c:v>
                </c:pt>
                <c:pt idx="1">
                  <c:v>0.93787900000000002</c:v>
                </c:pt>
                <c:pt idx="2">
                  <c:v>0.92502399999999996</c:v>
                </c:pt>
                <c:pt idx="3">
                  <c:v>0.91362200000000005</c:v>
                </c:pt>
                <c:pt idx="4">
                  <c:v>0.91156800000000004</c:v>
                </c:pt>
                <c:pt idx="5">
                  <c:v>0.89728200000000002</c:v>
                </c:pt>
                <c:pt idx="6">
                  <c:v>0.88571200000000005</c:v>
                </c:pt>
                <c:pt idx="7">
                  <c:v>0.88078400000000001</c:v>
                </c:pt>
                <c:pt idx="8">
                  <c:v>0.86956900000000004</c:v>
                </c:pt>
                <c:pt idx="9">
                  <c:v>0.85226999999999997</c:v>
                </c:pt>
                <c:pt idx="10">
                  <c:v>0.84634799999999999</c:v>
                </c:pt>
                <c:pt idx="11">
                  <c:v>0.83244399999999996</c:v>
                </c:pt>
                <c:pt idx="12">
                  <c:v>0.82073700000000005</c:v>
                </c:pt>
                <c:pt idx="13">
                  <c:v>0.81765900000000002</c:v>
                </c:pt>
                <c:pt idx="14">
                  <c:v>0.81615499999999996</c:v>
                </c:pt>
                <c:pt idx="15">
                  <c:v>0.814585</c:v>
                </c:pt>
                <c:pt idx="16">
                  <c:v>0.810199</c:v>
                </c:pt>
                <c:pt idx="17">
                  <c:v>0.77593199999999996</c:v>
                </c:pt>
                <c:pt idx="18">
                  <c:v>0.77508900000000003</c:v>
                </c:pt>
                <c:pt idx="19">
                  <c:v>0.77365799999999996</c:v>
                </c:pt>
                <c:pt idx="20">
                  <c:v>0.74326099999999995</c:v>
                </c:pt>
                <c:pt idx="21">
                  <c:v>0.73000299999999996</c:v>
                </c:pt>
                <c:pt idx="22">
                  <c:v>0.72875400000000001</c:v>
                </c:pt>
                <c:pt idx="23">
                  <c:v>0.72741100000000003</c:v>
                </c:pt>
                <c:pt idx="24">
                  <c:v>0.71704400000000001</c:v>
                </c:pt>
                <c:pt idx="25">
                  <c:v>0.69788499999999998</c:v>
                </c:pt>
                <c:pt idx="26">
                  <c:v>0.66028799999999999</c:v>
                </c:pt>
                <c:pt idx="27">
                  <c:v>0.61485000000000001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FB9-4070-A1D3-38A252ECD322}"/>
            </c:ext>
          </c:extLst>
        </c:ser>
        <c:ser>
          <c:idx val="1"/>
          <c:order val="1"/>
          <c:tx>
            <c:v> k firemním dokumentům či souborům</c:v>
          </c:tx>
          <c:spPr>
            <a:solidFill>
              <a:srgbClr val="DC8468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DC84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FB9-4070-A1D3-38A252ECD322}"/>
              </c:ext>
            </c:extLst>
          </c:dPt>
          <c:dPt>
            <c:idx val="16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BFB9-4070-A1D3-38A252ECD322}"/>
              </c:ext>
            </c:extLst>
          </c:dPt>
          <c:dPt>
            <c:idx val="24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FB9-4070-A1D3-38A252ECD322}"/>
              </c:ext>
            </c:extLst>
          </c:dPt>
          <c:dPt>
            <c:idx val="25"/>
            <c:invertIfNegative val="0"/>
            <c:bubble3D val="0"/>
            <c:spPr>
              <a:solidFill>
                <a:srgbClr val="DC84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FB9-4070-A1D3-38A252ECD32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FB9-4070-A1D3-38A252ECD3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FB9-4070-A1D3-38A252ECD3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FB9-4070-A1D3-38A252ECD3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FB9-4070-A1D3-38A252ECD3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FB9-4070-A1D3-38A252ECD3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FB9-4070-A1D3-38A252ECD32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FB9-4070-A1D3-38A252ECD32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FB9-4070-A1D3-38A252ECD32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FB9-4070-A1D3-38A252ECD32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FB9-4070-A1D3-38A252ECD32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FB9-4070-A1D3-38A252ECD32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FB9-4070-A1D3-38A252ECD32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FB9-4070-A1D3-38A252ECD32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FB9-4070-A1D3-38A252ECD32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FB9-4070-A1D3-38A252ECD32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FB9-4070-A1D3-38A252ECD32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FB9-4070-A1D3-38A252ECD32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FB9-4070-A1D3-38A252ECD32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FB9-4070-A1D3-38A252ECD32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FB9-4070-A1D3-38A252ECD32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FB9-4070-A1D3-38A252ECD32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FB9-4070-A1D3-38A252ECD32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FB9-4070-A1D3-38A252ECD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FB9-4070-A1D3-38A252ECD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FB9-4070-A1D3-38A252ECD32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FB9-4070-A1D3-38A252ECD322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'3.7'!$A$5:$A$32</c:f>
              <c:strCache>
                <c:ptCount val="28"/>
                <c:pt idx="0">
                  <c:v>Finsko</c:v>
                </c:pt>
                <c:pt idx="1">
                  <c:v>Belgie</c:v>
                </c:pt>
                <c:pt idx="2">
                  <c:v>Chorvatsko</c:v>
                </c:pt>
                <c:pt idx="3">
                  <c:v>Estonsko</c:v>
                </c:pt>
                <c:pt idx="4">
                  <c:v>Francie</c:v>
                </c:pt>
                <c:pt idx="5">
                  <c:v>Malta</c:v>
                </c:pt>
                <c:pt idx="6">
                  <c:v>Dánsko</c:v>
                </c:pt>
                <c:pt idx="7">
                  <c:v>Kypr</c:v>
                </c:pt>
                <c:pt idx="8">
                  <c:v>Švédsko</c:v>
                </c:pt>
                <c:pt idx="9">
                  <c:v>Španělsko</c:v>
                </c:pt>
                <c:pt idx="10">
                  <c:v>Lucembursko</c:v>
                </c:pt>
                <c:pt idx="11">
                  <c:v>Polsko</c:v>
                </c:pt>
                <c:pt idx="12">
                  <c:v>Litva</c:v>
                </c:pt>
                <c:pt idx="13">
                  <c:v>Německo</c:v>
                </c:pt>
                <c:pt idx="14">
                  <c:v>Nizozemsko</c:v>
                </c:pt>
                <c:pt idx="15">
                  <c:v>Slovinsko</c:v>
                </c:pt>
                <c:pt idx="16">
                  <c:v>EU27</c:v>
                </c:pt>
                <c:pt idx="17">
                  <c:v>Portugalsko</c:v>
                </c:pt>
                <c:pt idx="18">
                  <c:v>Rumunsko</c:v>
                </c:pt>
                <c:pt idx="19">
                  <c:v>Irsko</c:v>
                </c:pt>
                <c:pt idx="20">
                  <c:v>Itálie</c:v>
                </c:pt>
                <c:pt idx="21">
                  <c:v>Rakousko</c:v>
                </c:pt>
                <c:pt idx="22">
                  <c:v>Bulharsko</c:v>
                </c:pt>
                <c:pt idx="23">
                  <c:v>Lotyšsko</c:v>
                </c:pt>
                <c:pt idx="24">
                  <c:v>Česko</c:v>
                </c:pt>
                <c:pt idx="25">
                  <c:v>Slovensko</c:v>
                </c:pt>
                <c:pt idx="26">
                  <c:v>Maďarsko</c:v>
                </c:pt>
                <c:pt idx="27">
                  <c:v>Řecko</c:v>
                </c:pt>
              </c:strCache>
            </c:strRef>
          </c:cat>
          <c:val>
            <c:numRef>
              <c:f>'3.7'!$D$5:$D$32</c:f>
              <c:numCache>
                <c:formatCode>0.0%</c:formatCode>
                <c:ptCount val="28"/>
                <c:pt idx="0">
                  <c:v>0.89427599999999996</c:v>
                </c:pt>
                <c:pt idx="1">
                  <c:v>0.85995200000000005</c:v>
                </c:pt>
                <c:pt idx="2">
                  <c:v>0.75358999999999998</c:v>
                </c:pt>
                <c:pt idx="3">
                  <c:v>0.84378200000000003</c:v>
                </c:pt>
                <c:pt idx="4">
                  <c:v>0.81065299999999996</c:v>
                </c:pt>
                <c:pt idx="5">
                  <c:v>0.82357499999999995</c:v>
                </c:pt>
                <c:pt idx="6">
                  <c:v>0.793736</c:v>
                </c:pt>
                <c:pt idx="7">
                  <c:v>0.71660999999999997</c:v>
                </c:pt>
                <c:pt idx="8">
                  <c:v>0.78054999999999997</c:v>
                </c:pt>
                <c:pt idx="9">
                  <c:v>0.74728799999999995</c:v>
                </c:pt>
                <c:pt idx="10">
                  <c:v>0.73280699999999999</c:v>
                </c:pt>
                <c:pt idx="11">
                  <c:v>0.632239</c:v>
                </c:pt>
                <c:pt idx="12">
                  <c:v>0.62063400000000002</c:v>
                </c:pt>
                <c:pt idx="13">
                  <c:v>0.71275500000000003</c:v>
                </c:pt>
                <c:pt idx="14">
                  <c:v>0.77333499999999999</c:v>
                </c:pt>
                <c:pt idx="15">
                  <c:v>0.67271999999999998</c:v>
                </c:pt>
                <c:pt idx="16">
                  <c:v>0.69007700000000005</c:v>
                </c:pt>
                <c:pt idx="17">
                  <c:v>0.69202200000000003</c:v>
                </c:pt>
                <c:pt idx="18">
                  <c:v>0.53837000000000002</c:v>
                </c:pt>
                <c:pt idx="19">
                  <c:v>0.61008799999999996</c:v>
                </c:pt>
                <c:pt idx="20">
                  <c:v>0.59612100000000001</c:v>
                </c:pt>
                <c:pt idx="21">
                  <c:v>0.66942100000000004</c:v>
                </c:pt>
                <c:pt idx="22">
                  <c:v>0.55918599999999996</c:v>
                </c:pt>
                <c:pt idx="23">
                  <c:v>0.48472599999999999</c:v>
                </c:pt>
                <c:pt idx="24">
                  <c:v>0.58732200000000001</c:v>
                </c:pt>
                <c:pt idx="25">
                  <c:v>0.61606300000000003</c:v>
                </c:pt>
                <c:pt idx="26">
                  <c:v>0.56526699999999996</c:v>
                </c:pt>
                <c:pt idx="27">
                  <c:v>0.513374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BFB9-4070-A1D3-38A252ECD322}"/>
            </c:ext>
          </c:extLst>
        </c:ser>
        <c:ser>
          <c:idx val="2"/>
          <c:order val="2"/>
          <c:tx>
            <c:v> k firemním aplikacím a informačním systémům</c:v>
          </c:tx>
          <c:spPr>
            <a:solidFill>
              <a:srgbClr val="C3DDAC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3DD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BFB9-4070-A1D3-38A252ECD322}"/>
              </c:ext>
            </c:extLst>
          </c:dPt>
          <c:dPt>
            <c:idx val="16"/>
            <c:invertIfNegative val="0"/>
            <c:bubble3D val="0"/>
            <c:spPr>
              <a:solidFill>
                <a:srgbClr val="86BF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050-4E25-8493-CCDC37751B6D}"/>
              </c:ext>
            </c:extLst>
          </c:dPt>
          <c:dPt>
            <c:idx val="24"/>
            <c:invertIfNegative val="0"/>
            <c:bubble3D val="0"/>
            <c:spPr>
              <a:solidFill>
                <a:srgbClr val="86BF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BFB9-4070-A1D3-38A252ECD322}"/>
              </c:ext>
            </c:extLst>
          </c:dPt>
          <c:dLbls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FB9-4070-A1D3-38A252ECD322}"/>
                </c:ext>
              </c:extLst>
            </c:dLbl>
            <c:dLbl>
              <c:idx val="16"/>
              <c:layout>
                <c:manualLayout>
                  <c:x val="0"/>
                  <c:y val="0.129583167344783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050-4E25-8493-CCDC37751B6D}"/>
                </c:ext>
              </c:extLst>
            </c:dLbl>
            <c:dLbl>
              <c:idx val="24"/>
              <c:layout>
                <c:manualLayout>
                  <c:x val="0"/>
                  <c:y val="0.147090164681870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BFB9-4070-A1D3-38A252ECD322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'3.7'!$A$5:$A$32</c:f>
              <c:strCache>
                <c:ptCount val="28"/>
                <c:pt idx="0">
                  <c:v>Finsko</c:v>
                </c:pt>
                <c:pt idx="1">
                  <c:v>Belgie</c:v>
                </c:pt>
                <c:pt idx="2">
                  <c:v>Chorvatsko</c:v>
                </c:pt>
                <c:pt idx="3">
                  <c:v>Estonsko</c:v>
                </c:pt>
                <c:pt idx="4">
                  <c:v>Francie</c:v>
                </c:pt>
                <c:pt idx="5">
                  <c:v>Malta</c:v>
                </c:pt>
                <c:pt idx="6">
                  <c:v>Dánsko</c:v>
                </c:pt>
                <c:pt idx="7">
                  <c:v>Kypr</c:v>
                </c:pt>
                <c:pt idx="8">
                  <c:v>Švédsko</c:v>
                </c:pt>
                <c:pt idx="9">
                  <c:v>Španělsko</c:v>
                </c:pt>
                <c:pt idx="10">
                  <c:v>Lucembursko</c:v>
                </c:pt>
                <c:pt idx="11">
                  <c:v>Polsko</c:v>
                </c:pt>
                <c:pt idx="12">
                  <c:v>Litva</c:v>
                </c:pt>
                <c:pt idx="13">
                  <c:v>Německo</c:v>
                </c:pt>
                <c:pt idx="14">
                  <c:v>Nizozemsko</c:v>
                </c:pt>
                <c:pt idx="15">
                  <c:v>Slovinsko</c:v>
                </c:pt>
                <c:pt idx="16">
                  <c:v>EU27</c:v>
                </c:pt>
                <c:pt idx="17">
                  <c:v>Portugalsko</c:v>
                </c:pt>
                <c:pt idx="18">
                  <c:v>Rumunsko</c:v>
                </c:pt>
                <c:pt idx="19">
                  <c:v>Irsko</c:v>
                </c:pt>
                <c:pt idx="20">
                  <c:v>Itálie</c:v>
                </c:pt>
                <c:pt idx="21">
                  <c:v>Rakousko</c:v>
                </c:pt>
                <c:pt idx="22">
                  <c:v>Bulharsko</c:v>
                </c:pt>
                <c:pt idx="23">
                  <c:v>Lotyšsko</c:v>
                </c:pt>
                <c:pt idx="24">
                  <c:v>Česko</c:v>
                </c:pt>
                <c:pt idx="25">
                  <c:v>Slovensko</c:v>
                </c:pt>
                <c:pt idx="26">
                  <c:v>Maďarsko</c:v>
                </c:pt>
                <c:pt idx="27">
                  <c:v>Řecko</c:v>
                </c:pt>
              </c:strCache>
            </c:strRef>
          </c:cat>
          <c:val>
            <c:numRef>
              <c:f>'3.7'!$E$5:$E$32</c:f>
              <c:numCache>
                <c:formatCode>0.0%</c:formatCode>
                <c:ptCount val="28"/>
                <c:pt idx="0">
                  <c:v>0.90908500000000003</c:v>
                </c:pt>
                <c:pt idx="1">
                  <c:v>0.85739600000000005</c:v>
                </c:pt>
                <c:pt idx="2">
                  <c:v>0.70605899999999999</c:v>
                </c:pt>
                <c:pt idx="3">
                  <c:v>0.83437600000000001</c:v>
                </c:pt>
                <c:pt idx="4">
                  <c:v>0.76716799999999996</c:v>
                </c:pt>
                <c:pt idx="5">
                  <c:v>0.78125999999999995</c:v>
                </c:pt>
                <c:pt idx="6">
                  <c:v>0.78478700000000001</c:v>
                </c:pt>
                <c:pt idx="7">
                  <c:v>0.66337999999999997</c:v>
                </c:pt>
                <c:pt idx="8">
                  <c:v>0.76818600000000004</c:v>
                </c:pt>
                <c:pt idx="9">
                  <c:v>0.66127899999999995</c:v>
                </c:pt>
                <c:pt idx="10">
                  <c:v>0.64810000000000001</c:v>
                </c:pt>
                <c:pt idx="11">
                  <c:v>0.68238900000000002</c:v>
                </c:pt>
                <c:pt idx="12">
                  <c:v>0.604711</c:v>
                </c:pt>
                <c:pt idx="13">
                  <c:v>0.69402799999999998</c:v>
                </c:pt>
                <c:pt idx="14">
                  <c:v>0.73390299999999997</c:v>
                </c:pt>
                <c:pt idx="15">
                  <c:v>0.65163899999999997</c:v>
                </c:pt>
                <c:pt idx="16">
                  <c:v>0.65571199999999996</c:v>
                </c:pt>
                <c:pt idx="17">
                  <c:v>0.68359599999999998</c:v>
                </c:pt>
                <c:pt idx="18">
                  <c:v>0.42845899999999998</c:v>
                </c:pt>
                <c:pt idx="19">
                  <c:v>0.62071399999999999</c:v>
                </c:pt>
                <c:pt idx="20">
                  <c:v>0.54999900000000002</c:v>
                </c:pt>
                <c:pt idx="21">
                  <c:v>0.64138799999999996</c:v>
                </c:pt>
                <c:pt idx="22">
                  <c:v>0.46838299999999999</c:v>
                </c:pt>
                <c:pt idx="23">
                  <c:v>0.48293999999999998</c:v>
                </c:pt>
                <c:pt idx="24">
                  <c:v>0.573797</c:v>
                </c:pt>
                <c:pt idx="25">
                  <c:v>0.57400099999999998</c:v>
                </c:pt>
                <c:pt idx="26">
                  <c:v>0.44686500000000001</c:v>
                </c:pt>
                <c:pt idx="27">
                  <c:v>0.42605799999999999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BFB9-4070-A1D3-38A252ECD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2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A6E74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BC091B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86BF5E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67955846287725952"/>
          <c:y val="4.5454749125222217E-2"/>
          <c:w val="0.30160327914243901"/>
          <c:h val="0.13482770237896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rgbClr val="D8D9DB">
                    <a:alpha val="40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02453839938E-2"/>
          <c:y val="1.3091174613810257E-2"/>
          <c:w val="0.95271538384349985"/>
          <c:h val="0.91789376019310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T11A!$B$3:$B$4</c:f>
              <c:strCache>
                <c:ptCount val="2"/>
                <c:pt idx="1">
                  <c:v>2021</c:v>
                </c:pt>
              </c:strCache>
            </c:strRef>
          </c:tx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CE553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37-4124-BFA7-FF9BF75223CD}"/>
              </c:ext>
            </c:extLst>
          </c:dPt>
          <c:dPt>
            <c:idx val="12"/>
            <c:invertIfNegative val="0"/>
            <c:bubble3D val="0"/>
            <c:spPr>
              <a:solidFill>
                <a:srgbClr val="85898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37-4124-BFA7-FF9BF75223CD}"/>
              </c:ext>
            </c:extLst>
          </c:dPt>
          <c:dPt>
            <c:idx val="25"/>
            <c:invertIfNegative val="0"/>
            <c:bubble3D val="0"/>
            <c:spPr>
              <a:solidFill>
                <a:srgbClr val="85898E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37-4124-BFA7-FF9BF75223CD}"/>
              </c:ext>
            </c:extLst>
          </c:dPt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T11A!$A$5:$A$8</c:f>
              <c:strCache>
                <c:ptCount val="4"/>
                <c:pt idx="0">
                  <c:v>podniky 10+ celkem</c:v>
                </c:pt>
                <c:pt idx="1">
                  <c:v>podniky malé (10–49 zaměstnanců)</c:v>
                </c:pt>
                <c:pt idx="2">
                  <c:v>podniky střední (50–249 zaměstnanců)</c:v>
                </c:pt>
                <c:pt idx="3">
                  <c:v>podniky velké (250 a více zaměstnanců)</c:v>
                </c:pt>
              </c:strCache>
            </c:strRef>
          </c:cat>
          <c:val>
            <c:numRef>
              <c:f>T11A!$B$5:$B$8</c:f>
              <c:numCache>
                <c:formatCode>General</c:formatCode>
                <c:ptCount val="4"/>
                <c:pt idx="0">
                  <c:v>4.4596153474999997E-2</c:v>
                </c:pt>
                <c:pt idx="1">
                  <c:v>2.7442990753999998E-2</c:v>
                </c:pt>
                <c:pt idx="2">
                  <c:v>7.6391363875999999E-2</c:v>
                </c:pt>
                <c:pt idx="3">
                  <c:v>0.24453768818800001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37-4124-BFA7-FF9BF75223CD}"/>
            </c:ext>
          </c:extLst>
        </c:ser>
        <c:ser>
          <c:idx val="2"/>
          <c:order val="1"/>
          <c:tx>
            <c:strRef>
              <c:f>T11A!$D$3:$D$4</c:f>
              <c:strCache>
                <c:ptCount val="2"/>
                <c:pt idx="1">
                  <c:v>2024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C37-4124-BFA7-FF9BF75223CD}"/>
              </c:ext>
            </c:extLst>
          </c:dPt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T11A!$A$5:$A$8</c:f>
              <c:strCache>
                <c:ptCount val="4"/>
                <c:pt idx="0">
                  <c:v>podniky 10+ celkem</c:v>
                </c:pt>
                <c:pt idx="1">
                  <c:v>podniky malé (10–49 zaměstnanců)</c:v>
                </c:pt>
                <c:pt idx="2">
                  <c:v>podniky střední (50–249 zaměstnanců)</c:v>
                </c:pt>
                <c:pt idx="3">
                  <c:v>podniky velké (250 a více zaměstnanců)</c:v>
                </c:pt>
              </c:strCache>
            </c:strRef>
          </c:cat>
          <c:val>
            <c:numRef>
              <c:f>T11A!$D$5:$D$8</c:f>
              <c:numCache>
                <c:formatCode>General</c:formatCode>
                <c:ptCount val="4"/>
                <c:pt idx="0">
                  <c:v>0.11253815455717454</c:v>
                </c:pt>
                <c:pt idx="1">
                  <c:v>8.7171333285356228E-2</c:v>
                </c:pt>
                <c:pt idx="2">
                  <c:v>0.1692299247829549</c:v>
                </c:pt>
                <c:pt idx="3">
                  <c:v>0.40458443734880328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37-4124-BFA7-FF9BF7522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2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0.60000000000000009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legend>
      <c:legendPos val="t"/>
      <c:layout>
        <c:manualLayout>
          <c:xMode val="edge"/>
          <c:yMode val="edge"/>
          <c:x val="0.84685376716227057"/>
          <c:y val="3.2169891301461431E-2"/>
          <c:w val="0.12931137118838093"/>
          <c:h val="6.0330905399885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02453839938E-2"/>
          <c:y val="2.1570213114106302E-2"/>
          <c:w val="0.94397283699308188"/>
          <c:h val="0.800691996936718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8BB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B8BB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37-4EBE-AE1D-CB4F8DBC310A}"/>
              </c:ext>
            </c:extLst>
          </c:dPt>
          <c:dPt>
            <c:idx val="12"/>
            <c:invertIfNegative val="0"/>
            <c:bubble3D val="0"/>
            <c:spPr>
              <a:solidFill>
                <a:srgbClr val="BC091B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37-4EBE-AE1D-CB4F8DBC310A}"/>
              </c:ext>
            </c:extLst>
          </c:dPt>
          <c:dPt>
            <c:idx val="15"/>
            <c:invertIfNegative val="0"/>
            <c:bubble3D val="0"/>
            <c:spPr>
              <a:solidFill>
                <a:srgbClr val="BC091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937-4EBE-AE1D-CB4F8DBC310A}"/>
              </c:ext>
            </c:extLst>
          </c:dPt>
          <c:dPt>
            <c:idx val="21"/>
            <c:invertIfNegative val="0"/>
            <c:bubble3D val="0"/>
            <c:spPr>
              <a:solidFill>
                <a:srgbClr val="B8BB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37-4EBE-AE1D-CB4F8DBC310A}"/>
              </c:ext>
            </c:extLst>
          </c:dPt>
          <c:dPt>
            <c:idx val="25"/>
            <c:invertIfNegative val="0"/>
            <c:bubble3D val="0"/>
            <c:spPr>
              <a:solidFill>
                <a:srgbClr val="B8BBC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37-4EBE-AE1D-CB4F8DBC310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37-4EBE-AE1D-CB4F8DBC31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37-4EBE-AE1D-CB4F8DBC31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37-4EBE-AE1D-CB4F8DBC31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7-4EBE-AE1D-CB4F8DBC31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37-4EBE-AE1D-CB4F8DBC31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37-4EBE-AE1D-CB4F8DBC310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37-4EBE-AE1D-CB4F8DBC310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37-4EBE-AE1D-CB4F8DBC310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37-4EBE-AE1D-CB4F8DBC310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7-4EBE-AE1D-CB4F8DBC310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37-4EBE-AE1D-CB4F8DBC310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37-4EBE-AE1D-CB4F8DBC310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37-4EBE-AE1D-CB4F8DBC310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37-4EBE-AE1D-CB4F8DBC310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937-4EBE-AE1D-CB4F8DBC310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937-4EBE-AE1D-CB4F8DBC310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937-4EBE-AE1D-CB4F8DBC310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937-4EBE-AE1D-CB4F8DBC310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937-4EBE-AE1D-CB4F8DBC310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37-4EBE-AE1D-CB4F8DBC310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937-4EBE-AE1D-CB4F8DBC310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937-4EBE-AE1D-CB4F8DBC310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937-4EBE-AE1D-CB4F8DBC310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7-4EBE-AE1D-CB4F8DBC310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937-4EBE-AE1D-CB4F8DBC310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937-4EBE-AE1D-CB4F8DBC310A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'11.9'!$A$5:$A$32</c:f>
              <c:strCache>
                <c:ptCount val="28"/>
                <c:pt idx="0">
                  <c:v>Dánsko</c:v>
                </c:pt>
                <c:pt idx="1">
                  <c:v>Švédsko</c:v>
                </c:pt>
                <c:pt idx="2">
                  <c:v>Belgie</c:v>
                </c:pt>
                <c:pt idx="3">
                  <c:v>Finsko</c:v>
                </c:pt>
                <c:pt idx="4">
                  <c:v>Lucembursko</c:v>
                </c:pt>
                <c:pt idx="5">
                  <c:v>Nizozemsko</c:v>
                </c:pt>
                <c:pt idx="6">
                  <c:v>Slovinsko</c:v>
                </c:pt>
                <c:pt idx="7">
                  <c:v>Rakousko</c:v>
                </c:pt>
                <c:pt idx="8">
                  <c:v>Německo</c:v>
                </c:pt>
                <c:pt idx="9">
                  <c:v>Malta</c:v>
                </c:pt>
                <c:pt idx="10">
                  <c:v>Irsko</c:v>
                </c:pt>
                <c:pt idx="11">
                  <c:v>Estonsko</c:v>
                </c:pt>
                <c:pt idx="12">
                  <c:v>EU27</c:v>
                </c:pt>
                <c:pt idx="13">
                  <c:v>Chorvatsko</c:v>
                </c:pt>
                <c:pt idx="14">
                  <c:v>Španělsko</c:v>
                </c:pt>
                <c:pt idx="15">
                  <c:v>Česko</c:v>
                </c:pt>
                <c:pt idx="16">
                  <c:v>Slovensko</c:v>
                </c:pt>
                <c:pt idx="17">
                  <c:v>Francie</c:v>
                </c:pt>
                <c:pt idx="18">
                  <c:v>Řecko</c:v>
                </c:pt>
                <c:pt idx="19">
                  <c:v>Lotyšsko</c:v>
                </c:pt>
                <c:pt idx="20">
                  <c:v>Litva</c:v>
                </c:pt>
                <c:pt idx="21">
                  <c:v>Portugalsko</c:v>
                </c:pt>
                <c:pt idx="22">
                  <c:v>Itálie</c:v>
                </c:pt>
                <c:pt idx="23">
                  <c:v>Kypr</c:v>
                </c:pt>
                <c:pt idx="24">
                  <c:v>Maďarsko</c:v>
                </c:pt>
                <c:pt idx="25">
                  <c:v>Bulharsko</c:v>
                </c:pt>
                <c:pt idx="26">
                  <c:v>Polsko</c:v>
                </c:pt>
                <c:pt idx="27">
                  <c:v>Rumunsko</c:v>
                </c:pt>
              </c:strCache>
            </c:strRef>
          </c:cat>
          <c:val>
            <c:numRef>
              <c:f>'11.9'!$B$5:$B$32</c:f>
              <c:numCache>
                <c:formatCode>0.0%</c:formatCode>
                <c:ptCount val="28"/>
                <c:pt idx="0">
                  <c:v>0.27583800000000003</c:v>
                </c:pt>
                <c:pt idx="1">
                  <c:v>0.25092199999999998</c:v>
                </c:pt>
                <c:pt idx="2">
                  <c:v>0.24711900000000001</c:v>
                </c:pt>
                <c:pt idx="3">
                  <c:v>0.24368300000000001</c:v>
                </c:pt>
                <c:pt idx="4">
                  <c:v>0.23727599999999999</c:v>
                </c:pt>
                <c:pt idx="5">
                  <c:v>0.23063700000000001</c:v>
                </c:pt>
                <c:pt idx="6">
                  <c:v>0.20894199999999999</c:v>
                </c:pt>
                <c:pt idx="7">
                  <c:v>0.202705</c:v>
                </c:pt>
                <c:pt idx="8">
                  <c:v>0.19752800000000001</c:v>
                </c:pt>
                <c:pt idx="9">
                  <c:v>0.172953</c:v>
                </c:pt>
                <c:pt idx="10">
                  <c:v>0.148955</c:v>
                </c:pt>
                <c:pt idx="11">
                  <c:v>0.13894300000000001</c:v>
                </c:pt>
                <c:pt idx="12">
                  <c:v>0.13475200000000001</c:v>
                </c:pt>
                <c:pt idx="13">
                  <c:v>0.11762599999999999</c:v>
                </c:pt>
                <c:pt idx="14">
                  <c:v>0.113053</c:v>
                </c:pt>
                <c:pt idx="15">
                  <c:v>0.11255999999999999</c:v>
                </c:pt>
                <c:pt idx="16">
                  <c:v>0.10783</c:v>
                </c:pt>
                <c:pt idx="17">
                  <c:v>9.9089999999999998E-2</c:v>
                </c:pt>
                <c:pt idx="18">
                  <c:v>9.8139000000000004E-2</c:v>
                </c:pt>
                <c:pt idx="19">
                  <c:v>8.8344000000000006E-2</c:v>
                </c:pt>
                <c:pt idx="20">
                  <c:v>8.7613999999999997E-2</c:v>
                </c:pt>
                <c:pt idx="21">
                  <c:v>8.6263999999999993E-2</c:v>
                </c:pt>
                <c:pt idx="22">
                  <c:v>8.1958000000000003E-2</c:v>
                </c:pt>
                <c:pt idx="23">
                  <c:v>7.8992999999999994E-2</c:v>
                </c:pt>
                <c:pt idx="24">
                  <c:v>7.4124999999999996E-2</c:v>
                </c:pt>
                <c:pt idx="25">
                  <c:v>6.4740000000000006E-2</c:v>
                </c:pt>
                <c:pt idx="26">
                  <c:v>5.8979999999999998E-2</c:v>
                </c:pt>
                <c:pt idx="27">
                  <c:v>3.0724999999999999E-2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937-4EBE-AE1D-CB4F8DBC3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207631"/>
        <c:axId val="150209711"/>
      </c:barChart>
      <c:catAx>
        <c:axId val="15020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9711"/>
        <c:crosses val="autoZero"/>
        <c:auto val="1"/>
        <c:lblAlgn val="ctr"/>
        <c:lblOffset val="100"/>
        <c:noMultiLvlLbl val="0"/>
      </c:catAx>
      <c:valAx>
        <c:axId val="150209711"/>
        <c:scaling>
          <c:orientation val="minMax"/>
          <c:max val="0.60000000000000009"/>
        </c:scaling>
        <c:delete val="0"/>
        <c:axPos val="l"/>
        <c:majorGridlines>
          <c:spPr>
            <a:ln w="6350" cap="flat" cmpd="sng" algn="ctr">
              <a:solidFill>
                <a:srgbClr val="D8D9DB"/>
              </a:solidFill>
              <a:prstDash val="sysDash"/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effectLst>
                  <a:outerShdw blurRad="50800" dist="38100" dir="2700000" algn="tl" rotWithShape="0">
                    <a:srgbClr val="D8D9DB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0207631"/>
        <c:crosses val="autoZero"/>
        <c:crossBetween val="between"/>
        <c:majorUnit val="0.2"/>
        <c:minorUnit val="0.1"/>
      </c:valAx>
      <c:spPr>
        <a:noFill/>
        <a:ln>
          <a:solidFill>
            <a:srgbClr val="59595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AD8DF8-151F-719E-60DC-7A3074FB6A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AD239E-70C0-C686-98E6-A96ADA237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2034-113F-4061-A784-BCAF9CFDC8F4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F176F0-53B6-B1BB-2BCC-91C011A4E4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8C7F20-1C45-08EF-9CA0-07282614F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A0408-42BD-4314-8D7B-CB1448CD5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3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7338-EC17-4A32-855E-144390E9C242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8A69C-02CB-43DA-BC72-F61C37C50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2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 smtClean="0"/>
              <a:t>Publikace ČSÚ zveřejněna v lednu 2025 seznamuje čtenáře s výsledky ročního podnikového</a:t>
            </a:r>
            <a:r>
              <a:rPr lang="cs-CZ" b="1" u="sng" baseline="0" dirty="0" smtClean="0"/>
              <a:t> statistického zjišťování (ICT 5-01):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odbor statistik rozvoje společnosti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šetření se provádí od roku 2003, od roku 2006 je koordinování s </a:t>
            </a:r>
            <a:r>
              <a:rPr lang="cs-CZ" baseline="0" dirty="0" err="1" smtClean="0"/>
              <a:t>Eurostatem</a:t>
            </a:r>
            <a:endParaRPr lang="cs-CZ" baseline="0" dirty="0" smtClean="0"/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podnikatelské subjekty s 10 a více zaměstnanci ve všech odvětvích CZ-NACE kromě zemědělství, těžby a dobývání, peněžnictví a pojišťovnictví a vzdělávání, zdravotnictví a kulturní činnosti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kombinace plošného a náhodného výběru (plošně všechny subjekty s více než 250 zaměstnanci)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cca 7,4 tis. vyšetřených podniků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výsledný soubor cca 42,6 tis. podniků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55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 smtClean="0"/>
              <a:t>Výsledky ročního výkazu o výzkumu a vývoji</a:t>
            </a:r>
            <a:r>
              <a:rPr lang="cs-CZ" b="1" u="sng" baseline="0" dirty="0" smtClean="0"/>
              <a:t> (VTR 5-01):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právnické i fyzické osoby provádějící výzkum a vývoj bez ohledu na to, zda jde o jejich hlavní nebo vedlejší ekonomickou činnost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vyčerpávající zjišťování</a:t>
            </a:r>
            <a:endParaRPr lang="cs-CZ" baseline="0" dirty="0"/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0" indent="0">
              <a:buFontTx/>
              <a:buNone/>
            </a:pPr>
            <a:r>
              <a:rPr lang="cs-CZ" baseline="0" dirty="0" smtClean="0"/>
              <a:t>V ČR bylo v roce 2023 celkem 3 529 pracovišť </a:t>
            </a:r>
            <a:r>
              <a:rPr lang="cs-CZ" baseline="0" dirty="0" err="1" smtClean="0"/>
              <a:t>VaV</a:t>
            </a:r>
            <a:r>
              <a:rPr lang="cs-CZ" baseline="0" dirty="0" smtClean="0"/>
              <a:t>, z toho 3 003 pracovišť </a:t>
            </a:r>
            <a:r>
              <a:rPr lang="cs-CZ" baseline="0" dirty="0" err="1" smtClean="0"/>
              <a:t>VaV</a:t>
            </a:r>
            <a:r>
              <a:rPr lang="cs-CZ" baseline="0" dirty="0" smtClean="0"/>
              <a:t> v podnikatelském sektoru, kde bylo na výzkum a vývoj vynaloženo cca 90,4 mld. Kč (z toho cca 64 % v Praze, kraji Středočeském a Jihomoravském). V Olomouckém kraji bylo v roce 2023 na 157 pracovištích </a:t>
            </a:r>
            <a:r>
              <a:rPr lang="cs-CZ" baseline="0" dirty="0" err="1" smtClean="0"/>
              <a:t>VaV</a:t>
            </a:r>
            <a:r>
              <a:rPr lang="cs-CZ" baseline="0" dirty="0" smtClean="0"/>
              <a:t> v podnikatelském sektoru vynaloženo cca 3,5 mld. Kč.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09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VŠIT =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mezinárodní domácnostní šetření (ve všech členských zemích EU a několika dalších evropských zemích)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VŠIT je v ČR navázán na VŠPS, dotazování probíhá formou osobního rozhovoru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mezi vyškoleným tazatelem ČSÚ a náhodně vybranými domácnostmi. Výsledky slouží jako podkladová data pro monitorování jednotlivých cílů 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 agendy pro Evropu.</a:t>
            </a:r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 výsledků Výběrového šetření o využívání informačních a komunikačních technologií v domácnostech a mezi jednotlivci (tzv. VŠIT) bylo 78,4 % domácností Olomouckého kraje v letech 2022 až 2024 vybaveno počítačem. Po kraji Ústeckém, Libereckém a Karlovarském se jednalo o 4. nejnižší podíl v České republice. 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 tomu, že k internetu se lze připojit z řady dalších zařízení, je podíl domácností s internetem obvykle mírně vyšší než podíl domácností s počítačem.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Olomouckém kraji bylo k internetu ve stejném období připojeno 82,2 % domácností (nejnižší podíl mezi kraji).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K rozšíření internetu v podnicích dochází rychleji než v domácnostech. Již od roku 2003 bylo k internetu připojeno 90 % firem s 10 a více zaměstnanci. V roce 2024 to bylo 97 %.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Stabilně vysoký podíl podniků využívá v Česku FIXNÍ přístup </a:t>
            </a:r>
            <a:r>
              <a:rPr lang="cs-CZ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(technologie DSL, optický internet, pevný přístup od operátorů, pevné externí bezdrátové připojení, kabelová televize). </a:t>
            </a: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2024 to bylo 92 %.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Mezi podniky roste obliba MOBILNÍHO</a:t>
            </a:r>
            <a:r>
              <a:rPr lang="cs-CZ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připojení k internetu. Zatímco v roce 2014 bylo na úrovni 29 %, o 10 let později to bylo již 85 %.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u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RYCHLOST: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2024 činil podíl firem, které se připojují k internetu rychlostí vyšší než 100 </a:t>
            </a:r>
            <a:r>
              <a:rPr lang="cs-CZ" b="1" u="non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cs-CZ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/s, 46 % (u velkých firem to bylo 79 %).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89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RYCHLOST: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2024 činil podíl firem, které se připojují k internetu rychlostí vyšší než 100 </a:t>
            </a:r>
            <a:r>
              <a:rPr lang="cs-CZ" b="1" u="non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cs-CZ" b="1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/s, 46 % (u velkých firem to bylo 79 %).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Superrychlý internet (rychlost stahování přes 1 </a:t>
            </a:r>
            <a:r>
              <a:rPr lang="cs-CZ" b="1" dirty="0" err="1" smtClean="0"/>
              <a:t>Gbit</a:t>
            </a:r>
            <a:r>
              <a:rPr lang="cs-CZ" b="1" dirty="0" smtClean="0"/>
              <a:t>/s) mělo v roce 2024 celkem 7 % podniků (u velkých firem to</a:t>
            </a:r>
            <a:r>
              <a:rPr lang="cs-CZ" b="1" baseline="0" dirty="0" smtClean="0"/>
              <a:t> bylo 19 %).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 smtClean="0"/>
              <a:t>Nejrychlejší internet mají dlouhodobě podniky v Dánsku (více než 90 % podniků s připojením přes 100 </a:t>
            </a:r>
            <a:r>
              <a:rPr lang="cs-CZ" b="1" baseline="0" dirty="0" err="1" smtClean="0"/>
              <a:t>Mbit</a:t>
            </a:r>
            <a:r>
              <a:rPr lang="cs-CZ" b="1" baseline="0" dirty="0" smtClean="0"/>
              <a:t>/s).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07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Malé rozdíly podle velikosti podniků: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malé podniky 55 %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střední podniky 54 %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velké podniky 57 %</a:t>
            </a:r>
          </a:p>
          <a:p>
            <a:pPr marL="0" indent="0">
              <a:buFontTx/>
              <a:buNone/>
            </a:pPr>
            <a:endParaRPr lang="cs-CZ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Velké rozdíly podle odvětví podniků: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informační a komunikační činnosti 94 %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profesní, vědecké a technické činnosti 85 %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ubytování, stravování a pohostinství 39 %</a:t>
            </a:r>
          </a:p>
          <a:p>
            <a:pPr marL="171450" indent="-171450">
              <a:buFontTx/>
              <a:buChar char="-"/>
            </a:pPr>
            <a:r>
              <a:rPr lang="cs-CZ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administrativní a podpůrné činnosti 27 %</a:t>
            </a:r>
          </a:p>
          <a:p>
            <a:pPr marL="171450" indent="-171450">
              <a:buFontTx/>
              <a:buChar char="-"/>
            </a:pPr>
            <a:endParaRPr lang="cs-CZ" b="1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4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Nejvyšší podíl náležel Švédsku (88 %) a Finsku (87</a:t>
            </a:r>
            <a:r>
              <a:rPr lang="cs-CZ" b="1" baseline="0" dirty="0" smtClean="0"/>
              <a:t> 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 smtClean="0"/>
              <a:t>Nejnižší podíl náležel Bulharsku (43 %) a Rumunsku (44 %).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78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Aby bylo možné pracovat s firemními aplikacemi nebo daty, umožňuje řada firem svým zaměstnancům vzdálený</a:t>
            </a:r>
            <a:r>
              <a:rPr lang="cs-CZ" b="1" baseline="0" dirty="0" smtClean="0"/>
              <a:t> přístup přes internet (např. přes VPN).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 smtClean="0"/>
              <a:t>Možnost vzdáleného přístupu se velmi liší podle velikosti podniku. Velké podniky umožňují vzdálený přístup téměř všechny (99 %).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baseline="0" dirty="0" smtClean="0"/>
              <a:t>Výrazné odlišnosti jsou také podle převažující ekonomické činnosti podniku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0" baseline="0" dirty="0" smtClean="0"/>
              <a:t>nejčastější vzdálený přístup nabízí podniky v odvětví informační a komunikační činnosti (zde především v oblasti IT) a také v odvětví profesní, vědecké a technické činnosti (zde především v oblasti výzkumu a vývoje)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0" baseline="0" dirty="0" smtClean="0"/>
              <a:t>ve zpracovatelském průmyslu je poskytování vzdáleného přístupu nejčastější v oblasti elektronického a strojírenského průmyslu či ve výrobě ostatních dopravních prostředků (ve všech třech oblastech přes 90 %)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0" baseline="0" dirty="0" smtClean="0"/>
              <a:t>nejméně časté je poskytování vzdáleného přístupu v podnicích v odvětví stravování a pohostinství (38 %)</a:t>
            </a:r>
          </a:p>
          <a:p>
            <a:pPr marL="172800" lvl="1" indent="-171450">
              <a:buFont typeface="Arial" panose="020B0604020202020204" pitchFamily="34" charset="0"/>
              <a:buChar char="•"/>
            </a:pPr>
            <a:r>
              <a:rPr lang="cs-CZ" b="1" u="sng" baseline="0" dirty="0" smtClean="0"/>
              <a:t>České podniky jsou v otázce vzdáleného přístupu s podílem 73 % podprůměrné (4. nejnižší hodnota mezi EU27), průměr EU činil 83 %.</a:t>
            </a:r>
          </a:p>
          <a:p>
            <a:pPr marL="1350" lvl="1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Mezi roky 2016 a 2024 došlo k nárůstu: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u přístupu k pracovnímu e-mailu z 64 % na 72 %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u přístupu k firemním dokumentům či souborům z 42 % na 59 %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b="1" dirty="0" smtClean="0"/>
              <a:t>u přístupu k firemním aplikacím a informačním systémům z 39 % na 57 % (např. na intranet, účetnictví, objednávkových systémů firmy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6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baseline="0" dirty="0" smtClean="0"/>
              <a:t>Jedna věc je, kolik podniků práci z domova svým zaměstnancům umožňuje, věc druhá je, kolik zaměstnanců může skutečně z domova práci vykonávat.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baseline="0" dirty="0" smtClean="0"/>
              <a:t>V roce 2014 pracovalo z domova 4 % zaměstnanců podniků s 10 a více zaměstnanci. V období pandemie covid-19 pracovalo z domova asi 20 % zaměstnanců a v roce 2024 cca 21 % zaměstnanců.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2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Podíl podniků používající technologii umělé inteligence se v roce 2024 meziročně téměř zdvojnásobil na 11 %.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Podniky nejčastěji využívají technologie umožňující pokročilou práci s texty, generování textů nebo řeči nebo s nástroji pro strojové učení. </a:t>
            </a:r>
            <a:r>
              <a:rPr lang="cs-CZ" b="0" dirty="0" smtClean="0"/>
              <a:t>Každou z těchto činností používá přibližně 5 % podniků. </a:t>
            </a:r>
            <a:r>
              <a:rPr lang="cs-CZ" b="1" dirty="0" smtClean="0"/>
              <a:t>S umělou inteligencí pracují nejčastěji velké podniky (40 %). Umělá inteligence dokáže podnikům pomoci např. s optimalizací a plynulostí prodeje, může zlepšit údržbu strojů, zvýšit výkon a kvalitu produkce nebo služeb pro zákazníky.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Nejvíce rozšířené v odvětví IT (polovina podniků). Ve zpracovatelském průmyslu (10 % podniků) to bylo nejčastěji v odvětvích výroby automobilů a jiných dopravních prostředků a ve výrobě počítačů.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Meziročně výrazně ubylo podniků, které používají 1 technologii AI, a naopak se výrazně zvýšilo zastoupení podniků používající 3 a více technologií AI. Mezi nejčastěji využívané technologie patří pokročilá analýza textu (text </a:t>
            </a:r>
            <a:r>
              <a:rPr lang="cs-CZ" b="1" dirty="0" err="1" smtClean="0"/>
              <a:t>mining</a:t>
            </a:r>
            <a:r>
              <a:rPr lang="cs-CZ" b="1" dirty="0" smtClean="0"/>
              <a:t>) a generativní AI (virtuální asistenty a </a:t>
            </a:r>
            <a:r>
              <a:rPr lang="cs-CZ" b="1" dirty="0" err="1" smtClean="0"/>
              <a:t>chatboty</a:t>
            </a:r>
            <a:r>
              <a:rPr lang="cs-CZ" b="1" dirty="0" smtClean="0"/>
              <a:t>). Třetí pozice náležela strojovému nebo hlubokému učení k analýze dat, následovala robotická automatizace. Nejčastější oblastí byla</a:t>
            </a:r>
            <a:r>
              <a:rPr lang="cs-CZ" b="1" baseline="0" dirty="0" smtClean="0"/>
              <a:t> oblast marketingu a prodeje (např. </a:t>
            </a:r>
            <a:r>
              <a:rPr lang="cs-CZ" b="1" baseline="0" dirty="0" err="1" smtClean="0"/>
              <a:t>chatboty</a:t>
            </a:r>
            <a:r>
              <a:rPr lang="cs-CZ" b="1" baseline="0" dirty="0" smtClean="0"/>
              <a:t>) a oblast organizačně administrativních procesů (např. automatizace rutinních úkolů).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42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/>
              <a:t>Nejčastěji</a:t>
            </a:r>
            <a:r>
              <a:rPr lang="cs-CZ" b="1" baseline="0" dirty="0" smtClean="0"/>
              <a:t> využívaly technologie AI podniky v Dánsku (28 %), Švédsku a Belgii (25 %).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baseline="0" dirty="0" smtClean="0"/>
              <a:t>Na konci žebříčku se umístilo Polsko (6 %) a Rumunsko (3 %).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baseline="0" dirty="0" smtClean="0"/>
              <a:t>I v mezinárodním srovnání vychází, že technologie AI využívají přednostně velké podniky s 250 a více zaměstnanci. V ČR to bylo 40 %, v EU 27 cca 41 % a na prvním místě bylo Finsko s podílem 70 %.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A69C-02CB-43DA-BC72-F61C37C503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11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ozadí">
            <a:extLst>
              <a:ext uri="{FF2B5EF4-FFF2-40B4-BE49-F238E27FC236}">
                <a16:creationId xmlns:a16="http://schemas.microsoft.com/office/drawing/2014/main" id="{D5CC146E-20EC-DCCC-BC82-A1085D30B78D}"/>
              </a:ext>
            </a:extLst>
          </p:cNvPr>
          <p:cNvSpPr/>
          <p:nvPr userDrawn="1"/>
        </p:nvSpPr>
        <p:spPr>
          <a:xfrm>
            <a:off x="1" y="1"/>
            <a:ext cx="13439775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 dirty="0"/>
          </a:p>
        </p:txBody>
      </p:sp>
      <p:pic>
        <p:nvPicPr>
          <p:cNvPr id="9" name="Pruhy modré rgb svg">
            <a:extLst>
              <a:ext uri="{FF2B5EF4-FFF2-40B4-BE49-F238E27FC236}">
                <a16:creationId xmlns:a16="http://schemas.microsoft.com/office/drawing/2014/main" id="{15D1B036-1C21-2C2C-D1AC-D0D4F6B90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9563" y="2430000"/>
            <a:ext cx="1880212" cy="2700000"/>
          </a:xfrm>
          <a:prstGeom prst="rect">
            <a:avLst/>
          </a:prstGeo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A8838837-3CB7-6492-15AA-3D3FB156E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214" y="2159000"/>
            <a:ext cx="10359603" cy="2557463"/>
          </a:xfrm>
        </p:spPr>
        <p:txBody>
          <a:bodyPr anchor="t" anchorCtr="0">
            <a:normAutofit/>
          </a:bodyPr>
          <a:lstStyle>
            <a:lvl1pPr algn="l">
              <a:lnSpc>
                <a:spcPct val="105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 na</a:t>
            </a:r>
            <a:br>
              <a:rPr lang="cs-CZ" dirty="0"/>
            </a:br>
            <a:r>
              <a:rPr lang="cs-CZ" dirty="0"/>
              <a:t>jeden, dva nebo</a:t>
            </a:r>
            <a:br>
              <a:rPr lang="cs-CZ" dirty="0"/>
            </a:br>
            <a:r>
              <a:rPr lang="cs-CZ" dirty="0"/>
              <a:t>tři řádky</a:t>
            </a:r>
            <a:endParaRPr lang="en-US" dirty="0"/>
          </a:p>
        </p:txBody>
      </p:sp>
      <p:sp>
        <p:nvSpPr>
          <p:cNvPr id="17" name="Zástupné datum a místo">
            <a:extLst>
              <a:ext uri="{FF2B5EF4-FFF2-40B4-BE49-F238E27FC236}">
                <a16:creationId xmlns:a16="http://schemas.microsoft.com/office/drawing/2014/main" id="{B2716488-8169-B805-BE5F-7E8264B51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6553051"/>
            <a:ext cx="10359604" cy="324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Datum a místo konání</a:t>
            </a:r>
          </a:p>
        </p:txBody>
      </p:sp>
      <p:sp>
        <p:nvSpPr>
          <p:cNvPr id="18" name="Zástupný název akce">
            <a:extLst>
              <a:ext uri="{FF2B5EF4-FFF2-40B4-BE49-F238E27FC236}">
                <a16:creationId xmlns:a16="http://schemas.microsoft.com/office/drawing/2014/main" id="{7EC540F4-2B3B-5642-09BF-99016220FA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6196646"/>
            <a:ext cx="10359604" cy="320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Název akce</a:t>
            </a:r>
          </a:p>
        </p:txBody>
      </p:sp>
      <p:sp>
        <p:nvSpPr>
          <p:cNvPr id="19" name="Zástupná funkce">
            <a:extLst>
              <a:ext uri="{FF2B5EF4-FFF2-40B4-BE49-F238E27FC236}">
                <a16:creationId xmlns:a16="http://schemas.microsoft.com/office/drawing/2014/main" id="{4953CFE0-244E-8F61-C0D5-CDE472747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2" y="5728334"/>
            <a:ext cx="10359604" cy="320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funkce</a:t>
            </a:r>
          </a:p>
        </p:txBody>
      </p:sp>
      <p:sp>
        <p:nvSpPr>
          <p:cNvPr id="20" name="Podnadpis">
            <a:extLst>
              <a:ext uri="{FF2B5EF4-FFF2-40B4-BE49-F238E27FC236}">
                <a16:creationId xmlns:a16="http://schemas.microsoft.com/office/drawing/2014/main" id="{EB794AC8-E44D-F9EA-5FDC-0859ADDC94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213" y="4859338"/>
            <a:ext cx="10359603" cy="8286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300" b="1">
                <a:solidFill>
                  <a:schemeClr val="accent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cs-CZ" dirty="0"/>
              <a:t>Autor prezentace</a:t>
            </a:r>
            <a:endParaRPr lang="en-US" dirty="0"/>
          </a:p>
        </p:txBody>
      </p:sp>
      <p:pic>
        <p:nvPicPr>
          <p:cNvPr id="25" name="Logo ČSÚ dlouhé rgb svg">
            <a:extLst>
              <a:ext uri="{FF2B5EF4-FFF2-40B4-BE49-F238E27FC236}">
                <a16:creationId xmlns:a16="http://schemas.microsoft.com/office/drawing/2014/main" id="{0C28FB56-1C74-57CE-E1C8-F2244130E8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7213" y="539999"/>
            <a:ext cx="3619148" cy="900000"/>
          </a:xfrm>
          <a:prstGeom prst="rect">
            <a:avLst/>
          </a:prstGeo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</p:pic>
      <p:sp>
        <p:nvSpPr>
          <p:cNvPr id="10" name="TextovéPole 7"/>
          <p:cNvSpPr txBox="1">
            <a:spLocks noChangeArrowheads="1"/>
          </p:cNvSpPr>
          <p:nvPr userDrawn="1"/>
        </p:nvSpPr>
        <p:spPr bwMode="auto">
          <a:xfrm>
            <a:off x="0" y="7092999"/>
            <a:ext cx="1344295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 lIns="0" tIns="0" rIns="0" bIns="0"/>
          <a:lstStyle/>
          <a:p>
            <a:pPr algn="ctr"/>
            <a:r>
              <a:rPr lang="cs-CZ" altLang="cs-CZ" sz="1200" b="1" baseline="0" dirty="0">
                <a:solidFill>
                  <a:srgbClr val="0071BC"/>
                </a:solidFill>
                <a:latin typeface="Arial" charset="0"/>
              </a:rPr>
              <a:t>ČESKÝ STATISTICKÝ ÚŘAD  |  Na padesátém 81, 100 82 Praha 10  |  </a:t>
            </a:r>
            <a:r>
              <a:rPr lang="cs-CZ" altLang="cs-CZ" sz="1200" b="1" u="sng" baseline="0" dirty="0">
                <a:solidFill>
                  <a:srgbClr val="BC091B"/>
                </a:solidFill>
                <a:latin typeface="Arial" charset="0"/>
              </a:rPr>
              <a:t>www.csu.gov.cz</a:t>
            </a:r>
          </a:p>
        </p:txBody>
      </p:sp>
    </p:spTree>
    <p:extLst>
      <p:ext uri="{BB962C8B-B14F-4D97-AF65-F5344CB8AC3E}">
        <p14:creationId xmlns:p14="http://schemas.microsoft.com/office/powerpoint/2010/main" val="7943528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971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5" orient="horz" pos="1360" userDrawn="1">
          <p15:clr>
            <a:srgbClr val="FBAE40"/>
          </p15:clr>
        </p15:guide>
        <p15:guide id="6" orient="horz" pos="3061" userDrawn="1">
          <p15:clr>
            <a:srgbClr val="FBAE40"/>
          </p15:clr>
        </p15:guide>
        <p15:guide id="7" pos="6856" userDrawn="1">
          <p15:clr>
            <a:srgbClr val="FBAE40"/>
          </p15:clr>
        </p15:guide>
        <p15:guide id="8" orient="horz" pos="3810" userDrawn="1">
          <p15:clr>
            <a:srgbClr val="FBAE40"/>
          </p15:clr>
        </p15:guide>
        <p15:guide id="9" orient="horz" pos="3901" userDrawn="1">
          <p15:clr>
            <a:srgbClr val="FBAE40"/>
          </p15:clr>
        </p15:guide>
        <p15:guide id="10" orient="horz" pos="4331" userDrawn="1">
          <p15:clr>
            <a:srgbClr val="FBAE40"/>
          </p15:clr>
        </p15:guide>
        <p15:guide id="11" pos="8025" userDrawn="1">
          <p15:clr>
            <a:srgbClr val="FBAE40"/>
          </p15:clr>
        </p15:guide>
        <p15:guide id="12" orient="horz" pos="4127" userDrawn="1">
          <p15:clr>
            <a:srgbClr val="FBAE40"/>
          </p15:clr>
        </p15:guide>
        <p15:guide id="13" orient="horz" pos="4105" userDrawn="1">
          <p15:clr>
            <a:srgbClr val="FBAE40"/>
          </p15:clr>
        </p15:guide>
        <p15:guide id="14" orient="horz" pos="3606" userDrawn="1">
          <p15:clr>
            <a:srgbClr val="FBAE40"/>
          </p15:clr>
        </p15:guide>
        <p15:guide id="15" orient="horz" pos="35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překrytí šedých pruhů">
            <a:extLst>
              <a:ext uri="{FF2B5EF4-FFF2-40B4-BE49-F238E27FC236}">
                <a16:creationId xmlns:a16="http://schemas.microsoft.com/office/drawing/2014/main" id="{187FF060-D985-B101-C0FC-C0BEF9EF559F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5696484F-C902-2499-4863-091769FC4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62BFB4B3-AA4D-8DEF-95DB-6C62FAFFE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text">
            <a:extLst>
              <a:ext uri="{FF2B5EF4-FFF2-40B4-BE49-F238E27FC236}">
                <a16:creationId xmlns:a16="http://schemas.microsoft.com/office/drawing/2014/main" id="{9E295894-2DFA-EB68-42DB-0A9FC058B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3" y="1871664"/>
            <a:ext cx="471493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dokonce </a:t>
            </a:r>
            <a:br>
              <a:rPr lang="cs-CZ" dirty="0"/>
            </a:br>
            <a:r>
              <a:rPr lang="cs-CZ" dirty="0"/>
              <a:t>i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A01B646F-B9DE-C9C7-187D-813137F4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1801"/>
            <a:ext cx="12325346" cy="10794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Zástupný symbol obrázku">
            <a:extLst>
              <a:ext uri="{FF2B5EF4-FFF2-40B4-BE49-F238E27FC236}">
                <a16:creationId xmlns:a16="http://schemas.microsoft.com/office/drawing/2014/main" id="{FBA6DA36-FC68-EEAD-B69C-E3D638583D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3404" y="1871663"/>
            <a:ext cx="7119155" cy="48609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864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77" userDrawn="1">
          <p15:clr>
            <a:srgbClr val="FBAE40"/>
          </p15:clr>
        </p15:guide>
        <p15:guide id="2" pos="3321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1179" userDrawn="1">
          <p15:clr>
            <a:srgbClr val="FBAE40"/>
          </p15:clr>
        </p15:guide>
        <p15:guide id="6" orient="horz" pos="952" userDrawn="1">
          <p15:clr>
            <a:srgbClr val="FBAE40"/>
          </p15:clr>
        </p15:guide>
        <p15:guide id="7" orient="horz" pos="272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5741BED6-711C-61E2-91D5-425A39936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FD4FAE01-2183-7157-825B-9F708C90F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5B41803D-9292-9D7B-2527-88771ABC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Zástupný text">
            <a:extLst>
              <a:ext uri="{FF2B5EF4-FFF2-40B4-BE49-F238E27FC236}">
                <a16:creationId xmlns:a16="http://schemas.microsoft.com/office/drawing/2014/main" id="{636AE585-A22B-3E35-94D0-48A884DD0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3" y="1871664"/>
            <a:ext cx="4714930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dokonce </a:t>
            </a:r>
            <a:br>
              <a:rPr lang="cs-CZ" dirty="0"/>
            </a:br>
            <a:r>
              <a:rPr lang="cs-CZ" dirty="0"/>
              <a:t>i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obsahu 1">
            <a:extLst>
              <a:ext uri="{FF2B5EF4-FFF2-40B4-BE49-F238E27FC236}">
                <a16:creationId xmlns:a16="http://schemas.microsoft.com/office/drawing/2014/main" id="{6DE739E8-1F6A-6840-6502-25434DACE33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763405" y="1871663"/>
            <a:ext cx="7119156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186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41" userDrawn="1">
          <p15:clr>
            <a:srgbClr val="FBAE40"/>
          </p15:clr>
        </p15:guide>
        <p15:guide id="3" pos="8025" userDrawn="1">
          <p15:clr>
            <a:srgbClr val="FBAE40"/>
          </p15:clr>
        </p15:guide>
        <p15:guide id="4" pos="4005" userDrawn="1">
          <p15:clr>
            <a:srgbClr val="FBAE40"/>
          </p15:clr>
        </p15:guide>
        <p15:guide id="5" pos="4461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952" userDrawn="1">
          <p15:clr>
            <a:srgbClr val="FBAE40"/>
          </p15:clr>
        </p15:guide>
        <p15:guide id="8" orient="horz" pos="272" userDrawn="1">
          <p15:clr>
            <a:srgbClr val="FBAE40"/>
          </p15:clr>
        </p15:guide>
        <p15:guide id="10" orient="horz" pos="26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8413091E-2EB8-1996-2B00-F7EA37C36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2F1FAB62-D57C-D862-1F21-4F62D9A7C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62B6011A-9617-F7E9-2933-F9455334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3828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005" userDrawn="1">
          <p15:clr>
            <a:srgbClr val="FBAE40"/>
          </p15:clr>
        </p15:guide>
        <p15:guide id="2" pos="4461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4234" userDrawn="1">
          <p15:clr>
            <a:srgbClr val="FBAE40"/>
          </p15:clr>
        </p15:guide>
        <p15:guide id="5" pos="8025" userDrawn="1">
          <p15:clr>
            <a:srgbClr val="FBAE40"/>
          </p15:clr>
        </p15:guide>
        <p15:guide id="6" orient="horz" pos="2381" userDrawn="1">
          <p15:clr>
            <a:srgbClr val="FBAE40"/>
          </p15:clr>
        </p15:guide>
        <p15:guide id="7" orient="horz" pos="1179" userDrawn="1">
          <p15:clr>
            <a:srgbClr val="FBAE40"/>
          </p15:clr>
        </p15:guide>
        <p15:guide id="8" orient="horz" pos="952" userDrawn="1">
          <p15:clr>
            <a:srgbClr val="FBAE40"/>
          </p15:clr>
        </p15:guide>
        <p15:guide id="9" orient="horz" pos="272" userDrawn="1">
          <p15:clr>
            <a:srgbClr val="FBAE40"/>
          </p15:clr>
        </p15:guide>
        <p15:guide id="10" orient="horz" pos="4241" userDrawn="1">
          <p15:clr>
            <a:srgbClr val="FBAE40"/>
          </p15:clr>
        </p15:guide>
        <p15:guide id="11" orient="horz" pos="2200" userDrawn="1">
          <p15:clr>
            <a:srgbClr val="FBAE40"/>
          </p15:clr>
        </p15:guide>
        <p15:guide id="12" orient="horz" pos="2562" userDrawn="1">
          <p15:clr>
            <a:srgbClr val="FBAE40"/>
          </p15:clr>
        </p15:guide>
        <p15:guide id="13" pos="759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65B84E1C-D667-0428-9C9B-2A4E95CDA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870D00B5-F45D-23E2-78F9-E9846D745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5605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005" userDrawn="1">
          <p15:clr>
            <a:srgbClr val="FBAE40"/>
          </p15:clr>
        </p15:guide>
        <p15:guide id="3" pos="446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pos="441" userDrawn="1">
          <p15:clr>
            <a:srgbClr val="FBAE40"/>
          </p15:clr>
        </p15:guide>
        <p15:guide id="6" orient="horz" pos="2381" userDrawn="1">
          <p15:clr>
            <a:srgbClr val="FBAE40"/>
          </p15:clr>
        </p15:guide>
        <p15:guide id="7" orient="horz" pos="2200" userDrawn="1">
          <p15:clr>
            <a:srgbClr val="FBAE40"/>
          </p15:clr>
        </p15:guide>
        <p15:guide id="8" orient="horz" pos="2562" userDrawn="1">
          <p15:clr>
            <a:srgbClr val="FBAE40"/>
          </p15:clr>
        </p15:guide>
        <p15:guide id="9" orient="horz" pos="1179" userDrawn="1">
          <p15:clr>
            <a:srgbClr val="FBAE40"/>
          </p15:clr>
        </p15:guide>
        <p15:guide id="10" orient="horz" pos="952" userDrawn="1">
          <p15:clr>
            <a:srgbClr val="FBAE40"/>
          </p15:clr>
        </p15:guide>
        <p15:guide id="11" orient="horz" pos="272" userDrawn="1">
          <p15:clr>
            <a:srgbClr val="FBAE40"/>
          </p15:clr>
        </p15:guide>
        <p15:guide id="12" orient="horz" pos="4241" userDrawn="1">
          <p15:clr>
            <a:srgbClr val="FBAE40"/>
          </p15:clr>
        </p15:guide>
        <p15:guide id="13" pos="75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řekrytí šedých pruhů">
            <a:extLst>
              <a:ext uri="{FF2B5EF4-FFF2-40B4-BE49-F238E27FC236}">
                <a16:creationId xmlns:a16="http://schemas.microsoft.com/office/drawing/2014/main" id="{431008EE-EA1C-6A4F-2B6C-7925FC9C0046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pic>
        <p:nvPicPr>
          <p:cNvPr id="20" name="Pruhy modré rgb svg">
            <a:extLst>
              <a:ext uri="{FF2B5EF4-FFF2-40B4-BE49-F238E27FC236}">
                <a16:creationId xmlns:a16="http://schemas.microsoft.com/office/drawing/2014/main" id="{B4B61E13-2767-0729-7FC2-8A0DD4A8A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44000" y="2430000"/>
            <a:ext cx="1495775" cy="2700000"/>
          </a:xfrm>
          <a:prstGeom prst="rect">
            <a:avLst/>
          </a:prstGeom>
        </p:spPr>
      </p:pic>
      <p:sp>
        <p:nvSpPr>
          <p:cNvPr id="25" name="Zástupný telefon">
            <a:extLst>
              <a:ext uri="{FF2B5EF4-FFF2-40B4-BE49-F238E27FC236}">
                <a16:creationId xmlns:a16="http://schemas.microsoft.com/office/drawing/2014/main" id="{6FCFBF3D-B1F0-5BE5-B388-FC8F9F620AF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56428" y="6348413"/>
            <a:ext cx="10326310" cy="32385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T +420 123 456 789</a:t>
            </a:r>
          </a:p>
        </p:txBody>
      </p:sp>
      <p:sp>
        <p:nvSpPr>
          <p:cNvPr id="26" name="Zástupný email">
            <a:extLst>
              <a:ext uri="{FF2B5EF4-FFF2-40B4-BE49-F238E27FC236}">
                <a16:creationId xmlns:a16="http://schemas.microsoft.com/office/drawing/2014/main" id="{905A41CA-4E1C-6465-7AC4-921A9773358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214" y="5948363"/>
            <a:ext cx="10326310" cy="32385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E jmeno.prijmeni@czso.cz</a:t>
            </a:r>
          </a:p>
        </p:txBody>
      </p:sp>
      <p:sp>
        <p:nvSpPr>
          <p:cNvPr id="27" name="Zástupná funkce">
            <a:extLst>
              <a:ext uri="{FF2B5EF4-FFF2-40B4-BE49-F238E27FC236}">
                <a16:creationId xmlns:a16="http://schemas.microsoft.com/office/drawing/2014/main" id="{7E73E8D2-900B-9299-A4EF-5EE1C70640D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56427" y="5555851"/>
            <a:ext cx="10326310" cy="32385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funkce</a:t>
            </a:r>
          </a:p>
        </p:txBody>
      </p:sp>
      <p:sp>
        <p:nvSpPr>
          <p:cNvPr id="28" name="Zástupné jméno">
            <a:extLst>
              <a:ext uri="{FF2B5EF4-FFF2-40B4-BE49-F238E27FC236}">
                <a16:creationId xmlns:a16="http://schemas.microsoft.com/office/drawing/2014/main" id="{94C6BEF1-5379-0D3B-5F79-F252C7B3086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6428" y="4292600"/>
            <a:ext cx="10326310" cy="1187051"/>
          </a:xfrm>
        </p:spPr>
        <p:txBody>
          <a:bodyPr bIns="36000"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0" name="Nadpis 3">
            <a:extLst>
              <a:ext uri="{FF2B5EF4-FFF2-40B4-BE49-F238E27FC236}">
                <a16:creationId xmlns:a16="http://schemas.microsoft.com/office/drawing/2014/main" id="{4377EED1-4DCF-C969-D429-1D58E6F763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214" y="2159001"/>
            <a:ext cx="10359603" cy="166488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Počítejte s námi</a:t>
            </a:r>
          </a:p>
        </p:txBody>
      </p:sp>
    </p:spTree>
    <p:extLst>
      <p:ext uri="{BB962C8B-B14F-4D97-AF65-F5344CB8AC3E}">
        <p14:creationId xmlns:p14="http://schemas.microsoft.com/office/powerpoint/2010/main" val="3151249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41" userDrawn="1">
          <p15:clr>
            <a:srgbClr val="FBAE40"/>
          </p15:clr>
        </p15:guide>
        <p15:guide id="3" pos="6856" userDrawn="1">
          <p15:clr>
            <a:srgbClr val="FBAE40"/>
          </p15:clr>
        </p15:guide>
        <p15:guide id="5" orient="horz" pos="2608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105" userDrawn="1">
          <p15:clr>
            <a:srgbClr val="FBAE40"/>
          </p15:clr>
        </p15:guide>
        <p15:guide id="8" orient="horz" pos="2381" userDrawn="1">
          <p15:clr>
            <a:srgbClr val="FBAE40"/>
          </p15:clr>
        </p15:guide>
        <p15:guide id="9" orient="horz" pos="3651" userDrawn="1">
          <p15:clr>
            <a:srgbClr val="FBAE40"/>
          </p15:clr>
        </p15:guide>
        <p15:guide id="10" orient="horz" pos="3855" userDrawn="1">
          <p15:clr>
            <a:srgbClr val="FBAE40"/>
          </p15:clr>
        </p15:guide>
        <p15:guide id="11" orient="horz" pos="3901" userDrawn="1">
          <p15:clr>
            <a:srgbClr val="FBAE40"/>
          </p15:clr>
        </p15:guide>
        <p15:guide id="12" orient="horz" pos="3606" userDrawn="1">
          <p15:clr>
            <a:srgbClr val="FBAE40"/>
          </p15:clr>
        </p15:guide>
        <p15:guide id="13" orient="horz" pos="3402" userDrawn="1">
          <p15:clr>
            <a:srgbClr val="FBAE40"/>
          </p15:clr>
        </p15:guide>
        <p15:guide id="14" orient="horz" pos="3356" userDrawn="1">
          <p15:clr>
            <a:srgbClr val="FBAE40"/>
          </p15:clr>
        </p15:guide>
        <p15:guide id="15" orient="horz" pos="13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ázev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obsahu">
            <a:extLst>
              <a:ext uri="{FF2B5EF4-FFF2-40B4-BE49-F238E27FC236}">
                <a16:creationId xmlns:a16="http://schemas.microsoft.com/office/drawing/2014/main" id="{7D91D337-771B-7372-60C4-A060E240910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871663"/>
            <a:ext cx="12325346" cy="48609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9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952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6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překrytí šedých pruhů">
            <a:extLst>
              <a:ext uri="{FF2B5EF4-FFF2-40B4-BE49-F238E27FC236}">
                <a16:creationId xmlns:a16="http://schemas.microsoft.com/office/drawing/2014/main" id="{676E9428-E9DB-8D0D-AE9B-EE1D184EAC6F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obsahu">
            <a:extLst>
              <a:ext uri="{FF2B5EF4-FFF2-40B4-BE49-F238E27FC236}">
                <a16:creationId xmlns:a16="http://schemas.microsoft.com/office/drawing/2014/main" id="{D041B635-A710-FDB7-C30C-CFB9B1C3E1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295399"/>
            <a:ext cx="12325346" cy="5437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Název">
            <a:extLst>
              <a:ext uri="{FF2B5EF4-FFF2-40B4-BE49-F238E27FC236}">
                <a16:creationId xmlns:a16="http://schemas.microsoft.com/office/drawing/2014/main" id="{47A64D8A-EBDD-FE1B-DFA0-3E4E16A4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85" y="431801"/>
            <a:ext cx="12317275" cy="6842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09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03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5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obsahu"/>
          <p:cNvSpPr>
            <a:spLocks noGrp="1"/>
          </p:cNvSpPr>
          <p:nvPr>
            <p:ph idx="1"/>
          </p:nvPr>
        </p:nvSpPr>
        <p:spPr>
          <a:xfrm>
            <a:off x="565285" y="2627314"/>
            <a:ext cx="12317275" cy="410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Název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podnadpis">
            <a:extLst>
              <a:ext uri="{FF2B5EF4-FFF2-40B4-BE49-F238E27FC236}">
                <a16:creationId xmlns:a16="http://schemas.microsoft.com/office/drawing/2014/main" id="{40D93642-4FA8-A678-C4E1-3A04D9CD7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285" y="1871662"/>
            <a:ext cx="9577386" cy="432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7073327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179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952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948" userDrawn="1">
          <p15:clr>
            <a:srgbClr val="FBAE40"/>
          </p15:clr>
        </p15:guide>
        <p15:guide id="9" orient="horz" pos="1655" userDrawn="1">
          <p15:clr>
            <a:srgbClr val="FBAE40"/>
          </p15:clr>
        </p15:guide>
        <p15:guide id="10" orient="horz" pos="14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doplňující info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překrytí šedých pruhů">
            <a:extLst>
              <a:ext uri="{FF2B5EF4-FFF2-40B4-BE49-F238E27FC236}">
                <a16:creationId xmlns:a16="http://schemas.microsoft.com/office/drawing/2014/main" id="{A89426A9-D8B0-D801-8C65-EC099504A5E7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Název">
            <a:extLst>
              <a:ext uri="{FF2B5EF4-FFF2-40B4-BE49-F238E27FC236}">
                <a16:creationId xmlns:a16="http://schemas.microsoft.com/office/drawing/2014/main" id="{28D3FD90-2170-23C0-8F05-4B3CE06C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85" y="431801"/>
            <a:ext cx="12317275" cy="6842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Zástupný text">
            <a:extLst>
              <a:ext uri="{FF2B5EF4-FFF2-40B4-BE49-F238E27FC236}">
                <a16:creationId xmlns:a16="http://schemas.microsoft.com/office/drawing/2014/main" id="{2F1352EB-47E4-4F01-375F-E67F31D5C4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1295401"/>
            <a:ext cx="12325347" cy="4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Doplňující informace</a:t>
            </a:r>
          </a:p>
        </p:txBody>
      </p:sp>
      <p:sp>
        <p:nvSpPr>
          <p:cNvPr id="13" name="Zástupný symbol obsahu">
            <a:extLst>
              <a:ext uri="{FF2B5EF4-FFF2-40B4-BE49-F238E27FC236}">
                <a16:creationId xmlns:a16="http://schemas.microsoft.com/office/drawing/2014/main" id="{0CD4D1A3-0790-B2E2-A5AF-DCDD7A7E81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7214" y="1871663"/>
            <a:ext cx="12325346" cy="48609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99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03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699" userDrawn="1">
          <p15:clr>
            <a:srgbClr val="FBAE40"/>
          </p15:clr>
        </p15:guide>
        <p15:guide id="9" orient="horz" pos="1179" userDrawn="1">
          <p15:clr>
            <a:srgbClr val="FBAE40"/>
          </p15:clr>
        </p15:guide>
        <p15:guide id="10" orient="horz" pos="1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">
            <a:extLst>
              <a:ext uri="{FF2B5EF4-FFF2-40B4-BE49-F238E27FC236}">
                <a16:creationId xmlns:a16="http://schemas.microsoft.com/office/drawing/2014/main" id="{5741BED6-711C-61E2-91D5-425A39936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">
            <a:extLst>
              <a:ext uri="{FF2B5EF4-FFF2-40B4-BE49-F238E27FC236}">
                <a16:creationId xmlns:a16="http://schemas.microsoft.com/office/drawing/2014/main" id="{FD4FAE01-2183-7157-825B-9F708C90F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obsahu 1"/>
          <p:cNvSpPr>
            <a:spLocks noGrp="1"/>
          </p:cNvSpPr>
          <p:nvPr>
            <p:ph sz="half" idx="1" hasCustomPrompt="1"/>
          </p:nvPr>
        </p:nvSpPr>
        <p:spPr>
          <a:xfrm>
            <a:off x="565285" y="1871664"/>
            <a:ext cx="5913007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0" name="Nadpis">
            <a:extLst>
              <a:ext uri="{FF2B5EF4-FFF2-40B4-BE49-F238E27FC236}">
                <a16:creationId xmlns:a16="http://schemas.microsoft.com/office/drawing/2014/main" id="{5B41803D-9292-9D7B-2527-88771ABC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obsahu 1">
            <a:extLst>
              <a:ext uri="{FF2B5EF4-FFF2-40B4-BE49-F238E27FC236}">
                <a16:creationId xmlns:a16="http://schemas.microsoft.com/office/drawing/2014/main" id="{76EF20A5-C428-230D-AAF5-99385951DC1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969553" y="1871663"/>
            <a:ext cx="5913007" cy="4860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95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41" userDrawn="1">
          <p15:clr>
            <a:srgbClr val="FBAE40"/>
          </p15:clr>
        </p15:guide>
        <p15:guide id="3" pos="8025" userDrawn="1">
          <p15:clr>
            <a:srgbClr val="FBAE40"/>
          </p15:clr>
        </p15:guide>
        <p15:guide id="4" pos="4005" userDrawn="1">
          <p15:clr>
            <a:srgbClr val="FBAE40"/>
          </p15:clr>
        </p15:guide>
        <p15:guide id="5" pos="4461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952" userDrawn="1">
          <p15:clr>
            <a:srgbClr val="FBAE40"/>
          </p15:clr>
        </p15:guide>
        <p15:guide id="8" orient="horz" pos="272" userDrawn="1">
          <p15:clr>
            <a:srgbClr val="FBAE40"/>
          </p15:clr>
        </p15:guide>
        <p15:guide id="10" orient="horz" pos="26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">
            <a:extLst>
              <a:ext uri="{FF2B5EF4-FFF2-40B4-BE49-F238E27FC236}">
                <a16:creationId xmlns:a16="http://schemas.microsoft.com/office/drawing/2014/main" id="{F5FBA2A5-5FD7-F984-4111-F90AADA71B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45EA6051-02F7-F6ED-D5E0-FF4AD0A36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Nadpis">
            <a:extLst>
              <a:ext uri="{FF2B5EF4-FFF2-40B4-BE49-F238E27FC236}">
                <a16:creationId xmlns:a16="http://schemas.microsoft.com/office/drawing/2014/main" id="{ECCBB1B9-63EF-47FF-AD47-37BC4AF1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obsahu 1">
            <a:extLst>
              <a:ext uri="{FF2B5EF4-FFF2-40B4-BE49-F238E27FC236}">
                <a16:creationId xmlns:a16="http://schemas.microsoft.com/office/drawing/2014/main" id="{816BAD36-FBB0-B75C-4553-15483684A2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65285" y="2627314"/>
            <a:ext cx="5913007" cy="410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Zástupný symbol obsahu 1">
            <a:extLst>
              <a:ext uri="{FF2B5EF4-FFF2-40B4-BE49-F238E27FC236}">
                <a16:creationId xmlns:a16="http://schemas.microsoft.com/office/drawing/2014/main" id="{D44E3B58-36B5-90B8-D8E9-A5E5376445C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969553" y="2627313"/>
            <a:ext cx="5913007" cy="410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všechny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Zástupný podnadpis 1">
            <a:extLst>
              <a:ext uri="{FF2B5EF4-FFF2-40B4-BE49-F238E27FC236}">
                <a16:creationId xmlns:a16="http://schemas.microsoft.com/office/drawing/2014/main" id="{B71D21D8-0B04-3242-D699-43B1F2D9C7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2" y="1871662"/>
            <a:ext cx="5921079" cy="4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podnadpis 1">
            <a:extLst>
              <a:ext uri="{FF2B5EF4-FFF2-40B4-BE49-F238E27FC236}">
                <a16:creationId xmlns:a16="http://schemas.microsoft.com/office/drawing/2014/main" id="{5F79541C-FF27-DAC6-14B7-17335B4D41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553" y="1871662"/>
            <a:ext cx="5921079" cy="4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31129205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32" userDrawn="1">
          <p15:clr>
            <a:srgbClr val="FBAE40"/>
          </p15:clr>
        </p15:guide>
        <p15:guide id="2" pos="4005" userDrawn="1">
          <p15:clr>
            <a:srgbClr val="FBAE40"/>
          </p15:clr>
        </p15:guide>
        <p15:guide id="3" pos="446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pos="441" userDrawn="1">
          <p15:clr>
            <a:srgbClr val="FBAE40"/>
          </p15:clr>
        </p15:guide>
        <p15:guide id="6" orient="horz" pos="1655" userDrawn="1">
          <p15:clr>
            <a:srgbClr val="FBAE40"/>
          </p15:clr>
        </p15:guide>
        <p15:guide id="7" orient="horz" pos="2948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1179" userDrawn="1">
          <p15:clr>
            <a:srgbClr val="FBAE40"/>
          </p15:clr>
        </p15:guide>
        <p15:guide id="10" orient="horz" pos="952" userDrawn="1">
          <p15:clr>
            <a:srgbClr val="FBAE40"/>
          </p15:clr>
        </p15:guide>
        <p15:guide id="11" orient="horz" pos="272" userDrawn="1">
          <p15:clr>
            <a:srgbClr val="FBAE40"/>
          </p15:clr>
        </p15:guide>
        <p15:guide id="12" orient="horz" pos="14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řekrytí šedých pruhů">
            <a:extLst>
              <a:ext uri="{FF2B5EF4-FFF2-40B4-BE49-F238E27FC236}">
                <a16:creationId xmlns:a16="http://schemas.microsoft.com/office/drawing/2014/main" id="{431008EE-EA1C-6A4F-2B6C-7925FC9C0046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10" name="Zástupný symbol pro číslo snímku">
            <a:extLst>
              <a:ext uri="{FF2B5EF4-FFF2-40B4-BE49-F238E27FC236}">
                <a16:creationId xmlns:a16="http://schemas.microsoft.com/office/drawing/2014/main" id="{CAEF385D-DCDD-8DE0-80C2-1CFA6BFE1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A605E2A2-E14D-E248-2C2B-C8AE31FE5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">
            <a:extLst>
              <a:ext uri="{FF2B5EF4-FFF2-40B4-BE49-F238E27FC236}">
                <a16:creationId xmlns:a16="http://schemas.microsoft.com/office/drawing/2014/main" id="{D74611A3-D73D-6513-9642-66155E830B1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7214" y="4500562"/>
            <a:ext cx="10326310" cy="20161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Autor části prezentace</a:t>
            </a:r>
          </a:p>
        </p:txBody>
      </p:sp>
      <p:pic>
        <p:nvPicPr>
          <p:cNvPr id="12" name="Pruhy modré rgb svg">
            <a:extLst>
              <a:ext uri="{FF2B5EF4-FFF2-40B4-BE49-F238E27FC236}">
                <a16:creationId xmlns:a16="http://schemas.microsoft.com/office/drawing/2014/main" id="{512FDE19-55C8-ED94-E7C5-34F18C5B1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44000" y="2430000"/>
            <a:ext cx="1495775" cy="2700000"/>
          </a:xfrm>
          <a:prstGeom prst="rect">
            <a:avLst/>
          </a:prstGeom>
        </p:spPr>
      </p:pic>
      <p:sp>
        <p:nvSpPr>
          <p:cNvPr id="18" name="Nadpis 3">
            <a:extLst>
              <a:ext uri="{FF2B5EF4-FFF2-40B4-BE49-F238E27FC236}">
                <a16:creationId xmlns:a16="http://schemas.microsoft.com/office/drawing/2014/main" id="{A3BA911D-348D-6D58-747C-1419890B9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431801"/>
            <a:ext cx="10359603" cy="25574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989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441" userDrawn="1">
          <p15:clr>
            <a:srgbClr val="FBAE40"/>
          </p15:clr>
        </p15:guide>
        <p15:guide id="4" pos="6856" userDrawn="1">
          <p15:clr>
            <a:srgbClr val="FBAE40"/>
          </p15:clr>
        </p15:guide>
        <p15:guide id="5" orient="horz" pos="2608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105" userDrawn="1">
          <p15:clr>
            <a:srgbClr val="FBAE40"/>
          </p15:clr>
        </p15:guide>
        <p15:guide id="8" orient="horz" pos="283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překrytí šedých pruhů">
            <a:extLst>
              <a:ext uri="{FF2B5EF4-FFF2-40B4-BE49-F238E27FC236}">
                <a16:creationId xmlns:a16="http://schemas.microsoft.com/office/drawing/2014/main" id="{BDFB86CB-7A6B-C0DA-F995-DCEF161F6F60}"/>
              </a:ext>
            </a:extLst>
          </p:cNvPr>
          <p:cNvSpPr/>
          <p:nvPr userDrawn="1"/>
        </p:nvSpPr>
        <p:spPr>
          <a:xfrm>
            <a:off x="12085278" y="0"/>
            <a:ext cx="1354497" cy="165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017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B9848CB0-2310-637F-D19D-BBF6A8404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A772EDD1-0F19-22F1-B670-F8ABBCA1C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obrázku">
            <a:extLst>
              <a:ext uri="{FF2B5EF4-FFF2-40B4-BE49-F238E27FC236}">
                <a16:creationId xmlns:a16="http://schemas.microsoft.com/office/drawing/2014/main" id="{B451D10B-5DA3-1AC4-3637-AF470040A7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5400"/>
            <a:ext cx="12325346" cy="5437188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Název">
            <a:extLst>
              <a:ext uri="{FF2B5EF4-FFF2-40B4-BE49-F238E27FC236}">
                <a16:creationId xmlns:a16="http://schemas.microsoft.com/office/drawing/2014/main" id="{45E8DB9A-8B35-0F21-420B-272F0D56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85" y="431801"/>
            <a:ext cx="12317275" cy="68421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74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03" userDrawn="1">
          <p15:clr>
            <a:srgbClr val="FBAE40"/>
          </p15:clr>
        </p15:guide>
        <p15:guide id="2" pos="4232" userDrawn="1">
          <p15:clr>
            <a:srgbClr val="FBAE40"/>
          </p15:clr>
        </p15:guide>
        <p15:guide id="3" pos="441" userDrawn="1">
          <p15:clr>
            <a:srgbClr val="FBAE40"/>
          </p15:clr>
        </p15:guide>
        <p15:guide id="4" pos="8025" userDrawn="1">
          <p15:clr>
            <a:srgbClr val="FBAE40"/>
          </p15:clr>
        </p15:guide>
        <p15:guide id="5" orient="horz" pos="816" userDrawn="1">
          <p15:clr>
            <a:srgbClr val="FBAE40"/>
          </p15:clr>
        </p15:guide>
        <p15:guide id="6" orient="horz" pos="272" userDrawn="1">
          <p15:clr>
            <a:srgbClr val="FBAE40"/>
          </p15:clr>
        </p15:guide>
        <p15:guide id="7" orient="horz" pos="4241" userDrawn="1">
          <p15:clr>
            <a:srgbClr val="FBAE40"/>
          </p15:clr>
        </p15:guide>
        <p15:guide id="8" orient="horz" pos="25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/>
          <p:cNvSpPr>
            <a:spLocks noGrp="1"/>
          </p:cNvSpPr>
          <p:nvPr>
            <p:ph type="sldNum" sz="quarter" idx="4"/>
          </p:nvPr>
        </p:nvSpPr>
        <p:spPr>
          <a:xfrm>
            <a:off x="10973321" y="7037854"/>
            <a:ext cx="1909239" cy="37625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2000" b="1">
                <a:solidFill>
                  <a:schemeClr val="accent1"/>
                </a:solidFill>
              </a:defRPr>
            </a:lvl1pPr>
          </a:lstStyle>
          <a:p>
            <a:fld id="{6D86587B-5A88-4E52-908E-D4558B103F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"/>
          <p:cNvSpPr>
            <a:spLocks noGrp="1"/>
          </p:cNvSpPr>
          <p:nvPr>
            <p:ph type="ftr" sz="quarter" idx="3"/>
          </p:nvPr>
        </p:nvSpPr>
        <p:spPr>
          <a:xfrm>
            <a:off x="2466454" y="7037855"/>
            <a:ext cx="8506868" cy="3762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obsahu"/>
          <p:cNvSpPr>
            <a:spLocks noGrp="1"/>
          </p:cNvSpPr>
          <p:nvPr>
            <p:ph type="body" idx="1"/>
          </p:nvPr>
        </p:nvSpPr>
        <p:spPr>
          <a:xfrm>
            <a:off x="557213" y="1871664"/>
            <a:ext cx="12330111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"/>
          <p:cNvSpPr>
            <a:spLocks noGrp="1"/>
          </p:cNvSpPr>
          <p:nvPr>
            <p:ph type="title"/>
          </p:nvPr>
        </p:nvSpPr>
        <p:spPr>
          <a:xfrm>
            <a:off x="565285" y="431801"/>
            <a:ext cx="11817215" cy="1079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cs-CZ" dirty="0"/>
          </a:p>
        </p:txBody>
      </p:sp>
      <p:pic>
        <p:nvPicPr>
          <p:cNvPr id="13" name="Pruhy světle šedé rgb">
            <a:extLst>
              <a:ext uri="{FF2B5EF4-FFF2-40B4-BE49-F238E27FC236}">
                <a16:creationId xmlns:a16="http://schemas.microsoft.com/office/drawing/2014/main" id="{E38CDCFA-ADF2-34CD-163B-30C3F9464C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2650409" y="540000"/>
            <a:ext cx="789366" cy="1044000"/>
          </a:xfrm>
          <a:prstGeom prst="rect">
            <a:avLst/>
          </a:prstGeom>
        </p:spPr>
      </p:pic>
      <p:pic>
        <p:nvPicPr>
          <p:cNvPr id="19" name="Logo ČSÚ rgb svg">
            <a:extLst>
              <a:ext uri="{FF2B5EF4-FFF2-40B4-BE49-F238E27FC236}">
                <a16:creationId xmlns:a16="http://schemas.microsoft.com/office/drawing/2014/main" id="{5C74A244-D77E-4C41-2227-08FEC89320A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57214" y="7102800"/>
            <a:ext cx="874800" cy="240887"/>
          </a:xfrm>
          <a:prstGeom prst="rect">
            <a:avLst/>
          </a:prstGeom>
        </p:spPr>
      </p:pic>
      <p:cxnSp>
        <p:nvCxnSpPr>
          <p:cNvPr id="20" name="Linka v zápatí">
            <a:extLst>
              <a:ext uri="{FF2B5EF4-FFF2-40B4-BE49-F238E27FC236}">
                <a16:creationId xmlns:a16="http://schemas.microsoft.com/office/drawing/2014/main" id="{86E5EF74-E176-3BD5-EA21-7D5EB974BB82}"/>
              </a:ext>
            </a:extLst>
          </p:cNvPr>
          <p:cNvCxnSpPr>
            <a:cxnSpLocks/>
          </p:cNvCxnSpPr>
          <p:nvPr userDrawn="1"/>
        </p:nvCxnSpPr>
        <p:spPr>
          <a:xfrm>
            <a:off x="557214" y="6969600"/>
            <a:ext cx="123301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2" r:id="rId4"/>
    <p:sldLayoutId id="2147483675" r:id="rId5"/>
    <p:sldLayoutId id="2147483664" r:id="rId6"/>
    <p:sldLayoutId id="2147483665" r:id="rId7"/>
    <p:sldLayoutId id="2147483663" r:id="rId8"/>
    <p:sldLayoutId id="2147483673" r:id="rId9"/>
    <p:sldLayoutId id="2147483669" r:id="rId10"/>
    <p:sldLayoutId id="2147483677" r:id="rId11"/>
    <p:sldLayoutId id="2147483666" r:id="rId12"/>
    <p:sldLayoutId id="2147483667" r:id="rId13"/>
    <p:sldLayoutId id="2147483676" r:id="rId14"/>
  </p:sldLayoutIdLst>
  <p:transition>
    <p:fade/>
  </p:transition>
  <p:hf hdr="0" ftr="0" dt="0"/>
  <p:txStyles>
    <p:titleStyle>
      <a:lvl1pPr algn="l" defTabSz="1266984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764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528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0292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056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820" indent="-316764" algn="l" defTabSz="1266984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48420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4117699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75119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5384684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66984" rtl="0" eaLnBrk="1" latinLnBrk="0" hangingPunct="1">
        <a:defRPr sz="3017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3017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51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78B09-CB77-AB63-CFC0-633971812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88" y="2636323"/>
            <a:ext cx="10216729" cy="3051690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3800" dirty="0" smtClean="0">
                <a:solidFill>
                  <a:srgbClr val="0071BC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PODNIKATELSKÝ SEKTOR A SPOLEČNOST</a:t>
            </a:r>
            <a:r>
              <a:rPr lang="pl-PL" sz="3800" dirty="0"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/>
            </a:r>
            <a:br>
              <a:rPr lang="pl-PL" sz="3800" dirty="0"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</a:br>
            <a:r>
              <a:rPr lang="pl-PL" sz="3800" dirty="0" smtClean="0">
                <a:solidFill>
                  <a:srgbClr val="B8BBC0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Z POHLEDU </a:t>
            </a:r>
            <a:r>
              <a:rPr lang="pl-PL" sz="4600" u="sng" dirty="0" smtClean="0">
                <a:solidFill>
                  <a:srgbClr val="BC091B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INFORMAČNÍCH</a:t>
            </a:r>
            <a:br>
              <a:rPr lang="pl-PL" sz="4600" u="sng" dirty="0" smtClean="0">
                <a:solidFill>
                  <a:srgbClr val="BC091B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</a:br>
            <a:r>
              <a:rPr lang="pl-PL" sz="4600" u="sng" dirty="0" smtClean="0">
                <a:solidFill>
                  <a:srgbClr val="BC091B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A KOMUNIKAČNÍCH TECHNOLOGIÍ</a:t>
            </a:r>
            <a:endParaRPr lang="cs-CZ" sz="4600" u="sng" dirty="0">
              <a:solidFill>
                <a:srgbClr val="BC091B"/>
              </a:solidFill>
              <a:effectLst>
                <a:outerShdw blurRad="50800" dist="38100" dir="2700000" algn="tl" rotWithShape="0">
                  <a:srgbClr val="B8BBC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BE1C60-2781-BF2F-74AF-A623ABCDE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4313" y="5807347"/>
            <a:ext cx="8662504" cy="665881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/>
          <a:lstStyle/>
          <a:p>
            <a:r>
              <a:rPr lang="cs-CZ" b="1" dirty="0"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Ing. Jiří Frelich</a:t>
            </a:r>
          </a:p>
          <a:p>
            <a:r>
              <a:rPr lang="cs-CZ" b="1" dirty="0" smtClean="0">
                <a:solidFill>
                  <a:srgbClr val="0071BC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15. 5. 2025, </a:t>
            </a:r>
            <a:r>
              <a:rPr lang="cs-CZ" b="1" dirty="0" smtClean="0">
                <a:solidFill>
                  <a:srgbClr val="BC091B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Červený kostel </a:t>
            </a:r>
            <a:r>
              <a:rPr lang="cs-CZ" b="1" dirty="0" smtClean="0">
                <a:solidFill>
                  <a:srgbClr val="0071BC"/>
                </a:solidFill>
                <a:effectLst>
                  <a:outerShdw blurRad="50800" dist="38100" dir="2700000" algn="tl" rotWithShape="0">
                    <a:srgbClr val="B8BBC0">
                      <a:alpha val="40000"/>
                    </a:srgbClr>
                  </a:outerShdw>
                </a:effectLst>
              </a:rPr>
              <a:t>Vědecké knihovny Olomouc</a:t>
            </a:r>
            <a:endParaRPr lang="cs-CZ" b="1" dirty="0">
              <a:solidFill>
                <a:srgbClr val="0071BC"/>
              </a:solidFill>
              <a:effectLst>
                <a:outerShdw blurRad="50800" dist="38100" dir="2700000" algn="tl" rotWithShape="0">
                  <a:srgbClr val="B8BBC0">
                    <a:alpha val="40000"/>
                  </a:srgbClr>
                </a:outerShdw>
              </a:effectLst>
            </a:endParaRPr>
          </a:p>
          <a:p>
            <a:endParaRPr lang="cs-CZ" dirty="0">
              <a:effectLst>
                <a:outerShdw blurRad="50800" dist="38100" dir="2700000" algn="tl" rotWithShape="0">
                  <a:srgbClr val="B8BBC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18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87" y="4796523"/>
            <a:ext cx="2597906" cy="216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182472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Podniky v EU27 používající alespoň jednu technologii umělé inteligence v roce 2024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56811"/>
              </p:ext>
            </p:extLst>
          </p:nvPr>
        </p:nvGraphicFramePr>
        <p:xfrm>
          <a:off x="700088" y="1282700"/>
          <a:ext cx="10155531" cy="561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1692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08" y="1342827"/>
            <a:ext cx="10058400" cy="56268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 flipH="1">
            <a:off x="10548401" y="4458072"/>
            <a:ext cx="2759077" cy="244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1682412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cs-CZ" u="sng" dirty="0" smtClean="0"/>
              <a:t>Výdaje na výzkum a vývoj v podnikatelském sektoru podle krajů v roce 2023</a:t>
            </a:r>
            <a:endParaRPr lang="cs-CZ" sz="1800" u="sng" dirty="0"/>
          </a:p>
        </p:txBody>
      </p:sp>
    </p:spTree>
    <p:extLst>
      <p:ext uri="{BB962C8B-B14F-4D97-AF65-F5344CB8AC3E}">
        <p14:creationId xmlns:p14="http://schemas.microsoft.com/office/powerpoint/2010/main" val="1622818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 flipH="1">
            <a:off x="10548401" y="4458072"/>
            <a:ext cx="2759077" cy="244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1682412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cs-CZ" u="sng" dirty="0" smtClean="0"/>
              <a:t>Výběrové šetření o využívání informačních</a:t>
            </a:r>
            <a:br>
              <a:rPr lang="cs-CZ" u="sng" dirty="0" smtClean="0"/>
            </a:br>
            <a:r>
              <a:rPr lang="cs-CZ" u="sng" dirty="0" smtClean="0"/>
              <a:t>a komunikačních technologií v domácnostech (VŠIT)</a:t>
            </a:r>
            <a:endParaRPr lang="cs-CZ" sz="1800" u="sng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665122"/>
              </p:ext>
            </p:extLst>
          </p:nvPr>
        </p:nvGraphicFramePr>
        <p:xfrm>
          <a:off x="700088" y="2474259"/>
          <a:ext cx="10155600" cy="446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 txBox="1">
            <a:spLocks/>
          </p:cNvSpPr>
          <p:nvPr/>
        </p:nvSpPr>
        <p:spPr>
          <a:xfrm>
            <a:off x="700088" y="1679670"/>
            <a:ext cx="12182472" cy="927187"/>
          </a:xfrm>
          <a:prstGeom prst="rect">
            <a:avLst/>
          </a:prstGeo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12669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Domácnosti s připojením k internetu podle krajů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35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3D77076-BC58-0155-6D79-15C2B98DA5D3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cs-CZ" dirty="0">
                <a:solidFill>
                  <a:srgbClr val="6A6E74"/>
                </a:solidFill>
              </a:rPr>
              <a:t>T +420 585 731 527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EACEC7-DDF5-DB26-BAA9-0150F7A0668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cs-CZ" dirty="0">
                <a:solidFill>
                  <a:srgbClr val="6A6E74"/>
                </a:solidFill>
              </a:rPr>
              <a:t>E jiri.frelich@csu.gov.cz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6446E6-0415-DD1C-62F5-F3A04C9B7434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cs-CZ" dirty="0">
                <a:solidFill>
                  <a:srgbClr val="6A6E74"/>
                </a:solidFill>
              </a:rPr>
              <a:t>Krajská správa ČSÚ v Olomouci</a:t>
            </a:r>
            <a:endParaRPr lang="en-US" dirty="0">
              <a:solidFill>
                <a:srgbClr val="6A6E74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884D1A-E5BA-DDDC-EE21-1F378A409F7F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cs-CZ" dirty="0"/>
              <a:t>Ing. Jiří Frelich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DB8A569-ECA5-366D-A2A8-1AE6711BC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27" y="1646239"/>
            <a:ext cx="10359603" cy="2133599"/>
          </a:xfrm>
        </p:spPr>
        <p:txBody>
          <a:bodyPr>
            <a:normAutofit fontScale="90000"/>
          </a:bodyPr>
          <a:lstStyle/>
          <a:p>
            <a:r>
              <a:rPr lang="cs-CZ" sz="4900" dirty="0"/>
              <a:t>Počítejte s námi!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5300" u="sng" dirty="0">
                <a:solidFill>
                  <a:srgbClr val="BC091B"/>
                </a:solidFill>
              </a:rPr>
              <a:t>www.csu.gov.cz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6" y="873342"/>
            <a:ext cx="6444000" cy="57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1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1682412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cs-CZ" u="sng" dirty="0" smtClean="0"/>
              <a:t>Využívání informačních a komunikačních technologií</a:t>
            </a:r>
            <a:br>
              <a:rPr lang="cs-CZ" u="sng" dirty="0" smtClean="0"/>
            </a:br>
            <a:r>
              <a:rPr lang="cs-CZ" u="sng" dirty="0" smtClean="0"/>
              <a:t>v podnikatelském sektoru – 2024</a:t>
            </a:r>
            <a:endParaRPr lang="cs-CZ" sz="1800" u="sng" dirty="0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071523"/>
              </p:ext>
            </p:extLst>
          </p:nvPr>
        </p:nvGraphicFramePr>
        <p:xfrm>
          <a:off x="700088" y="2063827"/>
          <a:ext cx="6018212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393459"/>
              </p:ext>
            </p:extLst>
          </p:nvPr>
        </p:nvGraphicFramePr>
        <p:xfrm>
          <a:off x="6718300" y="1986616"/>
          <a:ext cx="5868016" cy="493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 txBox="1">
            <a:spLocks/>
          </p:cNvSpPr>
          <p:nvPr/>
        </p:nvSpPr>
        <p:spPr>
          <a:xfrm>
            <a:off x="752476" y="1871663"/>
            <a:ext cx="5965824" cy="709799"/>
          </a:xfrm>
          <a:prstGeom prst="rect">
            <a:avLst/>
          </a:prstGeo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12669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cs-CZ" sz="1800" u="sng" dirty="0" smtClean="0">
                <a:solidFill>
                  <a:srgbClr val="595959"/>
                </a:solidFill>
              </a:rPr>
              <a:t>Struktura výsledného souboru podle velikosti firem</a:t>
            </a:r>
            <a:r>
              <a:rPr lang="cs-CZ" sz="2100" u="sng" dirty="0" smtClean="0">
                <a:solidFill>
                  <a:srgbClr val="595959"/>
                </a:solidFill>
              </a:rPr>
              <a:t/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(tj. počtu zaměstnanců)</a:t>
            </a:r>
            <a:endParaRPr lang="cs-CZ" sz="1600" dirty="0">
              <a:solidFill>
                <a:srgbClr val="595959"/>
              </a:solidFill>
            </a:endParaRPr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 txBox="1">
            <a:spLocks/>
          </p:cNvSpPr>
          <p:nvPr/>
        </p:nvSpPr>
        <p:spPr>
          <a:xfrm>
            <a:off x="6773864" y="1843573"/>
            <a:ext cx="5965824" cy="709799"/>
          </a:xfrm>
          <a:prstGeom prst="rect">
            <a:avLst/>
          </a:prstGeo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12669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cs-CZ" sz="1800" u="sng" dirty="0" smtClean="0">
                <a:solidFill>
                  <a:srgbClr val="595959"/>
                </a:solidFill>
              </a:rPr>
              <a:t>Struktura výsledného souboru podle odvětví firem</a:t>
            </a:r>
            <a:r>
              <a:rPr lang="cs-CZ" sz="2100" u="sng" dirty="0" smtClean="0">
                <a:solidFill>
                  <a:srgbClr val="595959"/>
                </a:solidFill>
              </a:rPr>
              <a:t/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(tj. převažující ekonomické činnosti)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19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3</a:t>
            </a:fld>
            <a:endParaRPr lang="cs-CZ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002929"/>
              </p:ext>
            </p:extLst>
          </p:nvPr>
        </p:nvGraphicFramePr>
        <p:xfrm>
          <a:off x="700088" y="1282700"/>
          <a:ext cx="10111988" cy="552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 flipH="1">
            <a:off x="10548401" y="4458072"/>
            <a:ext cx="2759077" cy="244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038400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Podniky v ČR s připojením k internetu rychlostí 100Mbit/s a vyšší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19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87" y="4796523"/>
            <a:ext cx="2597906" cy="216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4</a:t>
            </a:fld>
            <a:endParaRPr 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27189"/>
              </p:ext>
            </p:extLst>
          </p:nvPr>
        </p:nvGraphicFramePr>
        <p:xfrm>
          <a:off x="700088" y="1282700"/>
          <a:ext cx="10111988" cy="552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038400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Podniky v EU 27 s připojením k internetu rychlostí 100Mbit/s a vyšší v roce 2024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9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 flipH="1">
            <a:off x="10548401" y="4458072"/>
            <a:ext cx="2759077" cy="244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28495"/>
              </p:ext>
            </p:extLst>
          </p:nvPr>
        </p:nvGraphicFramePr>
        <p:xfrm>
          <a:off x="700088" y="1295400"/>
          <a:ext cx="10112400" cy="560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038400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Zaměstnanci podniků v ČR, kteří mají v práci přístup na internet z firemního zařízení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0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87" y="4796523"/>
            <a:ext cx="2597906" cy="216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6</a:t>
            </a:fld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356120"/>
              </p:ext>
            </p:extLst>
          </p:nvPr>
        </p:nvGraphicFramePr>
        <p:xfrm>
          <a:off x="700088" y="1295400"/>
          <a:ext cx="10155531" cy="564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038400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Zaměstnanci podniků v EU27, kteří měli v práci v roce 2024 přístup na internet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2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87" y="4796523"/>
            <a:ext cx="2597906" cy="216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7</a:t>
            </a:fld>
            <a:endParaRPr lang="cs-CZ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57767"/>
              </p:ext>
            </p:extLst>
          </p:nvPr>
        </p:nvGraphicFramePr>
        <p:xfrm>
          <a:off x="700088" y="1270000"/>
          <a:ext cx="10112400" cy="557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431801"/>
            <a:ext cx="12526805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Podniky v EU27 umožňující zaměstnancům vzdálený přístup přes internet v roce 2024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4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038400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300" u="sng" dirty="0" smtClean="0">
                <a:solidFill>
                  <a:srgbClr val="595959"/>
                </a:solidFill>
              </a:rPr>
              <a:t>Podniky v ČR umožňující zaměstnancům alespoň občas pracovat z domova v roce 2024 (v %)</a:t>
            </a:r>
            <a:r>
              <a:rPr lang="cs-CZ" sz="1600" u="sng" dirty="0" smtClean="0">
                <a:solidFill>
                  <a:srgbClr val="595959"/>
                </a:solidFill>
              </a:rPr>
              <a:t/>
            </a:r>
            <a:br>
              <a:rPr lang="cs-CZ" sz="1600" u="sng" dirty="0" smtClean="0">
                <a:solidFill>
                  <a:srgbClr val="595959"/>
                </a:solidFill>
              </a:rPr>
            </a:br>
            <a:r>
              <a:rPr lang="cs-CZ" sz="1800" dirty="0" smtClean="0">
                <a:solidFill>
                  <a:srgbClr val="595959"/>
                </a:solidFill>
              </a:rPr>
              <a:t>  Zdroj: ČSÚ</a:t>
            </a:r>
            <a:endParaRPr lang="cs-CZ" sz="1800" dirty="0">
              <a:solidFill>
                <a:srgbClr val="595959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14444"/>
              </p:ext>
            </p:extLst>
          </p:nvPr>
        </p:nvGraphicFramePr>
        <p:xfrm>
          <a:off x="699100" y="1346200"/>
          <a:ext cx="12038400" cy="53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400">
                  <a:extLst>
                    <a:ext uri="{9D8B030D-6E8A-4147-A177-3AD203B41FA5}">
                      <a16:colId xmlns:a16="http://schemas.microsoft.com/office/drawing/2014/main" val="34430300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672944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228722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62173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66808469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Převažující</a:t>
                      </a:r>
                      <a:r>
                        <a:rPr lang="cs-CZ" sz="1600" b="1" baseline="0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ekonomická činnost podniku podle CZ-NACE</a:t>
                      </a:r>
                      <a:endParaRPr lang="cs-CZ" sz="1600" b="1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Podniky 10+</a:t>
                      </a:r>
                      <a:endParaRPr lang="cs-CZ" sz="1600" b="1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podle velikosti:</a:t>
                      </a:r>
                      <a:endParaRPr lang="cs-CZ" sz="1600" b="1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75947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cs-CZ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malé </a:t>
                      </a:r>
                      <a:endParaRPr lang="cs-CZ" sz="1600" b="1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  <a:endParaRPr lang="cs-CZ" sz="1600" b="1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velké</a:t>
                      </a:r>
                      <a:endParaRPr lang="cs-CZ" sz="1600" b="1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506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2000" algn="l"/>
                      <a:r>
                        <a:rPr lang="cs-CZ" sz="2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cs-CZ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cs-CZ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cs-CZ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2802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0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– zpracovatelský průmysl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8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8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8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8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109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1" algn="l"/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D, E – výroba a rozvod energie, plynu, vody, tepla; odpady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61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61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61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61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6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633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1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– stavebnictví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F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F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F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F5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BF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656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3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– obchod; opravy motorových vozidel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55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55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55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553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5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067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1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– doprava a skladování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9814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–</a:t>
                      </a:r>
                      <a:r>
                        <a:rPr lang="cs-CZ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ubytování, stravování a pohostinství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7D9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7D9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7D9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7D9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7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28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1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 – informační a komunikační činnosti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48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48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48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48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09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lvl="1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– činnosti v oblasti nemovitostí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DA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DA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DA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DA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833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– profesní, vědecké a technické činnosti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DA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DA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DA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DA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066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16000" algn="l"/>
                      <a:r>
                        <a:rPr lang="cs-CZ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– administrativní a podpůrné činnosti</a:t>
                      </a:r>
                      <a:endParaRPr lang="cs-CZ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252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91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03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0C8B4B-FE6A-3D23-E166-C9F1680C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6587B-5A88-4E52-908E-D4558B103FD5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846F7F-EF7A-DFC6-3D59-FB50EA1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31801"/>
            <a:ext cx="12038400" cy="1079499"/>
          </a:xfrm>
          <a:effectLst>
            <a:outerShdw blurRad="50800" dist="38100" dir="2700000" algn="tl" rotWithShape="0">
              <a:srgbClr val="B8BBC0">
                <a:alpha val="4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cs-CZ" sz="2100" u="sng" dirty="0" smtClean="0">
                <a:solidFill>
                  <a:srgbClr val="595959"/>
                </a:solidFill>
              </a:rPr>
              <a:t>Podniky v ČR používající alespoň jednu technologii umělé inteligence (v %)</a:t>
            </a:r>
            <a:br>
              <a:rPr lang="cs-CZ" sz="2100" u="sng" dirty="0" smtClean="0">
                <a:solidFill>
                  <a:srgbClr val="595959"/>
                </a:solidFill>
              </a:rPr>
            </a:br>
            <a:r>
              <a:rPr lang="cs-CZ" sz="1600" dirty="0" smtClean="0">
                <a:solidFill>
                  <a:srgbClr val="595959"/>
                </a:solidFill>
              </a:rPr>
              <a:t>  Zdroj: ČSÚ</a:t>
            </a:r>
            <a:endParaRPr lang="cs-CZ" sz="1600" dirty="0">
              <a:solidFill>
                <a:srgbClr val="595959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840225"/>
              </p:ext>
            </p:extLst>
          </p:nvPr>
        </p:nvGraphicFramePr>
        <p:xfrm>
          <a:off x="700088" y="1320800"/>
          <a:ext cx="10085204" cy="561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"/>
          <a:stretch/>
        </p:blipFill>
        <p:spPr>
          <a:xfrm flipH="1">
            <a:off x="10548401" y="4458072"/>
            <a:ext cx="2759077" cy="244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99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ČSÚ A4">
  <a:themeElements>
    <a:clrScheme name="ČSÚ">
      <a:dk1>
        <a:sysClr val="windowText" lastClr="000000"/>
      </a:dk1>
      <a:lt1>
        <a:sysClr val="window" lastClr="FFFFFF"/>
      </a:lt1>
      <a:dk2>
        <a:srgbClr val="747678"/>
      </a:dk2>
      <a:lt2>
        <a:srgbClr val="DCDCDC"/>
      </a:lt2>
      <a:accent1>
        <a:srgbClr val="0071BC"/>
      </a:accent1>
      <a:accent2>
        <a:srgbClr val="BC091B"/>
      </a:accent2>
      <a:accent3>
        <a:srgbClr val="84878B"/>
      </a:accent3>
      <a:accent4>
        <a:srgbClr val="B5852B"/>
      </a:accent4>
      <a:accent5>
        <a:srgbClr val="AA4F7A"/>
      </a:accent5>
      <a:accent6>
        <a:srgbClr val="5D9D4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17ABE6B-9BBD-4547-B75E-7618C468ADD7}" vid="{23FDC94A-928F-46EF-8BAE-43696B8D15E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tanoveniForm xmlns="8675fb2b-b414-4bad-b4c4-d9349268b5a1" xsi:nil="true"/>
    <Vazbanaproces xmlns="8675fb2b-b414-4bad-b4c4-d9349268b5a1" xsi:nil="true"/>
    <UcinnostOdForm xmlns="8675fb2b-b414-4bad-b4c4-d9349268b5a1">2024-06-18T22:00:00+00:00</UcinnostOdForm>
    <Odkaz xmlns="8675fb2b-b414-4bad-b4c4-d9349268b5a1">
      <Url xsi:nil="true"/>
      <Description xsi:nil="true"/>
    </Odkaz>
    <Verzeform xmlns="8675fb2b-b414-4bad-b4c4-d9349268b5a1">v1.0</Verzeform>
    <Historieverze xmlns="8675fb2b-b414-4bad-b4c4-d9349268b5a1" xsi:nil="true"/>
    <Gestor xmlns="8675fb2b-b414-4bad-b4c4-d9349268b5a1">
      <UserInfo>
        <DisplayName>Novotný Michal</DisplayName>
        <AccountId>24</AccountId>
        <AccountType/>
      </UserInfo>
    </Gestor>
    <Oznaceni xmlns="8675fb2b-b414-4bad-b4c4-d9349268b5a1" xsi:nil="true"/>
    <Platnost xmlns="8675fb2b-b414-4bad-b4c4-d9349268b5a1">true</Platnost>
    <Form_c xmlns="8675fb2b-b414-4bad-b4c4-d9349268b5a1">460</Form_c>
    <DomenaForm xmlns="8675fb2b-b414-4bad-b4c4-d9349268b5a1">
      <Value>P4 Komunikace a propagace</Value>
    </DomenaForm>
    <NazevForm xmlns="8675fb2b-b414-4bad-b4c4-d9349268b5a1">Powerpointová prezentace CZ 16ku9</NazevForm>
    <PredpisForm xmlns="8675fb2b-b414-4bad-b4c4-d9349268b5a1">Manuál značky a jednotného vizuálního stylu Českého statistického úřadu (č.2/2024)</PredpisForm>
    <Forma xmlns="8675fb2b-b414-4bad-b4c4-d9349268b5a1">
      <Value>Elektronická</Value>
    </Forma>
    <UcinnostDoForm xmlns="8675fb2b-b414-4bad-b4c4-d9349268b5a1" xsi:nil="true"/>
    <PoznForm xmlns="8675fb2b-b414-4bad-b4c4-d9349268b5a1">Šablona se používá pro prezentace na tiskových konferencí ČSÚ</PoznForm>
    <TaxCatchAll xmlns="406a38fe-c53c-4047-b0f8-c641386931ae" xsi:nil="true"/>
    <lcf76f155ced4ddcb4097134ff3c332f xmlns="8675fb2b-b414-4bad-b4c4-d9349268b5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D76F913C5B1A4797255AD7259AA9ED" ma:contentTypeVersion="38" ma:contentTypeDescription="Vytvoří nový dokument" ma:contentTypeScope="" ma:versionID="49235dd285db149611ba0ad3ef70ad08">
  <xsd:schema xmlns:xsd="http://www.w3.org/2001/XMLSchema" xmlns:xs="http://www.w3.org/2001/XMLSchema" xmlns:p="http://schemas.microsoft.com/office/2006/metadata/properties" xmlns:ns2="8675fb2b-b414-4bad-b4c4-d9349268b5a1" xmlns:ns3="406a38fe-c53c-4047-b0f8-c641386931ae" targetNamespace="http://schemas.microsoft.com/office/2006/metadata/properties" ma:root="true" ma:fieldsID="a93907e7ddce75859c6ca4616d139022" ns2:_="" ns3:_="">
    <xsd:import namespace="8675fb2b-b414-4bad-b4c4-d9349268b5a1"/>
    <xsd:import namespace="406a38fe-c53c-4047-b0f8-c641386931ae"/>
    <xsd:element name="properties">
      <xsd:complexType>
        <xsd:sequence>
          <xsd:element name="documentManagement">
            <xsd:complexType>
              <xsd:all>
                <xsd:element ref="ns2:Forma" minOccurs="0"/>
                <xsd:element ref="ns2:Verzeform" minOccurs="0"/>
                <xsd:element ref="ns2:Vazbanaproces" minOccurs="0"/>
                <xsd:element ref="ns2:Gestor" minOccurs="0"/>
                <xsd:element ref="ns2:Historieverze" minOccurs="0"/>
                <xsd:element ref="ns2:MediaServiceMetadata" minOccurs="0"/>
                <xsd:element ref="ns2:MediaServiceFastMetadata" minOccurs="0"/>
                <xsd:element ref="ns2:Form_c" minOccurs="0"/>
                <xsd:element ref="ns2:NazevForm" minOccurs="0"/>
                <xsd:element ref="ns2:UcinnostOdForm" minOccurs="0"/>
                <xsd:element ref="ns2:DomenaForm" minOccurs="0"/>
                <xsd:element ref="ns2:PredpisForm" minOccurs="0"/>
                <xsd:element ref="ns2:UstanoveniForm" minOccurs="0"/>
                <xsd:element ref="ns2:PoznForm" minOccurs="0"/>
                <xsd:element ref="ns2:Oznaceni" minOccurs="0"/>
                <xsd:element ref="ns2:UcinnostDoForm" minOccurs="0"/>
                <xsd:element ref="ns2:MediaServiceObjectDetectorVersions" minOccurs="0"/>
                <xsd:element ref="ns2:Platnost" minOccurs="0"/>
                <xsd:element ref="ns2:Odkaz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5fb2b-b414-4bad-b4c4-d9349268b5a1" elementFormDefault="qualified">
    <xsd:import namespace="http://schemas.microsoft.com/office/2006/documentManagement/types"/>
    <xsd:import namespace="http://schemas.microsoft.com/office/infopath/2007/PartnerControls"/>
    <xsd:element name="Forma" ma:index="8" nillable="true" ma:displayName="Forma" ma:description="Forma formuláře" ma:format="Dropdown" ma:internalName="Form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stinná  (analogová)"/>
                    <xsd:enumeration value="Elektronická"/>
                    <xsd:enumeration value="Formulář IS"/>
                  </xsd:restriction>
                </xsd:simpleType>
              </xsd:element>
            </xsd:sequence>
          </xsd:extension>
        </xsd:complexContent>
      </xsd:complexType>
    </xsd:element>
    <xsd:element name="Verzeform" ma:index="9" nillable="true" ma:displayName="Ver." ma:format="Dropdown" ma:internalName="Verzeform">
      <xsd:simpleType>
        <xsd:restriction base="dms:Text">
          <xsd:maxLength value="255"/>
        </xsd:restriction>
      </xsd:simpleType>
    </xsd:element>
    <xsd:element name="Vazbanaproces" ma:index="10" nillable="true" ma:displayName="Vazba na proces" ma:format="Dropdown" ma:internalName="Vazbanaproces">
      <xsd:simpleType>
        <xsd:restriction base="dms:Note">
          <xsd:maxLength value="255"/>
        </xsd:restriction>
      </xsd:simpleType>
    </xsd:element>
    <xsd:element name="Gestor" ma:index="11" nillable="true" ma:displayName="Gestor" ma:format="Dropdown" ma:list="UserInfo" ma:SharePointGroup="0" ma:internalName="Ges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storieverze" ma:index="12" nillable="true" ma:displayName="Historie verze" ma:format="Dropdown" ma:internalName="Historieverz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Form_c" ma:index="15" nillable="true" ma:displayName="Form_c" ma:format="Dropdown" ma:internalName="Form_c" ma:percentage="FALSE">
      <xsd:simpleType>
        <xsd:restriction base="dms:Number"/>
      </xsd:simpleType>
    </xsd:element>
    <xsd:element name="NazevForm" ma:index="16" nillable="true" ma:displayName="Název formuláře" ma:internalName="NazevForm">
      <xsd:simpleType>
        <xsd:restriction base="dms:Text">
          <xsd:maxLength value="255"/>
        </xsd:restriction>
      </xsd:simpleType>
    </xsd:element>
    <xsd:element name="UcinnostOdForm" ma:index="17" nillable="true" ma:displayName="Účinnost od" ma:description="Datum účinnosti formuláře" ma:format="DateOnly" ma:internalName="UcinnostOdForm">
      <xsd:simpleType>
        <xsd:restriction base="dms:DateTime"/>
      </xsd:simpleType>
    </xsd:element>
    <xsd:element name="DomenaForm" ma:index="18" nillable="true" ma:displayName="Doména" ma:description="Na formuláře na procesní doménu" ma:format="Dropdown" ma:internalName="Domena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1 Bezpečnost"/>
                    <xsd:enumeration value="P2 Účetnictví"/>
                    <xsd:enumeration value="P3 Správa dokumentů"/>
                    <xsd:enumeration value="P4 Komunikace a propagace"/>
                    <xsd:enumeration value="P5 Právní služby"/>
                    <xsd:enumeration value="P6 Personalistika"/>
                    <xsd:enumeration value="P7 Nákup a investice"/>
                    <xsd:enumeration value="P8 Projektové řízení"/>
                    <xsd:enumeration value="P9 IT"/>
                    <xsd:enumeration value="P10 Hospodaření, nakládání s majetkem a jeho správa"/>
                    <xsd:enumeration value="P11 Služební a pracovní tuzemské a zahraniční cesty"/>
                    <xsd:enumeration value="P12 Mezinárodní spolupráce"/>
                    <xsd:enumeration value="P13 Legislativa"/>
                    <xsd:enumeration value="R1 Interní audit"/>
                    <xsd:enumeration value="R2 Řízení a plánování"/>
                    <xsd:enumeration value="R3 Ochrana osobních údajů"/>
                    <xsd:enumeration value="R4 Finanční řízení"/>
                    <xsd:enumeration value="H1. Koordinace a správa metodiky"/>
                    <xsd:enumeration value="H2. Posouzení požadavků"/>
                    <xsd:enumeration value="H3. Specifikace úlohy"/>
                    <xsd:enumeration value="H4. Příprava zpracování"/>
                    <xsd:enumeration value="H5. Sběr dat"/>
                    <xsd:enumeration value="H6. Statistické zpracování"/>
                    <xsd:enumeration value="H7. Analýza a tvorba výstupů"/>
                    <xsd:enumeration value="H8. Diseminace"/>
                    <xsd:enumeration value="H9. Evaluace"/>
                    <xsd:enumeration value="H10. Zpracování voleb"/>
                  </xsd:restriction>
                </xsd:simpleType>
              </xsd:element>
            </xsd:sequence>
          </xsd:extension>
        </xsd:complexContent>
      </xsd:complexType>
    </xsd:element>
    <xsd:element name="PredpisForm" ma:index="19" nillable="true" ma:displayName="Definiční předpis" ma:description="Definiční předpis formuláře" ma:format="Dropdown" ma:internalName="PredpisForm">
      <xsd:simpleType>
        <xsd:restriction base="dms:Text">
          <xsd:maxLength value="255"/>
        </xsd:restriction>
      </xsd:simpleType>
    </xsd:element>
    <xsd:element name="UstanoveniForm" ma:index="20" nillable="true" ma:displayName="Ustanovení" ma:description="Ustanovení (čl., odst., písm.)" ma:format="Dropdown" ma:internalName="UstanoveniForm">
      <xsd:simpleType>
        <xsd:restriction base="dms:Note">
          <xsd:maxLength value="255"/>
        </xsd:restriction>
      </xsd:simpleType>
    </xsd:element>
    <xsd:element name="PoznForm" ma:index="21" nillable="true" ma:displayName="Poznámka" ma:description="Poznámka k formuláři" ma:format="Dropdown" ma:internalName="PoznForm">
      <xsd:simpleType>
        <xsd:restriction base="dms:Note">
          <xsd:maxLength value="255"/>
        </xsd:restriction>
      </xsd:simpleType>
    </xsd:element>
    <xsd:element name="Oznaceni" ma:index="22" nillable="true" ma:displayName="Označení" ma:description="Označení formuláře" ma:format="Dropdown" ma:internalName="Oznaceni">
      <xsd:simpleType>
        <xsd:restriction base="dms:Text">
          <xsd:maxLength value="12"/>
        </xsd:restriction>
      </xsd:simpleType>
    </xsd:element>
    <xsd:element name="UcinnostDoForm" ma:index="23" nillable="true" ma:displayName="Účinnost do" ma:format="DateOnly" ma:internalName="UcinnostDoForm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latnost" ma:index="25" nillable="true" ma:displayName="Platnost" ma:default="1" ma:internalName="Platnost">
      <xsd:simpleType>
        <xsd:restriction base="dms:Boolean"/>
      </xsd:simpleType>
    </xsd:element>
    <xsd:element name="Odkaz" ma:index="26" nillable="true" ma:displayName="Odkaz" ma:format="Hyperlink" ma:internalName="Odkaz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Značky obrázků" ma:readOnly="false" ma:fieldId="{5cf76f15-5ced-4ddc-b409-7134ff3c332f}" ma:taxonomyMulti="true" ma:sspId="ba8a29a4-82ad-4cdb-8b82-dfa74bb481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a38fe-c53c-4047-b0f8-c641386931ae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d4d15468-1f14-4f0d-947e-4bef9f86f2ae}" ma:internalName="TaxCatchAll" ma:showField="CatchAllData" ma:web="406a38fe-c53c-4047-b0f8-c64138693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E713E-A9D2-49C9-9BF5-93015CE29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B0F41C-1761-4330-A6D3-C524566D25F2}">
  <ds:schemaRefs>
    <ds:schemaRef ds:uri="8675fb2b-b414-4bad-b4c4-d9349268b5a1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06a38fe-c53c-4047-b0f8-c641386931a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695E639-1368-4375-B4F0-5656781CC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5fb2b-b414-4bad-b4c4-d9349268b5a1"/>
    <ds:schemaRef ds:uri="406a38fe-c53c-4047-b0f8-c64138693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Form_c460_Powerpointova prezentace_CZ_16ku9</Template>
  <TotalTime>5337</TotalTime>
  <Words>1686</Words>
  <Application>Microsoft Office PowerPoint</Application>
  <PresentationFormat>Vlastní</PresentationFormat>
  <Paragraphs>191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Prezentace ČSÚ A4</vt:lpstr>
      <vt:lpstr>PODNIKATELSKÝ SEKTOR A SPOLEČNOST Z POHLEDU INFORMAČNÍCH A KOMUNIKAČNÍCH TECHNOLOGIÍ</vt:lpstr>
      <vt:lpstr>Využívání informačních a komunikačních technologií v podnikatelském sektoru – 2024</vt:lpstr>
      <vt:lpstr>Podniky v ČR s připojením k internetu rychlostí 100Mbit/s a vyšší (v %)   Zdroj: ČSÚ</vt:lpstr>
      <vt:lpstr>Podniky v EU 27 s připojením k internetu rychlostí 100Mbit/s a vyšší v roce 2024 (v %)   Zdroj: ČSÚ</vt:lpstr>
      <vt:lpstr>Zaměstnanci podniků v ČR, kteří mají v práci přístup na internet z firemního zařízení (v %)   Zdroj: ČSÚ</vt:lpstr>
      <vt:lpstr>Zaměstnanci podniků v EU27, kteří měli v práci v roce 2024 přístup na internet (v %)   Zdroj: ČSÚ</vt:lpstr>
      <vt:lpstr>Podniky v EU27 umožňující zaměstnancům vzdálený přístup přes internet v roce 2024 (v %)   Zdroj: ČSÚ</vt:lpstr>
      <vt:lpstr>Podniky v ČR umožňující zaměstnancům alespoň občas pracovat z domova v roce 2024 (v %)   Zdroj: ČSÚ</vt:lpstr>
      <vt:lpstr>Podniky v ČR používající alespoň jednu technologii umělé inteligence (v %)   Zdroj: ČSÚ</vt:lpstr>
      <vt:lpstr>Podniky v EU27 používající alespoň jednu technologii umělé inteligence v roce 2024 (v %)   Zdroj: ČSÚ</vt:lpstr>
      <vt:lpstr>Výdaje na výzkum a vývoj v podnikatelském sektoru podle krajů v roce 2023</vt:lpstr>
      <vt:lpstr>Výběrové šetření o využívání informačních a komunikačních technologií v domácnostech (VŠIT)</vt:lpstr>
      <vt:lpstr>Počítejte s námi!  www.csu.gov.cz</vt:lpstr>
    </vt:vector>
  </TitlesOfParts>
  <Company>ČSÚ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PODNIKATELSKÝ SEKTOR A SPOLEČNOST Z POHLEDU INFORMAČNÍCH A KOMUNIKAČNÍCH TECHNOLOGIÍ</dc:title>
  <dc:creator>Frelich Jiří</dc:creator>
  <cp:lastModifiedBy>Frelich Jiří</cp:lastModifiedBy>
  <cp:revision>221</cp:revision>
  <dcterms:created xsi:type="dcterms:W3CDTF">2024-11-19T11:51:09Z</dcterms:created>
  <dcterms:modified xsi:type="dcterms:W3CDTF">2025-05-14T07:44:33Z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0x010100FBD76F913C5B1A4797255AD7259AA9ED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