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68" r:id="rId2"/>
    <p:sldId id="413" r:id="rId3"/>
    <p:sldId id="269" r:id="rId4"/>
    <p:sldId id="383" r:id="rId5"/>
    <p:sldId id="384" r:id="rId6"/>
    <p:sldId id="355" r:id="rId7"/>
    <p:sldId id="386" r:id="rId8"/>
    <p:sldId id="387" r:id="rId9"/>
    <p:sldId id="414" r:id="rId10"/>
    <p:sldId id="274" r:id="rId11"/>
    <p:sldId id="401" r:id="rId12"/>
    <p:sldId id="415" r:id="rId13"/>
    <p:sldId id="421" r:id="rId14"/>
    <p:sldId id="422" r:id="rId15"/>
    <p:sldId id="423" r:id="rId16"/>
    <p:sldId id="409" r:id="rId17"/>
    <p:sldId id="408" r:id="rId18"/>
    <p:sldId id="410" r:id="rId19"/>
    <p:sldId id="411" r:id="rId20"/>
    <p:sldId id="377" r:id="rId21"/>
    <p:sldId id="375" r:id="rId22"/>
    <p:sldId id="424" r:id="rId23"/>
    <p:sldId id="425" r:id="rId24"/>
    <p:sldId id="416" r:id="rId25"/>
    <p:sldId id="373" r:id="rId26"/>
    <p:sldId id="374" r:id="rId27"/>
    <p:sldId id="376" r:id="rId28"/>
    <p:sldId id="394" r:id="rId29"/>
    <p:sldId id="395" r:id="rId30"/>
    <p:sldId id="418" r:id="rId31"/>
    <p:sldId id="419" r:id="rId32"/>
    <p:sldId id="420" r:id="rId33"/>
    <p:sldId id="388" r:id="rId34"/>
    <p:sldId id="389" r:id="rId35"/>
    <p:sldId id="336" r:id="rId36"/>
    <p:sldId id="391" r:id="rId37"/>
    <p:sldId id="339" r:id="rId38"/>
    <p:sldId id="341" r:id="rId39"/>
    <p:sldId id="345" r:id="rId40"/>
    <p:sldId id="346" r:id="rId41"/>
    <p:sldId id="368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42" r:id="rId59"/>
    <p:sldId id="417" r:id="rId60"/>
    <p:sldId id="443" r:id="rId61"/>
    <p:sldId id="444" r:id="rId62"/>
    <p:sldId id="335" r:id="rId6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8143" autoAdjust="0"/>
  </p:normalViewPr>
  <p:slideViewPr>
    <p:cSldViewPr snapToGrid="0" snapToObjects="1">
      <p:cViewPr varScale="1">
        <p:scale>
          <a:sx n="85" d="100"/>
          <a:sy n="85" d="100"/>
        </p:scale>
        <p:origin x="708" y="90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8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0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10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15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94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Průběžná výzva se třemi koly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Minimální výše projektu 60 000 eur (neinvestiční projekt), 80 000 eur (investiční projekt)</a:t>
            </a:r>
          </a:p>
          <a:p>
            <a:r>
              <a:rPr lang="cs-CZ" dirty="0"/>
              <a:t>Garantováno zpracování 10 stanovisek k projektovým záměrů za měsíc.</a:t>
            </a:r>
          </a:p>
          <a:p>
            <a:r>
              <a:rPr lang="cs-CZ" dirty="0"/>
              <a:t>Každý žadatel může předložit v rámci průběžné výzvy po celou dobu této výzvy nejvíce 3 záměry.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14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Ad1) památky evidované na ústředím seznamu kulturních památek</a:t>
            </a:r>
          </a:p>
          <a:p>
            <a:endParaRPr lang="cs-CZ" dirty="0"/>
          </a:p>
          <a:p>
            <a:r>
              <a:rPr lang="cs-CZ" dirty="0"/>
              <a:t>Specifické podmínky: podporovány takové přírodní atraktivity, kde je možné přesně změřit jejich návštěvnost</a:t>
            </a:r>
          </a:p>
          <a:p>
            <a:endParaRPr lang="cs-CZ" dirty="0"/>
          </a:p>
          <a:p>
            <a:r>
              <a:rPr lang="cs-CZ" dirty="0"/>
              <a:t>Ad4) Energetická úspora budov u projektů, které se na to zaměřují (zateplení). Nutné doložit PENB současný a budoucí. </a:t>
            </a:r>
          </a:p>
          <a:p>
            <a:endParaRPr lang="cs-CZ" dirty="0"/>
          </a:p>
          <a:p>
            <a:r>
              <a:rPr lang="cs-CZ" dirty="0"/>
              <a:t>Většinu dopadů na životní prostředí řeší na polské straně speciální příloha, kterou potvrzuje RDOŚ.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podmínky týkající se ŽP: zamezení šíření invazních druhů při přesunech zeminy, nesmí dojít k nežádoucímu záboru zemědělské půdy, minimalizování negativního dopadu realizace projektu na lesní pozemky</a:t>
            </a:r>
          </a:p>
          <a:p>
            <a:endParaRPr lang="cs-CZ" dirty="0"/>
          </a:p>
          <a:p>
            <a:r>
              <a:rPr lang="cs-CZ" dirty="0"/>
              <a:t>Doporučujeme důkladně prostudovat seznam povinných příloh, které se musí předložit.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89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9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120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525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66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Průběžná výzva se třemi koly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Minimální výše projektu 60 000 eur (neinvestiční projekt), 80 000 eur (investiční projekt)</a:t>
            </a:r>
          </a:p>
          <a:p>
            <a:r>
              <a:rPr lang="cs-CZ" dirty="0"/>
              <a:t>Garantováno zpracování 10 stanovisek k projektovým záměrů za měsíc.</a:t>
            </a:r>
          </a:p>
          <a:p>
            <a:r>
              <a:rPr lang="cs-CZ" dirty="0"/>
              <a:t>Každý žadatel může předložit v rámci průběžné výzvy po celou dobu této výzvy nejvíce 3 záměry.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881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29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244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71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89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85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38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553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908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26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96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28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07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06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602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20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1438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11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98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090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5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186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238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732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7517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825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9777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661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964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6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745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53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6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9.gif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9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9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1432537"/>
            <a:ext cx="10916239" cy="1325563"/>
          </a:xfrm>
        </p:spPr>
        <p:txBody>
          <a:bodyPr>
            <a:normAutofit fontScale="90000"/>
          </a:bodyPr>
          <a:lstStyle/>
          <a:p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57A804B7-7E85-4514-B0FC-1FD43D082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5979" y="4034332"/>
            <a:ext cx="2475549" cy="58477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5BE585-1004-457A-A5EC-AC5B690B6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/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59D6704-77C1-4537-A3D8-DB24E0FEE905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840378"/>
          <a:ext cx="11410394" cy="3961705"/>
        </p:xfrm>
        <a:graphic>
          <a:graphicData uri="http://schemas.openxmlformats.org/drawingml/2006/table">
            <a:tbl>
              <a:tblPr firstRow="1" bandRow="1"/>
              <a:tblGrid>
                <a:gridCol w="6386006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2157961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866427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11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Priorita / </a:t>
                      </a:r>
                      <a:r>
                        <a:rPr lang="cs-CZ" sz="24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24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riorytet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mil./</a:t>
                      </a: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r>
                        <a:rPr lang="cs-CZ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 </a:t>
                      </a:r>
                      <a:r>
                        <a:rPr lang="cs-CZ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środowisko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2FBE89DB-98E5-4822-AD08-BFEEFCCBE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Systémová opatření pro posílení přeshraniční spolupráce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Vzdělávání, výměna zkušeností, společná cvičení a stáže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Modernizace/pořizování specializované techniky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nezbytné pro prevenci a odstraňování následků rizik spojených se změnami klimatu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systemowe wzmacniające współpracę transgraniczną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Szkolenia i wymiana doświadczeń, wspólne ćwiczenia i staże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Modernizacja/zakupy specjalistycznego sprzętu</a:t>
                      </a: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niezbędnego do zapobiegania i eliminacji skutków zagrożeń związanych ze zmianami klimatu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Cíl 1.1 - Větší připravenost a přeshraniční akceschopnost při řešení rizik a katastrof v česko-polském pohraničí souvisejících se změnou klimatu</a:t>
            </a:r>
            <a:b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 1.1 - Większa gotowość i transgraniczna zdolność do radzenia sobie z zagrożeniami i katastrofami na pograniczu czesko-polskim związanymi ze zmianami klimatu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34696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Síťování, koordinace, monitoring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Terénní opatření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ochrana a obnova lesa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aktivity zaměřené na přirozené zadržování vody v krajině a podporující biodiverzitu a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bioretenci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sieci współpracy, koordynacja, monitorowanie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terenowe</a:t>
                      </a:r>
                      <a:endParaRPr kumimoji="0" lang="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ochrona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odtwarzanie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lasów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na rzecz naturalnej retencji wody </a:t>
                      </a:r>
                      <a:b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terenie i wspierające zarówno bioróżnorodność, jak i bioretencję</a:t>
                      </a:r>
                      <a:endParaRPr kumimoji="0" lang="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Cíl 1.2 - </a:t>
            </a:r>
            <a:r>
              <a:rPr lang="cs-CZ" sz="2000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Koor</a:t>
            </a:r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dinovanější přístup k ochraně životního prostředí v česko-polském pohraničí</a:t>
            </a:r>
            <a:b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 1.2 - Bardziej skoordynowane podejście do ochrony środowiska na pograniczu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czesko-polskim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1863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11. 2023 – 15. 5.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15. 5. 2024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7 000 000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Ochrana životního prostředí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Ochrona środowiska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76755"/>
              </p:ext>
            </p:extLst>
          </p:nvPr>
        </p:nvGraphicFramePr>
        <p:xfrm>
          <a:off x="201480" y="1019858"/>
          <a:ext cx="1141039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6552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 činné v oblasti ochrany životního prostředí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agrární / zemědělské komory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 działające w obszarze ochrony środowiska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 rolnicze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5248A894-CDF4-3325-5A4C-A62CE3D82CB1}"/>
              </a:ext>
            </a:extLst>
          </p:cNvPr>
          <p:cNvSpPr txBox="1">
            <a:spLocks/>
          </p:cNvSpPr>
          <p:nvPr/>
        </p:nvSpPr>
        <p:spPr>
          <a:xfrm>
            <a:off x="448557" y="186879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Ochrana životního prostředí</a:t>
            </a:r>
            <a:br>
              <a:rPr lang="pl-PL"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2200" b="1">
                <a:solidFill>
                  <a:srgbClr val="FF6600"/>
                </a:solidFill>
                <a:latin typeface="Arial" charset="0"/>
                <a:cs typeface="Arial" charset="0"/>
              </a:rPr>
              <a:t>–</a:t>
            </a:r>
            <a:r>
              <a:rPr lang="pl-PL" sz="2200" b="1">
                <a:solidFill>
                  <a:srgbClr val="FF6600"/>
                </a:solidFill>
                <a:latin typeface="Arial" charset="0"/>
                <a:cs typeface="Arial" charset="0"/>
              </a:rPr>
              <a:t> Ochrona środowiska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87739"/>
              </p:ext>
            </p:extLst>
          </p:nvPr>
        </p:nvGraphicFramePr>
        <p:xfrm>
          <a:off x="390803" y="1146524"/>
          <a:ext cx="11410394" cy="434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 výše dotace z EFRR je 1,5 mil. EUR / projekt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nesmí dojít k šíření invazních druhů.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Projektem nedojde k nežádoucímu záboru zemědělské půdy.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Jedná-li se o stavbu v okolí lesa, musí projekt minimalizovat své případné negativní vedlejší efekty na lesní pozemky.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staveb a opatření na podporu zadržování vody v krajině nedojde vlivem projektu ke zhoršení odtokových poměrů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Maks. kwota dofinansowania z EFRR wynosi 1,5 mln EUR/projekt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mogą być jedynie projekty, w ramach których nie dochodzi do rozprzestrzeniania się gatunków inwazyjnych.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wyniku projektu nie dojdzie do żadnych niepożądanych zaborów gruntów rolnych.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budowa jest w pobliżu lasu, projekt musi minimalizować swoje potencjalne negatywne oddziaływanie na grunty leśne.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budowli i działań sprzyjających retencjonowaniu wody w krajobrazie projekt nie spowoduje pogorszenia warunków odpływu wody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7E5464FF-282C-ED00-7941-038C3369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Ochrana životního prostředí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Ochrona środowiska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vzniku nových, resp. rozvoj stávajících prvků cestovního ruchu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przy tworzeniu nowych lub rozwój istniejących elementów turystyki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działań towarzyszących związanych z rozwojem turystyki</a:t>
                      </a: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Cíl 2.1 - Lepší přeshraniční využití potenciálu udržitelného cestovního ruchu pro hospodářský rozvoj česko-polského pohraničí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 2.1 - Lepsze transgraniczne wykorzystanie potencjału turystyki zrównoważonej dla rozwoju gospodarczego pogranicza czesko-polskiego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11031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17. 1. 2024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31. 5. 2023, 18. 10. 2023,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17 500 000 EUR, 2. 10 000 000 EUR,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7 500 000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201480" y="1302121"/>
          <a:ext cx="11410394" cy="41655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6552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 a náboženské spolky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asociace a sdružení působící v oblasti cestovního ruchu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samosprávy turistických lokalit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cestovním ruchu a na něj navázaných odvětvích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powołane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i związki wyznaniowe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stowarzyszenia i związki działające w obszarze turystyki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</a:t>
                      </a: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samorządy obszarów turystycznych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obywatelskiego,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branży turystycznej i powiązanych z nią branżach.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130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rekonstrukcí a novostaveb limit 1,5 mil. € na stavební objekt (CZV), mimo památkově chráněných objektů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Soulad s nabídkou cestovní ruchu v regionech (zvláštní příloha)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Climate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proofing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(odolnost na klimatickou změnu) nad 1 mil €, pravidlo především neškodit (NE fosilní zdroje, recyklování aspoň 70 % odpadů – znovu využití, šetrné technologie a instalace) – dodatečné body za „zelená řešení“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rekonstrukci nutná úspora 10 % energií (kromě památek a výjimek dle zákona)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przebudowy i nowych budynków limit 1,5 mln EUR na budynek (CWK), nie dotyczy budynków wpisanych do rejestru zabytków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Zgodność z ofertą turystyczną w regionach (specjalny załącznik)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Climate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proofing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(odporność na zmiany klimatyczne) i 1 mln €, zasada przede wszystkim nie szkodzić (BEZ surowców energetycznych, recykling co najmniej 70% odpadów –do ponownego użycia, oszczędne technologie i instalacje) - dodatkowe punkty za " zielone rozwiązania”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remontu i przebudowy konieczne jest 10% oszczędności energii (z wyjątkiem zabytków i wyjątków zgodnych z prawem)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784034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Novostavby musí být realizovány v pasivním standardu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nové spotřebiče musí splňovat nejvyšší dostupnou energetickou třídu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budou pouze zařízení využívající vodu, které splňují konkrétní podmínky (úsporná zařízení)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nowych budynków wspierane będą wyłącznie budynki w standardzie pasywnym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nowe urządzenia muszą spełniać najwyższą dostępną klasę energetyczną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będą tylko urządzenia zużywające wodę, które spełniają określone warunki (urządzenia oszczędzające wodę)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26771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veřejné správy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které povedou ke zlepšení podmínek pro její fungování a rozvoj přeshraniční spolupráce v dané oblasti a umožní identifikovat konkrétní překážky a nalézt řešení problémů, které jsou pro obě strany hranice společné.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 veřejné správy mohou spolu s partnery připravovat společné studie, koncepce a strategie, vyměňovat si informace, data a znalosti či realizovat další aktivity podobného charakteru. Tyto projekty pomohou v odstraňování překážek a bariér v rozvoji území jak na úrovni celého pohraničí, tak také na lokální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administracji publicznej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które doprowadzą do poprawy warunków jej funkcjonowania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oraz rozwoju współpracy transgranicznej w danym obszarze oraz pozwolą zidentyfikować konkretne przeszkody i znaleźć rozwiązania problemów, które są wspólne po obu stronach granicy.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Jednostki administracji publicznej mogą przygotowywać wspólne opracowania, koncepcje i strategie, wymieniać informacje, dane i wiedzę lub prowadzić inne działania o podobnym charakterze. Projekty te pomogą usunąć przeszkody i bariery rozwoju terytorialnego zarówno na całym pograniczu, jak i na poziomie lokalnym.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Cíl 4.1 - Zlepšení podmínek pro fungování a rozvoj přeshraniční spolupráce v dané</a:t>
            </a:r>
            <a:b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tematické oblasti</a:t>
            </a:r>
            <a:b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 4.1 - Poprawa warunków funkcjonowania i rozwoju współpracy transgranicznej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 danym tematycznym obszarze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66848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 7. 2023 – 21.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8. 11. 2023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2 843 365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8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45539"/>
              </p:ext>
            </p:extLst>
          </p:nvPr>
        </p:nvGraphicFramePr>
        <p:xfrm>
          <a:off x="201480" y="1302121"/>
          <a:ext cx="11410394" cy="41655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6552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podmioty, jednostki utworzone przez władze publiczne,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3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spolupráce institucí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współpracy instytucji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 to people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Cíl 4.2 - Prohloubení přeshraničních vazeb obyvatel a institucí česko-polského pohraničí</a:t>
            </a:r>
            <a:b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 4.2 - Pogłębianie więzi transgranicznych mieszkańców i instytucji pogranicza czesko-polskiego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4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89863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17. 1. 2024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3. 5. 2023, 18. 10. 2023,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2 600 000 EUR, 2. 1 500 000 EUR,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1 500 000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201480" y="1302121"/>
          <a:ext cx="1141039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6552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 a náboženské spolky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orgánů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instituce vzdělávacího systému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podmioty, jednostki utworzone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 (w tym uczelnie wyższe)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i związki wyznaniowe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 socjalne</a:t>
                      </a: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organów administracji publicznej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systemu edukacji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výdaje na stavební práce,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Větší důraz na „polsko-českou“ účast na akcích, více kontrol na místě a dokazování přeshraničního dopadu a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roboty budowlane nie są kwalifikowalne,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Większy nacisk na „polsko-czeski” udział w wydarzeniach, więcej kontroli na miejscu i udowodnienie transgranicznego wpływu i współpracy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Spolupráce institucí a obyvatel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13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Harmonogram naborów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výzev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Rodzaje naborów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31268"/>
              </p:ext>
            </p:extLst>
          </p:nvPr>
        </p:nvGraphicFramePr>
        <p:xfrm>
          <a:off x="390803" y="1231716"/>
          <a:ext cx="11410394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Kolové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jeden termín pro předkládání žádostí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Průběžné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více termínů pro předkládání žádostí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trybie zamkniętym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jeden termin na składanie wniosku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trybie ciągłym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więcej terminów na składanie wniosków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 uzavřené výzvy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J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uż zamknięte nabory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5043"/>
              </p:ext>
            </p:extLst>
          </p:nvPr>
        </p:nvGraphicFramePr>
        <p:xfrm>
          <a:off x="390803" y="1231715"/>
          <a:ext cx="11410394" cy="35400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00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3.1 - Přeshraniční silniční mosty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1.1 - Integrovaný záchranný systém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3.1 - Silnice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3.1 - Železnice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3.1 - Transgraniczne mosty drogowe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1.1 - Zintegrowany system ratownictwa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 – Drogi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3.1 - Kolej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0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Otevřené výzvy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N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abory otwarte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05585"/>
              </p:ext>
            </p:extLst>
          </p:nvPr>
        </p:nvGraphicFramePr>
        <p:xfrm>
          <a:off x="390803" y="1231715"/>
          <a:ext cx="11410394" cy="3383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9903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2.1 – Cestovní ruch (do 28. 2. 2024, průběžná výzva)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 – Spolupráce obyvatel a institucí (do 28. 2. 2024, průběžná výzva)</a:t>
                      </a: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 – Spolupráce veřejné správy (do 21. 2. 2024)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2.1 – Turystyka (do 28.02.2024, nabór w trybie ciągłym)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 – Współpraca mieszkańców i instytucji (do 28.02.2024, nabór w trybie ciągłym)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 – Współpraca administracji publicznej (do 21.02.2024)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Plánované výzvy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Zaplanowane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nabory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18739"/>
              </p:ext>
            </p:extLst>
          </p:nvPr>
        </p:nvGraphicFramePr>
        <p:xfrm>
          <a:off x="390803" y="1231715"/>
          <a:ext cx="11410394" cy="35400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00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 – Ochrana životního prostředí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1.2 - Ochrona środowiska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0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(ZMV)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Uproszczone metody rozliczania (UMR)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9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ZMV?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Dlaczego UMR?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6"/>
          <a:ext cx="11513176" cy="2159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5658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658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Protože se jedná o 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ZJEDNODUŠENÍ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(během realizace projektu v podobě snazšího vykazování nákladů)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Ponieważ dochodzi do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UPROSZCZENIA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(łatwiejsze rozliczanie wydatków podczas realizacji projektu).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6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nástroje ZMV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Podstawowe instrumenty UMR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521564" cy="3510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78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0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4150 EUR na přípravu projektu (každý rok navýšená o inflaci)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Jednotkové mzdové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mnoho variant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Jednorazowa kwota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4150 euro na przygotowanie projektu (corocznie zwiększana o wskaźnik inflacji)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jednostkowe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ryczałtowe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wiele wariantów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265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hodin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měsíců x výše úvazku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liczba godzin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ilość miesięcy x wymiar etatu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8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87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ve 3 úrovních (tzv. pracovní profily)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1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unikátní, vysoce kvalifikovaní odborníci (metodik, vědecký pracovník, programátor, tlumočník,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2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koordinátoři, projektoví a finanční manažeři, lektoři, realizátoři aktivit, apod.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3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pomocný a neodborný personál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na trzech poziomach (tzw. profile zawodowe)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1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wyjątkowi, wysoko wykwalifikowani specjaliści (metodyk, pracownik naukowy, programista, tłumacz itd.)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2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koordynatorzy, menadżerowie finansowi i projektowi, lektorzy, realizatorzy działań projektowych itp.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zawodowy 3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personel pomocniczy i nieposiadający wysokich kwalifikacji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09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odlišně pro české a polské partnery /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inaczej dla polskich i czeskich partnerów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E710A14-5D15-45BC-81DD-F60CDF4F9C67}"/>
              </a:ext>
            </a:extLst>
          </p:cNvPr>
          <p:cNvGraphicFramePr>
            <a:graphicFrameLocks noGrp="1"/>
          </p:cNvGraphicFramePr>
          <p:nvPr/>
        </p:nvGraphicFramePr>
        <p:xfrm>
          <a:off x="738909" y="2286922"/>
          <a:ext cx="9845964" cy="2560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90852">
                  <a:extLst>
                    <a:ext uri="{9D8B030D-6E8A-4147-A177-3AD203B41FA5}">
                      <a16:colId xmlns:a16="http://schemas.microsoft.com/office/drawing/2014/main" val="1842425316"/>
                    </a:ext>
                  </a:extLst>
                </a:gridCol>
                <a:gridCol w="4244830">
                  <a:extLst>
                    <a:ext uri="{9D8B030D-6E8A-4147-A177-3AD203B41FA5}">
                      <a16:colId xmlns:a16="http://schemas.microsoft.com/office/drawing/2014/main" val="3664537377"/>
                    </a:ext>
                  </a:extLst>
                </a:gridCol>
                <a:gridCol w="3110282">
                  <a:extLst>
                    <a:ext uri="{9D8B030D-6E8A-4147-A177-3AD203B41FA5}">
                      <a16:colId xmlns:a16="http://schemas.microsoft.com/office/drawing/2014/main" val="3822888707"/>
                    </a:ext>
                  </a:extLst>
                </a:gridCol>
              </a:tblGrid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Pracovní profil / </a:t>
                      </a:r>
                    </a:p>
                    <a:p>
                      <a:pPr algn="ctr"/>
                      <a:r>
                        <a:rPr lang="cs-CZ" dirty="0"/>
                        <a:t>Profil </a:t>
                      </a:r>
                      <a:r>
                        <a:rPr lang="cs-CZ" dirty="0" err="1"/>
                        <a:t>zawodowy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sazba / CZ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 sazba / PL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2413540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509 Kč / </a:t>
                      </a:r>
                      <a:r>
                        <a:rPr lang="cs-CZ" sz="1800" dirty="0">
                          <a:effectLst/>
                        </a:rPr>
                        <a:t>22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72 950 Kč/</a:t>
                      </a:r>
                      <a:r>
                        <a:rPr lang="cs-CZ" sz="1800" dirty="0">
                          <a:effectLst/>
                        </a:rPr>
                        <a:t>3 106 EUR/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94,10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13 494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8886189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376 Kč / </a:t>
                      </a:r>
                      <a:r>
                        <a:rPr lang="cs-CZ" sz="1800" dirty="0">
                          <a:effectLst/>
                        </a:rPr>
                        <a:t>16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53 848 Kč / </a:t>
                      </a:r>
                      <a:r>
                        <a:rPr lang="cs-CZ" sz="1800" dirty="0">
                          <a:effectLst/>
                        </a:rPr>
                        <a:t>2 292,50 EUR 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64,40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9 229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7285697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311 Kč / </a:t>
                      </a:r>
                      <a:r>
                        <a:rPr lang="cs-CZ" sz="1800" dirty="0">
                          <a:effectLst/>
                        </a:rPr>
                        <a:t>13,50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44 570 Kč / </a:t>
                      </a:r>
                      <a:r>
                        <a:rPr lang="cs-CZ" sz="1800" dirty="0">
                          <a:effectLst/>
                        </a:rPr>
                        <a:t>1 897,50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49,90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7 153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3656186"/>
                  </a:ext>
                </a:extLst>
              </a:tr>
            </a:tbl>
          </a:graphicData>
        </a:graphic>
      </p:graphicFrame>
      <p:sp>
        <p:nvSpPr>
          <p:cNvPr id="17" name="Nadpis 6">
            <a:extLst>
              <a:ext uri="{FF2B5EF4-FFF2-40B4-BE49-F238E27FC236}">
                <a16:creationId xmlns:a16="http://schemas.microsoft.com/office/drawing/2014/main" id="{CE4A60F0-577C-4810-8151-DD9320AB29AF}"/>
              </a:ext>
            </a:extLst>
          </p:cNvPr>
          <p:cNvSpPr txBox="1">
            <a:spLocks/>
          </p:cNvSpPr>
          <p:nvPr/>
        </p:nvSpPr>
        <p:spPr>
          <a:xfrm>
            <a:off x="746620" y="365126"/>
            <a:ext cx="10810642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9A53D80-435C-4A22-AB52-1FD51D084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5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457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8457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(počítáno z přímých nákladů)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IZS (investiční)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Cestovní ruch (investiční)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ostatní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z mezd na všechny ostatní výdaje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(mzdy jsou dány jednotkovými náklady)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548583" y="1795002"/>
            <a:ext cx="328726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95781" y="1795004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553205" y="2298380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553196" y="2820369"/>
            <a:ext cx="10860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548582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901142" y="4336820"/>
            <a:ext cx="1674601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všechny ostatní výdaje</a:t>
            </a: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877B698-5056-4C09-A432-2CEB10005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 dirty="0">
                <a:solidFill>
                  <a:srgbClr val="00339A"/>
                </a:solidFill>
                <a:latin typeface="CIDFont+F3"/>
              </a:rPr>
              <a:t>PRIORITY </a:t>
            </a: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/ </a:t>
            </a:r>
            <a:r>
              <a:rPr lang="cs-CZ" sz="2400" b="1" i="0" u="none" strike="noStrike" baseline="0" dirty="0">
                <a:solidFill>
                  <a:srgbClr val="F18200"/>
                </a:solidFill>
                <a:latin typeface="CIDFont+F3"/>
              </a:rPr>
              <a:t>PRIORYTETY</a:t>
            </a: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09"/>
          <a:ext cx="11410394" cy="39174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9174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obliczane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wydatków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bezpośrednich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ZSR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wynagrodzeń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określone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stawkami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jednostkowymi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306238" y="1795001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wynagrodzenia</a:t>
            </a:r>
            <a:endParaRPr kumimoji="0" lang="cs-CZ" sz="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81931" y="1777975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pozostałe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wydatki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bezpośrednie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332365" y="2298380"/>
            <a:ext cx="76578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wynagrodzenia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pozostałe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wydatki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bezpośrednie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332365" y="2820367"/>
            <a:ext cx="1306929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wynagrodzenia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pozostałe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wydatki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bezpośrednie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306238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wynagrodzenia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657216" y="4336818"/>
            <a:ext cx="1900046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wszystkie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pozostałe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wydatki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CD6DA82C-7834-4537-8C0D-A95396483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2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Způsobilost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výdajů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– </a:t>
            </a: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vybrané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aspekty</a:t>
            </a:r>
            <a:b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Kwalifikowalność wydatków –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wybran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e aspekty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93408"/>
              </p:ext>
            </p:extLst>
          </p:nvPr>
        </p:nvGraphicFramePr>
        <p:xfrm>
          <a:off x="390803" y="1231716"/>
          <a:ext cx="1141039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4086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Nezpůsobilé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jsou například: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dary </a:t>
                      </a: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(pozor na propagační předměty)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odměny do soutěží nad 50 EUR/ks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alkoholické nápoje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věcné příspěvky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výdaje na kulturní a umělecké činnosti nad 625 EUR / účinkujícího nebo 2 500 EUR / partnera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náklady na cestovné vlastních zaměstnanců mimo paušální sazbu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Kompletní výčet je uveden v kap. A.6 PPŽ a příloze č. 4 PPŽ (pro české partnery)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Niekwalifikowalnymi wydatkami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są na przykład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darowizny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(uwaga na gadżety promocyjne)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nagrody do konkursów powyżej 50 euro/szt.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napoje alkoholowe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świadczenia niepieniężne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działania kulturalne i artystyczne powyżej 625 euro/wykonawca lub 2500 euro/partner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własnych pracowników poza stawką ryczałtową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Kompletna lista znajduje się w rozdz. A.6 PW i w załączniku nr 4 PW (dla czeskich partnerów)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168053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1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altLang="cs-CZ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Generator budżetu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1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243699"/>
            <a:ext cx="10810642" cy="904381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G</a:t>
            </a:r>
            <a:r>
              <a:rPr kumimoji="0" lang="pl-PL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enerator</a:t>
            </a: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budżetu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6"/>
          <a:ext cx="11513176" cy="261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5658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5658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Generátor rozpočtu je součástí aplikace, ve které jsou předkládány i projektové záměry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Rozpočet projektu lze vytvořit vždy pouze z již založeného projektového záměru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 budżetu jest częścią aplikacji, w której składane są również propozycje projektów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projektu może być tworzony tylko na podstawie już utworzonej propozycji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8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0CD17D-E753-FE18-5237-8445E6A1DC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65" t="9740" r="6485" b="8441"/>
          <a:stretch/>
        </p:blipFill>
        <p:spPr>
          <a:xfrm>
            <a:off x="1610292" y="0"/>
            <a:ext cx="8674279" cy="459658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5CA078-FAE0-89F9-01CF-CDBE795BC901}"/>
              </a:ext>
            </a:extLst>
          </p:cNvPr>
          <p:cNvSpPr txBox="1"/>
          <p:nvPr/>
        </p:nvSpPr>
        <p:spPr>
          <a:xfrm>
            <a:off x="3048000" y="4693305"/>
            <a:ext cx="6096000" cy="46166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http://cz-pl.eu/zamery/prihlaseni.html</a:t>
            </a:r>
          </a:p>
        </p:txBody>
      </p:sp>
    </p:spTree>
    <p:extLst>
      <p:ext uri="{BB962C8B-B14F-4D97-AF65-F5344CB8AC3E}">
        <p14:creationId xmlns:p14="http://schemas.microsoft.com/office/powerpoint/2010/main" val="3458801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480FD3-807C-0AD2-9C6B-1F530F7681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344" r="1037" b="4785"/>
          <a:stretch/>
        </p:blipFill>
        <p:spPr>
          <a:xfrm>
            <a:off x="1045878" y="160256"/>
            <a:ext cx="9878773" cy="47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56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AC9C8B8-9C6D-B798-0B71-DE19451DE9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84" t="9492" r="9543" b="5484"/>
          <a:stretch/>
        </p:blipFill>
        <p:spPr>
          <a:xfrm>
            <a:off x="1715020" y="28805"/>
            <a:ext cx="8864740" cy="51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76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955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Dobrý přeshraniční projekt </a:t>
            </a: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Dobry projekt transgraniczny 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27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260060" y="937443"/>
          <a:ext cx="11610362" cy="3977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0341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0695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Společný, založený na partnerství subjektů CZ a PL.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Tematicky konzistentní.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Vysoká úroveň přeshraniční spolupráce partnerů.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se doplňují, nejsou zrcadlové.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Dosažené efekty by měly být lepší než v případě jednotlivých individuálních projektů, realizovaných pouze na jedné straně hranice.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Měly by sloužit cílovým skupinám na obou stranách hranice.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Wspólny, oparty na partnerstwie subiektów CZ i PL.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Spójny tematycznie.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Wysoki poziom współpracy transgranicznej partnerów.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się uzupełniają, nie są lustrzane.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Osiągane efekty powinny być lepsze, niż w przypadku projektów indywidualnych, realizowanych tylko po jednej stronie granicy.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Powinien służyć grupom docelowym po obu stronach granicy.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Dobrý přeshraniční projekt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Dobry projekt transgraniczny 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1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Základem dobrého přeshraničního projektu je tematické propojení.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téma by mělo být blízké všem partnerům projektu.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potenciál, společný problém, společný zájem.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začíná nalezením partnera, s nimž nás spojuje společné téma.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Filarem dobrego projektu transgranicznego jest spójność tematyczna.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temat powinien być charakterystyczny dla wszystkich partnerów projektu.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potencjał, wspólny problem, wspólny interes.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rozpoczyna się od znalezienia partnera, z którym łączy nas wspólny temat.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Tematické propojení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Spójność tematyczna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00339A"/>
                </a:solidFill>
                <a:latin typeface="CIDFont+F3"/>
              </a:rPr>
              <a:t>Kdo může žádat?/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Kto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może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wnioskować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neměly mít zrcadlový charakter.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se měly doplňovat.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Dosahované výsledky jsou lepší, než v případě aktivit realizovaných samostatně na jedné straně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Cílová skupina je rozsáhlejší.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nie powinny mieć lustrzanego charakteru.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powinny się uzupełniać.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Osiągane efekty są lepsze, niż w przypadku działań indywidualnych po jednej stronie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Grupa docelowa jest szersza.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Doplňující se aktivity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Uzupełniające się działania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1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92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by měl mít dopad na cílové skupiny na obou stranách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Všechny prvky projektu by měly mít vliv na cílové skupiny na obou stranách hranice.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Ve výjimečných situacích projekt může mít vliv na cílové skupiny na jedné straně hranice – v takovém případě aktivity jsou na jedné straně a cílové skupiny na straně druhé.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Přínos aktivit pro cílové skupiny na druhé straně hranice určuje přeshraniční dopad (efekt)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powinien oddziaływać na grupy docelowe po obu stronach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Wszystkie elementy projektu powinny oddziaływać na grupy docelowe po obu stronach granicy.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wyjątkowych sytuacjach projekt może mieć wpływ na grupy docelowe po jednej stronie granicy – w takim przypadku działania po jednej stronie a grupy docelowe po drugiej.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Korzyści, które działania przynoszą grupom docelowym po drugiej stronie granicy, określają wpływ (efekt) transgraniczny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Cílová skupina 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Grupa docelowa 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5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507415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Přeshraniční dopad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1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programu INTERREG musí mít každý projekt přeshraniční dopad (efekt).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Na přeshraniční dopad projektu je zaměřená zvláštní část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projektu je vyžadován a monitorován v průběhu celé realizace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by měl být trvalý, jeho udržitelnost je rovněž předmětem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Każdy projekt realizowany w Programie INTERREG musi mieć wpływ (efekt) transgraniczny.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podlega osobnej ocenie podczas procesu oceny projektu.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jest wymagany i monitorowany podczas całej realizacji projektu.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Efekt transgraniczny powinien być trwały, a jego trwałość jest również oceniana podczas procesu oceny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8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Přidaná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hodnota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Příspěvek projektu k propojování příhraničí.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Dopad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 na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obě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strany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hranice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(cílové skupiny projektu).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Šíře dopadu projektu ve společném území.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Udržitelnost přeshraničního dopadu.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Wartość dodana wspólnej realizacji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integrację pogranicza.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obie strony granicy (grupy docelowe projektu).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Znaczenie wpływu projektu we wspólnym obszarze.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Trwałość wpływu transgranicznego.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– hodnocení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 - ocena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6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507415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Přeshraniční spolupráce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Współpraca transgraniczna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73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příprava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personál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financování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przygotowanie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 realizacja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personel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 finansowanie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89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příprava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je podíl partnerů na společné přípravě projektu patrný z projektového záměru, projektové žádosti a jejích příloh (např. podíl úkolů jednotlivých partnerů, kvalita překladů, popis komunikace mezi partnery)?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przygotowanie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udział partnerów we wspólnym przygotowaniu projektu wynika z treści propozycji projektowej, wniosku projektowego i załączników (co jest odzwierciedlone np. w podziale zadań między partnerów, w jakości tłumaczenia, opisie komunikacji między partnerami)?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2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popisuje projektová žádost koordinaci aktivit partnerů?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Vyplývá z projektové žádosti aktivní podíl partnerů na činnostech partnerů z druhé strany hranice?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odpovídá charakteru projektu míra zapojení partnerů do realizace aktivit?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realizacja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wniosek opisuje koordynację działań partnerów?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Czy z wniosku projektowego wynika aktywny udział partnerów w działaniach partnerów z drugiej strony granicy?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poziom zaangażowania partnerów </a:t>
                      </a:r>
                      <a:b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realizację działań odpowiada charakterowi projektu?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1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personál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jsou aktivity v projektu zajišťovány přímo personálem partnerů?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je v žádosti vysvětlen způsob spolupráce personálu partnerů při realizaci projektu?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personel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zadania w projekcie są wykonywane bezpośrednio przez własny personel partnerów?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wniosek wyjaśnia sposób współpracy personelu partnerów przy realizacji projektu?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financování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splněno, pokud činí podíl partnera/ů z každého státu alespoň 10 % celkových způsobilých výdajů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finansowanie projektu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uważane jest za spełnione przy założeniu, że udział partnera/-ów z każdego kraju wynosi co najmniej 10 % całkowitych wydatków kwalifikowalnych</a:t>
                      </a: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69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Hledejte partnera, s kterým se vám bude dobře spolupracovat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Setkávejte se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 přípravě i během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Komunikujte spolu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během přípravy i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Učte se jazyk partnera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pl-PL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zukajcie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partnera, z którym będzie się Wam dobrze współpracować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Spotykajcie się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 przygotowaniu i w trakcie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Komunikujcie się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trakcie przygotowania i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Uczcie się języka partnera</a:t>
                      </a: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Tipy pro dobrou spolupráci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Wskazówki dotyczące dobrej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7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96314"/>
              </p:ext>
            </p:extLst>
          </p:nvPr>
        </p:nvGraphicFramePr>
        <p:xfrm>
          <a:off x="394283" y="937443"/>
          <a:ext cx="11406914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obdržení stanoviska JS k projektovému záměru může žadatel začít vyplňovat žádost o podporu. Za tímto účelem je nutné zřídit si účet na https://mseu.mssf.cz a vyplnit všechny nezbytné identifikační údaje.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pomocí monitorovacího systému v elektronické podobě. Předložení žádosti vyžaduje její podepsání kvalifikovaným elektronickým podpisem zástupce vedoucího partnera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stisknutí tlačítka pro podání žádosti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Všichni příjemci jsou povinni mít kvalifikovaný elektronický podpis ve všech fázích projektového cyklu.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Podrobné informace k vyplnění jednotlivých příloh se nachází v příloze č. 11 příručky (pro české partnery) a příloze č. 12 příručky (pro polské partnery).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Změna v novém programu: samostatný generátor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otrzymaniu opinii WS do propozycji projektowej, wnioskodawca może przystąpić do wypełniania wniosku o dofinansowanie. W tym celu konieczne jest założenie konta na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https://mseu.mssf.cz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wypełnienie wszystkich niezbędnych danych identyfikacyjnych.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 się za pomocą systemu monitorującego w wersji elektronicznej. Do złożenia wniosku niezbędne jest podpisanie go kwalifikowanym podpisem elektronicznym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naciśnięcie przycisku żądania do złożenia wniosku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Wszyscy beneficjenci są zobowiązani do posiadania kwalifikowalnego podpisu elektronicznego niezbędnego do realizacji i rozliczania projektu.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o dofinansowanie należy dołączyć wszystkie załączniki obowiązkowe. Szczegółowe informacje dotyczące wypełniania poszczególnych załączników znajdują się w załączniku podręcznika nr 11 (dla partnerów czeskich) i załączniku nr 12 podręcznika (dla partnerów polskich).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Zmiana w nowym Programie: osobny generator dotyczący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ŽÁDOST O PODPORU</a:t>
            </a:r>
            <a:r>
              <a:rPr lang="cs-CZ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dirty="0">
                <a:solidFill>
                  <a:srgbClr val="FF6600"/>
                </a:solidFill>
                <a:latin typeface="Arial" charset="0"/>
                <a:cs typeface="Arial" charset="0"/>
              </a:rPr>
              <a:t>WNIOSEK O DOFINASOWANIE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charset="0"/>
                <a:cs typeface="Arial" charset="0"/>
              </a:rPr>
              <a:t>PŘESHRANIČNÍ SPOLUPRÁCE V RÁMCI PROJEKTU</a:t>
            </a:r>
            <a:r>
              <a:rPr lang="cs-CZ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pl-PL" sz="14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TRANSGRANICZNA W RAMACH PROJEKTU</a:t>
            </a:r>
            <a:endParaRPr lang="cs-CZ" sz="1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3828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příspěvek na standardní projekty příspěvek neposkytuje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5486</Words>
  <Application>Microsoft Office PowerPoint</Application>
  <PresentationFormat>Širokoúhlá obrazovka</PresentationFormat>
  <Paragraphs>967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CIDFont+F3</vt:lpstr>
      <vt:lpstr>Inter</vt:lpstr>
      <vt:lpstr>Wingdings</vt:lpstr>
      <vt:lpstr>Motiv Office</vt:lpstr>
      <vt:lpstr>Program Interreg  Česko – Polsko 2021-2027  Program Interreg  Czechy – Polska 2021-2027</vt:lpstr>
      <vt:lpstr>Prezentace aplikace PowerPoint</vt:lpstr>
      <vt:lpstr>Programové území / Obszar wsparcia</vt:lpstr>
      <vt:lpstr>PRIORITY / PRIORYTETY</vt:lpstr>
      <vt:lpstr>Kdo může žádat?/ Kto może wnioskować?</vt:lpstr>
      <vt:lpstr>Projektový záměr / Propozycja projektowa</vt:lpstr>
      <vt:lpstr>ŽÁDOST O PODPORU/ WNIOSEK O DOFINASOWANIE</vt:lpstr>
      <vt:lpstr>PŘESHRANIČNÍ SPOLUPRÁCE V RÁMCI PROJEKTU/ WSPÓŁPRACA TRANSGRANICZNA W RAMACH PROJEKTU</vt:lpstr>
      <vt:lpstr>Zdroje financování / Źródła finansowania</vt:lpstr>
      <vt:lpstr>Rozpočet programu / Budżet programu</vt:lpstr>
      <vt:lpstr>Cíl 1.1 - Větší připravenost a přeshraniční akceschopnost při řešení rizik a katastrof v česko-polském pohraničí souvisejících se změnou klimatu Cel 1.1 - Większa gotowość i transgraniczna zdolność do radzenia sobie z zagrożeniami i katastrofami na pograniczu czesko-polskim związanymi ze zmianami klimatu</vt:lpstr>
      <vt:lpstr>Cíl 1.2 - Koordinovanější přístup k ochraně životního prostředí v česko-polském pohraničí Cel 1.2 - Bardziej skoordynowane podejście do ochrony środowiska na pograniczu czesko-polskim</vt:lpstr>
      <vt:lpstr>Výzva - Ochrana životního prostředí Nabór – Ochrona środowiska</vt:lpstr>
      <vt:lpstr>Prezentace aplikace PowerPoint</vt:lpstr>
      <vt:lpstr>Výzva - Ochrana životního prostředí Nabór – Ochrona środowiska</vt:lpstr>
      <vt:lpstr>Cíl 2.1 - Lepší přeshraniční využití potenciálu udržitelného cestovního ruchu pro hospodářský rozvoj česko-polského pohraničí Cel 2.1 - Lepsze transgraniczne wykorzystanie potencjału turystyki zrównoważonej dla rozwoju gospodarczego pogranicza czesko-polskiego</vt:lpstr>
      <vt:lpstr>Výzva - Cestovní ruch Nabór - Turystyka</vt:lpstr>
      <vt:lpstr>Výzva - Cestovní ruch Nabór - Turystyka</vt:lpstr>
      <vt:lpstr>Výzva - Cestovní ruch Nabór - Turystyka</vt:lpstr>
      <vt:lpstr>Výzva - Cestovní ruch Nabór - Turystyka</vt:lpstr>
      <vt:lpstr>Cíl 4.1 - Zlepšení podmínek pro fungování a rozvoj přeshraniční spolupráce v dané tematické oblasti Cel 4.1 - Poprawa warunków funkcjonowania i rozwoju współpracy transgranicznej w danym tematycznym obszarze</vt:lpstr>
      <vt:lpstr>Výzva - Spolupráce institucí a obyvatel Nabór - Współpraca instytucji i mieszkańców</vt:lpstr>
      <vt:lpstr>Výzva - Spolupráce institucí a obyvatel Nabór - Współpraca instytucji i mieszkańców</vt:lpstr>
      <vt:lpstr>Cíl 4.2 - Prohloubení přeshraničních vazeb obyvatel a institucí česko-polského pohraničí Cel 4.2 - Pogłębianie więzi transgranicznych mieszkańców i instytucji pogranicza czesko-polskiego</vt:lpstr>
      <vt:lpstr>Výzva - Spolupráce institucí a obyvatel Nabór - Współpraca instytucji i mieszkańców</vt:lpstr>
      <vt:lpstr>Výzva - Spolupráce institucí a obyvatel Nabór - Współpraca instytucji i mieszkańców</vt:lpstr>
      <vt:lpstr>Výzva - Spolupráce institucí a obyvatel Nabór - Współpraca instytucji i mieszkańców</vt:lpstr>
      <vt:lpstr>Harmonogram výzev Harmonogram naborów</vt:lpstr>
      <vt:lpstr>Typy výzev Rodzaje naborów</vt:lpstr>
      <vt:lpstr>Již uzavřené výzvy Już zamknięte nabory</vt:lpstr>
      <vt:lpstr>Otevřené výzvy Nabory otwarte</vt:lpstr>
      <vt:lpstr>Plánované výzvy Zaplanowane nabory</vt:lpstr>
      <vt:lpstr>Zjednodušené metody vykazování (ZMV) Uproszczone metody rozliczania (UMR)</vt:lpstr>
      <vt:lpstr>Proč ZMV?   Dlaczego UMR?</vt:lpstr>
      <vt:lpstr>Základní nástroje ZMV Podstawowe instrumenty UMR</vt:lpstr>
      <vt:lpstr>Jednotkové mzdové náklady Stawki jednostkowe kosztów osobowych </vt:lpstr>
      <vt:lpstr>Jednotkové mzdové náklady Stawki jednostkowe kosztów osobowych </vt:lpstr>
      <vt:lpstr>Prezentace aplikace PowerPoint</vt:lpstr>
      <vt:lpstr>Paušální sazby u projektů do 200 000 EUR Stawki ryczałtowe w projektach do 200 000 euro</vt:lpstr>
      <vt:lpstr>Paušální sazby u projektů do 200 000 EUR Stawki ryczałtowe w projektach do 200 000 euro</vt:lpstr>
      <vt:lpstr>Způsobilost výdajů – vybrané aspekty Kwalifikowalność wydatków – wybrane aspekty </vt:lpstr>
      <vt:lpstr>Generátor rozpočtu Generator budżetu</vt:lpstr>
      <vt:lpstr>Generátor rozpočtu   Generator budżetu</vt:lpstr>
      <vt:lpstr>Prezentace aplikace PowerPoint</vt:lpstr>
      <vt:lpstr>Prezentace aplikace PowerPoint</vt:lpstr>
      <vt:lpstr>Prezentace aplikace PowerPoint</vt:lpstr>
      <vt:lpstr>Prezentace aplikace PowerPoint</vt:lpstr>
      <vt:lpstr>Dobrý přeshraniční projekt / Dobry projekt transgraniczny </vt:lpstr>
      <vt:lpstr>Tematické propojení  / Spójność tematyczna</vt:lpstr>
      <vt:lpstr>Doplňující se aktivity / Uzupełniające się działania</vt:lpstr>
      <vt:lpstr>Cílová skupina  / Grupa docelowa </vt:lpstr>
      <vt:lpstr>Prezentace aplikace PowerPoint</vt:lpstr>
      <vt:lpstr>Přeshraniční dopad / Wpływ transgraniczny</vt:lpstr>
      <vt:lpstr>Přeshraniční dopad – hodnocení / Wpływ transgraniczny - ocena</vt:lpstr>
      <vt:lpstr>Prezentace aplikace PowerPoint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Tipy pro dobrou spolupráci / Wskazówki dotyczące dobrej współpracy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Vejrosta Daniel</cp:lastModifiedBy>
  <cp:revision>165</cp:revision>
  <cp:lastPrinted>2022-09-23T05:33:22Z</cp:lastPrinted>
  <dcterms:created xsi:type="dcterms:W3CDTF">2022-05-17T16:22:05Z</dcterms:created>
  <dcterms:modified xsi:type="dcterms:W3CDTF">2023-11-07T22:31:27Z</dcterms:modified>
</cp:coreProperties>
</file>