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2" r:id="rId3"/>
    <p:sldId id="278" r:id="rId4"/>
    <p:sldId id="280" r:id="rId5"/>
    <p:sldId id="265" r:id="rId6"/>
    <p:sldId id="267" r:id="rId7"/>
    <p:sldId id="263" r:id="rId8"/>
    <p:sldId id="281" r:id="rId9"/>
    <p:sldId id="287" r:id="rId10"/>
    <p:sldId id="262" r:id="rId11"/>
    <p:sldId id="269" r:id="rId12"/>
    <p:sldId id="270" r:id="rId13"/>
    <p:sldId id="261" r:id="rId14"/>
    <p:sldId id="284" r:id="rId15"/>
    <p:sldId id="268" r:id="rId16"/>
    <p:sldId id="27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ora" panose="020B0604020202020204" charset="-18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5125" y="1028700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4070480" y="1674054"/>
            <a:ext cx="5073520" cy="7584246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>
            <a:off x="2696582" y="1028700"/>
            <a:ext cx="34871" cy="8229600"/>
          </a:xfrm>
          <a:prstGeom prst="rect">
            <a:avLst/>
          </a:prstGeom>
          <a:solidFill>
            <a:srgbClr val="524C4C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4495800" y="1943100"/>
            <a:ext cx="12763500" cy="6121291"/>
            <a:chOff x="-7544673" y="112044"/>
            <a:chExt cx="17017999" cy="8161721"/>
          </a:xfrm>
        </p:grpSpPr>
        <p:sp>
          <p:nvSpPr>
            <p:cNvPr id="7" name="TextBox 7"/>
            <p:cNvSpPr txBox="1"/>
            <p:nvPr/>
          </p:nvSpPr>
          <p:spPr>
            <a:xfrm>
              <a:off x="-7544673" y="112044"/>
              <a:ext cx="16255999" cy="8161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360"/>
                </a:lnSpc>
              </a:pPr>
              <a:r>
                <a:rPr lang="pl-PL" sz="4800" spc="-36" dirty="0">
                  <a:solidFill>
                    <a:srgbClr val="524C4C"/>
                  </a:solidFill>
                  <a:latin typeface="Lora"/>
                </a:rPr>
                <a:t>Podsumowanie d</a:t>
              </a:r>
              <a:r>
                <a:rPr lang="pl-PL" sz="4800" b="0" spc="-36" dirty="0">
                  <a:solidFill>
                    <a:srgbClr val="524C4C"/>
                  </a:solidFill>
                  <a:latin typeface="Lora"/>
                </a:rPr>
                <a:t>ziałalności </a:t>
              </a:r>
            </a:p>
            <a:p>
              <a:pPr>
                <a:lnSpc>
                  <a:spcPts val="12360"/>
                </a:lnSpc>
              </a:pPr>
              <a:r>
                <a:rPr lang="pl-PL" sz="4800" b="0" spc="-36" dirty="0">
                  <a:solidFill>
                    <a:srgbClr val="524C4C"/>
                  </a:solidFill>
                  <a:latin typeface="Lora"/>
                </a:rPr>
                <a:t>w ramach </a:t>
              </a:r>
            </a:p>
            <a:p>
              <a:pPr>
                <a:lnSpc>
                  <a:spcPts val="12360"/>
                </a:lnSpc>
              </a:pPr>
              <a:r>
                <a:rPr lang="pl-PL" sz="4800" b="0" spc="-36" dirty="0">
                  <a:solidFill>
                    <a:srgbClr val="524C4C"/>
                  </a:solidFill>
                  <a:latin typeface="Lora"/>
                </a:rPr>
                <a:t>Programu </a:t>
              </a:r>
              <a:r>
                <a:rPr lang="pl-PL" sz="4800" b="0" spc="-36" dirty="0" err="1">
                  <a:solidFill>
                    <a:srgbClr val="524C4C"/>
                  </a:solidFill>
                  <a:latin typeface="Lora"/>
                </a:rPr>
                <a:t>Interreg</a:t>
              </a:r>
              <a:r>
                <a:rPr lang="pl-PL" sz="4800" b="0" spc="-36" dirty="0">
                  <a:solidFill>
                    <a:srgbClr val="524C4C"/>
                  </a:solidFill>
                  <a:latin typeface="Lora"/>
                </a:rPr>
                <a:t> V-A </a:t>
              </a:r>
              <a:r>
                <a:rPr lang="pl-PL" sz="4800" b="0" spc="-36" dirty="0" err="1">
                  <a:solidFill>
                    <a:srgbClr val="524C4C"/>
                  </a:solidFill>
                  <a:latin typeface="Lora"/>
                </a:rPr>
                <a:t>RCz-Pl</a:t>
              </a:r>
              <a:r>
                <a:rPr lang="pl-PL" sz="4800" b="0" spc="-36" dirty="0">
                  <a:solidFill>
                    <a:srgbClr val="524C4C"/>
                  </a:solidFill>
                  <a:latin typeface="Lora"/>
                </a:rPr>
                <a:t> 2014-2020, w tym z udziałem Kraju Ołomunieckiego</a:t>
              </a:r>
              <a:endParaRPr lang="en-US" sz="4800" b="0" spc="-36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220567"/>
              <a:ext cx="9473326" cy="62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US" sz="2800" i="0" spc="14" dirty="0">
                <a:solidFill>
                  <a:srgbClr val="524C4C"/>
                </a:solidFill>
                <a:latin typeface="Lora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90570" y="8830111"/>
            <a:ext cx="8897430" cy="85637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5400000">
            <a:off x="-2271177" y="4901565"/>
            <a:ext cx="7627697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750">
                <a:solidFill>
                  <a:srgbClr val="524C4C"/>
                </a:solidFill>
                <a:latin typeface="Lora"/>
              </a:rPr>
              <a:t>RPK OPOLSKIE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11400" y="167633"/>
            <a:ext cx="2933700" cy="5334000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3563600" y="360631"/>
            <a:ext cx="4101610" cy="5143502"/>
            <a:chOff x="0" y="0"/>
            <a:chExt cx="6932016" cy="89039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32016" cy="8903902"/>
            </a:xfrm>
            <a:custGeom>
              <a:avLst/>
              <a:gdLst/>
              <a:ahLst/>
              <a:cxnLst/>
              <a:rect l="l" t="t" r="r" b="b"/>
              <a:pathLst>
                <a:path w="6932016" h="8903902">
                  <a:moveTo>
                    <a:pt x="0" y="0"/>
                  </a:moveTo>
                  <a:lnTo>
                    <a:pt x="0" y="8903902"/>
                  </a:lnTo>
                  <a:lnTo>
                    <a:pt x="6932016" y="8903902"/>
                  </a:lnTo>
                  <a:lnTo>
                    <a:pt x="6932016" y="0"/>
                  </a:lnTo>
                  <a:lnTo>
                    <a:pt x="0" y="0"/>
                  </a:lnTo>
                  <a:close/>
                  <a:moveTo>
                    <a:pt x="6871056" y="8842942"/>
                  </a:moveTo>
                  <a:lnTo>
                    <a:pt x="59690" y="8842942"/>
                  </a:lnTo>
                  <a:lnTo>
                    <a:pt x="59690" y="59690"/>
                  </a:lnTo>
                  <a:lnTo>
                    <a:pt x="6871056" y="59690"/>
                  </a:lnTo>
                  <a:lnTo>
                    <a:pt x="6871056" y="8842942"/>
                  </a:lnTo>
                  <a:close/>
                </a:path>
              </a:pathLst>
            </a:cu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AutoShape 9"/>
          <p:cNvSpPr/>
          <p:nvPr/>
        </p:nvSpPr>
        <p:spPr>
          <a:xfrm>
            <a:off x="7878661" y="2332925"/>
            <a:ext cx="3307559" cy="38100"/>
          </a:xfrm>
          <a:prstGeom prst="rect">
            <a:avLst/>
          </a:prstGeom>
          <a:solidFill>
            <a:srgbClr val="524C4C"/>
          </a:solid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1028700" y="7946643"/>
            <a:ext cx="370430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>
                <a:solidFill>
                  <a:srgbClr val="524C4C"/>
                </a:solidFill>
                <a:latin typeface="Glacial Indifference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4224" y="1394316"/>
            <a:ext cx="6640300" cy="612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000" b="1" spc="36" dirty="0">
                <a:solidFill>
                  <a:srgbClr val="524C4C"/>
                </a:solidFill>
                <a:latin typeface="Lora"/>
              </a:rPr>
              <a:t>LEKCJE Z INTE</a:t>
            </a:r>
            <a:r>
              <a:rPr lang="pl-PL" sz="4000" b="1" spc="36" dirty="0">
                <a:solidFill>
                  <a:srgbClr val="524C4C"/>
                </a:solidFill>
                <a:latin typeface="Lora"/>
              </a:rPr>
              <a:t>R</a:t>
            </a:r>
            <a:r>
              <a:rPr lang="en-US" sz="4000" b="1" spc="36" dirty="0">
                <a:solidFill>
                  <a:srgbClr val="524C4C"/>
                </a:solidFill>
                <a:latin typeface="Lora"/>
              </a:rPr>
              <a:t>R</a:t>
            </a:r>
            <a:r>
              <a:rPr lang="pl-PL" sz="4000" b="1" spc="36" dirty="0">
                <a:solidFill>
                  <a:srgbClr val="524C4C"/>
                </a:solidFill>
                <a:latin typeface="Lora"/>
              </a:rPr>
              <a:t>E</a:t>
            </a:r>
            <a:r>
              <a:rPr lang="en-US" sz="4000" b="1" spc="36" dirty="0">
                <a:solidFill>
                  <a:srgbClr val="524C4C"/>
                </a:solidFill>
                <a:latin typeface="Lora"/>
              </a:rPr>
              <a:t>GIEM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741571"/>
            <a:ext cx="3423969" cy="45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"/>
          <p:cNvSpPr/>
          <p:nvPr/>
        </p:nvSpPr>
        <p:spPr>
          <a:xfrm>
            <a:off x="2873430" y="66148"/>
            <a:ext cx="2555946" cy="5383596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2465" r="12465"/>
          <a:stretch>
            <a:fillRect/>
          </a:stretch>
        </p:blipFill>
        <p:spPr>
          <a:xfrm>
            <a:off x="947641" y="568265"/>
            <a:ext cx="3344896" cy="4455740"/>
          </a:xfrm>
          <a:prstGeom prst="rect">
            <a:avLst/>
          </a:prstGeom>
        </p:spPr>
      </p:pic>
      <p:grpSp>
        <p:nvGrpSpPr>
          <p:cNvPr id="16" name="Group 6"/>
          <p:cNvGrpSpPr/>
          <p:nvPr/>
        </p:nvGrpSpPr>
        <p:grpSpPr>
          <a:xfrm>
            <a:off x="348140" y="204759"/>
            <a:ext cx="4543898" cy="5106375"/>
            <a:chOff x="0" y="0"/>
            <a:chExt cx="6932016" cy="8903902"/>
          </a:xfrm>
        </p:grpSpPr>
        <p:sp>
          <p:nvSpPr>
            <p:cNvPr id="17" name="Freeform 7"/>
            <p:cNvSpPr/>
            <p:nvPr/>
          </p:nvSpPr>
          <p:spPr>
            <a:xfrm>
              <a:off x="0" y="0"/>
              <a:ext cx="6932016" cy="8903902"/>
            </a:xfrm>
            <a:custGeom>
              <a:avLst/>
              <a:gdLst/>
              <a:ahLst/>
              <a:cxnLst/>
              <a:rect l="l" t="t" r="r" b="b"/>
              <a:pathLst>
                <a:path w="6932016" h="8903902">
                  <a:moveTo>
                    <a:pt x="0" y="0"/>
                  </a:moveTo>
                  <a:lnTo>
                    <a:pt x="0" y="8903902"/>
                  </a:lnTo>
                  <a:lnTo>
                    <a:pt x="6932016" y="8903902"/>
                  </a:lnTo>
                  <a:lnTo>
                    <a:pt x="6932016" y="0"/>
                  </a:lnTo>
                  <a:lnTo>
                    <a:pt x="0" y="0"/>
                  </a:lnTo>
                  <a:close/>
                  <a:moveTo>
                    <a:pt x="6871056" y="8842942"/>
                  </a:moveTo>
                  <a:lnTo>
                    <a:pt x="59690" y="8842942"/>
                  </a:lnTo>
                  <a:lnTo>
                    <a:pt x="59690" y="59690"/>
                  </a:lnTo>
                  <a:lnTo>
                    <a:pt x="6871056" y="59690"/>
                  </a:lnTo>
                  <a:lnTo>
                    <a:pt x="6871056" y="8842942"/>
                  </a:lnTo>
                  <a:close/>
                </a:path>
              </a:pathLst>
            </a:cu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AutoShape 2"/>
          <p:cNvSpPr/>
          <p:nvPr/>
        </p:nvSpPr>
        <p:spPr>
          <a:xfrm>
            <a:off x="10980241" y="4807931"/>
            <a:ext cx="2933700" cy="5334000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20" name="Group 3"/>
          <p:cNvGrpSpPr/>
          <p:nvPr/>
        </p:nvGrpSpPr>
        <p:grpSpPr>
          <a:xfrm>
            <a:off x="9532441" y="5000929"/>
            <a:ext cx="4101610" cy="5143502"/>
            <a:chOff x="0" y="0"/>
            <a:chExt cx="6932016" cy="8903902"/>
          </a:xfrm>
        </p:grpSpPr>
        <p:sp>
          <p:nvSpPr>
            <p:cNvPr id="21" name="Freeform 4"/>
            <p:cNvSpPr/>
            <p:nvPr/>
          </p:nvSpPr>
          <p:spPr>
            <a:xfrm>
              <a:off x="0" y="0"/>
              <a:ext cx="6932016" cy="8903902"/>
            </a:xfrm>
            <a:custGeom>
              <a:avLst/>
              <a:gdLst/>
              <a:ahLst/>
              <a:cxnLst/>
              <a:rect l="l" t="t" r="r" b="b"/>
              <a:pathLst>
                <a:path w="6932016" h="8903902">
                  <a:moveTo>
                    <a:pt x="0" y="0"/>
                  </a:moveTo>
                  <a:lnTo>
                    <a:pt x="0" y="8903902"/>
                  </a:lnTo>
                  <a:lnTo>
                    <a:pt x="6932016" y="8903902"/>
                  </a:lnTo>
                  <a:lnTo>
                    <a:pt x="6932016" y="0"/>
                  </a:lnTo>
                  <a:lnTo>
                    <a:pt x="0" y="0"/>
                  </a:lnTo>
                  <a:close/>
                  <a:moveTo>
                    <a:pt x="6871056" y="8842942"/>
                  </a:moveTo>
                  <a:lnTo>
                    <a:pt x="59690" y="8842942"/>
                  </a:lnTo>
                  <a:lnTo>
                    <a:pt x="59690" y="59690"/>
                  </a:lnTo>
                  <a:lnTo>
                    <a:pt x="6871056" y="59690"/>
                  </a:lnTo>
                  <a:lnTo>
                    <a:pt x="6871056" y="8842942"/>
                  </a:lnTo>
                  <a:close/>
                </a:path>
              </a:pathLst>
            </a:cu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20" y="5374717"/>
            <a:ext cx="3366001" cy="44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"/>
          <p:cNvSpPr/>
          <p:nvPr/>
        </p:nvSpPr>
        <p:spPr>
          <a:xfrm>
            <a:off x="5723432" y="4808764"/>
            <a:ext cx="2933700" cy="5334000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24" name="Group 3"/>
          <p:cNvGrpSpPr/>
          <p:nvPr/>
        </p:nvGrpSpPr>
        <p:grpSpPr>
          <a:xfrm>
            <a:off x="4275632" y="5001762"/>
            <a:ext cx="4101610" cy="5143502"/>
            <a:chOff x="0" y="0"/>
            <a:chExt cx="6932016" cy="8903902"/>
          </a:xfrm>
        </p:grpSpPr>
        <p:sp>
          <p:nvSpPr>
            <p:cNvPr id="25" name="Freeform 4"/>
            <p:cNvSpPr/>
            <p:nvPr/>
          </p:nvSpPr>
          <p:spPr>
            <a:xfrm>
              <a:off x="0" y="0"/>
              <a:ext cx="6932016" cy="8903902"/>
            </a:xfrm>
            <a:custGeom>
              <a:avLst/>
              <a:gdLst/>
              <a:ahLst/>
              <a:cxnLst/>
              <a:rect l="l" t="t" r="r" b="b"/>
              <a:pathLst>
                <a:path w="6932016" h="8903902">
                  <a:moveTo>
                    <a:pt x="0" y="0"/>
                  </a:moveTo>
                  <a:lnTo>
                    <a:pt x="0" y="8903902"/>
                  </a:lnTo>
                  <a:lnTo>
                    <a:pt x="6932016" y="8903902"/>
                  </a:lnTo>
                  <a:lnTo>
                    <a:pt x="6932016" y="0"/>
                  </a:lnTo>
                  <a:lnTo>
                    <a:pt x="0" y="0"/>
                  </a:lnTo>
                  <a:close/>
                  <a:moveTo>
                    <a:pt x="6871056" y="8842942"/>
                  </a:moveTo>
                  <a:lnTo>
                    <a:pt x="59690" y="8842942"/>
                  </a:lnTo>
                  <a:lnTo>
                    <a:pt x="59690" y="59690"/>
                  </a:lnTo>
                  <a:lnTo>
                    <a:pt x="6871056" y="59690"/>
                  </a:lnTo>
                  <a:lnTo>
                    <a:pt x="6871056" y="8842942"/>
                  </a:lnTo>
                  <a:close/>
                </a:path>
              </a:pathLst>
            </a:cu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85" y="5501633"/>
            <a:ext cx="3645958" cy="42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09600" y="59817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Zorganizowano  lekcje o </a:t>
            </a:r>
            <a:r>
              <a:rPr lang="pl-PL" dirty="0" err="1"/>
              <a:t>Interregu</a:t>
            </a:r>
            <a:r>
              <a:rPr lang="pl-PL" dirty="0"/>
              <a:t> w przedszkolach, szkołach oraz w UMWO dla dzieci pracowników urzędu</a:t>
            </a:r>
          </a:p>
        </p:txBody>
      </p:sp>
      <p:pic>
        <p:nvPicPr>
          <p:cNvPr id="6" name="Obraz 5" descr="Obraz zawierający ubrania, osoba, w pomieszczeniu, kobieta&#10;&#10;Opis wygenerowany automatycznie">
            <a:extLst>
              <a:ext uri="{FF2B5EF4-FFF2-40B4-BE49-F238E27FC236}">
                <a16:creationId xmlns:a16="http://schemas.microsoft.com/office/drawing/2014/main" id="{F7A279A7-016E-752B-8050-AD39E975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757946"/>
            <a:ext cx="5157202" cy="29009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54573" y="634318"/>
            <a:ext cx="5275000" cy="1240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39"/>
              </a:lnSpc>
            </a:pPr>
            <a:r>
              <a:rPr lang="en-US" sz="3599" b="1" spc="35" dirty="0">
                <a:solidFill>
                  <a:srgbClr val="524C4C"/>
                </a:solidFill>
                <a:latin typeface="Lora"/>
              </a:rPr>
              <a:t>ROWEROWO Z INTERREGIEM</a:t>
            </a:r>
          </a:p>
        </p:txBody>
      </p:sp>
      <p:sp>
        <p:nvSpPr>
          <p:cNvPr id="3" name="AutoShape 3"/>
          <p:cNvSpPr/>
          <p:nvPr/>
        </p:nvSpPr>
        <p:spPr>
          <a:xfrm>
            <a:off x="131138" y="781553"/>
            <a:ext cx="11970822" cy="38100"/>
          </a:xfrm>
          <a:prstGeom prst="rect">
            <a:avLst/>
          </a:prstGeom>
          <a:solidFill>
            <a:srgbClr val="524C4C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>
            <a:off x="1028700" y="3076645"/>
            <a:ext cx="3187674" cy="519454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7297" r="7297"/>
          <a:stretch>
            <a:fillRect/>
          </a:stretch>
        </p:blipFill>
        <p:spPr>
          <a:xfrm>
            <a:off x="1315120" y="3399331"/>
            <a:ext cx="3507118" cy="547523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27707" y="8490828"/>
            <a:ext cx="789063" cy="767472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8" name="AutoShape 8"/>
          <p:cNvSpPr/>
          <p:nvPr/>
        </p:nvSpPr>
        <p:spPr>
          <a:xfrm>
            <a:off x="6116549" y="3076645"/>
            <a:ext cx="3187674" cy="519454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7297" r="7297"/>
          <a:stretch>
            <a:fillRect/>
          </a:stretch>
        </p:blipFill>
        <p:spPr>
          <a:xfrm>
            <a:off x="6402970" y="3399331"/>
            <a:ext cx="3507118" cy="547523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9515556" y="8490828"/>
            <a:ext cx="789063" cy="767472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11" name="AutoShape 11"/>
          <p:cNvSpPr/>
          <p:nvPr/>
        </p:nvSpPr>
        <p:spPr>
          <a:xfrm>
            <a:off x="11204399" y="3076645"/>
            <a:ext cx="3187674" cy="519454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7297" r="7297"/>
          <a:stretch>
            <a:fillRect/>
          </a:stretch>
        </p:blipFill>
        <p:spPr>
          <a:xfrm>
            <a:off x="11490819" y="3399331"/>
            <a:ext cx="3507118" cy="5475233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4603406" y="8490828"/>
            <a:ext cx="789063" cy="767472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028700" y="1114874"/>
            <a:ext cx="986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Akcja promująca efekty realizacji projektów z  POWT RCZ-RP oraz </a:t>
            </a:r>
            <a:r>
              <a:rPr lang="pl-PL" dirty="0" err="1"/>
              <a:t>Interreg</a:t>
            </a:r>
            <a:r>
              <a:rPr lang="pl-PL" dirty="0"/>
              <a:t> V-A </a:t>
            </a:r>
            <a:r>
              <a:rPr lang="pl-PL" dirty="0" err="1"/>
              <a:t>RCz</a:t>
            </a:r>
            <a:r>
              <a:rPr lang="pl-PL" dirty="0"/>
              <a:t>-PL. Krótki film z podsumowaniem akcji został umieszczony na </a:t>
            </a:r>
            <a:r>
              <a:rPr lang="pl-PL" dirty="0" err="1"/>
              <a:t>facebook</a:t>
            </a:r>
            <a:r>
              <a:rPr lang="pl-PL" dirty="0"/>
              <a:t> </a:t>
            </a:r>
            <a:r>
              <a:rPr lang="pl-PL" dirty="0" err="1"/>
              <a:t>Interreg</a:t>
            </a:r>
            <a:r>
              <a:rPr lang="pl-PL" dirty="0"/>
              <a:t> Opolskie. Dodatkowo film z tej akcji brał udział w konkursie organizowanym przez KE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72586" y="207489"/>
            <a:ext cx="6186953" cy="7219348"/>
            <a:chOff x="0" y="0"/>
            <a:chExt cx="8963610" cy="10459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63609" cy="10459335"/>
            </a:xfrm>
            <a:custGeom>
              <a:avLst/>
              <a:gdLst/>
              <a:ahLst/>
              <a:cxnLst/>
              <a:rect l="l" t="t" r="r" b="b"/>
              <a:pathLst>
                <a:path w="8963609" h="10459335">
                  <a:moveTo>
                    <a:pt x="0" y="0"/>
                  </a:moveTo>
                  <a:lnTo>
                    <a:pt x="0" y="10459335"/>
                  </a:lnTo>
                  <a:lnTo>
                    <a:pt x="8963609" y="10459335"/>
                  </a:lnTo>
                  <a:lnTo>
                    <a:pt x="8963609" y="0"/>
                  </a:lnTo>
                  <a:lnTo>
                    <a:pt x="0" y="0"/>
                  </a:lnTo>
                  <a:close/>
                  <a:moveTo>
                    <a:pt x="8902650" y="10398375"/>
                  </a:moveTo>
                  <a:lnTo>
                    <a:pt x="59690" y="10398375"/>
                  </a:lnTo>
                  <a:lnTo>
                    <a:pt x="59690" y="59690"/>
                  </a:lnTo>
                  <a:lnTo>
                    <a:pt x="8902650" y="59690"/>
                  </a:lnTo>
                  <a:lnTo>
                    <a:pt x="8902650" y="10398375"/>
                  </a:lnTo>
                  <a:close/>
                </a:path>
              </a:pathLst>
            </a:cu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5705" b="5705"/>
          <a:stretch>
            <a:fillRect/>
          </a:stretch>
        </p:blipFill>
        <p:spPr>
          <a:xfrm>
            <a:off x="1691826" y="800100"/>
            <a:ext cx="5108536" cy="603412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983063" y="774405"/>
            <a:ext cx="8947066" cy="1638425"/>
            <a:chOff x="1" y="1032539"/>
            <a:chExt cx="11929423" cy="2184567"/>
          </a:xfrm>
        </p:grpSpPr>
        <p:sp>
          <p:nvSpPr>
            <p:cNvPr id="7" name="TextBox 7"/>
            <p:cNvSpPr txBox="1"/>
            <p:nvPr/>
          </p:nvSpPr>
          <p:spPr>
            <a:xfrm>
              <a:off x="894439" y="1032539"/>
              <a:ext cx="11034985" cy="127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 i="1" dirty="0">
                  <a:solidFill>
                    <a:srgbClr val="524C4C"/>
                  </a:solidFill>
                  <a:latin typeface="Lora"/>
                </a:rPr>
                <a:t>BIEG</a:t>
              </a:r>
              <a:r>
                <a:rPr lang="pl-PL" sz="6500" i="1" dirty="0">
                  <a:solidFill>
                    <a:srgbClr val="524C4C"/>
                  </a:solidFill>
                  <a:latin typeface="Lora"/>
                </a:rPr>
                <a:t>I</a:t>
              </a:r>
              <a:r>
                <a:rPr lang="en-US" sz="6500" i="1" dirty="0">
                  <a:solidFill>
                    <a:srgbClr val="524C4C"/>
                  </a:solidFill>
                  <a:latin typeface="Lora"/>
                </a:rPr>
                <a:t> PRZYJAŹNI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5463153" y="-2292541"/>
              <a:ext cx="46495" cy="10972800"/>
            </a:xfrm>
            <a:prstGeom prst="rect">
              <a:avLst/>
            </a:pr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662" r="1662" b="2128"/>
          <a:stretch>
            <a:fillRect/>
          </a:stretch>
        </p:blipFill>
        <p:spPr>
          <a:xfrm>
            <a:off x="12795970" y="2645731"/>
            <a:ext cx="4848447" cy="3681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85321" y="2626085"/>
            <a:ext cx="4908489" cy="36813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64072" y="6511998"/>
            <a:ext cx="4934685" cy="370101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219200" y="7962900"/>
            <a:ext cx="604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Biegi Przyjaźni w Głuchołazach dla Polaków i Czechów promującego Program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6CB29D1-FFA0-D1F4-2185-600A44A7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54" y="6511998"/>
            <a:ext cx="4900356" cy="36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40636"/>
            <a:ext cx="1199179" cy="1199179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6369205" y="1640636"/>
            <a:ext cx="1199179" cy="1199179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7629" r="12616" b="7629"/>
          <a:stretch>
            <a:fillRect/>
          </a:stretch>
        </p:blipFill>
        <p:spPr>
          <a:xfrm>
            <a:off x="207671" y="2240225"/>
            <a:ext cx="5823556" cy="423556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2031613" y="1640636"/>
            <a:ext cx="1199179" cy="1199179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21628" b="21628"/>
          <a:stretch>
            <a:fillRect/>
          </a:stretch>
        </p:blipFill>
        <p:spPr>
          <a:xfrm>
            <a:off x="12426708" y="2240225"/>
            <a:ext cx="5598396" cy="4235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6414" r="4642"/>
          <a:stretch>
            <a:fillRect/>
          </a:stretch>
        </p:blipFill>
        <p:spPr>
          <a:xfrm>
            <a:off x="6637128" y="2240225"/>
            <a:ext cx="5022986" cy="423556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92157" y="6977508"/>
            <a:ext cx="7168907" cy="599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pl-PL" sz="3600" b="1" spc="36" dirty="0">
                <a:solidFill>
                  <a:srgbClr val="524C4C"/>
                </a:solidFill>
                <a:latin typeface="Lora"/>
              </a:rPr>
              <a:t>6</a:t>
            </a:r>
            <a:r>
              <a:rPr lang="en-US" sz="3600" b="1" spc="36" dirty="0">
                <a:solidFill>
                  <a:srgbClr val="524C4C"/>
                </a:solidFill>
                <a:latin typeface="Lora"/>
              </a:rPr>
              <a:t> SZK</a:t>
            </a:r>
            <a:r>
              <a:rPr lang="pl-PL" sz="3600" b="1" spc="36" dirty="0">
                <a:solidFill>
                  <a:srgbClr val="524C4C"/>
                </a:solidFill>
                <a:latin typeface="Lora"/>
              </a:rPr>
              <a:t>ÓŁ</a:t>
            </a:r>
            <a:r>
              <a:rPr lang="en-US" sz="3600" b="1" spc="36" dirty="0">
                <a:solidFill>
                  <a:srgbClr val="524C4C"/>
                </a:solidFill>
                <a:latin typeface="Lora"/>
              </a:rPr>
              <a:t> PODSTAWOW</a:t>
            </a:r>
            <a:r>
              <a:rPr lang="pl-PL" sz="3600" b="1" spc="36" dirty="0">
                <a:solidFill>
                  <a:srgbClr val="524C4C"/>
                </a:solidFill>
                <a:latin typeface="Lora"/>
              </a:rPr>
              <a:t>YCH</a:t>
            </a:r>
            <a:endParaRPr lang="en-US" sz="3600" b="1" spc="36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25938" y="503372"/>
            <a:ext cx="9496991" cy="599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l-PL" sz="3600" b="1" spc="36" dirty="0" err="1">
                <a:solidFill>
                  <a:srgbClr val="524C4C"/>
                </a:solidFill>
                <a:latin typeface="Lora"/>
              </a:rPr>
              <a:t>Interreg</a:t>
            </a:r>
            <a:r>
              <a:rPr lang="pl-PL" sz="3600" b="1" spc="36" dirty="0">
                <a:solidFill>
                  <a:srgbClr val="524C4C"/>
                </a:solidFill>
                <a:latin typeface="Lora"/>
              </a:rPr>
              <a:t> – do zobaczenia, do usłyszenia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62600" y="8806224"/>
            <a:ext cx="45544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99"/>
              </a:lnSpc>
            </a:pPr>
            <a:r>
              <a:rPr lang="en-US" sz="2999" spc="29" dirty="0" err="1">
                <a:solidFill>
                  <a:srgbClr val="524C4C"/>
                </a:solidFill>
                <a:latin typeface="Glacial Indifference"/>
              </a:rPr>
              <a:t>ponad</a:t>
            </a:r>
            <a:r>
              <a:rPr lang="en-US" sz="2999" spc="29" dirty="0">
                <a:solidFill>
                  <a:srgbClr val="524C4C"/>
                </a:solidFill>
                <a:latin typeface="Glacial Indifference"/>
              </a:rPr>
              <a:t> 150 </a:t>
            </a:r>
            <a:r>
              <a:rPr lang="en-US" sz="2999" spc="29" dirty="0" err="1">
                <a:solidFill>
                  <a:srgbClr val="524C4C"/>
                </a:solidFill>
                <a:latin typeface="Glacial Indifference"/>
              </a:rPr>
              <a:t>dzieci</a:t>
            </a:r>
            <a:endParaRPr lang="en-US" sz="2999" spc="29" dirty="0">
              <a:solidFill>
                <a:srgbClr val="524C4C"/>
              </a:solidFill>
              <a:latin typeface="Glacial Indifference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5E988D1-24F5-E83B-5A5F-0F708AA27A99}"/>
              </a:ext>
            </a:extLst>
          </p:cNvPr>
          <p:cNvSpPr txBox="1"/>
          <p:nvPr/>
        </p:nvSpPr>
        <p:spPr>
          <a:xfrm>
            <a:off x="5257800" y="1209313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Grant WS złożony z krajem Ołomunieckim oraz Euroregionem Pradziad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69D209-54C2-EE06-95E3-BD7282C60C16}"/>
              </a:ext>
            </a:extLst>
          </p:cNvPr>
          <p:cNvSpPr txBox="1"/>
          <p:nvPr/>
        </p:nvSpPr>
        <p:spPr>
          <a:xfrm>
            <a:off x="4402433" y="7656829"/>
            <a:ext cx="9144000" cy="65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400" b="1" spc="36" dirty="0">
                <a:solidFill>
                  <a:srgbClr val="524C4C"/>
                </a:solidFill>
                <a:latin typeface="Lora"/>
              </a:rPr>
              <a:t>4 AUDYCJE W RADIO OPOLE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8A64689-DAB2-80C8-6CC9-9E5CA6AD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Obraz 3" descr="Obraz zawierający deser, Słodycz, muffin, Wypieki&#10;&#10;Opis wygenerowany automatycznie">
            <a:extLst>
              <a:ext uri="{FF2B5EF4-FFF2-40B4-BE49-F238E27FC236}">
                <a16:creationId xmlns:a16="http://schemas.microsoft.com/office/drawing/2014/main" id="{B5295462-C844-15EE-B3B8-749E92A46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6311900"/>
            <a:ext cx="2895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12533" y="408709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2226388" y="3413940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871742" y="661865"/>
            <a:ext cx="7803026" cy="956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4400" dirty="0" err="1">
                <a:solidFill>
                  <a:srgbClr val="524C4C"/>
                </a:solidFill>
                <a:latin typeface="Lora"/>
              </a:rPr>
              <a:t>P</a:t>
            </a:r>
            <a:r>
              <a:rPr lang="en-US" sz="4400" b="0" dirty="0" err="1">
                <a:solidFill>
                  <a:srgbClr val="524C4C"/>
                </a:solidFill>
                <a:latin typeface="Lora"/>
              </a:rPr>
              <a:t>oznajcie</a:t>
            </a:r>
            <a:r>
              <a:rPr lang="en-US" sz="4400" b="0" dirty="0">
                <a:solidFill>
                  <a:srgbClr val="524C4C"/>
                </a:solidFill>
                <a:latin typeface="Lora"/>
              </a:rPr>
              <a:t> </a:t>
            </a:r>
            <a:r>
              <a:rPr lang="en-US" sz="4400" b="0" dirty="0" err="1">
                <a:solidFill>
                  <a:srgbClr val="524C4C"/>
                </a:solidFill>
                <a:latin typeface="Lora"/>
              </a:rPr>
              <a:t>Interreg</a:t>
            </a:r>
            <a:endParaRPr lang="en-US" sz="4400" b="0" dirty="0">
              <a:solidFill>
                <a:srgbClr val="524C4C"/>
              </a:solidFill>
              <a:latin typeface="Lora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30400" y="408708"/>
            <a:ext cx="2279323" cy="330779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5400000">
            <a:off x="-2160854" y="4941631"/>
            <a:ext cx="7044050" cy="40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288" dirty="0" err="1">
                <a:solidFill>
                  <a:srgbClr val="524C4C"/>
                </a:solidFill>
                <a:latin typeface="Lora"/>
              </a:rPr>
              <a:t>Projekt</a:t>
            </a:r>
            <a:r>
              <a:rPr lang="pl-PL" sz="2400" spc="288" dirty="0">
                <a:solidFill>
                  <a:srgbClr val="524C4C"/>
                </a:solidFill>
                <a:latin typeface="Lora"/>
              </a:rPr>
              <a:t>y własne</a:t>
            </a:r>
            <a:endParaRPr lang="en-US" sz="2400" spc="288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348466" y="1896380"/>
            <a:ext cx="6849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Mikroprojekt realizowany z Euroregionu Pradziad razem z Krajem Ołomunieckim. W ramach projektu wydano książeczkę dla dzieci w dwóch językach oraz zorganizowano przedstawienia po obu stronach granicy dla dzieci z Polski i Czech.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1D8F210-CD98-3380-A62B-AE7F2FAA9CD7}"/>
              </a:ext>
            </a:extLst>
          </p:cNvPr>
          <p:cNvSpPr txBox="1"/>
          <p:nvPr/>
        </p:nvSpPr>
        <p:spPr>
          <a:xfrm>
            <a:off x="2667000" y="3707005"/>
            <a:ext cx="9144000" cy="1035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250"/>
              </a:lnSpc>
            </a:pPr>
            <a:r>
              <a:rPr lang="pl-PL" sz="4000" dirty="0">
                <a:solidFill>
                  <a:srgbClr val="524C4C"/>
                </a:solidFill>
                <a:latin typeface="Lora"/>
              </a:rPr>
              <a:t>Wakacje z</a:t>
            </a:r>
            <a:r>
              <a:rPr lang="en-US" sz="4000" b="0" dirty="0">
                <a:solidFill>
                  <a:srgbClr val="524C4C"/>
                </a:solidFill>
                <a:latin typeface="Lora"/>
              </a:rPr>
              <a:t> Interreg</a:t>
            </a:r>
            <a:r>
              <a:rPr lang="pl-PL" sz="4000" b="0" dirty="0" err="1">
                <a:solidFill>
                  <a:srgbClr val="524C4C"/>
                </a:solidFill>
                <a:latin typeface="Lora"/>
              </a:rPr>
              <a:t>iem</a:t>
            </a:r>
            <a:endParaRPr lang="en-US" sz="4000" b="0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B0CFEB0-D681-2F3C-34C9-1214162FFC4E}"/>
              </a:ext>
            </a:extLst>
          </p:cNvPr>
          <p:cNvSpPr txBox="1"/>
          <p:nvPr/>
        </p:nvSpPr>
        <p:spPr>
          <a:xfrm>
            <a:off x="3144982" y="497814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Mikroprojekt realizowany z Euroregionu Pradziad razem z Krajem Ołomunieckim. </a:t>
            </a:r>
          </a:p>
          <a:p>
            <a:r>
              <a:rPr lang="pl-PL" sz="2000" dirty="0"/>
              <a:t>W ramach projektu zorganizowano półkolonie dla dzieci z Polski i Czech</a:t>
            </a:r>
            <a:r>
              <a:rPr lang="pl-PL" sz="1800" dirty="0"/>
              <a:t>. </a:t>
            </a:r>
          </a:p>
        </p:txBody>
      </p:sp>
      <p:pic>
        <p:nvPicPr>
          <p:cNvPr id="13" name="Obraz 12" descr="Obraz zawierający ubrania, obuwie, osoba, w pomieszczeniu&#10;&#10;Opis wygenerowany automatycznie">
            <a:extLst>
              <a:ext uri="{FF2B5EF4-FFF2-40B4-BE49-F238E27FC236}">
                <a16:creationId xmlns:a16="http://schemas.microsoft.com/office/drawing/2014/main" id="{1F7C29A5-E470-A737-47AA-B3774E568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261" y="3987801"/>
            <a:ext cx="3578679" cy="2684010"/>
          </a:xfrm>
          <a:prstGeom prst="rect">
            <a:avLst/>
          </a:prstGeom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81FCE0F3-130D-2966-48B8-2A15E374079E}"/>
              </a:ext>
            </a:extLst>
          </p:cNvPr>
          <p:cNvSpPr/>
          <p:nvPr/>
        </p:nvSpPr>
        <p:spPr>
          <a:xfrm>
            <a:off x="2110582" y="6185915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684ADEC-4087-E831-6150-456050954A58}"/>
              </a:ext>
            </a:extLst>
          </p:cNvPr>
          <p:cNvSpPr txBox="1"/>
          <p:nvPr/>
        </p:nvSpPr>
        <p:spPr>
          <a:xfrm>
            <a:off x="2830178" y="6523285"/>
            <a:ext cx="9144000" cy="102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250"/>
              </a:lnSpc>
            </a:pPr>
            <a:r>
              <a:rPr lang="pl-PL" sz="4000" dirty="0">
                <a:solidFill>
                  <a:srgbClr val="524C4C"/>
                </a:solidFill>
                <a:latin typeface="Lora"/>
              </a:rPr>
              <a:t>E-Turysta</a:t>
            </a:r>
            <a:endParaRPr lang="en-US" sz="4000" b="0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432C211-EA5E-4CA9-96D4-176A4EABBF53}"/>
              </a:ext>
            </a:extLst>
          </p:cNvPr>
          <p:cNvSpPr txBox="1"/>
          <p:nvPr/>
        </p:nvSpPr>
        <p:spPr>
          <a:xfrm>
            <a:off x="3144982" y="775586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Projekt realizowany z 3 partnerami z Kraju Ołomunieckiego. </a:t>
            </a:r>
          </a:p>
          <a:p>
            <a:r>
              <a:rPr lang="pl-PL" sz="1800" dirty="0"/>
              <a:t>W ramach projektu wykonano m.in. stronę travel.opolskie.pl oraz aplikację mobilną E-Turysta,</a:t>
            </a:r>
          </a:p>
          <a:p>
            <a:r>
              <a:rPr lang="pl-PL" dirty="0"/>
              <a:t>Które służą promocji atrakcji polsko-czeskiego pogranicza.</a:t>
            </a:r>
          </a:p>
        </p:txBody>
      </p:sp>
      <p:pic>
        <p:nvPicPr>
          <p:cNvPr id="27" name="Obraz 2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8C793A5E-0ED2-F620-BB3E-77DEE2C9E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7" y="7217377"/>
            <a:ext cx="4817453" cy="200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0055" y="1593171"/>
            <a:ext cx="1242529" cy="1100833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1843884" y="1028700"/>
            <a:ext cx="34871" cy="8229600"/>
          </a:xfrm>
          <a:prstGeom prst="rect">
            <a:avLst/>
          </a:prstGeom>
          <a:solidFill>
            <a:srgbClr val="524C4C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2133600" y="1906524"/>
            <a:ext cx="15231374" cy="7958142"/>
            <a:chOff x="-3030250" y="-1145663"/>
            <a:chExt cx="20308499" cy="10610858"/>
          </a:xfrm>
        </p:grpSpPr>
        <p:sp>
          <p:nvSpPr>
            <p:cNvPr id="6" name="AutoShape 6"/>
            <p:cNvSpPr/>
            <p:nvPr/>
          </p:nvSpPr>
          <p:spPr>
            <a:xfrm>
              <a:off x="2183455" y="-1145663"/>
              <a:ext cx="9923829" cy="2099947"/>
            </a:xfrm>
            <a:prstGeom prst="rect">
              <a:avLst/>
            </a:prstGeom>
            <a:solidFill>
              <a:srgbClr val="FAF8F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63614" y="-708527"/>
              <a:ext cx="8397489" cy="14191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r>
                <a:rPr lang="en-US" sz="7500" dirty="0">
                  <a:solidFill>
                    <a:srgbClr val="524C4C"/>
                  </a:solidFill>
                  <a:latin typeface="Lora"/>
                </a:rPr>
                <a:t>Th</a:t>
              </a:r>
              <a:r>
                <a:rPr lang="en-US" sz="7500" b="0" dirty="0">
                  <a:solidFill>
                    <a:srgbClr val="524C4C"/>
                  </a:solidFill>
                  <a:latin typeface="Lora"/>
                </a:rPr>
                <a:t>ank you!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030250" y="1316723"/>
              <a:ext cx="20308499" cy="81484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        Urząd Marszałkowski Województwa Opolskiego</a:t>
              </a:r>
            </a:p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	Departament Wdrażania Funduszy Europejskich</a:t>
              </a:r>
            </a:p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Referat Promocji</a:t>
              </a:r>
            </a:p>
            <a:p>
              <a:pPr algn="ctr">
                <a:lnSpc>
                  <a:spcPts val="4759"/>
                </a:lnSpc>
              </a:pPr>
              <a:endParaRPr lang="pl-PL" sz="3400" i="1" spc="17" dirty="0">
                <a:solidFill>
                  <a:srgbClr val="524C4C"/>
                </a:solidFill>
                <a:latin typeface="Lora"/>
              </a:endParaRPr>
            </a:p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Regionalny Punkt Kontaktowy</a:t>
              </a:r>
            </a:p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 Opole, Ozimska 19, pok. 816 </a:t>
              </a:r>
            </a:p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tel.: 77 44 45 511, 512, 513</a:t>
              </a:r>
            </a:p>
            <a:p>
              <a:pPr algn="ctr">
                <a:lnSpc>
                  <a:spcPts val="4759"/>
                </a:lnSpc>
              </a:pPr>
              <a:endParaRPr lang="pl-PL" sz="3400" i="1" spc="17" dirty="0">
                <a:solidFill>
                  <a:srgbClr val="524C4C"/>
                </a:solidFill>
                <a:latin typeface="Lora"/>
              </a:endParaRPr>
            </a:p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rpk@opolskie.pl</a:t>
              </a:r>
            </a:p>
            <a:p>
              <a:pPr algn="ctr">
                <a:lnSpc>
                  <a:spcPts val="4759"/>
                </a:lnSpc>
              </a:pP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FB: </a:t>
              </a:r>
              <a:r>
                <a:rPr lang="pl-PL" sz="3400" i="1" spc="17" dirty="0" err="1">
                  <a:solidFill>
                    <a:srgbClr val="524C4C"/>
                  </a:solidFill>
                  <a:latin typeface="Lora"/>
                </a:rPr>
                <a:t>Interreg</a:t>
              </a:r>
              <a:r>
                <a:rPr lang="pl-PL" sz="3400" i="1" spc="17" dirty="0">
                  <a:solidFill>
                    <a:srgbClr val="524C4C"/>
                  </a:solidFill>
                  <a:latin typeface="Lora"/>
                </a:rPr>
                <a:t> Opolskie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2432522" y="7134468"/>
              <a:ext cx="9674763" cy="141768"/>
            </a:xfrm>
            <a:prstGeom prst="rect">
              <a:avLst/>
            </a:pr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85502" y="104460"/>
            <a:ext cx="9602498" cy="92424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25624DB-483D-7F11-4F99-02BF5F138DB2}"/>
              </a:ext>
            </a:extLst>
          </p:cNvPr>
          <p:cNvSpPr txBox="1"/>
          <p:nvPr/>
        </p:nvSpPr>
        <p:spPr>
          <a:xfrm rot="16200000">
            <a:off x="-964937" y="5020847"/>
            <a:ext cx="396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Any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many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more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5125" y="1028700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4070480" y="1674054"/>
            <a:ext cx="5073520" cy="7584246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>
            <a:off x="2696582" y="1028700"/>
            <a:ext cx="34871" cy="8229600"/>
          </a:xfrm>
          <a:prstGeom prst="rect">
            <a:avLst/>
          </a:prstGeom>
          <a:solidFill>
            <a:srgbClr val="524C4C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4343400" y="3010146"/>
            <a:ext cx="14583907" cy="4733930"/>
            <a:chOff x="-7747873" y="1534772"/>
            <a:chExt cx="19445209" cy="6311905"/>
          </a:xfrm>
        </p:grpSpPr>
        <p:sp>
          <p:nvSpPr>
            <p:cNvPr id="7" name="TextBox 7"/>
            <p:cNvSpPr txBox="1"/>
            <p:nvPr/>
          </p:nvSpPr>
          <p:spPr>
            <a:xfrm>
              <a:off x="-7747873" y="1534772"/>
              <a:ext cx="19445209" cy="5509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pl-PL" sz="2800" spc="-36" dirty="0">
                  <a:solidFill>
                    <a:srgbClr val="524C4C"/>
                  </a:solidFill>
                  <a:latin typeface="Lora"/>
                </a:rPr>
                <a:t>Szkolenia/spotkania/konsultacje dla wnioskodawców i beneficjentów</a:t>
              </a:r>
            </a:p>
            <a:p>
              <a:pPr>
                <a:lnSpc>
                  <a:spcPct val="250000"/>
                </a:lnSpc>
              </a:pPr>
              <a:r>
                <a:rPr lang="pl-PL" sz="2800" spc="-36" dirty="0">
                  <a:solidFill>
                    <a:srgbClr val="524C4C"/>
                  </a:solidFill>
                  <a:latin typeface="Lora"/>
                </a:rPr>
                <a:t>Udział w cyklicznych wydarzeniach promocyjnych w woj. opolskim</a:t>
              </a:r>
            </a:p>
            <a:p>
              <a:pPr>
                <a:lnSpc>
                  <a:spcPct val="250000"/>
                </a:lnSpc>
              </a:pPr>
              <a:r>
                <a:rPr lang="pl-PL" sz="2800" b="0" dirty="0">
                  <a:solidFill>
                    <a:srgbClr val="524C4C"/>
                  </a:solidFill>
                  <a:latin typeface="Lora"/>
                </a:rPr>
                <a:t>Realizacja własnych akcji promocyjnych</a:t>
              </a:r>
            </a:p>
            <a:p>
              <a:pPr>
                <a:lnSpc>
                  <a:spcPct val="250000"/>
                </a:lnSpc>
              </a:pPr>
              <a:r>
                <a:rPr lang="pl-PL" sz="2800" dirty="0">
                  <a:solidFill>
                    <a:srgbClr val="524C4C"/>
                  </a:solidFill>
                  <a:latin typeface="Lora"/>
                </a:rPr>
                <a:t>Projekty własne</a:t>
              </a:r>
              <a:endParaRPr lang="pl-PL" sz="2800" b="0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220567"/>
              <a:ext cx="9473326" cy="62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US" sz="2800" i="0" spc="14" dirty="0">
                <a:solidFill>
                  <a:srgbClr val="524C4C"/>
                </a:solidFill>
                <a:latin typeface="Lora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2271177" y="4901565"/>
            <a:ext cx="7627697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750">
                <a:solidFill>
                  <a:srgbClr val="524C4C"/>
                </a:solidFill>
                <a:latin typeface="Lora"/>
              </a:rPr>
              <a:t>RPK OPOLSKIE</a:t>
            </a:r>
          </a:p>
        </p:txBody>
      </p:sp>
    </p:spTree>
    <p:extLst>
      <p:ext uri="{BB962C8B-B14F-4D97-AF65-F5344CB8AC3E}">
        <p14:creationId xmlns:p14="http://schemas.microsoft.com/office/powerpoint/2010/main" val="14244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840724"/>
            <a:ext cx="18288000" cy="3415262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5132012" y="3904093"/>
            <a:ext cx="1199179" cy="1199179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564" t="915" b="915"/>
          <a:stretch>
            <a:fillRect/>
          </a:stretch>
        </p:blipFill>
        <p:spPr>
          <a:xfrm>
            <a:off x="827720" y="4421103"/>
            <a:ext cx="5022986" cy="45796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678812" y="3921620"/>
            <a:ext cx="1199179" cy="1199179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1459" r="11459"/>
          <a:stretch>
            <a:fillRect/>
          </a:stretch>
        </p:blipFill>
        <p:spPr>
          <a:xfrm>
            <a:off x="6811676" y="4421102"/>
            <a:ext cx="4565398" cy="457961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294335" y="3890534"/>
            <a:ext cx="1199179" cy="1199179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484233" y="1162474"/>
            <a:ext cx="4947404" cy="2631052"/>
            <a:chOff x="-109066" y="1088447"/>
            <a:chExt cx="6596539" cy="2809527"/>
          </a:xfrm>
        </p:grpSpPr>
        <p:sp>
          <p:nvSpPr>
            <p:cNvPr id="13" name="TextBox 13"/>
            <p:cNvSpPr txBox="1"/>
            <p:nvPr/>
          </p:nvSpPr>
          <p:spPr>
            <a:xfrm>
              <a:off x="-109066" y="1088447"/>
              <a:ext cx="6487473" cy="2581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60"/>
                </a:lnSpc>
              </a:pPr>
              <a:r>
                <a:rPr lang="pl-PL" sz="14400" b="1" spc="144" dirty="0">
                  <a:solidFill>
                    <a:srgbClr val="524C4C"/>
                  </a:solidFill>
                  <a:latin typeface="Lora"/>
                </a:rPr>
                <a:t>175</a:t>
              </a:r>
              <a:endParaRPr lang="en-US" sz="14400" b="1" spc="144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02649"/>
              <a:ext cx="6487473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r>
                <a:rPr lang="en-US" sz="2999" spc="29">
                  <a:solidFill>
                    <a:srgbClr val="524C4C"/>
                  </a:solidFill>
                  <a:latin typeface="Glacial Indifference"/>
                </a:rPr>
                <a:t> </a:t>
              </a:r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CDBC7EA-A66A-21E9-A593-92D5C09F49B6}"/>
              </a:ext>
            </a:extLst>
          </p:cNvPr>
          <p:cNvSpPr txBox="1"/>
          <p:nvPr/>
        </p:nvSpPr>
        <p:spPr>
          <a:xfrm>
            <a:off x="6917537" y="1035804"/>
            <a:ext cx="10341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39 - Szkolenia dla wnioskodawców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35FD454-DD50-A2FF-6F1D-74576F75E05B}"/>
              </a:ext>
            </a:extLst>
          </p:cNvPr>
          <p:cNvSpPr txBox="1"/>
          <p:nvPr/>
        </p:nvSpPr>
        <p:spPr>
          <a:xfrm>
            <a:off x="8534400" y="2032524"/>
            <a:ext cx="10341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13 - Szkolenia dla beneficjentów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451BDF2-4D07-7858-4176-D10EB462EB5C}"/>
              </a:ext>
            </a:extLst>
          </p:cNvPr>
          <p:cNvSpPr txBox="1"/>
          <p:nvPr/>
        </p:nvSpPr>
        <p:spPr>
          <a:xfrm>
            <a:off x="9906000" y="2941659"/>
            <a:ext cx="10341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26 – Wydarzenia promocyjne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04EA998-0CFD-EF78-D217-F18213A8E36F}"/>
              </a:ext>
            </a:extLst>
          </p:cNvPr>
          <p:cNvSpPr txBox="1"/>
          <p:nvPr/>
        </p:nvSpPr>
        <p:spPr>
          <a:xfrm>
            <a:off x="11555003" y="3608860"/>
            <a:ext cx="10341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97 – Konsultacje i inne</a:t>
            </a: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F27F2A68-EFEE-A4AA-B70A-88DE9FAF1E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48" r="16448"/>
          <a:stretch>
            <a:fillRect/>
          </a:stretch>
        </p:blipFill>
        <p:spPr>
          <a:xfrm>
            <a:off x="12500502" y="4422843"/>
            <a:ext cx="4565398" cy="45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27715" y="1495269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7591956" y="7497835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419099" y="3316817"/>
            <a:ext cx="17449801" cy="3762122"/>
            <a:chOff x="-1360592" y="145008"/>
            <a:chExt cx="11259547" cy="5016161"/>
          </a:xfrm>
        </p:grpSpPr>
        <p:sp>
          <p:nvSpPr>
            <p:cNvPr id="6" name="TextBox 6"/>
            <p:cNvSpPr txBox="1"/>
            <p:nvPr/>
          </p:nvSpPr>
          <p:spPr>
            <a:xfrm>
              <a:off x="-1360592" y="145008"/>
              <a:ext cx="11259547" cy="42575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pl-PL" sz="7500" b="0" dirty="0">
                  <a:solidFill>
                    <a:srgbClr val="524C4C"/>
                  </a:solidFill>
                  <a:latin typeface="Lora"/>
                </a:rPr>
                <a:t>Przykłady udziału w cyklicznych wydarzeniach promocyjnych </a:t>
              </a:r>
            </a:p>
            <a:p>
              <a:pPr algn="ctr">
                <a:lnSpc>
                  <a:spcPts val="8250"/>
                </a:lnSpc>
              </a:pPr>
              <a:r>
                <a:rPr lang="pl-PL" sz="7500" b="0" dirty="0">
                  <a:solidFill>
                    <a:srgbClr val="524C4C"/>
                  </a:solidFill>
                  <a:latin typeface="Lora"/>
                </a:rPr>
                <a:t>w woj. opolskim</a:t>
              </a:r>
              <a:endParaRPr lang="en-US" sz="7500" b="0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5110369"/>
              <a:ext cx="9056475" cy="50800"/>
            </a:xfrm>
            <a:prstGeom prst="rect">
              <a:avLst/>
            </a:pr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4186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752158"/>
            <a:ext cx="10287000" cy="3688215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1209220" y="1640636"/>
            <a:ext cx="1199179" cy="1199179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6612947" y="1640636"/>
            <a:ext cx="1199179" cy="1199179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>
            <a:off x="11827118" y="1640636"/>
            <a:ext cx="1199179" cy="1199179"/>
          </a:xfrm>
          <a:prstGeom prst="rect">
            <a:avLst/>
          </a:prstGeom>
          <a:solidFill>
            <a:srgbClr val="FAF8F8"/>
          </a:solidFill>
        </p:spPr>
        <p:txBody>
          <a:bodyPr/>
          <a:lstStyle/>
          <a:p>
            <a:endParaRPr lang="pl-PL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3556"/>
          <a:stretch>
            <a:fillRect/>
          </a:stretch>
        </p:blipFill>
        <p:spPr>
          <a:xfrm>
            <a:off x="1448682" y="1966749"/>
            <a:ext cx="4749422" cy="3688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16510" y="1967635"/>
            <a:ext cx="4454979" cy="59399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48682" y="422240"/>
            <a:ext cx="1135291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pl-PL" sz="5600" dirty="0">
                <a:solidFill>
                  <a:srgbClr val="524C4C"/>
                </a:solidFill>
                <a:latin typeface="Lora"/>
              </a:rPr>
              <a:t>Piknik z Funduszami Europejskimi</a:t>
            </a:r>
            <a:endParaRPr lang="en-US" sz="5600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61999" y="6268068"/>
            <a:ext cx="58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Akcja zorganizowana wraz z innymi programami wdrażanymi w województwie opolskim na większą skalę. </a:t>
            </a:r>
          </a:p>
          <a:p>
            <a:r>
              <a:rPr lang="pl-PL" dirty="0"/>
              <a:t>Promocja Funduszy Europejskich oraz beneficjentów.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4440B7E-E60D-AEDD-C4BA-99DF5B8C9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9" y="1967634"/>
            <a:ext cx="4454979" cy="73192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30163" y="7453242"/>
            <a:ext cx="2460434" cy="241465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8456477" y="833904"/>
            <a:ext cx="7419040" cy="8619192"/>
            <a:chOff x="0" y="0"/>
            <a:chExt cx="9871051" cy="114678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71051" cy="11467856"/>
            </a:xfrm>
            <a:custGeom>
              <a:avLst/>
              <a:gdLst/>
              <a:ahLst/>
              <a:cxnLst/>
              <a:rect l="l" t="t" r="r" b="b"/>
              <a:pathLst>
                <a:path w="9871051" h="11467856">
                  <a:moveTo>
                    <a:pt x="0" y="0"/>
                  </a:moveTo>
                  <a:lnTo>
                    <a:pt x="0" y="11467856"/>
                  </a:lnTo>
                  <a:lnTo>
                    <a:pt x="9871051" y="11467856"/>
                  </a:lnTo>
                  <a:lnTo>
                    <a:pt x="9871051" y="0"/>
                  </a:lnTo>
                  <a:lnTo>
                    <a:pt x="0" y="0"/>
                  </a:lnTo>
                  <a:close/>
                  <a:moveTo>
                    <a:pt x="9810091" y="11406896"/>
                  </a:moveTo>
                  <a:lnTo>
                    <a:pt x="59690" y="11406896"/>
                  </a:lnTo>
                  <a:lnTo>
                    <a:pt x="59690" y="59690"/>
                  </a:lnTo>
                  <a:lnTo>
                    <a:pt x="9810091" y="59690"/>
                  </a:lnTo>
                  <a:lnTo>
                    <a:pt x="9810091" y="11406896"/>
                  </a:lnTo>
                  <a:close/>
                </a:path>
              </a:pathLst>
            </a:cu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4635" y="562441"/>
            <a:ext cx="6553312" cy="194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5600" dirty="0">
                <a:solidFill>
                  <a:srgbClr val="524C4C"/>
                </a:solidFill>
                <a:latin typeface="Lora"/>
              </a:rPr>
              <a:t>ŚWIĘTO WOJEWÓDZTWA OPOLSKIEGO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153" y="444690"/>
            <a:ext cx="3729765" cy="595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 descr="Obraz zawierający na wolnym powietrzu, ubrania, osoba, niebo&#10;&#10;Opis wygenerowany automatycznie">
            <a:extLst>
              <a:ext uri="{FF2B5EF4-FFF2-40B4-BE49-F238E27FC236}">
                <a16:creationId xmlns:a16="http://schemas.microsoft.com/office/drawing/2014/main" id="{F94A15C0-AC33-3502-E64F-D03933B47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9" y="2777101"/>
            <a:ext cx="3660748" cy="4880999"/>
          </a:xfrm>
          <a:prstGeom prst="rect">
            <a:avLst/>
          </a:prstGeom>
        </p:spPr>
      </p:pic>
      <p:pic>
        <p:nvPicPr>
          <p:cNvPr id="12" name="Obraz 4">
            <a:extLst>
              <a:ext uri="{FF2B5EF4-FFF2-40B4-BE49-F238E27FC236}">
                <a16:creationId xmlns:a16="http://schemas.microsoft.com/office/drawing/2014/main" id="{85484B5F-7FB2-BD57-E87F-6D7B51BE6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0" y="2510218"/>
            <a:ext cx="4958606" cy="66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Obraz zawierający ubrania, osoba, Ludzka twarz, w pomieszczeniu&#10;&#10;Opis wygenerowany automatycznie">
            <a:extLst>
              <a:ext uri="{FF2B5EF4-FFF2-40B4-BE49-F238E27FC236}">
                <a16:creationId xmlns:a16="http://schemas.microsoft.com/office/drawing/2014/main" id="{72E1EE6B-D6B9-ADE3-C50A-894D15990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01" y="4862442"/>
            <a:ext cx="38862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01980"/>
            <a:ext cx="11970822" cy="38100"/>
          </a:xfrm>
          <a:prstGeom prst="rect">
            <a:avLst/>
          </a:prstGeom>
          <a:solidFill>
            <a:srgbClr val="524C4C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250179" y="3792073"/>
            <a:ext cx="2645422" cy="5466227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2660804" y="9042875"/>
            <a:ext cx="789063" cy="767472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>
            <a:off x="13652077" y="4469669"/>
            <a:ext cx="3212692" cy="519454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6" name="AutoShape 6"/>
          <p:cNvSpPr/>
          <p:nvPr/>
        </p:nvSpPr>
        <p:spPr>
          <a:xfrm>
            <a:off x="16470237" y="9280478"/>
            <a:ext cx="789063" cy="767472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619" y="2651827"/>
            <a:ext cx="8600381" cy="514677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348238" y="640080"/>
            <a:ext cx="4911062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39"/>
              </a:lnSpc>
            </a:pPr>
            <a:r>
              <a:rPr lang="en-US" sz="3599" b="1" spc="35" dirty="0">
                <a:solidFill>
                  <a:srgbClr val="524C4C"/>
                </a:solidFill>
                <a:latin typeface="Lora"/>
              </a:rPr>
              <a:t>UDZIAŁ W WYDARZENI</a:t>
            </a:r>
            <a:r>
              <a:rPr lang="pl-PL" sz="3599" b="1" spc="35" dirty="0">
                <a:solidFill>
                  <a:srgbClr val="524C4C"/>
                </a:solidFill>
                <a:latin typeface="Lora"/>
              </a:rPr>
              <a:t>ACH</a:t>
            </a:r>
            <a:r>
              <a:rPr lang="en-US" sz="3599" b="1" spc="35" dirty="0">
                <a:solidFill>
                  <a:srgbClr val="524C4C"/>
                </a:solidFill>
                <a:latin typeface="Lora"/>
              </a:rPr>
              <a:t> ROCZNY</a:t>
            </a:r>
            <a:r>
              <a:rPr lang="pl-PL" sz="3599" b="1" spc="35" dirty="0">
                <a:solidFill>
                  <a:srgbClr val="524C4C"/>
                </a:solidFill>
                <a:latin typeface="Lora"/>
              </a:rPr>
              <a:t>CH</a:t>
            </a:r>
            <a:endParaRPr lang="en-US" sz="3599" b="1" spc="35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6800" y="10287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Udział w Wydarzeniach Rocznych Programu oraz angażowanie do udziału aktywnych beneficjentów programu </a:t>
            </a:r>
            <a:r>
              <a:rPr lang="pl-PL" dirty="0" err="1"/>
              <a:t>Interreg</a:t>
            </a:r>
            <a:r>
              <a:rPr lang="pl-PL" dirty="0"/>
              <a:t> V-A </a:t>
            </a:r>
            <a:r>
              <a:rPr lang="pl-PL" dirty="0" err="1"/>
              <a:t>RCz</a:t>
            </a:r>
            <a:r>
              <a:rPr lang="pl-PL" dirty="0"/>
              <a:t>-PL z woj. opolskiego</a:t>
            </a:r>
          </a:p>
        </p:txBody>
      </p:sp>
      <p:pic>
        <p:nvPicPr>
          <p:cNvPr id="12" name="Obraz 11" descr="Obraz zawierający ubrania, osoba, człowiek, Ludzka twarz&#10;&#10;Opis wygenerowany automatycznie">
            <a:extLst>
              <a:ext uri="{FF2B5EF4-FFF2-40B4-BE49-F238E27FC236}">
                <a16:creationId xmlns:a16="http://schemas.microsoft.com/office/drawing/2014/main" id="{A357F57C-3CCB-0BB7-0D9E-A99BA6C89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76" y="3871315"/>
            <a:ext cx="4397762" cy="5860018"/>
          </a:xfrm>
          <a:prstGeom prst="rect">
            <a:avLst/>
          </a:prstGeom>
        </p:spPr>
      </p:pic>
      <p:pic>
        <p:nvPicPr>
          <p:cNvPr id="16" name="Obraz 15" descr="Obraz zawierający niebo, ubrania, na wolnym powietrzu, chmura&#10;&#10;Opis wygenerowany automatycznie">
            <a:extLst>
              <a:ext uri="{FF2B5EF4-FFF2-40B4-BE49-F238E27FC236}">
                <a16:creationId xmlns:a16="http://schemas.microsoft.com/office/drawing/2014/main" id="{FA02A606-D205-FFE2-A092-045DDDD22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87" y="2781300"/>
            <a:ext cx="4395013" cy="58600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27715" y="1495269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7591956" y="7497835"/>
            <a:ext cx="1290708" cy="1290708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609600" y="4095205"/>
            <a:ext cx="17221200" cy="2983734"/>
            <a:chOff x="-1237671" y="1182858"/>
            <a:chExt cx="11112042" cy="3978311"/>
          </a:xfrm>
        </p:grpSpPr>
        <p:sp>
          <p:nvSpPr>
            <p:cNvPr id="6" name="TextBox 6"/>
            <p:cNvSpPr txBox="1"/>
            <p:nvPr/>
          </p:nvSpPr>
          <p:spPr>
            <a:xfrm>
              <a:off x="-1237671" y="1182858"/>
              <a:ext cx="11112042" cy="14191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r>
                <a:rPr lang="pl-PL" sz="7200" b="0" dirty="0">
                  <a:solidFill>
                    <a:srgbClr val="524C4C"/>
                  </a:solidFill>
                  <a:latin typeface="Lora"/>
                </a:rPr>
                <a:t>Przykłady własnych akcji promocyjnych </a:t>
              </a:r>
              <a:endParaRPr lang="en-US" sz="7200" b="0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5110369"/>
              <a:ext cx="9056475" cy="50800"/>
            </a:xfrm>
            <a:prstGeom prst="rect">
              <a:avLst/>
            </a:pr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5866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49400" y="365077"/>
            <a:ext cx="2165894" cy="1730831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8456477" y="602438"/>
            <a:ext cx="7419040" cy="9306035"/>
            <a:chOff x="0" y="0"/>
            <a:chExt cx="9871051" cy="114678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71051" cy="11467856"/>
            </a:xfrm>
            <a:custGeom>
              <a:avLst/>
              <a:gdLst/>
              <a:ahLst/>
              <a:cxnLst/>
              <a:rect l="l" t="t" r="r" b="b"/>
              <a:pathLst>
                <a:path w="9871051" h="11467856">
                  <a:moveTo>
                    <a:pt x="0" y="0"/>
                  </a:moveTo>
                  <a:lnTo>
                    <a:pt x="0" y="11467856"/>
                  </a:lnTo>
                  <a:lnTo>
                    <a:pt x="9871051" y="11467856"/>
                  </a:lnTo>
                  <a:lnTo>
                    <a:pt x="9871051" y="0"/>
                  </a:lnTo>
                  <a:lnTo>
                    <a:pt x="0" y="0"/>
                  </a:lnTo>
                  <a:close/>
                  <a:moveTo>
                    <a:pt x="9810091" y="11406896"/>
                  </a:moveTo>
                  <a:lnTo>
                    <a:pt x="59690" y="11406896"/>
                  </a:lnTo>
                  <a:lnTo>
                    <a:pt x="59690" y="59690"/>
                  </a:lnTo>
                  <a:lnTo>
                    <a:pt x="9810091" y="59690"/>
                  </a:lnTo>
                  <a:lnTo>
                    <a:pt x="9810091" y="11406896"/>
                  </a:lnTo>
                  <a:close/>
                </a:path>
              </a:pathLst>
            </a:custGeom>
            <a:solidFill>
              <a:srgbClr val="524C4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45408" y="1548400"/>
            <a:ext cx="4941036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pl-PL" sz="3600" b="1" spc="36" dirty="0">
                <a:solidFill>
                  <a:srgbClr val="524C4C"/>
                </a:solidFill>
                <a:latin typeface="Lora"/>
              </a:rPr>
              <a:t>F2F czyli Face to Face z </a:t>
            </a:r>
            <a:r>
              <a:rPr lang="en-US" sz="3600" b="1" spc="36" dirty="0">
                <a:solidFill>
                  <a:srgbClr val="524C4C"/>
                </a:solidFill>
                <a:latin typeface="Lora"/>
              </a:rPr>
              <a:t>INTERREGIEM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9765697" y="209590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38 spotkań bezpośrednich z potencjalnymi wnioskodawcami z woj. opolskiego.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904D05C-3015-D3C7-E789-DDE10528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55" y="3771900"/>
            <a:ext cx="4603178" cy="58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az 11" descr="Obraz zawierający tekst, plakat, książka, Drukowanie&#10;&#10;Opis wygenerowany automatycznie">
            <a:extLst>
              <a:ext uri="{FF2B5EF4-FFF2-40B4-BE49-F238E27FC236}">
                <a16:creationId xmlns:a16="http://schemas.microsoft.com/office/drawing/2014/main" id="{CCC7E614-339B-EBD1-3B13-D4691BCC7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17" y="3771900"/>
            <a:ext cx="4434497" cy="5912662"/>
          </a:xfrm>
          <a:prstGeom prst="rect">
            <a:avLst/>
          </a:prstGeom>
        </p:spPr>
      </p:pic>
      <p:pic>
        <p:nvPicPr>
          <p:cNvPr id="13" name="Obraz 12" descr="Obraz zawierający osoba, ubrania, niebo, Ludzka twarz&#10;&#10;Opis wygenerowany automatycznie">
            <a:extLst>
              <a:ext uri="{FF2B5EF4-FFF2-40B4-BE49-F238E27FC236}">
                <a16:creationId xmlns:a16="http://schemas.microsoft.com/office/drawing/2014/main" id="{EA42DD51-56B3-61CB-0C29-124B66992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974" y="3675891"/>
            <a:ext cx="4467225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4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391</Words>
  <Application>Microsoft Office PowerPoint</Application>
  <PresentationFormat>Vlastní</PresentationFormat>
  <Paragraphs>60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</vt:lpstr>
      <vt:lpstr>Glacial Indifference</vt:lpstr>
      <vt:lpstr>Lora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RPK OPOLSKIE</dc:title>
  <dc:creator>Dorota Parobij</dc:creator>
  <cp:lastModifiedBy>Málková Edita</cp:lastModifiedBy>
  <cp:revision>17</cp:revision>
  <dcterms:created xsi:type="dcterms:W3CDTF">2006-08-16T00:00:00Z</dcterms:created>
  <dcterms:modified xsi:type="dcterms:W3CDTF">2023-11-03T09:08:59Z</dcterms:modified>
  <dc:identifier>DADqaFCH5gU</dc:identifier>
</cp:coreProperties>
</file>