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6" r:id="rId4"/>
  </p:sldMasterIdLst>
  <p:notesMasterIdLst>
    <p:notesMasterId r:id="rId20"/>
  </p:notesMasterIdLst>
  <p:handoutMasterIdLst>
    <p:handoutMasterId r:id="rId21"/>
  </p:handoutMasterIdLst>
  <p:sldIdLst>
    <p:sldId id="257" r:id="rId5"/>
    <p:sldId id="261" r:id="rId6"/>
    <p:sldId id="262" r:id="rId7"/>
    <p:sldId id="258" r:id="rId8"/>
    <p:sldId id="259" r:id="rId9"/>
    <p:sldId id="263" r:id="rId10"/>
    <p:sldId id="271" r:id="rId11"/>
    <p:sldId id="264" r:id="rId12"/>
    <p:sldId id="265" r:id="rId13"/>
    <p:sldId id="266" r:id="rId14"/>
    <p:sldId id="267" r:id="rId15"/>
    <p:sldId id="268" r:id="rId16"/>
    <p:sldId id="269" r:id="rId17"/>
    <p:sldId id="260" r:id="rId18"/>
    <p:sldId id="270" r:id="rId19"/>
  </p:sldIdLst>
  <p:sldSz cx="12192000" cy="6858000"/>
  <p:notesSz cx="6858000" cy="9144000"/>
  <p:defaultTextStyle>
    <a:defPPr rtl="0"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BA8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0" d="100"/>
          <a:sy n="120" d="100"/>
        </p:scale>
        <p:origin x="504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ospisil Jiri" userId="0e142591-26c5-436d-9614-15b6dcfa847c" providerId="ADAL" clId="{BA00F3F6-47C0-4FC3-8734-9A4229061A17}"/>
    <pc:docChg chg="undo custSel addSld modSld">
      <pc:chgData name="Pospisil Jiri" userId="0e142591-26c5-436d-9614-15b6dcfa847c" providerId="ADAL" clId="{BA00F3F6-47C0-4FC3-8734-9A4229061A17}" dt="2022-05-25T23:00:23.128" v="1135" actId="20577"/>
      <pc:docMkLst>
        <pc:docMk/>
      </pc:docMkLst>
      <pc:sldChg chg="modSp mod">
        <pc:chgData name="Pospisil Jiri" userId="0e142591-26c5-436d-9614-15b6dcfa847c" providerId="ADAL" clId="{BA00F3F6-47C0-4FC3-8734-9A4229061A17}" dt="2022-05-25T22:44:07.116" v="26" actId="20577"/>
        <pc:sldMkLst>
          <pc:docMk/>
          <pc:sldMk cId="191714609" sldId="258"/>
        </pc:sldMkLst>
        <pc:spChg chg="mod">
          <ac:chgData name="Pospisil Jiri" userId="0e142591-26c5-436d-9614-15b6dcfa847c" providerId="ADAL" clId="{BA00F3F6-47C0-4FC3-8734-9A4229061A17}" dt="2022-05-25T22:44:07.116" v="26" actId="20577"/>
          <ac:spMkLst>
            <pc:docMk/>
            <pc:sldMk cId="191714609" sldId="258"/>
            <ac:spMk id="2" creationId="{9AB2EA78-AEB3-469B-9025-3B17201A457B}"/>
          </ac:spMkLst>
        </pc:spChg>
      </pc:sldChg>
      <pc:sldChg chg="modSp mod">
        <pc:chgData name="Pospisil Jiri" userId="0e142591-26c5-436d-9614-15b6dcfa847c" providerId="ADAL" clId="{BA00F3F6-47C0-4FC3-8734-9A4229061A17}" dt="2022-05-25T22:56:20.831" v="736" actId="20577"/>
        <pc:sldMkLst>
          <pc:docMk/>
          <pc:sldMk cId="2436114368" sldId="259"/>
        </pc:sldMkLst>
        <pc:spChg chg="mod">
          <ac:chgData name="Pospisil Jiri" userId="0e142591-26c5-436d-9614-15b6dcfa847c" providerId="ADAL" clId="{BA00F3F6-47C0-4FC3-8734-9A4229061A17}" dt="2022-05-25T22:56:20.831" v="736" actId="20577"/>
          <ac:spMkLst>
            <pc:docMk/>
            <pc:sldMk cId="2436114368" sldId="259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3:00:23.128" v="1135" actId="20577"/>
        <pc:sldMkLst>
          <pc:docMk/>
          <pc:sldMk cId="4150235932" sldId="260"/>
        </pc:sldMkLst>
        <pc:spChg chg="mod">
          <ac:chgData name="Pospisil Jiri" userId="0e142591-26c5-436d-9614-15b6dcfa847c" providerId="ADAL" clId="{BA00F3F6-47C0-4FC3-8734-9A4229061A17}" dt="2022-05-25T23:00:23.128" v="1135" actId="20577"/>
          <ac:spMkLst>
            <pc:docMk/>
            <pc:sldMk cId="4150235932" sldId="260"/>
            <ac:spMk id="3" creationId="{FB307B94-E16F-1546-0310-231854820F22}"/>
          </ac:spMkLst>
        </pc:spChg>
      </pc:sldChg>
      <pc:sldChg chg="modSp mod">
        <pc:chgData name="Pospisil Jiri" userId="0e142591-26c5-436d-9614-15b6dcfa847c" providerId="ADAL" clId="{BA00F3F6-47C0-4FC3-8734-9A4229061A17}" dt="2022-05-25T22:43:10.720" v="24" actId="20577"/>
        <pc:sldMkLst>
          <pc:docMk/>
          <pc:sldMk cId="1861388710" sldId="261"/>
        </pc:sldMkLst>
        <pc:spChg chg="mod">
          <ac:chgData name="Pospisil Jiri" userId="0e142591-26c5-436d-9614-15b6dcfa847c" providerId="ADAL" clId="{BA00F3F6-47C0-4FC3-8734-9A4229061A17}" dt="2022-05-25T22:43:10.720" v="24" actId="20577"/>
          <ac:spMkLst>
            <pc:docMk/>
            <pc:sldMk cId="1861388710" sldId="261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2:51:32.116" v="55" actId="20577"/>
        <pc:sldMkLst>
          <pc:docMk/>
          <pc:sldMk cId="1144111837" sldId="263"/>
        </pc:sldMkLst>
        <pc:spChg chg="mod">
          <ac:chgData name="Pospisil Jiri" userId="0e142591-26c5-436d-9614-15b6dcfa847c" providerId="ADAL" clId="{BA00F3F6-47C0-4FC3-8734-9A4229061A17}" dt="2022-05-25T22:51:32.116" v="55" actId="20577"/>
          <ac:spMkLst>
            <pc:docMk/>
            <pc:sldMk cId="1144111837" sldId="263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2:56:39.201" v="738" actId="20577"/>
        <pc:sldMkLst>
          <pc:docMk/>
          <pc:sldMk cId="4038468591" sldId="264"/>
        </pc:sldMkLst>
        <pc:spChg chg="mod">
          <ac:chgData name="Pospisil Jiri" userId="0e142591-26c5-436d-9614-15b6dcfa847c" providerId="ADAL" clId="{BA00F3F6-47C0-4FC3-8734-9A4229061A17}" dt="2022-05-25T22:56:39.201" v="738" actId="20577"/>
          <ac:spMkLst>
            <pc:docMk/>
            <pc:sldMk cId="4038468591" sldId="264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2:58:26.224" v="866" actId="27636"/>
        <pc:sldMkLst>
          <pc:docMk/>
          <pc:sldMk cId="3409907206" sldId="265"/>
        </pc:sldMkLst>
        <pc:spChg chg="mod">
          <ac:chgData name="Pospisil Jiri" userId="0e142591-26c5-436d-9614-15b6dcfa847c" providerId="ADAL" clId="{BA00F3F6-47C0-4FC3-8734-9A4229061A17}" dt="2022-05-25T22:58:26.224" v="866" actId="27636"/>
          <ac:spMkLst>
            <pc:docMk/>
            <pc:sldMk cId="3409907206" sldId="265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2:56:00.966" v="730" actId="20577"/>
        <pc:sldMkLst>
          <pc:docMk/>
          <pc:sldMk cId="3333498980" sldId="266"/>
        </pc:sldMkLst>
        <pc:spChg chg="mod">
          <ac:chgData name="Pospisil Jiri" userId="0e142591-26c5-436d-9614-15b6dcfa847c" providerId="ADAL" clId="{BA00F3F6-47C0-4FC3-8734-9A4229061A17}" dt="2022-05-25T22:56:00.966" v="730" actId="20577"/>
          <ac:spMkLst>
            <pc:docMk/>
            <pc:sldMk cId="3333498980" sldId="266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2:51:02.597" v="50" actId="2711"/>
        <pc:sldMkLst>
          <pc:docMk/>
          <pc:sldMk cId="4040961556" sldId="268"/>
        </pc:sldMkLst>
        <pc:spChg chg="mod">
          <ac:chgData name="Pospisil Jiri" userId="0e142591-26c5-436d-9614-15b6dcfa847c" providerId="ADAL" clId="{BA00F3F6-47C0-4FC3-8734-9A4229061A17}" dt="2022-05-25T22:51:02.597" v="50" actId="2711"/>
          <ac:spMkLst>
            <pc:docMk/>
            <pc:sldMk cId="4040961556" sldId="268"/>
            <ac:spMk id="3" creationId="{E9FCFC64-E407-702A-0C90-78A6F40B6987}"/>
          </ac:spMkLst>
        </pc:spChg>
      </pc:sldChg>
      <pc:sldChg chg="modSp mod">
        <pc:chgData name="Pospisil Jiri" userId="0e142591-26c5-436d-9614-15b6dcfa847c" providerId="ADAL" clId="{BA00F3F6-47C0-4FC3-8734-9A4229061A17}" dt="2022-05-25T22:51:11.577" v="51" actId="2711"/>
        <pc:sldMkLst>
          <pc:docMk/>
          <pc:sldMk cId="1941904439" sldId="269"/>
        </pc:sldMkLst>
        <pc:spChg chg="mod">
          <ac:chgData name="Pospisil Jiri" userId="0e142591-26c5-436d-9614-15b6dcfa847c" providerId="ADAL" clId="{BA00F3F6-47C0-4FC3-8734-9A4229061A17}" dt="2022-05-25T22:51:11.577" v="51" actId="2711"/>
          <ac:spMkLst>
            <pc:docMk/>
            <pc:sldMk cId="1941904439" sldId="269"/>
            <ac:spMk id="3" creationId="{9C3262E4-1656-9676-EAB3-A6DA5A0C4022}"/>
          </ac:spMkLst>
        </pc:spChg>
      </pc:sldChg>
      <pc:sldChg chg="modSp new mod">
        <pc:chgData name="Pospisil Jiri" userId="0e142591-26c5-436d-9614-15b6dcfa847c" providerId="ADAL" clId="{BA00F3F6-47C0-4FC3-8734-9A4229061A17}" dt="2022-05-25T22:55:37.274" v="723" actId="27636"/>
        <pc:sldMkLst>
          <pc:docMk/>
          <pc:sldMk cId="1405734972" sldId="271"/>
        </pc:sldMkLst>
        <pc:spChg chg="mod">
          <ac:chgData name="Pospisil Jiri" userId="0e142591-26c5-436d-9614-15b6dcfa847c" providerId="ADAL" clId="{BA00F3F6-47C0-4FC3-8734-9A4229061A17}" dt="2022-05-25T22:52:13.062" v="135" actId="20577"/>
          <ac:spMkLst>
            <pc:docMk/>
            <pc:sldMk cId="1405734972" sldId="271"/>
            <ac:spMk id="2" creationId="{6AC52A9D-081E-F19E-5066-A1C76425D58A}"/>
          </ac:spMkLst>
        </pc:spChg>
        <pc:spChg chg="mod">
          <ac:chgData name="Pospisil Jiri" userId="0e142591-26c5-436d-9614-15b6dcfa847c" providerId="ADAL" clId="{BA00F3F6-47C0-4FC3-8734-9A4229061A17}" dt="2022-05-25T22:55:37.274" v="723" actId="27636"/>
          <ac:spMkLst>
            <pc:docMk/>
            <pc:sldMk cId="1405734972" sldId="271"/>
            <ac:spMk id="3" creationId="{E362EC6D-DDF4-1105-DE8A-E7D20B5FF05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é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F8AE666-829D-48E8-9FC3-85FF0D1DB2B5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D92CB86-0DB9-4A70-B1CF-B23508471F6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355764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4B200E62-9364-4CB9-89C4-77645E764019}" type="datetime1">
              <a:rPr lang="cs-CZ" smtClean="0"/>
              <a:t>26.05.2022</a:t>
            </a:fld>
            <a:endParaRPr lang="en-US"/>
          </a:p>
        </p:txBody>
      </p:sp>
      <p:sp>
        <p:nvSpPr>
          <p:cNvPr id="4" name="Zástupný symbol obrázku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cs"/>
              <a:t>Kliknutím můžete upravit styly předlohy textu.</a:t>
            </a:r>
            <a:endParaRPr lang="en-US"/>
          </a:p>
          <a:p>
            <a:pPr lvl="1" rtl="0"/>
            <a:r>
              <a:rPr lang="cs"/>
              <a:t>Druhá úroveň</a:t>
            </a:r>
          </a:p>
          <a:p>
            <a:pPr lvl="2" rtl="0"/>
            <a:r>
              <a:rPr lang="cs"/>
              <a:t>Třetí úroveň</a:t>
            </a:r>
          </a:p>
          <a:p>
            <a:pPr lvl="3" rtl="0"/>
            <a:r>
              <a:rPr lang="cs"/>
              <a:t>Čtvrtá úroveň</a:t>
            </a:r>
          </a:p>
          <a:p>
            <a:pPr lvl="4" rtl="0"/>
            <a:r>
              <a:rPr lang="cs"/>
              <a:t>Pátá úroveň</a:t>
            </a:r>
            <a:endParaRPr lang="en-US"/>
          </a:p>
        </p:txBody>
      </p:sp>
      <p:sp>
        <p:nvSpPr>
          <p:cNvPr id="6" name="Zástupné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C2B151B-D7D1-48E5-8230-5AADBC794F8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85927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rtlCol="0"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 rtlCol="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 rtl="0"/>
            <a:r>
              <a:rPr lang="cs-CZ"/>
              <a:t>Kliknutím můžete upravit styl předlohy.</a:t>
            </a:r>
            <a:endParaRPr lang="en-US" dirty="0"/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BD239E7-27CF-40C7-8F0A-BFE4D4394C35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83314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2670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oddílu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rtlCol="0"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rtlCol="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cxnSp>
        <p:nvCxnSpPr>
          <p:cNvPr id="9" name="Přímá spojnice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3E4E29C-9478-40CB-B885-8083C7A499E9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1" name="Zástupný symbol pro číslo snímku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4162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ě obsahové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D01282-382C-4BEC-BF1E-B43C436AE95C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9" name="Zástupný symbol pro zápatí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66630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rtlCol="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EFFA001-1288-4B91-8F38-F652FDAD1948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11" name="Zástupný symbol pro zápatí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2" name="Zástupný symbol pro číslo snímku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194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6" name="Zástupný symbol pro datum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6F2F52B-EF36-4385-B68C-26B683FC6FB0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7" name="Zástupný symbol pro zápatí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8" name="Zástupný symbol pro číslo snímku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1860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D2C2BC2-E937-462E-A053-77029519E0A6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14226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 rtlCol="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fld id="{AE82B159-E07C-4CB9-92A4-E7A9600AB687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 rtlCol="0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3A98EE3D-8CD1-4C3F-BD1C-C98C9596463C}" type="slidenum">
              <a:rPr lang="en-US" smtClean="0"/>
              <a:pPr rtl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32822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Zástupný symbol obrázku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rtlCol="0" anchor="b">
            <a:noAutofit/>
          </a:bodyPr>
          <a:lstStyle>
            <a:lvl1pPr>
              <a:defRPr sz="3300" b="0">
                <a:solidFill>
                  <a:srgbClr val="FFFFFF"/>
                </a:solidFill>
              </a:defRPr>
            </a:lvl1pPr>
          </a:lstStyle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 rtlCol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fld id="{DE121A66-A1E7-4CF3-A514-5864B0060CFE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 rtlCol="0"/>
          <a:lstStyle/>
          <a:p>
            <a:pPr algn="l" rtl="0"/>
            <a:endParaRPr lang="en-US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2677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79535A-A064-470E-AB26-E7F9E0FAA2CE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22698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 rtlCol="0"/>
          <a:lstStyle/>
          <a:p>
            <a:pPr rt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 rtlCol="0"/>
          <a:lstStyle/>
          <a:p>
            <a:pPr lvl="0" rtl="0"/>
            <a:r>
              <a:rPr lang="cs-CZ"/>
              <a:t>Po kliknutí můžete upravovat styly textu v předloze.</a:t>
            </a:r>
          </a:p>
          <a:p>
            <a:pPr lvl="1" rtl="0"/>
            <a:r>
              <a:rPr lang="cs-CZ"/>
              <a:t>Druhá úroveň</a:t>
            </a:r>
          </a:p>
          <a:p>
            <a:pPr lvl="2" rtl="0"/>
            <a:r>
              <a:rPr lang="cs-CZ"/>
              <a:t>Třetí úroveň</a:t>
            </a:r>
          </a:p>
          <a:p>
            <a:pPr lvl="3" rtl="0"/>
            <a:r>
              <a:rPr lang="cs-CZ"/>
              <a:t>Čtvrtá úroveň</a:t>
            </a:r>
          </a:p>
          <a:p>
            <a:pPr lvl="4" rtl="0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9A97A77-74DD-4E76-8172-DB6859F6630F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 dirty="0"/>
          </a:p>
        </p:txBody>
      </p:sp>
      <p:sp>
        <p:nvSpPr>
          <p:cNvPr id="10" name="Zástupný symbol pro číslo snímku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8272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cs"/>
              <a:t>Kliknutím můžete upravit styl předlohy nadpisů.</a:t>
            </a:r>
            <a:endParaRPr lang="en-US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 rtl="0"/>
            <a:r>
              <a:rPr lang="cs"/>
              <a:t>Kliknutím můžete upravit styly předlohy textu.</a:t>
            </a:r>
          </a:p>
          <a:p>
            <a:pPr lvl="1" rtl="0"/>
            <a:r>
              <a:rPr lang="cs"/>
              <a:t>Druhá úroveň</a:t>
            </a:r>
          </a:p>
          <a:p>
            <a:pPr lvl="2" rtl="0"/>
            <a:r>
              <a:rPr lang="cs"/>
              <a:t>Třetí úroveň</a:t>
            </a:r>
          </a:p>
          <a:p>
            <a:pPr lvl="3" rtl="0"/>
            <a:r>
              <a:rPr lang="cs"/>
              <a:t>Čtvrtá úroveň</a:t>
            </a:r>
          </a:p>
          <a:p>
            <a:pPr lvl="4" rtl="0"/>
            <a:r>
              <a:rPr lang="cs"/>
              <a:t>Pátá úroveň</a:t>
            </a:r>
            <a:endParaRPr lang="en-US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pPr rtl="0"/>
            <a:fld id="{4A0AA7D3-9C6A-469F-BADB-E9850326DE88}" type="datetime1">
              <a:rPr lang="cs-CZ" smtClean="0"/>
              <a:t>26.05.2022</a:t>
            </a:fld>
            <a:endParaRPr lang="en-US" dirty="0"/>
          </a:p>
        </p:txBody>
      </p:sp>
      <p:sp>
        <p:nvSpPr>
          <p:cNvPr id="5" name="Zástupné zápatí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pPr rtl="0"/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Přímá spojnice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982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47" r:id="rId3"/>
    <p:sldLayoutId id="2147483743" r:id="rId4"/>
    <p:sldLayoutId id="2147483738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7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opjak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2" name="Obdélník 21">
            <a:extLst>
              <a:ext uri="{FF2B5EF4-FFF2-40B4-BE49-F238E27FC236}">
                <a16:creationId xmlns:a16="http://schemas.microsoft.com/office/drawing/2014/main" id="{A9286AD2-18A9-4868-A4E3-7A2097A208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1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78FD68DA-43BA-4508-8DE2-BA9BB7B2FA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89754" y="639097"/>
            <a:ext cx="6253317" cy="3686015"/>
          </a:xfrm>
        </p:spPr>
        <p:txBody>
          <a:bodyPr rtlCol="0">
            <a:normAutofit/>
          </a:bodyPr>
          <a:lstStyle/>
          <a:p>
            <a:pPr rtl="0"/>
            <a:r>
              <a:rPr lang="cs" sz="8000" dirty="0"/>
              <a:t>Sociální pedagog ve škole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8E9CFF2-3777-4FF4-A759-8491175B0B7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89753" y="4672739"/>
            <a:ext cx="6269347" cy="1021498"/>
          </a:xfrm>
        </p:spPr>
        <p:txBody>
          <a:bodyPr rtlCol="0">
            <a:normAutofit fontScale="47500" lnSpcReduction="20000"/>
          </a:bodyPr>
          <a:lstStyle/>
          <a:p>
            <a:pPr rtl="0"/>
            <a:r>
              <a:rPr lang="cs" sz="2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PhDr. Jiří Pospíšil, Ph.D.</a:t>
            </a:r>
          </a:p>
          <a:p>
            <a:pPr rtl="0"/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V</a:t>
            </a:r>
            <a:r>
              <a:rPr lang="cs" dirty="0">
                <a:solidFill>
                  <a:schemeClr val="tx1">
                    <a:lumMod val="85000"/>
                    <a:lumOff val="15000"/>
                  </a:schemeClr>
                </a:solidFill>
              </a:rPr>
              <a:t>edoucí katedry křesťanské sociální práce CMTF UP v Olomouci</a:t>
            </a:r>
          </a:p>
          <a:p>
            <a:pPr rtl="0"/>
            <a:r>
              <a:rPr lang="en-GB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M</a:t>
            </a:r>
            <a:r>
              <a:rPr lang="cs" sz="2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ístopředseda Asociace vzdělavatelů v sociální pedagogice</a:t>
            </a:r>
          </a:p>
        </p:txBody>
      </p:sp>
      <p:pic>
        <p:nvPicPr>
          <p:cNvPr id="5" name="Obrázek 4" descr="Obrázek s budovou, sezením, lavičkou a stěnou&#10;&#10;Automaticky generovaný popis">
            <a:extLst>
              <a:ext uri="{FF2B5EF4-FFF2-40B4-BE49-F238E27FC236}">
                <a16:creationId xmlns:a16="http://schemas.microsoft.com/office/drawing/2014/main" id="{282CF6DD-7FE8-4063-9551-1B7BBCE92AB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" y="1"/>
            <a:ext cx="4635315" cy="6857999"/>
          </a:xfrm>
          <a:prstGeom prst="rect">
            <a:avLst/>
          </a:prstGeom>
        </p:spPr>
      </p:pic>
      <p:cxnSp>
        <p:nvCxnSpPr>
          <p:cNvPr id="24" name="Přímá spojnice 23">
            <a:extLst>
              <a:ext uri="{FF2B5EF4-FFF2-40B4-BE49-F238E27FC236}">
                <a16:creationId xmlns:a16="http://schemas.microsoft.com/office/drawing/2014/main" id="{E7A7CD63-7EC3-44F3-95D0-595C4019FF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427754" y="4498925"/>
            <a:ext cx="5636107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37378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Sociální pedagog – legislativní rámec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Bohužel komplexní úprava zákona o pedagogických pracovnících (563/2004 Sb.) dosud chybí, ačkoliv se ji snaží Asociace vzdělavatelů v sociální pedagogice již řadu let (od svého vzniku v roce 2012) prosadit.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Problém souvisí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s nutností vymezit pozici vůči ostatním pedagogickým pracovníkům (zejména učitelé, vychovatelé, ale i speciální pedagogové, pedagogové volného času a školní psychologové)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s nutností vymezit působení sociálního pedagoga vůči sociálním pracovníkům s vazbou na školu (školní sociální pracovník, pracovníci sociálně aktivizačních služeb, pracovníci OSPOD apod.)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s nutností navýšit systémové financování škol, které tuto pracovní pozici umožní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Všechny tyto aspekty nejsou dosud uspokojivě vyřešeny, proto systémová úprava chybí.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1388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Sociální pedagog – legislativní rámec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 pedagog však může ve škole působit a jeho financování je řešeno pomocí projektových zdrojů.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Z hlediska zákona o pedagogických pracovnících je sociální pedagogika jako kvalifikační obor zmiňována u dvou pedagogických pracovníků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Podle §16 Vychovatel (zde je kvalifikace sociálního pedagoga uvedena rovněž u pozice vychovatelů ve školském výchovném a ubytovacím zařízení, ve školském zařízení pro výkon ústavní výchovy nebo ochranné výchovy, nebo ve středisku výchovné péče)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Podle § 17 Pedagog volného času (obecně studium v oblasti </a:t>
            </a:r>
            <a:r>
              <a:rPr lang="cs-CZ" dirty="0" err="1">
                <a:latin typeface="Calibri" panose="020F0502020204030204" pitchFamily="34" charset="0"/>
                <a:cs typeface="Calibri" panose="020F0502020204030204" pitchFamily="34" charset="0"/>
              </a:rPr>
              <a:t>ped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. věd)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Podle § 20 Asistent pedagoga (obecně studium v oblasti </a:t>
            </a:r>
            <a:r>
              <a:rPr lang="cs-CZ" dirty="0" err="1">
                <a:latin typeface="Calibri" panose="020F0502020204030204" pitchFamily="34" charset="0"/>
                <a:cs typeface="Calibri" panose="020F0502020204030204" pitchFamily="34" charset="0"/>
              </a:rPr>
              <a:t>ped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. věd)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Kromě specifických požadavků daných výše uvedenými pozicemi musí sociální pedagog splňovat obecné předpoklady pro výkon činnosti pedagogických pracovníků (způsobilost k právním úkonům, bezúhonnost, odborná kvalifikace, zdravotní způsobilost a znalost českého jazyka).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22585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Obdélník 46">
            <a:extLst>
              <a:ext uri="{FF2B5EF4-FFF2-40B4-BE49-F238E27FC236}">
                <a16:creationId xmlns:a16="http://schemas.microsoft.com/office/drawing/2014/main" id="{FBDCECDC-EEE3-4128-AA5E-82A8C0879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07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2" name="Nadpis 1">
            <a:extLst>
              <a:ext uri="{FF2B5EF4-FFF2-40B4-BE49-F238E27FC236}">
                <a16:creationId xmlns:a16="http://schemas.microsoft.com/office/drawing/2014/main" id="{9AB2EA78-AEB3-469B-9025-3B17201A45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892168"/>
          </a:xfrm>
        </p:spPr>
        <p:txBody>
          <a:bodyPr rtlCol="0" anchor="ctr">
            <a:noAutofit/>
          </a:bodyPr>
          <a:lstStyle/>
          <a:p>
            <a:pPr lvl="0" rtl="0"/>
            <a:r>
              <a:rPr lang="en-GB" sz="2800" i="1" dirty="0" err="1">
                <a:solidFill>
                  <a:srgbClr val="FFFFFF"/>
                </a:solidFill>
              </a:rPr>
              <a:t>Pozice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sociálního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pedagoga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není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pozicí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pouze</a:t>
            </a:r>
            <a:r>
              <a:rPr lang="en-GB" sz="2800" i="1" dirty="0">
                <a:solidFill>
                  <a:srgbClr val="FFFFFF"/>
                </a:solidFill>
              </a:rPr>
              <a:t> pro </a:t>
            </a:r>
            <a:r>
              <a:rPr lang="en-GB" sz="2800" i="1" dirty="0" err="1">
                <a:solidFill>
                  <a:srgbClr val="FFFFFF"/>
                </a:solidFill>
              </a:rPr>
              <a:t>některé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školy</a:t>
            </a:r>
            <a:r>
              <a:rPr lang="en-GB" sz="2800" i="1" dirty="0">
                <a:solidFill>
                  <a:srgbClr val="FFFFFF"/>
                </a:solidFill>
              </a:rPr>
              <a:t>. </a:t>
            </a:r>
            <a:br>
              <a:rPr lang="cs-CZ" sz="2800" i="1" dirty="0">
                <a:solidFill>
                  <a:srgbClr val="FFFFFF"/>
                </a:solidFill>
              </a:rPr>
            </a:br>
            <a:r>
              <a:rPr lang="en-GB" sz="2800" i="1" dirty="0" err="1">
                <a:solidFill>
                  <a:srgbClr val="FFFFFF"/>
                </a:solidFill>
              </a:rPr>
              <a:t>Potřeba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pracovat</a:t>
            </a:r>
            <a:r>
              <a:rPr lang="en-GB" sz="2800" i="1" dirty="0">
                <a:solidFill>
                  <a:srgbClr val="FFFFFF"/>
                </a:solidFill>
              </a:rPr>
              <a:t> a </a:t>
            </a:r>
            <a:r>
              <a:rPr lang="en-GB" sz="2800" i="1" dirty="0" err="1">
                <a:solidFill>
                  <a:srgbClr val="FFFFFF"/>
                </a:solidFill>
              </a:rPr>
              <a:t>zaměřit</a:t>
            </a:r>
            <a:r>
              <a:rPr lang="en-GB" sz="2800" i="1" dirty="0">
                <a:solidFill>
                  <a:srgbClr val="FFFFFF"/>
                </a:solidFill>
              </a:rPr>
              <a:t> se </a:t>
            </a:r>
            <a:r>
              <a:rPr lang="en-GB" sz="2800" i="1" dirty="0" err="1">
                <a:solidFill>
                  <a:srgbClr val="FFFFFF"/>
                </a:solidFill>
              </a:rPr>
              <a:t>na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sociální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rovinu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výchovně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vzdělávacího</a:t>
            </a:r>
            <a:r>
              <a:rPr lang="cs-CZ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procesu</a:t>
            </a:r>
            <a:r>
              <a:rPr lang="en-GB" sz="2800" i="1" dirty="0">
                <a:solidFill>
                  <a:srgbClr val="FFFFFF"/>
                </a:solidFill>
              </a:rPr>
              <a:t> je </a:t>
            </a:r>
            <a:r>
              <a:rPr lang="en-GB" sz="2800" i="1" dirty="0" err="1">
                <a:solidFill>
                  <a:srgbClr val="FFFFFF"/>
                </a:solidFill>
              </a:rPr>
              <a:t>spatřována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ve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všech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základních</a:t>
            </a:r>
            <a:r>
              <a:rPr lang="en-GB" sz="2800" i="1" dirty="0">
                <a:solidFill>
                  <a:srgbClr val="FFFFFF"/>
                </a:solidFill>
              </a:rPr>
              <a:t> </a:t>
            </a:r>
            <a:r>
              <a:rPr lang="en-GB" sz="2800" i="1" dirty="0" err="1">
                <a:solidFill>
                  <a:srgbClr val="FFFFFF"/>
                </a:solidFill>
              </a:rPr>
              <a:t>školách</a:t>
            </a:r>
            <a:r>
              <a:rPr lang="en-GB" sz="2800" i="1" dirty="0">
                <a:solidFill>
                  <a:srgbClr val="FFFFFF"/>
                </a:solidFill>
              </a:rPr>
              <a:t>.</a:t>
            </a:r>
            <a:endParaRPr lang="cs" sz="2800" i="1" dirty="0">
              <a:solidFill>
                <a:srgbClr val="FFFFFF"/>
              </a:solidFill>
            </a:endParaRPr>
          </a:p>
        </p:txBody>
      </p:sp>
      <p:sp>
        <p:nvSpPr>
          <p:cNvPr id="49" name="Obdélník 48">
            <a:extLst>
              <a:ext uri="{FF2B5EF4-FFF2-40B4-BE49-F238E27FC236}">
                <a16:creationId xmlns:a16="http://schemas.microsoft.com/office/drawing/2014/main" id="{4260EDE0-989C-4E16-AF94-F652294D82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53000"/>
            <a:ext cx="12188952" cy="1905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55E1F2F-E259-4EA8-9FFD-3A10AF5418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5225240"/>
            <a:ext cx="10058400" cy="1143000"/>
          </a:xfrm>
        </p:spPr>
        <p:txBody>
          <a:bodyPr rtlCol="0">
            <a:normAutofit/>
          </a:bodyPr>
          <a:lstStyle/>
          <a:p>
            <a:pPr rtl="0"/>
            <a:r>
              <a:rPr lang="cs" dirty="0">
                <a:solidFill>
                  <a:srgbClr val="FFFFFF"/>
                </a:solidFill>
              </a:rPr>
              <a:t>Jaké je tedy vymezení činnosti sociálního pedagoga?</a:t>
            </a:r>
          </a:p>
        </p:txBody>
      </p:sp>
    </p:spTree>
    <p:extLst>
      <p:ext uri="{BB962C8B-B14F-4D97-AF65-F5344CB8AC3E}">
        <p14:creationId xmlns:p14="http://schemas.microsoft.com/office/powerpoint/2010/main" val="191714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Sociální pedagog ve vztahu k vedení školy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je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závislý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iniciativě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ředitele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tuto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pozici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zřídit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Zpravidla se tak děje na základě projektové činnosti (šablony OP VVV, OP JAK).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Ředitel musí vymezit rozsah a zaměření působení sociálního pedagoga ve škole.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Vzhledem k šíři činností, kterými může sociální pedagog škole prospět (viz dále), je třeba upřesnit podle potřeb jednotlivých škol.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Sociální pedagog neznamená pro pracovníky školy ohrožení ani omezení, ale pomoc v čím dál náročnějších sociálních podmínkách vzdělávání.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Ředitel školy provádí rovněž kontrolu činností sociálního pedagoga.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114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Sociální pedagog ve vztahu k učitelům a dalším </a:t>
            </a:r>
            <a:r>
              <a:rPr lang="cs-CZ" dirty="0" err="1"/>
              <a:t>ped</a:t>
            </a:r>
            <a:r>
              <a:rPr lang="cs-CZ" dirty="0"/>
              <a:t>. pracovníkům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10058400" cy="4127136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Řešení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problémů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žáků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dotýkající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se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jejich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rizikového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chování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komunikace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okolím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vztahových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problémů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přesahuje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kompetence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časové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možnosti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třídních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dalších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učitelů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effectLst/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 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  <a:sym typeface="Wingdings" panose="05000000000000000000" pitchFamily="2" charset="2"/>
              </a:rPr>
              <a:t>prostor pro působení sociálního pedagoga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Spolupráce učitelů se sociálním pedagogem je klíčová k tomu, aby učitelé nemuseli záležitosti žáků související s jejich sociálním fungováním řešit sami a na úkor výukových aktivit.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b="1" dirty="0">
                <a:latin typeface="Calibri" panose="020F0502020204030204" pitchFamily="34" charset="0"/>
                <a:cs typeface="Calibri" panose="020F0502020204030204" pitchFamily="34" charset="0"/>
              </a:rPr>
              <a:t>Sociální pedagog se pak může specificky věnovat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Práci s klimatem školy a klimatem třídy (plán práce s klimatem, ve kterém se zaměřuje na vztahy, prostředí a další oblasti klimatu)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Poradenství pro učitele (prevence a řešením rizikového chování žáků, dopady obtížné rodinné situace na žáky, komunikace s rodiči, PPP, OSPOD, Policií ČR)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411183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C52A9D-081E-F19E-5066-A1C76425D5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Sociální pedagog jako člen školního poradenského pracoviště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362EC6D-DDF4-1105-DE8A-E7D20B5FF05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Je vhodné, aby s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ociální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byl 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součástí a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účastn</a:t>
            </a:r>
            <a:r>
              <a:rPr lang="cs-CZ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il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zasedání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školního poradenského pracoviště.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Společně s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e školním psychologem, speciálním pedagogem, metodikem prevence vytváří tým, který se zaměřuje komplexním způsobem na celé sociální fungování dítěte.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Každá z uvedených profesí řeší problém dítěte z poněkud jiného úhlu a pokud v tý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mu chybí sociální pedagog, chybí zde často i důkladné zohlednění a znalost sociálního kontextu a prostředí, v němž dítě žije mimo školu, ale i v kolektivu dětí.</a:t>
            </a:r>
            <a:endParaRPr lang="cs-CZ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6751249C-6E57-5E98-26B4-858B36D327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57349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Sociální pedagog ve vztahu k rodičům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je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klíčovým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článkem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mezi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školou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rodiči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žáků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Vystupuje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zde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v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roli</a:t>
            </a: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poradce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mediátora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facilitátora</a:t>
            </a: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významnou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měrou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přispívá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k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otevřené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účinné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spolupráci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rodičů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Práce s rodiči může mít podobu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Rozhovor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rodiči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těch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žáků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kteří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vyžadují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podporu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obtížných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situacích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Terénní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práce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– návštěva rodin, zejména v případě nespolupracujících rodičů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Působení ve v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ýchovn</a:t>
            </a:r>
            <a:r>
              <a:rPr lang="cs-CZ" dirty="0" err="1">
                <a:latin typeface="Calibri" panose="020F0502020204030204" pitchFamily="34" charset="0"/>
                <a:cs typeface="Calibri" panose="020F0502020204030204" pitchFamily="34" charset="0"/>
              </a:rPr>
              <a:t>ých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komis</a:t>
            </a:r>
            <a:r>
              <a:rPr lang="cs-CZ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ích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 zná rodinné prostředí, navrhuje přístupy a postupy práce s ohledem na tuto znalost 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84685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Sociální pedagog ve vztahu k dalším aktérům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2108201"/>
            <a:ext cx="10058400" cy="4275182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Mezi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externí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odborníky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se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kterými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nejčastěji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spolupracuje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2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patří</a:t>
            </a:r>
            <a:r>
              <a:rPr lang="en-GB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cs-CZ" sz="22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zejména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Orgán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sociálně-právní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ochrany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dětí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(OSPOD)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 - zejm. v případě žáka ze zanedbávajícího a ohrožujícího prostředí, v případě neomluvené absence žáka, záškoláctví a rizikového chování žáka,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Policie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ČR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pedagogicko-psychologick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poradn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y 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(PPP)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- spolupracuje zejména s oblastním metodikem prevence, a to při koordinaci preventivních činností ve škole,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střediska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výchovné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péče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(SVP) 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- Sociální pedagog spolupracuje se zástupci SVP při nastavení podmínek pro optimální rozvoj žáků, kteří jsou v péči SVP,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nebo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nízkoprahová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zařízení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pro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děti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mládež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příp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komunitní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centra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- spolupracuje s terénními sociálními pracovníky ve spádové oblasti školy (spolupráce je zaměřena na výskyt sociálně patologických jevů),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Zařízení pro volný čas, v rámci školy rovněž školní družiny, kluby apod.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201168" lvl="1" indent="0">
              <a:buNone/>
            </a:pP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99072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/>
              <a:t>Sociální pedagog ve vztahu k místní komunitě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pedagog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se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setkává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představiteli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místních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spolků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organizací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veřejných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institucí</a:t>
            </a: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sz="2400" dirty="0">
                <a:latin typeface="Calibri" panose="020F0502020204030204" pitchFamily="34" charset="0"/>
                <a:cs typeface="Calibri" panose="020F0502020204030204" pitchFamily="34" charset="0"/>
              </a:rPr>
              <a:t>P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odílí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se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plánování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realizaci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projektů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které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umožní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propojení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vzdělávací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nabídky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materiálního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zázemí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školy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se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vzdělávacími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kulturními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sociálními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potřebami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lidí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kteří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žijí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v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lokalitě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cs-CZ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Tím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podporuje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charakter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školy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jako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otevřené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komunitní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instituce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která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propojuje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život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školy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komunity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za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účelem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koheze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spolupráce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lokálních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partnerů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zlepšení</a:t>
            </a:r>
            <a:r>
              <a:rPr lang="cs-CZ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kvality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života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lidí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v </a:t>
            </a:r>
            <a:r>
              <a:rPr lang="en-GB" sz="2400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lokalitě</a:t>
            </a:r>
            <a:r>
              <a:rPr lang="en-GB" sz="2400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sz="2400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34989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effectLst/>
                <a:latin typeface="Times New Roman" panose="02020603050405020304" pitchFamily="18" charset="0"/>
              </a:rPr>
              <a:t>Náplň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práce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sociálního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pedagoga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souhrnně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podle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činností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Vzdělávací a osvětová činnost 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(realizace vzdělávacích a osvětových programů a projektů zaměřených na žáky, učitele, rodinu a komunitu).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Sociálně-výchovná a preventivní činnost 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(realizace výchovných a preventivních aktivit směřujících ke zvyšování sociálních dovedností žáků, k utváření jejich zdravého životního stylu, předcházení sociálnímu vyloučení, xenofobii, rasismu aj.).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Podpůrná, intervenční a ochranná činnost 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(poskytování podpory v obtížných životních situacích žákům a jejich rodinám, podpora žáků národnostních menšin, intervence při ohrožení dítěte a dospívajícího rizikovým chováním aj.).</a:t>
            </a:r>
          </a:p>
          <a:p>
            <a:pPr marL="457200" indent="-457200">
              <a:buFont typeface="+mj-lt"/>
              <a:buAutoNum type="arabicPeriod"/>
            </a:pPr>
            <a:r>
              <a:rPr lang="cs-CZ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Poradenská a mediační činnost </a:t>
            </a:r>
            <a:r>
              <a:rPr lang="cs-CZ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(řešení konfliktů mezi aktéry na půdě škol a školských zařízení, sociální a pedagogické poradenství jedinci, rodině a komunitě).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5539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D103B0B-5300-8CC0-563E-168003D912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>
                <a:effectLst/>
                <a:latin typeface="Times New Roman" panose="02020603050405020304" pitchFamily="18" charset="0"/>
              </a:rPr>
              <a:t>Náplň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práce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sociálního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pedagoga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souhrnně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podle</a:t>
            </a:r>
            <a:r>
              <a:rPr lang="en-GB" dirty="0">
                <a:effectLst/>
                <a:latin typeface="Times New Roman" panose="02020603050405020304" pitchFamily="18" charset="0"/>
              </a:rPr>
              <a:t> </a:t>
            </a:r>
            <a:r>
              <a:rPr lang="en-GB" dirty="0" err="1">
                <a:effectLst/>
                <a:latin typeface="Times New Roman" panose="02020603050405020304" pitchFamily="18" charset="0"/>
              </a:rPr>
              <a:t>činností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9FCFC64-E407-702A-0C90-78A6F40B69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5"/>
            </a:pP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Reedukační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činnost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programy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projekty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činnosti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směřující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k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přestavbě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maladaptivních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návyků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kognitivních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vzorců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strategií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chování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dětí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dospívajících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5"/>
            </a:pP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Analyticko-diagnostická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depistážní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činnost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analýza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diagnostika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prostředí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klimatu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školní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třídy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výchovné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skupiny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vyhledávání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dětí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dospívajících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z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prostředí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sociálně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znevýhodňujícího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zanedbávajícího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ohrožujícího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457200" indent="-457200">
              <a:buFont typeface="+mj-lt"/>
              <a:buAutoNum type="arabicPeriod" startAt="5"/>
            </a:pP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Koordinační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organizační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b="1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činnost</a:t>
            </a:r>
            <a:r>
              <a:rPr lang="en-GB" b="1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spolupráce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obcemi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odbornými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službami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při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plánování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realizaci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programů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primární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sekundární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prevence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spolupráce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s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aktéry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terciární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prevence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–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Probační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mediační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služba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kurátor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pro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mládež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pracovníci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OSPOD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neziskového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sektoru</a:t>
            </a:r>
            <a:r>
              <a:rPr lang="en-GB" dirty="0"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  <a:endParaRPr lang="cs-CZ" dirty="0"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AF8D78F-9029-B068-E629-48FA2FEFB7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09615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0DE411-9363-58C0-F1C6-26FBE1C8E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>
                <a:effectLst/>
                <a:latin typeface="Times New Roman" panose="02020603050405020304" pitchFamily="18" charset="0"/>
              </a:rPr>
              <a:t>Závěr</a:t>
            </a:r>
            <a:r>
              <a:rPr lang="cs-CZ" dirty="0" err="1">
                <a:effectLst/>
                <a:latin typeface="Times New Roman" panose="02020603050405020304" pitchFamily="18" charset="0"/>
              </a:rPr>
              <a:t>em</a:t>
            </a:r>
            <a:r>
              <a:rPr lang="cs-CZ" dirty="0">
                <a:effectLst/>
                <a:latin typeface="Times New Roman" panose="02020603050405020304" pitchFamily="18" charset="0"/>
              </a:rPr>
              <a:t> – proč mít na škole sociálního pedagoga?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C3262E4-1656-9676-EAB3-A6DA5A0C40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Spektrum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činností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sociálního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pedagoga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v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základní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škole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je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široké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Reflektuje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totiž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řadu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oblastí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kterým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se v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současné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škole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musí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věnovat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učitelé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další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pedagogičtí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pracovníci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nad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rámec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svých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časových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možností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a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odborných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způsobilostí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Absolventi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studijních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programů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sociální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pedagogika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jsou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během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studia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VŠ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cíleně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připravováni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na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výkon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výše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uvedených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činností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Ze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škol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které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zavedly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tuto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pozici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máme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pozitivní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zpětnou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vazbu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týkající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se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přínosu</a:t>
            </a: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sociálního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pedagoga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pro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učitele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žáky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dirty="0" err="1">
                <a:latin typeface="Calibri" panose="020F0502020204030204" pitchFamily="34" charset="0"/>
                <a:cs typeface="Calibri" panose="020F0502020204030204" pitchFamily="34" charset="0"/>
              </a:rPr>
              <a:t>rodiče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cs-CZ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cs-CZ" dirty="0">
                <a:latin typeface="Calibri" panose="020F0502020204030204" pitchFamily="34" charset="0"/>
                <a:cs typeface="Calibri" panose="020F0502020204030204" pitchFamily="34" charset="0"/>
              </a:rPr>
              <a:t>Ředitelé škol, kteří tuto pozici na škole zavedli, zpravidla usilují o její zachování a snaží se najít prostředky na její zachování.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A866C1D-39FF-2F46-94A9-19EB017019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9044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1ACD4B2-A8E4-DA1A-B35F-A9AF668F03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Financování sociálního pedagoga?</a:t>
            </a:r>
            <a:endParaRPr lang="en-GB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B307B94-E16F-1546-0310-231854820F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Systémové financování pro působení sociálních pedagogů na ZŠ zatím bohužel chybí a bude chybět i nadále, dokud nedojde k úpravě platné legislativy (zákon č. 563/2004 Sb., o pedagogických pracovnících). Problém souvisí se zařazením pozice sociálního pedagoga do rámce tohoto zákona.</a:t>
            </a:r>
          </a:p>
          <a:p>
            <a:r>
              <a:rPr lang="cs-CZ" dirty="0"/>
              <a:t>Dne 25. 5. 2022 byla vyhlášena výzva v rámci </a:t>
            </a:r>
            <a:r>
              <a:rPr lang="en-GB" dirty="0" err="1">
                <a:hlinkClick r:id="rId2"/>
              </a:rPr>
              <a:t>Operační</a:t>
            </a:r>
            <a:r>
              <a:rPr lang="cs-CZ" dirty="0">
                <a:hlinkClick r:id="rId2"/>
              </a:rPr>
              <a:t>ho</a:t>
            </a:r>
            <a:r>
              <a:rPr lang="en-GB" dirty="0">
                <a:hlinkClick r:id="rId2"/>
              </a:rPr>
              <a:t> program</a:t>
            </a:r>
            <a:r>
              <a:rPr lang="cs-CZ" dirty="0">
                <a:hlinkClick r:id="rId2"/>
              </a:rPr>
              <a:t>u </a:t>
            </a:r>
            <a:r>
              <a:rPr lang="en-GB" dirty="0">
                <a:hlinkClick r:id="rId2"/>
              </a:rPr>
              <a:t>Jan Amos </a:t>
            </a:r>
            <a:r>
              <a:rPr lang="en-GB" dirty="0" err="1">
                <a:hlinkClick r:id="rId2"/>
              </a:rPr>
              <a:t>Komenský</a:t>
            </a:r>
            <a:r>
              <a:rPr lang="cs-CZ" dirty="0"/>
              <a:t> na šablony, které zahrnují rovněž pozici sociálního pedagoga.</a:t>
            </a:r>
          </a:p>
          <a:p>
            <a:r>
              <a:rPr lang="cs-CZ" dirty="0"/>
              <a:t>Každá škola má tedy možnost o tuto pozici usilovat. </a:t>
            </a:r>
          </a:p>
          <a:p>
            <a:r>
              <a:rPr lang="cs-CZ" dirty="0"/>
              <a:t>Šablony nabízejí vynikající příležitost, jak tuto pozici ve </a:t>
            </a:r>
            <a:r>
              <a:rPr lang="cs-CZ"/>
              <a:t>škole vyzkoušet.</a:t>
            </a:r>
            <a:endParaRPr lang="cs-CZ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2A7338B-4650-8684-E833-D59309D63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2359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obrázku 5">
            <a:extLst>
              <a:ext uri="{FF2B5EF4-FFF2-40B4-BE49-F238E27FC236}">
                <a16:creationId xmlns:a16="http://schemas.microsoft.com/office/drawing/2014/main" id="{96271C8F-8B53-94AB-F336-3A6B55F150BC}"/>
              </a:ext>
            </a:extLst>
          </p:cNvPr>
          <p:cNvSpPr>
            <a:spLocks noGrp="1"/>
          </p:cNvSpPr>
          <p:nvPr>
            <p:ph type="pic" idx="1"/>
          </p:nvPr>
        </p:nvSpPr>
        <p:spPr/>
      </p:sp>
      <p:sp>
        <p:nvSpPr>
          <p:cNvPr id="5" name="Nadpis 4">
            <a:extLst>
              <a:ext uri="{FF2B5EF4-FFF2-40B4-BE49-F238E27FC236}">
                <a16:creationId xmlns:a16="http://schemas.microsoft.com/office/drawing/2014/main" id="{4FA7B689-BC8C-CCB1-59A8-4AAF7B3F3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Děkuji Vám za pozornost.</a:t>
            </a:r>
            <a:endParaRPr lang="en-GB" dirty="0"/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3462DBF-DC64-A3CE-EC74-08A1C163E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CCB81F3-DDE0-4DA4-BA3D-DCA17B514D85}" type="datetime1">
              <a:rPr lang="cs-CZ" smtClean="0"/>
              <a:t>26.05.2022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940326"/>
      </p:ext>
    </p:extLst>
  </p:cSld>
  <p:clrMapOvr>
    <a:masterClrMapping/>
  </p:clrMapOvr>
</p:sld>
</file>

<file path=ppt/theme/theme1.xml><?xml version="1.0" encoding="utf-8"?>
<a:theme xmlns:a="http://schemas.openxmlformats.org/drawingml/2006/main" name="1_RetrospectVTI">
  <a:themeElements>
    <a:clrScheme name="Custom 37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9BA8B7"/>
      </a:accent1>
      <a:accent2>
        <a:srgbClr val="E6A02E"/>
      </a:accent2>
      <a:accent3>
        <a:srgbClr val="BF6A3B"/>
      </a:accent3>
      <a:accent4>
        <a:srgbClr val="92987A"/>
      </a:accent4>
      <a:accent5>
        <a:srgbClr val="857659"/>
      </a:accent5>
      <a:accent6>
        <a:srgbClr val="A0988C"/>
      </a:accent6>
      <a:hlink>
        <a:srgbClr val="00B0F0"/>
      </a:hlink>
      <a:folHlink>
        <a:srgbClr val="738F97"/>
      </a:folHlink>
    </a:clrScheme>
    <a:fontScheme name="Retrospect">
      <a:majorFont>
        <a:latin typeface="Bookman Old Style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695_TF56160789" id="{8AF6F0AA-8C72-4967-968E-D4393B06EDB9}" vid="{ACB952D6-6656-4F55-89C5-890C0D27D2F3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CF1D92E2A052604EA252735F28AFD1E7" ma:contentTypeVersion="12" ma:contentTypeDescription="Vytvoří nový dokument" ma:contentTypeScope="" ma:versionID="96beca0413d368e3f0e6e6540d926153">
  <xsd:schema xmlns:xsd="http://www.w3.org/2001/XMLSchema" xmlns:xs="http://www.w3.org/2001/XMLSchema" xmlns:p="http://schemas.microsoft.com/office/2006/metadata/properties" xmlns:ns3="e47fe328-33cb-4b62-b6a7-e11409d5f751" xmlns:ns4="9275592d-b88f-4723-806f-c4a92c96cc45" targetNamespace="http://schemas.microsoft.com/office/2006/metadata/properties" ma:root="true" ma:fieldsID="081bd7aae22f57658b716abe322bb77f" ns3:_="" ns4:_="">
    <xsd:import namespace="e47fe328-33cb-4b62-b6a7-e11409d5f751"/>
    <xsd:import namespace="9275592d-b88f-4723-806f-c4a92c96cc45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47fe328-33cb-4b62-b6a7-e11409d5f75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9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75592d-b88f-4723-806f-c4a92c96cc45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Hodnota hash upozornění na sdílení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4A6A59E-FE97-4D4C-A9D5-89D3B4FFFF64}">
  <ds:schemaRefs>
    <ds:schemaRef ds:uri="e47fe328-33cb-4b62-b6a7-e11409d5f751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documentManagement/types"/>
    <ds:schemaRef ds:uri="9275592d-b88f-4723-806f-c4a92c96cc45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ABE03C47-A46D-40A0-A3F6-7BC6ECD615B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0386E05-774B-4849-BA2C-F44C9A004B6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47fe328-33cb-4b62-b6a7-e11409d5f751"/>
    <ds:schemaRef ds:uri="9275592d-b88f-4723-806f-c4a92c96cc45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{D0BB2ED8-320D-4066-AE17-5E8B83722C3B}tf56160789_win32</Template>
  <TotalTime>87</TotalTime>
  <Words>1448</Words>
  <Application>Microsoft Office PowerPoint</Application>
  <PresentationFormat>Širokoúhlá obrazovka</PresentationFormat>
  <Paragraphs>91</Paragraphs>
  <Slides>15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21" baseType="lpstr">
      <vt:lpstr>Bookman Old Style</vt:lpstr>
      <vt:lpstr>Calibri</vt:lpstr>
      <vt:lpstr>Franklin Gothic Book</vt:lpstr>
      <vt:lpstr>Times New Roman</vt:lpstr>
      <vt:lpstr>Wingdings</vt:lpstr>
      <vt:lpstr>1_RetrospectVTI</vt:lpstr>
      <vt:lpstr>Sociální pedagog ve škole</vt:lpstr>
      <vt:lpstr>Sociální pedagog – legislativní rámec</vt:lpstr>
      <vt:lpstr>Sociální pedagog – legislativní rámec</vt:lpstr>
      <vt:lpstr>Pozice sociálního pedagoga není pozicí pouze pro některé školy.  Potřeba pracovat a zaměřit se na sociální rovinu výchovně vzdělávacího procesu je spatřována ve všech základních školách.</vt:lpstr>
      <vt:lpstr>Sociální pedagog ve vztahu k vedení školy</vt:lpstr>
      <vt:lpstr>Sociální pedagog ve vztahu k učitelům a dalším ped. pracovníkům</vt:lpstr>
      <vt:lpstr>Sociální pedagog jako člen školního poradenského pracoviště</vt:lpstr>
      <vt:lpstr>Sociální pedagog ve vztahu k rodičům</vt:lpstr>
      <vt:lpstr>Sociální pedagog ve vztahu k dalším aktérům</vt:lpstr>
      <vt:lpstr>Sociální pedagog ve vztahu k místní komunitě</vt:lpstr>
      <vt:lpstr>Náplň práce sociálního pedagoga souhrnně podle činností</vt:lpstr>
      <vt:lpstr>Náplň práce sociálního pedagoga souhrnně podle činností</vt:lpstr>
      <vt:lpstr>Závěrem – proč mít na škole sociálního pedagoga?</vt:lpstr>
      <vt:lpstr>Financování sociálního pedagoga?</vt:lpstr>
      <vt:lpstr>Děkuji Vám za pozornost.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Sociální pedagog ve škole</dc:title>
  <dc:creator>Pospisil Jiri</dc:creator>
  <cp:lastModifiedBy>Pospisil Jiri</cp:lastModifiedBy>
  <cp:revision>1</cp:revision>
  <dcterms:created xsi:type="dcterms:W3CDTF">2022-05-25T21:26:50Z</dcterms:created>
  <dcterms:modified xsi:type="dcterms:W3CDTF">2022-05-25T23:00:24Z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0x010100CF1D92E2A052604EA252735F28AFD1E7</vt:lpwstr>
  </property>
</Properties>
</file>