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30" r:id="rId2"/>
    <p:sldMasterId id="2147483766" r:id="rId3"/>
  </p:sldMasterIdLst>
  <p:notesMasterIdLst>
    <p:notesMasterId r:id="rId9"/>
  </p:notesMasterIdLst>
  <p:handoutMasterIdLst>
    <p:handoutMasterId r:id="rId10"/>
  </p:handoutMasterIdLst>
  <p:sldIdLst>
    <p:sldId id="256" r:id="rId4"/>
    <p:sldId id="263" r:id="rId5"/>
    <p:sldId id="296" r:id="rId6"/>
    <p:sldId id="297" r:id="rId7"/>
    <p:sldId id="295" r:id="rId8"/>
  </p:sldIdLst>
  <p:sldSz cx="9144000" cy="6858000" type="screen4x3"/>
  <p:notesSz cx="6797675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CE9735-DE7B-4E68-8713-4EFE017F05D4}" type="datetimeFigureOut">
              <a:rPr lang="cs-CZ" smtClean="0"/>
              <a:t>01.09.2021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DFA6EC-DC88-42BE-8AF0-1B5B16D9D6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39797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F9DAD6-73A7-4D58-BE08-252E6AA350B6}" type="datetimeFigureOut">
              <a:rPr lang="cs-CZ" smtClean="0"/>
              <a:t>01.09.2021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D1500-DD72-4E1A-BEEB-6C01906468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434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D1500-DD72-4E1A-BEEB-6C0190646847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057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D1500-DD72-4E1A-BEEB-6C0190646847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380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D1500-DD72-4E1A-BEEB-6C0190646847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7588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D1500-DD72-4E1A-BEEB-6C0190646847}" type="slidenum">
              <a:rPr lang="cs-CZ" smtClean="0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85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2073C-14AD-4658-ACFC-039FF6BDCE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352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65D6C-883D-4F41-BF15-7F8875015F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5221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13DAC1-EB72-457D-B269-E7F69B4450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106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DCF143-05F8-42F6-B356-1BD7776F17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268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36130-6D32-45F8-A377-C5965FE42C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1686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4797F9-7B09-451E-A65A-683B84581D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85724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9149C-159D-4629-9455-3B7F17D14C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527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2B566-2EDD-4219-B642-ED542F21AA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4246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FB1CD5-34F0-4FF6-9EC5-71E4A9FBBC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712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CB73ED-084D-420D-BF2B-9733A9254E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2838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BE608A-6492-4FE5-B02C-B8FB04F8F2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8831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2073C-14AD-4658-ACFC-039FF6BDCEA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4530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65D6C-883D-4F41-BF15-7F8875015FB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6783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13DAC1-EB72-457D-B269-E7F69B4450D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1057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DCF143-05F8-42F6-B356-1BD7776F170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5578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36130-6D32-45F8-A377-C5965FE42CA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1446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4797F9-7B09-451E-A65A-683B84581DC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1096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9149C-159D-4629-9455-3B7F17D14C6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349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2B566-2EDD-4219-B642-ED542F21AA5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618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FB1CD5-34F0-4FF6-9EC5-71E4A9FBBC1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6515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CB73ED-084D-420D-BF2B-9733A9254E4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5813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BE608A-6492-4FE5-B02C-B8FB04F8F27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7195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2073C-14AD-4658-ACFC-039FF6BDCEA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3371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65D6C-883D-4F41-BF15-7F8875015FB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93761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13DAC1-EB72-457D-B269-E7F69B4450D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0108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DCF143-05F8-42F6-B356-1BD7776F1708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7060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736130-6D32-45F8-A377-C5965FE42CA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5190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4797F9-7B09-451E-A65A-683B84581DC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9621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9149C-159D-4629-9455-3B7F17D14C6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67694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2B566-2EDD-4219-B642-ED542F21AA5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78913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FB1CD5-34F0-4FF6-9EC5-71E4A9FBBC1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3467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CB73ED-084D-420D-BF2B-9733A9254E4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4279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BE608A-6492-4FE5-B02C-B8FB04F8F27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901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ADF813D-C103-41F0-8656-1891AF5E81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ADF813D-C103-41F0-8656-1891AF5E812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679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ADF813D-C103-41F0-8656-1891AF5E812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729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em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em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3.em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emf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800497"/>
            <a:ext cx="7772400" cy="1470025"/>
          </a:xfrm>
        </p:spPr>
        <p:txBody>
          <a:bodyPr/>
          <a:lstStyle/>
          <a:p>
            <a:pPr eaLnBrk="1" hangingPunct="1">
              <a:spcBef>
                <a:spcPts val="1200"/>
              </a:spcBef>
              <a:defRPr/>
            </a:pPr>
            <a:r>
              <a:rPr lang="cs-CZ" sz="36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Cena hejtmana Olomouckého kraje za společenskou odpovědnost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4419600"/>
            <a:ext cx="8077200" cy="1219200"/>
          </a:xfrm>
        </p:spPr>
        <p:txBody>
          <a:bodyPr/>
          <a:lstStyle/>
          <a:p>
            <a:pPr eaLnBrk="1" hangingPunct="1"/>
            <a:r>
              <a:rPr lang="pl-PL" sz="2400" b="1" i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Sběr přihlášek včetně dotazníků</a:t>
            </a:r>
          </a:p>
          <a:p>
            <a:pPr eaLnBrk="1" hangingPunct="1"/>
            <a:r>
              <a:rPr lang="cs-CZ" sz="2400" b="1" i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cs-CZ" sz="2400" b="1" i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rodloužen do 30. září 2021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4200" y="126431"/>
            <a:ext cx="972000" cy="972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1" y="116613"/>
            <a:ext cx="1062559" cy="97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eaLnBrk="1" hangingPunct="1"/>
            <a:r>
              <a:rPr lang="cs-CZ" sz="3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 soutěži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305800" cy="4678363"/>
          </a:xfrm>
        </p:spPr>
        <p:txBody>
          <a:bodyPr/>
          <a:lstStyle/>
          <a:p>
            <a:pPr eaLnBrk="1" hangingPunct="1">
              <a:spcBef>
                <a:spcPts val="900"/>
              </a:spcBef>
              <a:defRPr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Cenu hejtmana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Olomouckého kraje vyhlašuje 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Rada Olomouckého kraje spolu s Radou kvality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ČR dne 16. 6. 2021</a:t>
            </a:r>
            <a:endParaRPr lang="cs-CZ" sz="2400" dirty="0" smtClean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ts val="900"/>
              </a:spcBef>
              <a:defRPr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cílem soutěže je 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ocenit firmy a organizace veřejného sektoru, které jsou v kraji aktivní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při realizaci 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principů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společenské odpovědnosti </a:t>
            </a: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mohou být vzorem pro ostatní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subjekty</a:t>
            </a:r>
          </a:p>
          <a:p>
            <a:pPr eaLnBrk="1" hangingPunct="1">
              <a:spcBef>
                <a:spcPts val="900"/>
              </a:spcBef>
              <a:defRPr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základní principy společenské odpovědnosti = dobrovolné aktivity vykonávány tzv. nad rámec legislativních požadavků</a:t>
            </a:r>
            <a:endParaRPr lang="cs-CZ" sz="2400" b="1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921" y="5638223"/>
            <a:ext cx="975879" cy="97587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6971" y="5664476"/>
            <a:ext cx="1047750" cy="958453"/>
          </a:xfrm>
          <a:prstGeom prst="rect">
            <a:avLst/>
          </a:prstGeom>
        </p:spPr>
      </p:pic>
      <p:sp>
        <p:nvSpPr>
          <p:cNvPr id="6" name="Obdélník s odříznutým jedním rohem 5"/>
          <p:cNvSpPr/>
          <p:nvPr/>
        </p:nvSpPr>
        <p:spPr>
          <a:xfrm>
            <a:off x="1600200" y="4419600"/>
            <a:ext cx="3810000" cy="1244876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„Nabídnout víc, než co zákon ukládá a společnost očekává“</a:t>
            </a:r>
            <a:endParaRPr lang="cs-CZ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24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eaLnBrk="1" hangingPunct="1"/>
            <a:r>
              <a:rPr lang="cs-CZ" sz="3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Soutěžní kategorie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47800"/>
            <a:ext cx="8305800" cy="4678363"/>
          </a:xfrm>
        </p:spPr>
        <p:txBody>
          <a:bodyPr/>
          <a:lstStyle/>
          <a:p>
            <a:pPr algn="ctr" eaLnBrk="1" hangingPunct="1">
              <a:spcBef>
                <a:spcPts val="900"/>
              </a:spcBef>
              <a:defRPr/>
            </a:pPr>
            <a:r>
              <a: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odnikatelské subjekty (firmy)</a:t>
            </a:r>
          </a:p>
          <a:p>
            <a:pPr lvl="1" algn="ctr" eaLnBrk="1" hangingPunct="1">
              <a:spcBef>
                <a:spcPts val="900"/>
              </a:spcBef>
              <a:buFont typeface="Courier New" panose="02070309020205020404" pitchFamily="49" charset="0"/>
              <a:buChar char="o"/>
              <a:defRPr/>
            </a:pP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 50 zaměstnanců</a:t>
            </a:r>
          </a:p>
          <a:p>
            <a:pPr lvl="1" algn="ctr" eaLnBrk="1" hangingPunct="1">
              <a:spcBef>
                <a:spcPts val="900"/>
              </a:spcBef>
              <a:buFont typeface="Courier New" panose="02070309020205020404" pitchFamily="49" charset="0"/>
              <a:buChar char="o"/>
              <a:defRPr/>
            </a:pP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 250 zaměstnanců</a:t>
            </a:r>
          </a:p>
          <a:p>
            <a:pPr lvl="1" algn="ctr" eaLnBrk="1" hangingPunct="1">
              <a:spcBef>
                <a:spcPts val="900"/>
              </a:spcBef>
              <a:buFont typeface="Courier New" panose="02070309020205020404" pitchFamily="49" charset="0"/>
              <a:buChar char="o"/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 250 zaměstnanců</a:t>
            </a:r>
          </a:p>
          <a:p>
            <a:pPr algn="ctr" eaLnBrk="1" hangingPunct="1">
              <a:spcBef>
                <a:spcPts val="900"/>
              </a:spcBef>
              <a:defRPr/>
            </a:pPr>
            <a:r>
              <a: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rganizace veřejného sektoru (vč. NNO)</a:t>
            </a:r>
          </a:p>
          <a:p>
            <a:pPr lvl="1" algn="ctr" eaLnBrk="1" hangingPunct="1">
              <a:spcBef>
                <a:spcPts val="900"/>
              </a:spcBef>
              <a:buFont typeface="Courier New" panose="02070309020205020404" pitchFamily="49" charset="0"/>
              <a:buChar char="o"/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 50 zaměstnanců</a:t>
            </a:r>
          </a:p>
          <a:p>
            <a:pPr lvl="1" algn="ctr" eaLnBrk="1" hangingPunct="1">
              <a:spcBef>
                <a:spcPts val="900"/>
              </a:spcBef>
              <a:buFont typeface="Courier New" panose="02070309020205020404" pitchFamily="49" charset="0"/>
              <a:buChar char="o"/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 50 zaměstnanců</a:t>
            </a:r>
          </a:p>
          <a:p>
            <a:pPr algn="ctr" eaLnBrk="1" hangingPunct="1">
              <a:spcBef>
                <a:spcPts val="900"/>
              </a:spcBef>
              <a:defRPr/>
            </a:pPr>
            <a:r>
              <a:rPr lang="cs-CZ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cs-CZ" sz="2400" b="1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bce</a:t>
            </a:r>
            <a:endParaRPr lang="cs-CZ" sz="2400" b="1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 algn="ctr" eaLnBrk="1" hangingPunct="1">
              <a:spcBef>
                <a:spcPts val="900"/>
              </a:spcBef>
              <a:buFont typeface="Courier New" panose="02070309020205020404" pitchFamily="49" charset="0"/>
              <a:buChar char="o"/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bce s rozšířenou působností</a:t>
            </a:r>
          </a:p>
          <a:p>
            <a:pPr lvl="1" algn="ctr" eaLnBrk="1" hangingPunct="1">
              <a:spcBef>
                <a:spcPts val="900"/>
              </a:spcBef>
              <a:buFont typeface="Courier New" panose="02070309020205020404" pitchFamily="49" charset="0"/>
              <a:buChar char="o"/>
              <a:defRPr/>
            </a:pP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statní obce</a:t>
            </a:r>
          </a:p>
          <a:p>
            <a:pPr algn="ctr" eaLnBrk="1" hangingPunct="1">
              <a:spcBef>
                <a:spcPts val="900"/>
              </a:spcBef>
              <a:defRPr/>
            </a:pPr>
            <a:r>
              <a:rPr lang="cs-CZ" sz="2400" b="1" dirty="0" err="1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cs-CZ" sz="2400" b="1" dirty="0" err="1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ikropodniky</a:t>
            </a:r>
            <a:r>
              <a:rPr lang="cs-CZ" sz="2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živnostníci</a:t>
            </a:r>
            <a:endParaRPr lang="cs-CZ" sz="2400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921" y="5638223"/>
            <a:ext cx="975879" cy="97587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5400" y="235960"/>
            <a:ext cx="1066800" cy="97587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921" y="5638223"/>
            <a:ext cx="975879" cy="97587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6971" y="5664476"/>
            <a:ext cx="1047750" cy="958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5247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eaLnBrk="1" hangingPunct="1"/>
            <a:r>
              <a:rPr lang="cs-CZ" sz="3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Přihlášení do soutěže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47800"/>
            <a:ext cx="8305800" cy="4678363"/>
          </a:xfrm>
        </p:spPr>
        <p:txBody>
          <a:bodyPr/>
          <a:lstStyle/>
          <a:p>
            <a:pPr marL="0" indent="0" eaLnBrk="1" hangingPunct="1">
              <a:spcBef>
                <a:spcPts val="900"/>
              </a:spcBef>
              <a:buNone/>
              <a:defRPr/>
            </a:pPr>
            <a:endParaRPr lang="cs-CZ" sz="24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spcBef>
                <a:spcPts val="900"/>
              </a:spcBef>
              <a:buNone/>
              <a:defRPr/>
            </a:pPr>
            <a:endParaRPr lang="cs-CZ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spcBef>
                <a:spcPts val="900"/>
              </a:spcBef>
              <a:buNone/>
              <a:defRPr/>
            </a:pPr>
            <a:endParaRPr lang="cs-CZ" sz="2400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1" hangingPunct="1">
              <a:spcBef>
                <a:spcPts val="900"/>
              </a:spcBef>
              <a:defRPr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oba dokumenty jsou ke stažení na webu Olomouckého kraje</a:t>
            </a:r>
          </a:p>
          <a:p>
            <a:pPr lvl="1" eaLnBrk="1" hangingPunct="1">
              <a:spcBef>
                <a:spcPts val="900"/>
              </a:spcBef>
              <a:buFont typeface="Courier New" panose="02070309020205020404" pitchFamily="49" charset="0"/>
              <a:buChar char="o"/>
              <a:defRPr/>
            </a:pPr>
            <a:r>
              <a:rPr lang="cs-CZ" sz="20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řihláška = formální informace</a:t>
            </a:r>
          </a:p>
          <a:p>
            <a:pPr lvl="1" eaLnBrk="1" hangingPunct="1">
              <a:spcBef>
                <a:spcPts val="900"/>
              </a:spcBef>
              <a:buFont typeface="Courier New" panose="02070309020205020404" pitchFamily="49" charset="0"/>
              <a:buChar char="o"/>
              <a:defRPr/>
            </a:pPr>
            <a:r>
              <a:rPr lang="cs-CZ" sz="20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otazník = sebehodnocení formou odpovědí na otázky</a:t>
            </a:r>
          </a:p>
          <a:p>
            <a:pPr eaLnBrk="1" hangingPunct="1">
              <a:spcBef>
                <a:spcPts val="900"/>
              </a:spcBef>
              <a:defRPr/>
            </a:pPr>
            <a:r>
              <a:rPr lang="cs-CZ" sz="2400" b="1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deslání (přihláška + dotazník)</a:t>
            </a:r>
          </a:p>
          <a:p>
            <a:pPr lvl="1" eaLnBrk="1" hangingPunct="1">
              <a:spcBef>
                <a:spcPts val="900"/>
              </a:spcBef>
              <a:buFont typeface="Courier New" panose="02070309020205020404" pitchFamily="49" charset="0"/>
              <a:buChar char="o"/>
              <a:defRPr/>
            </a:pP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emailem na adresu: </a:t>
            </a:r>
            <a:r>
              <a:rPr lang="cs-CZ" sz="20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r.vasicek@olkraj.cz</a:t>
            </a:r>
          </a:p>
          <a:p>
            <a:pPr lvl="1" eaLnBrk="1" hangingPunct="1">
              <a:spcBef>
                <a:spcPts val="900"/>
              </a:spcBef>
              <a:buFont typeface="Courier New" panose="02070309020205020404" pitchFamily="49" charset="0"/>
              <a:buChar char="o"/>
              <a:defRPr/>
            </a:pP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datovou schránkou: </a:t>
            </a:r>
            <a:r>
              <a:rPr lang="cs-CZ" sz="2000" b="1" dirty="0" err="1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qiabfmf</a:t>
            </a:r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(adresováno odboru OSR)  </a:t>
            </a:r>
          </a:p>
          <a:p>
            <a:pPr marL="0" indent="0" eaLnBrk="1" hangingPunct="1">
              <a:spcBef>
                <a:spcPts val="900"/>
              </a:spcBef>
              <a:buNone/>
              <a:defRPr/>
            </a:pPr>
            <a:endParaRPr lang="cs-CZ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spcBef>
                <a:spcPts val="900"/>
              </a:spcBef>
              <a:buNone/>
              <a:defRPr/>
            </a:pPr>
            <a:endParaRPr lang="cs-CZ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921" y="5638223"/>
            <a:ext cx="975879" cy="975879"/>
          </a:xfrm>
          <a:prstGeom prst="rect">
            <a:avLst/>
          </a:prstGeom>
        </p:spPr>
      </p:pic>
      <p:sp>
        <p:nvSpPr>
          <p:cNvPr id="6" name="Obdélník s odříznutým jedním rohem 5"/>
          <p:cNvSpPr/>
          <p:nvPr/>
        </p:nvSpPr>
        <p:spPr>
          <a:xfrm>
            <a:off x="609600" y="1447800"/>
            <a:ext cx="2556000" cy="648000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1. Přihláška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1" name="Obdélník s odříznutým jedním rohem 10"/>
          <p:cNvSpPr/>
          <p:nvPr/>
        </p:nvSpPr>
        <p:spPr>
          <a:xfrm>
            <a:off x="609600" y="2245269"/>
            <a:ext cx="2556000" cy="648000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2. Dotazník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7" name="Vývojový diagram: více dokumentů 6"/>
          <p:cNvSpPr/>
          <p:nvPr/>
        </p:nvSpPr>
        <p:spPr>
          <a:xfrm>
            <a:off x="3657600" y="1600500"/>
            <a:ext cx="2667000" cy="990600"/>
          </a:xfrm>
          <a:prstGeom prst="flowChartMulti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00000"/>
                </a:solidFill>
              </a:rPr>
              <a:t>Termín prodloužen do 30. září</a:t>
            </a:r>
            <a:endParaRPr lang="cs-CZ" b="1" dirty="0">
              <a:solidFill>
                <a:srgbClr val="C00000"/>
              </a:solidFill>
            </a:endParaRPr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921" y="5638223"/>
            <a:ext cx="975879" cy="975879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6971" y="5664476"/>
            <a:ext cx="1047750" cy="958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2865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eaLnBrk="1" hangingPunct="1"/>
            <a:endParaRPr lang="cs-CZ" sz="3200" b="1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447800"/>
            <a:ext cx="8686800" cy="4678363"/>
          </a:xfrm>
        </p:spPr>
        <p:txBody>
          <a:bodyPr/>
          <a:lstStyle/>
          <a:p>
            <a:pPr marL="0" lvl="0" indent="0" algn="ctr">
              <a:spcBef>
                <a:spcPts val="0"/>
              </a:spcBef>
              <a:buNone/>
            </a:pPr>
            <a:endParaRPr lang="cs-CZ" sz="1400" b="1" dirty="0" smtClean="0"/>
          </a:p>
          <a:p>
            <a:pPr marL="0" lvl="0" indent="0" algn="ctr">
              <a:spcBef>
                <a:spcPts val="0"/>
              </a:spcBef>
              <a:buNone/>
            </a:pPr>
            <a:endParaRPr lang="cs-CZ" sz="1400" b="1" dirty="0"/>
          </a:p>
          <a:p>
            <a:pPr marL="0" lvl="0" indent="0" algn="ctr">
              <a:spcBef>
                <a:spcPts val="0"/>
              </a:spcBef>
              <a:buNone/>
            </a:pPr>
            <a:endParaRPr lang="cs-CZ" sz="1400" b="1" dirty="0" smtClean="0"/>
          </a:p>
          <a:p>
            <a:pPr marL="0" lvl="0" indent="0" algn="ctr">
              <a:spcBef>
                <a:spcPts val="0"/>
              </a:spcBef>
              <a:buNone/>
            </a:pPr>
            <a:endParaRPr lang="cs-CZ" sz="1400" b="1" dirty="0" smtClean="0"/>
          </a:p>
          <a:p>
            <a:pPr marL="0" lvl="0" indent="0" algn="ctr">
              <a:spcBef>
                <a:spcPts val="0"/>
              </a:spcBef>
              <a:buNone/>
            </a:pPr>
            <a:endParaRPr lang="cs-CZ" sz="1400" b="1" dirty="0"/>
          </a:p>
          <a:p>
            <a:pPr marL="0" lvl="0" indent="0" algn="ctr">
              <a:spcBef>
                <a:spcPts val="0"/>
              </a:spcBef>
              <a:buNone/>
            </a:pP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Děkujeme za pozornost</a:t>
            </a:r>
          </a:p>
          <a:p>
            <a:pPr marL="0" lvl="0" indent="0" algn="ctr">
              <a:spcBef>
                <a:spcPts val="0"/>
              </a:spcBef>
              <a:buNone/>
            </a:pPr>
            <a:endParaRPr lang="cs-CZ" sz="2400" b="1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 algn="ctr">
              <a:spcBef>
                <a:spcPts val="0"/>
              </a:spcBef>
              <a:buNone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Přihlaste se do 1. ročníku soutěže a ukažte, že uplatňujete principy </a:t>
            </a:r>
          </a:p>
          <a:p>
            <a:pPr marL="0" lvl="0" indent="0" algn="ctr">
              <a:spcBef>
                <a:spcPts val="0"/>
              </a:spcBef>
              <a:buNone/>
            </a:pPr>
            <a:r>
              <a:rPr lang="cs-CZ" sz="2400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polečenské odpovědnosti v každodenním životě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921" y="5638223"/>
            <a:ext cx="975879" cy="97587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921" y="5638223"/>
            <a:ext cx="975879" cy="97587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6971" y="5664476"/>
            <a:ext cx="1047750" cy="958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79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Výchozí návrh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Výchozí návrh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2608</TotalTime>
  <Words>211</Words>
  <Application>Microsoft Office PowerPoint</Application>
  <PresentationFormat>Předvádění na obrazovce (4:3)</PresentationFormat>
  <Paragraphs>46</Paragraphs>
  <Slides>5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5</vt:i4>
      </vt:variant>
    </vt:vector>
  </HeadingPairs>
  <TitlesOfParts>
    <vt:vector size="11" baseType="lpstr">
      <vt:lpstr>Arial</vt:lpstr>
      <vt:lpstr>Calibri</vt:lpstr>
      <vt:lpstr>Courier New</vt:lpstr>
      <vt:lpstr>Výchozí návrh</vt:lpstr>
      <vt:lpstr>1_Výchozí návrh</vt:lpstr>
      <vt:lpstr>4_Výchozí návrh</vt:lpstr>
      <vt:lpstr>Cena hejtmana Olomouckého kraje za společenskou odpovědnost</vt:lpstr>
      <vt:lpstr>O soutěži</vt:lpstr>
      <vt:lpstr>Soutěžní kategorie</vt:lpstr>
      <vt:lpstr>Přihlášení do soutěže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Vašíček Radovan</cp:lastModifiedBy>
  <cp:revision>516</cp:revision>
  <cp:lastPrinted>2021-02-02T11:21:32Z</cp:lastPrinted>
  <dcterms:created xsi:type="dcterms:W3CDTF">2008-01-15T11:19:01Z</dcterms:created>
  <dcterms:modified xsi:type="dcterms:W3CDTF">2021-09-01T10:44:54Z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SDescription">
    <vt:lpwstr/>
  </property>
  <property fmtid="{D5CDD505-2E9C-101B-9397-08002B2CF9AE}" pid="3" name="Status">
    <vt:lpwstr/>
  </property>
</Properties>
</file>