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85" r:id="rId3"/>
  </p:sldMasterIdLst>
  <p:notesMasterIdLst>
    <p:notesMasterId r:id="rId48"/>
  </p:notesMasterIdLst>
  <p:handoutMasterIdLst>
    <p:handoutMasterId r:id="rId49"/>
  </p:handoutMasterIdLst>
  <p:sldIdLst>
    <p:sldId id="350" r:id="rId4"/>
    <p:sldId id="384" r:id="rId5"/>
    <p:sldId id="357" r:id="rId6"/>
    <p:sldId id="358" r:id="rId7"/>
    <p:sldId id="359" r:id="rId8"/>
    <p:sldId id="381" r:id="rId9"/>
    <p:sldId id="354" r:id="rId10"/>
    <p:sldId id="353" r:id="rId11"/>
    <p:sldId id="356" r:id="rId12"/>
    <p:sldId id="349" r:id="rId13"/>
    <p:sldId id="366" r:id="rId14"/>
    <p:sldId id="367" r:id="rId15"/>
    <p:sldId id="371" r:id="rId16"/>
    <p:sldId id="368" r:id="rId17"/>
    <p:sldId id="372" r:id="rId18"/>
    <p:sldId id="370" r:id="rId19"/>
    <p:sldId id="383" r:id="rId20"/>
    <p:sldId id="373" r:id="rId21"/>
    <p:sldId id="374" r:id="rId22"/>
    <p:sldId id="375" r:id="rId23"/>
    <p:sldId id="377" r:id="rId24"/>
    <p:sldId id="378" r:id="rId25"/>
    <p:sldId id="380" r:id="rId26"/>
    <p:sldId id="382" r:id="rId27"/>
    <p:sldId id="410" r:id="rId28"/>
    <p:sldId id="385" r:id="rId29"/>
    <p:sldId id="386" r:id="rId30"/>
    <p:sldId id="388" r:id="rId31"/>
    <p:sldId id="389" r:id="rId32"/>
    <p:sldId id="390" r:id="rId33"/>
    <p:sldId id="391" r:id="rId34"/>
    <p:sldId id="395" r:id="rId35"/>
    <p:sldId id="396" r:id="rId36"/>
    <p:sldId id="397" r:id="rId37"/>
    <p:sldId id="398" r:id="rId38"/>
    <p:sldId id="401" r:id="rId39"/>
    <p:sldId id="402" r:id="rId40"/>
    <p:sldId id="403" r:id="rId41"/>
    <p:sldId id="404" r:id="rId42"/>
    <p:sldId id="405" r:id="rId43"/>
    <p:sldId id="406" r:id="rId44"/>
    <p:sldId id="407" r:id="rId45"/>
    <p:sldId id="408" r:id="rId46"/>
    <p:sldId id="409" r:id="rId47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6600"/>
    <a:srgbClr val="00CC99"/>
    <a:srgbClr val="00CC00"/>
    <a:srgbClr val="990033"/>
    <a:srgbClr val="FFFF00"/>
    <a:srgbClr val="33CC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4" autoAdjust="0"/>
    <p:restoredTop sz="94670" autoAdjust="0"/>
  </p:normalViewPr>
  <p:slideViewPr>
    <p:cSldViewPr>
      <p:cViewPr varScale="1">
        <p:scale>
          <a:sx n="109" d="100"/>
          <a:sy n="109" d="100"/>
        </p:scale>
        <p:origin x="171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1476" y="-102"/>
      </p:cViewPr>
      <p:guideLst>
        <p:guide orient="horz" pos="3126"/>
        <p:guide pos="214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fld id="{0CCBCEFB-2E0A-48E6-94E3-77584DC943F0}" type="datetimeFigureOut">
              <a:rPr lang="cs-CZ"/>
              <a:pPr>
                <a:defRPr/>
              </a:pPr>
              <a:t>26.08.2021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spcBef>
                <a:spcPct val="20000"/>
              </a:spcBef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4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20000"/>
              </a:spcBef>
              <a:buFontTx/>
              <a:buChar char="•"/>
              <a:defRPr sz="1200"/>
            </a:lvl1pPr>
          </a:lstStyle>
          <a:p>
            <a:pPr>
              <a:defRPr/>
            </a:pPr>
            <a:fld id="{C5EDD365-4854-4F8D-B253-CC2C87DBC62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4876"/>
            <a:ext cx="5435600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noProof="0" smtClean="0"/>
              <a:t>Klepnutím lze upravit styly předlohy textu.</a:t>
            </a:r>
          </a:p>
          <a:p>
            <a:pPr lvl="1"/>
            <a:r>
              <a:rPr lang="cs-CZ" altLang="cs-CZ" noProof="0" smtClean="0"/>
              <a:t>Druhá úroveň</a:t>
            </a:r>
          </a:p>
          <a:p>
            <a:pPr lvl="2"/>
            <a:r>
              <a:rPr lang="cs-CZ" altLang="cs-CZ" noProof="0" smtClean="0"/>
              <a:t>Třetí úroveň</a:t>
            </a:r>
          </a:p>
          <a:p>
            <a:pPr lvl="3"/>
            <a:r>
              <a:rPr lang="cs-CZ" altLang="cs-CZ" noProof="0" smtClean="0"/>
              <a:t>Čtvrtá úroveň</a:t>
            </a:r>
          </a:p>
          <a:p>
            <a:pPr lvl="4"/>
            <a:r>
              <a:rPr lang="cs-CZ" altLang="cs-CZ" noProof="0" smtClean="0"/>
              <a:t>Pátá úroveň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4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BEF02E51-CFEF-4564-BDB5-E388A754176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4E329-846E-492B-85B1-2A155FAD7AA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6408074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77453-802F-493B-9728-89E117B92AC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633731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B549C-7B84-4330-AE3E-45233D53016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694777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E779B-F373-450C-A245-490CF1C1281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42924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AEA34-CA00-4C66-92E2-2AF1419ED03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2815244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08CC0-B440-429E-B4E3-FE75404DAAD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4055682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4E912-AE7A-4F75-90E8-BEF3E3038E5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03867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747F2-982D-4A04-8552-903978A40F1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0406435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1F51F-A857-4AA6-8F5F-CC5BAAA50F0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7853785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48A9F-2E5B-4E2D-8249-92A6C15A3EA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5630695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D403D-4851-4775-B114-2AF2B059D0A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65296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5EAEF-911E-4CE8-BB85-F73718FAC72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522742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54880-5F52-45D6-814E-5B03371F84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503401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B96F8-496D-4C43-A23A-80EEDC3D97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7041357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7E520-8FD3-4917-AD79-7A6102FBFE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30885461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68076-CC6A-49FB-B950-1A0465BBC76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6701991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C79B8-B692-4A5B-A951-AAC3D471AB1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221920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5FC6E-EE27-4A19-8F4B-76A2147ED6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4120168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074BD-D313-4199-A2F8-01E9DD23BD0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8430437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0627-101A-4BF9-BFF5-2991C03CE1E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4336772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EF633-5218-49CE-83E2-3658511810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212533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97EBCE-6D98-4192-9C90-88FD3EEFAC2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6085806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80098-B755-46BE-BD34-D5D6C32B380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7349587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BEEE41-8545-4FE6-8D30-D7CF2D1F366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76723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E95DAB-2A5E-4B5B-BAF8-6D8D8D6824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924661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E33E2-2CEA-4434-9745-DD6C4B3FE51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32993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436D1-CCF4-46EA-B9D7-1CC2ADEDD5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62639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162A6-0FB5-44C4-9551-E2F7E43B3D2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536743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60C79-50FC-4616-8D95-E75D150C7EE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811937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4EE53-4171-4C17-8E9E-73F318ED76F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227600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11E38A-B7D1-4602-B3B8-DF5A82BEAFC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493642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22CCE-256F-4F06-A0CF-11A32ECE0D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35898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DA3CC-020D-4603-AE20-A2F9416741F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82587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D1481-6E93-42C5-B290-A2CA76320B4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75941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FontTx/>
              <a:buNone/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fld id="{1142C0D3-2FCF-40B4-8C11-A6EEA97B84F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B4BB646E-7C33-49B4-9D46-F2E8D873D82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2D853BD9-C573-434D-8BBB-2DE4AD808F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3138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ass.cz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eskatelevize.cz/ivysilani/10861835905-pet-statecnych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ass.cz/index.php/transformace/dobra-praxe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vinky.cz/krimi/clanek/tri-zeny-vedly-nelegalni-dum-pro-seniory-dostaly-podminku-16588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vinky.cz/krimi/clanek/tri-zeny-vedly-nelegalni-dum-pro-seniory-dostaly-podminku-16588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psv.cz/web/cz/asistent-socialni-pece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chrance.cz/fileadmin/user_upload/ochrana_osob/ZARIZENI/Socialni_sluzby/SZ-Neregistrovana_web.pdf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movyok.cz/" TargetMode="External"/><Relationship Id="rId2" Type="http://schemas.openxmlformats.org/officeDocument/2006/relationships/hyperlink" Target="https://iregistr.mpsv.cz/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4000" b="1" dirty="0" smtClean="0"/>
              <a:t>Konference samospráv </a:t>
            </a:r>
          </a:p>
          <a:p>
            <a:pPr marL="0" indent="0" algn="ctr">
              <a:buNone/>
            </a:pPr>
            <a:r>
              <a:rPr lang="cs-CZ" sz="4000" b="1" dirty="0" smtClean="0"/>
              <a:t>Olomouc 2021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576187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altLang="cs-CZ" b="1" i="1" dirty="0" smtClean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>
              <a:buNone/>
            </a:pPr>
            <a:endParaRPr lang="cs-CZ" altLang="cs-CZ" b="1" i="1" dirty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r>
              <a:rPr lang="cs-CZ" altLang="cs-CZ" b="1" i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SÍŤ SOCIÁLNÍCH SLUŽEB OLOMOUCKÉHO KRAJE, STŘEDNĚDOBÉ PLÁNOVÁNÍ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74611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/>
              <a:t>Síť sociálních služeb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endParaRPr lang="cs-CZ" altLang="cs-CZ" sz="1600" dirty="0" smtClean="0">
              <a:solidFill>
                <a:srgbClr val="FF0000"/>
              </a:solidFill>
              <a:ea typeface="+mj-ea"/>
              <a:cs typeface="+mj-cs"/>
            </a:endParaRPr>
          </a:p>
          <a:p>
            <a:pPr algn="just"/>
            <a:r>
              <a:rPr lang="cs-CZ" altLang="cs-CZ" sz="1900" dirty="0" smtClean="0">
                <a:ea typeface="+mj-ea"/>
                <a:cs typeface="+mj-cs"/>
              </a:rPr>
              <a:t>Síť sociálních služeb určuje kraj dle § 95 písm. h) zákona č. 108/2006 Sb., o sociálních službách, ve znění pozdějších předpisů (dále jen „ZSS“).</a:t>
            </a:r>
          </a:p>
          <a:p>
            <a:pPr algn="just"/>
            <a:r>
              <a:rPr lang="cs-CZ" altLang="cs-CZ" sz="1900" dirty="0" smtClean="0">
                <a:ea typeface="+mj-ea"/>
                <a:cs typeface="+mj-cs"/>
              </a:rPr>
              <a:t>Výchozí síť sestavena v roce 2015.</a:t>
            </a:r>
          </a:p>
          <a:p>
            <a:pPr algn="just"/>
            <a:r>
              <a:rPr lang="cs-CZ" altLang="cs-CZ" sz="1900" dirty="0" smtClean="0"/>
              <a:t>Aktualizace </a:t>
            </a:r>
            <a:r>
              <a:rPr lang="cs-CZ" altLang="cs-CZ" sz="1900" dirty="0"/>
              <a:t>sítě probíhá v souladu Postupem pro aktualizaci sítě sociálních služeb Olomouckého </a:t>
            </a:r>
            <a:r>
              <a:rPr lang="cs-CZ" altLang="cs-CZ" sz="1900" dirty="0" smtClean="0"/>
              <a:t>kraje (dále jen „POSTUP“) schváleným </a:t>
            </a:r>
            <a:r>
              <a:rPr lang="cs-CZ" altLang="cs-CZ" sz="1900" dirty="0"/>
              <a:t>usnesením Zastupitelstva Olomouckého </a:t>
            </a:r>
            <a:r>
              <a:rPr lang="cs-CZ" altLang="cs-CZ" sz="1900" dirty="0" smtClean="0"/>
              <a:t>kraje (dále jen „ZOK“) </a:t>
            </a:r>
            <a:r>
              <a:rPr lang="pl-PL" altLang="cs-CZ" sz="1900" dirty="0"/>
              <a:t>UZ/2/64/2020 ze dne </a:t>
            </a:r>
            <a:r>
              <a:rPr lang="pl-PL" altLang="cs-CZ" sz="1900" dirty="0" smtClean="0"/>
              <a:t>21.12.2020.</a:t>
            </a:r>
            <a:endParaRPr lang="pl-PL" altLang="cs-CZ" sz="1900" dirty="0"/>
          </a:p>
          <a:p>
            <a:pPr algn="just"/>
            <a:r>
              <a:rPr lang="cs-CZ" altLang="cs-CZ" sz="1900" dirty="0" smtClean="0"/>
              <a:t>Aktualizací </a:t>
            </a:r>
            <a:r>
              <a:rPr lang="cs-CZ" altLang="cs-CZ" sz="1900" dirty="0"/>
              <a:t>sítě se rozumí zařazení nové sociální služby do sítě, aktualizace jednotek (zvýšení nebo snížení) u sociální služby zařazené v síti a vyřazení sociální služby ze </a:t>
            </a:r>
            <a:r>
              <a:rPr lang="cs-CZ" altLang="cs-CZ" sz="1900" dirty="0" smtClean="0"/>
              <a:t>sítě.</a:t>
            </a:r>
          </a:p>
          <a:p>
            <a:pPr algn="just"/>
            <a:r>
              <a:rPr lang="cs-CZ" altLang="cs-CZ" sz="1900" dirty="0"/>
              <a:t>J</a:t>
            </a:r>
            <a:r>
              <a:rPr lang="cs-CZ" altLang="cs-CZ" sz="1900" dirty="0" smtClean="0"/>
              <a:t>ednotkami </a:t>
            </a:r>
            <a:r>
              <a:rPr lang="cs-CZ" altLang="cs-CZ" sz="1900" dirty="0"/>
              <a:t>jsou u terénních a ambulantních služeb úvazky pracovníků v přímé péči, u pobytových služeb počet registrovaných </a:t>
            </a:r>
            <a:r>
              <a:rPr lang="cs-CZ" altLang="cs-CZ" sz="1900" dirty="0" smtClean="0"/>
              <a:t>lůžek.</a:t>
            </a:r>
          </a:p>
          <a:p>
            <a:endParaRPr lang="cs-CZ" altLang="cs-CZ" sz="1600" dirty="0" smtClean="0">
              <a:solidFill>
                <a:srgbClr val="FF0000"/>
              </a:solidFill>
              <a:ea typeface="+mj-ea"/>
              <a:cs typeface="+mj-cs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67997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/>
              <a:t>Postup pro aktualizaci sítě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600" dirty="0" smtClean="0"/>
          </a:p>
          <a:p>
            <a:pPr algn="just"/>
            <a:r>
              <a:rPr lang="cs-CZ" sz="2400" dirty="0" smtClean="0"/>
              <a:t>Účelem </a:t>
            </a:r>
            <a:r>
              <a:rPr lang="cs-CZ" sz="2400" dirty="0" err="1"/>
              <a:t>POSTUPu</a:t>
            </a:r>
            <a:r>
              <a:rPr lang="cs-CZ" sz="2400" dirty="0"/>
              <a:t> je stanovení pravidel a podmínek pro tvorbu sítě a její aktualizaci v rámci procesu střednědobého plánování rozvoje sociálních služeb </a:t>
            </a:r>
            <a:r>
              <a:rPr lang="cs-CZ" sz="2400" dirty="0" smtClean="0"/>
              <a:t>OK,</a:t>
            </a:r>
          </a:p>
          <a:p>
            <a:pPr algn="just"/>
            <a:r>
              <a:rPr lang="cs-CZ" sz="2400" dirty="0"/>
              <a:t>d</a:t>
            </a:r>
            <a:r>
              <a:rPr lang="cs-CZ" sz="2400" dirty="0" smtClean="0"/>
              <a:t>efinuje proces zařazování nových služeb do sítě a proces změny jednotek u služeb v síti zařazených a rovněž upravuje proces vyřazení služeb ze sítě.</a:t>
            </a:r>
          </a:p>
          <a:p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35388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/>
              <a:t>Postup pro aktualizaci sítě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" y="1600200"/>
            <a:ext cx="8610600" cy="4525963"/>
          </a:xfrm>
        </p:spPr>
        <p:txBody>
          <a:bodyPr/>
          <a:lstStyle/>
          <a:p>
            <a:pPr marL="457200" lvl="1" indent="0" algn="just">
              <a:buNone/>
            </a:pPr>
            <a:r>
              <a:rPr lang="cs-CZ" sz="2000" b="1" dirty="0">
                <a:ea typeface="+mn-ea"/>
                <a:cs typeface="+mn-cs"/>
              </a:rPr>
              <a:t>Schvalovací proces zařazení nových služeb do </a:t>
            </a:r>
            <a:r>
              <a:rPr lang="cs-CZ" sz="2000" b="1" dirty="0" smtClean="0">
                <a:ea typeface="+mn-ea"/>
                <a:cs typeface="+mn-cs"/>
              </a:rPr>
              <a:t>sítě:</a:t>
            </a:r>
            <a:endParaRPr lang="cs-CZ" sz="2000" b="1" dirty="0">
              <a:ea typeface="+mn-ea"/>
              <a:cs typeface="+mn-cs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100" dirty="0" smtClean="0">
                <a:ea typeface="+mn-ea"/>
                <a:cs typeface="+mn-cs"/>
              </a:rPr>
              <a:t>Zpracovaný návrh </a:t>
            </a:r>
            <a:r>
              <a:rPr lang="cs-CZ" sz="2100" dirty="0">
                <a:ea typeface="+mn-ea"/>
                <a:cs typeface="+mn-cs"/>
              </a:rPr>
              <a:t>sítě </a:t>
            </a:r>
            <a:r>
              <a:rPr lang="cs-CZ" sz="2100" dirty="0" smtClean="0">
                <a:ea typeface="+mn-ea"/>
                <a:cs typeface="+mn-cs"/>
              </a:rPr>
              <a:t>v souladu s </a:t>
            </a:r>
            <a:r>
              <a:rPr lang="cs-CZ" sz="2100" dirty="0" err="1" smtClean="0">
                <a:ea typeface="+mn-ea"/>
                <a:cs typeface="+mn-cs"/>
              </a:rPr>
              <a:t>POSTUPem</a:t>
            </a:r>
            <a:r>
              <a:rPr lang="cs-CZ" sz="2100" dirty="0" smtClean="0">
                <a:ea typeface="+mn-ea"/>
                <a:cs typeface="+mn-cs"/>
              </a:rPr>
              <a:t> na </a:t>
            </a:r>
            <a:r>
              <a:rPr lang="cs-CZ" sz="2100" dirty="0">
                <a:ea typeface="+mn-ea"/>
                <a:cs typeface="+mn-cs"/>
              </a:rPr>
              <a:t>příslušný rok v podobě projednané ve věcně příslušné </a:t>
            </a:r>
            <a:r>
              <a:rPr lang="cs-CZ" sz="2100" dirty="0" smtClean="0">
                <a:ea typeface="+mn-ea"/>
                <a:cs typeface="+mn-cs"/>
              </a:rPr>
              <a:t>komisi ROK </a:t>
            </a:r>
            <a:r>
              <a:rPr lang="cs-CZ" sz="2100" dirty="0">
                <a:ea typeface="+mn-ea"/>
                <a:cs typeface="+mn-cs"/>
              </a:rPr>
              <a:t>je předkládán k projednání ROK a ZOK.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100" dirty="0">
                <a:ea typeface="+mn-ea"/>
                <a:cs typeface="+mn-cs"/>
              </a:rPr>
              <a:t>Síť na daný kalendářní rok schvaluje </a:t>
            </a:r>
            <a:r>
              <a:rPr lang="cs-CZ" sz="2100" dirty="0" smtClean="0">
                <a:ea typeface="+mn-ea"/>
                <a:cs typeface="+mn-cs"/>
              </a:rPr>
              <a:t>ZOK.</a:t>
            </a:r>
            <a:endParaRPr lang="cs-CZ" sz="2100" dirty="0">
              <a:ea typeface="+mn-ea"/>
              <a:cs typeface="+mn-cs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100" dirty="0">
                <a:ea typeface="+mn-ea"/>
                <a:cs typeface="+mn-cs"/>
              </a:rPr>
              <a:t>Schválená síť je zveřejněna na webových stránkách OK </a:t>
            </a:r>
            <a:r>
              <a:rPr lang="cs-CZ" sz="2100" dirty="0" smtClean="0">
                <a:ea typeface="+mn-ea"/>
                <a:cs typeface="+mn-cs"/>
              </a:rPr>
              <a:t>bezprostředně po vyhotovení</a:t>
            </a:r>
            <a:r>
              <a:rPr lang="cs-CZ" sz="2100" dirty="0">
                <a:ea typeface="+mn-ea"/>
                <a:cs typeface="+mn-cs"/>
              </a:rPr>
              <a:t> </a:t>
            </a:r>
            <a:r>
              <a:rPr lang="cs-CZ" sz="2100" dirty="0" smtClean="0">
                <a:ea typeface="+mn-ea"/>
                <a:cs typeface="+mn-cs"/>
              </a:rPr>
              <a:t>autorizovaného </a:t>
            </a:r>
            <a:r>
              <a:rPr lang="cs-CZ" sz="2100" dirty="0">
                <a:ea typeface="+mn-ea"/>
                <a:cs typeface="+mn-cs"/>
              </a:rPr>
              <a:t>usnesení ZOK.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2100" dirty="0">
                <a:ea typeface="+mn-ea"/>
                <a:cs typeface="+mn-cs"/>
              </a:rPr>
              <a:t>Poskytovateli sociálních služeb zařazených v síti je vydáno Pověření k </a:t>
            </a:r>
            <a:r>
              <a:rPr lang="cs-CZ" sz="2100" dirty="0" smtClean="0">
                <a:ea typeface="+mn-ea"/>
                <a:cs typeface="+mn-cs"/>
              </a:rPr>
              <a:t>výkonu služby</a:t>
            </a:r>
            <a:r>
              <a:rPr lang="cs-CZ" sz="2100" dirty="0">
                <a:ea typeface="+mn-ea"/>
                <a:cs typeface="+mn-cs"/>
              </a:rPr>
              <a:t> </a:t>
            </a:r>
            <a:r>
              <a:rPr lang="cs-CZ" sz="2100" dirty="0" smtClean="0">
                <a:ea typeface="+mn-ea"/>
                <a:cs typeface="+mn-cs"/>
              </a:rPr>
              <a:t>obecného </a:t>
            </a:r>
            <a:r>
              <a:rPr lang="cs-CZ" sz="2100" dirty="0">
                <a:ea typeface="+mn-ea"/>
                <a:cs typeface="+mn-cs"/>
              </a:rPr>
              <a:t>hospodářského zájmu; Pověření je víceleté a rozsah </a:t>
            </a:r>
            <a:r>
              <a:rPr lang="cs-CZ" sz="2100" dirty="0" smtClean="0">
                <a:ea typeface="+mn-ea"/>
                <a:cs typeface="+mn-cs"/>
              </a:rPr>
              <a:t>závazku je</a:t>
            </a:r>
            <a:r>
              <a:rPr lang="cs-CZ" sz="2100" dirty="0">
                <a:ea typeface="+mn-ea"/>
                <a:cs typeface="+mn-cs"/>
              </a:rPr>
              <a:t> </a:t>
            </a:r>
            <a:r>
              <a:rPr lang="cs-CZ" sz="2100" dirty="0" smtClean="0">
                <a:ea typeface="+mn-ea"/>
                <a:cs typeface="+mn-cs"/>
              </a:rPr>
              <a:t>dán </a:t>
            </a:r>
            <a:r>
              <a:rPr lang="cs-CZ" sz="2100" dirty="0">
                <a:ea typeface="+mn-ea"/>
                <a:cs typeface="+mn-cs"/>
              </a:rPr>
              <a:t>údaji uvedenými pro poskytovatele sociálních služeb ve schválené </a:t>
            </a:r>
            <a:r>
              <a:rPr lang="cs-CZ" sz="2100" dirty="0" smtClean="0">
                <a:ea typeface="+mn-ea"/>
                <a:cs typeface="+mn-cs"/>
              </a:rPr>
              <a:t>síti na daný kalendářní </a:t>
            </a:r>
            <a:r>
              <a:rPr lang="cs-CZ" sz="2100" dirty="0">
                <a:ea typeface="+mn-ea"/>
                <a:cs typeface="+mn-cs"/>
              </a:rPr>
              <a:t>rok</a:t>
            </a:r>
            <a:r>
              <a:rPr lang="cs-CZ" sz="2100" dirty="0" smtClean="0">
                <a:ea typeface="+mn-ea"/>
                <a:cs typeface="+mn-cs"/>
              </a:rPr>
              <a:t>.</a:t>
            </a:r>
            <a:endParaRPr lang="cs-CZ" sz="2100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677711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/>
              <a:t>Postup pro aktualizaci sítě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17638"/>
            <a:ext cx="8686800" cy="4983162"/>
          </a:xfrm>
        </p:spPr>
        <p:txBody>
          <a:bodyPr/>
          <a:lstStyle/>
          <a:p>
            <a:pPr marL="457200" lvl="1" indent="0">
              <a:buNone/>
            </a:pPr>
            <a:r>
              <a:rPr lang="cs-CZ" sz="1800" b="1" dirty="0">
                <a:ea typeface="+mn-ea"/>
                <a:cs typeface="+mn-cs"/>
              </a:rPr>
              <a:t>Schvalovací proces </a:t>
            </a:r>
            <a:r>
              <a:rPr lang="cs-CZ" sz="1800" b="1" dirty="0" smtClean="0">
                <a:ea typeface="+mn-ea"/>
                <a:cs typeface="+mn-cs"/>
              </a:rPr>
              <a:t>aktualizace jednotek v síti:</a:t>
            </a:r>
            <a:endParaRPr lang="cs-CZ" sz="1800" b="1" dirty="0">
              <a:ea typeface="+mn-ea"/>
              <a:cs typeface="+mn-cs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ea typeface="+mn-ea"/>
                <a:cs typeface="+mn-cs"/>
              </a:rPr>
              <a:t>Návrh </a:t>
            </a:r>
            <a:r>
              <a:rPr lang="cs-CZ" sz="1800" dirty="0">
                <a:ea typeface="+mn-ea"/>
                <a:cs typeface="+mn-cs"/>
              </a:rPr>
              <a:t>aktualizace jednotek u sociálních služeb zařazených v síti na </a:t>
            </a:r>
            <a:r>
              <a:rPr lang="cs-CZ" sz="1800" dirty="0" smtClean="0">
                <a:ea typeface="+mn-ea"/>
                <a:cs typeface="+mn-cs"/>
              </a:rPr>
              <a:t>daný kalendářní </a:t>
            </a:r>
            <a:r>
              <a:rPr lang="cs-CZ" sz="1800" dirty="0">
                <a:ea typeface="+mn-ea"/>
                <a:cs typeface="+mn-cs"/>
              </a:rPr>
              <a:t>rok v podobě projednané ve věcně příslušné komisi ROK </a:t>
            </a:r>
            <a:r>
              <a:rPr lang="cs-CZ" sz="1800" dirty="0" smtClean="0">
                <a:ea typeface="+mn-ea"/>
                <a:cs typeface="+mn-cs"/>
              </a:rPr>
              <a:t>je předkládán </a:t>
            </a:r>
            <a:r>
              <a:rPr lang="cs-CZ" sz="1800" dirty="0">
                <a:ea typeface="+mn-ea"/>
                <a:cs typeface="+mn-cs"/>
              </a:rPr>
              <a:t>k projednání ROK a </a:t>
            </a:r>
            <a:r>
              <a:rPr lang="cs-CZ" sz="1800" dirty="0" smtClean="0">
                <a:ea typeface="+mn-ea"/>
                <a:cs typeface="+mn-cs"/>
              </a:rPr>
              <a:t>ZOK.</a:t>
            </a:r>
            <a:endParaRPr lang="cs-CZ" sz="1800" dirty="0">
              <a:ea typeface="+mn-ea"/>
              <a:cs typeface="+mn-cs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ea typeface="+mn-ea"/>
                <a:cs typeface="+mn-cs"/>
              </a:rPr>
              <a:t>Aktualizaci </a:t>
            </a:r>
            <a:r>
              <a:rPr lang="cs-CZ" sz="1800" dirty="0">
                <a:ea typeface="+mn-ea"/>
                <a:cs typeface="+mn-cs"/>
              </a:rPr>
              <a:t>jednotek u sociálních služeb zařazených v síti na daný </a:t>
            </a:r>
            <a:r>
              <a:rPr lang="cs-CZ" sz="1800" dirty="0" smtClean="0">
                <a:ea typeface="+mn-ea"/>
                <a:cs typeface="+mn-cs"/>
              </a:rPr>
              <a:t>kalendářní rok </a:t>
            </a:r>
            <a:r>
              <a:rPr lang="cs-CZ" sz="1800" dirty="0">
                <a:ea typeface="+mn-ea"/>
                <a:cs typeface="+mn-cs"/>
              </a:rPr>
              <a:t>schvaluje </a:t>
            </a:r>
            <a:r>
              <a:rPr lang="cs-CZ" sz="1800" dirty="0" smtClean="0">
                <a:ea typeface="+mn-ea"/>
                <a:cs typeface="+mn-cs"/>
              </a:rPr>
              <a:t>ZOK.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ea typeface="+mn-ea"/>
                <a:cs typeface="+mn-cs"/>
              </a:rPr>
              <a:t>O </a:t>
            </a:r>
            <a:r>
              <a:rPr lang="cs-CZ" sz="1800" dirty="0">
                <a:ea typeface="+mn-ea"/>
                <a:cs typeface="+mn-cs"/>
              </a:rPr>
              <a:t>výsledku aktualizace jednotek u sociálních služeb zařazených v síti je </a:t>
            </a:r>
            <a:r>
              <a:rPr lang="cs-CZ" sz="1800" dirty="0" smtClean="0">
                <a:ea typeface="+mn-ea"/>
                <a:cs typeface="+mn-cs"/>
              </a:rPr>
              <a:t>žadatel písemně </a:t>
            </a:r>
            <a:r>
              <a:rPr lang="cs-CZ" sz="1800" dirty="0">
                <a:ea typeface="+mn-ea"/>
                <a:cs typeface="+mn-cs"/>
              </a:rPr>
              <a:t>informován bezprostředně po vyhotovení autorizovaného </a:t>
            </a:r>
            <a:r>
              <a:rPr lang="cs-CZ" sz="1800" dirty="0" smtClean="0">
                <a:ea typeface="+mn-ea"/>
                <a:cs typeface="+mn-cs"/>
              </a:rPr>
              <a:t>usnesení ROK.</a:t>
            </a:r>
            <a:endParaRPr lang="cs-CZ" sz="1800" dirty="0">
              <a:ea typeface="+mn-ea"/>
              <a:cs typeface="+mn-cs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cs-CZ" sz="1800" dirty="0" smtClean="0">
                <a:ea typeface="+mn-ea"/>
                <a:cs typeface="+mn-cs"/>
              </a:rPr>
              <a:t>Jednotky </a:t>
            </a:r>
            <a:r>
              <a:rPr lang="cs-CZ" sz="1800" dirty="0">
                <a:ea typeface="+mn-ea"/>
                <a:cs typeface="+mn-cs"/>
              </a:rPr>
              <a:t>u sociálních služeb zařazených v síti na daný kalendářní rok </a:t>
            </a:r>
            <a:r>
              <a:rPr lang="cs-CZ" sz="1800" dirty="0" smtClean="0">
                <a:ea typeface="+mn-ea"/>
                <a:cs typeface="+mn-cs"/>
              </a:rPr>
              <a:t>mohou být </a:t>
            </a:r>
            <a:r>
              <a:rPr lang="cs-CZ" sz="1800" dirty="0">
                <a:ea typeface="+mn-ea"/>
                <a:cs typeface="+mn-cs"/>
              </a:rPr>
              <a:t>aktualizovány pracovníky OSV KÚOK také na základě údajů, které </a:t>
            </a:r>
            <a:r>
              <a:rPr lang="cs-CZ" sz="1800" dirty="0" smtClean="0">
                <a:ea typeface="+mn-ea"/>
                <a:cs typeface="+mn-cs"/>
              </a:rPr>
              <a:t>uvedl poskytovatel </a:t>
            </a:r>
            <a:r>
              <a:rPr lang="cs-CZ" sz="1800" dirty="0">
                <a:ea typeface="+mn-ea"/>
                <a:cs typeface="+mn-cs"/>
              </a:rPr>
              <a:t>služby v žádosti o poskytnutí dotace v rámci dotačního </a:t>
            </a:r>
            <a:r>
              <a:rPr lang="cs-CZ" sz="1800" dirty="0" smtClean="0">
                <a:ea typeface="+mn-ea"/>
                <a:cs typeface="+mn-cs"/>
              </a:rPr>
              <a:t>řízení vyhlášeného </a:t>
            </a:r>
            <a:r>
              <a:rPr lang="cs-CZ" sz="1800" dirty="0">
                <a:ea typeface="+mn-ea"/>
                <a:cs typeface="+mn-cs"/>
              </a:rPr>
              <a:t>krajem dle Podprogramu č. 1 </a:t>
            </a:r>
            <a:r>
              <a:rPr lang="cs-CZ" sz="1800" dirty="0" smtClean="0">
                <a:ea typeface="+mn-ea"/>
                <a:cs typeface="+mn-cs"/>
              </a:rPr>
              <a:t>Programu finanční podpory poskytování sociálních služeb v Olomouckém kraji; tato aktualizace podléhá </a:t>
            </a:r>
            <a:r>
              <a:rPr lang="cs-CZ" sz="1800" dirty="0">
                <a:ea typeface="+mn-ea"/>
                <a:cs typeface="+mn-cs"/>
              </a:rPr>
              <a:t>schválení ZOK a je zveřejněna na webových stránkách OK </a:t>
            </a:r>
            <a:r>
              <a:rPr lang="cs-CZ" sz="1800" dirty="0" smtClean="0">
                <a:ea typeface="+mn-ea"/>
                <a:cs typeface="+mn-cs"/>
              </a:rPr>
              <a:t>jako součást </a:t>
            </a:r>
            <a:r>
              <a:rPr lang="cs-CZ" sz="1800" dirty="0">
                <a:ea typeface="+mn-ea"/>
                <a:cs typeface="+mn-cs"/>
              </a:rPr>
              <a:t>schválené sítě na daný kalendářní rok.</a:t>
            </a:r>
          </a:p>
        </p:txBody>
      </p:sp>
    </p:spTree>
    <p:extLst>
      <p:ext uri="{BB962C8B-B14F-4D97-AF65-F5344CB8AC3E}">
        <p14:creationId xmlns:p14="http://schemas.microsoft.com/office/powerpoint/2010/main" val="55355203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Střednědobý plán, Akční plány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990600"/>
            <a:ext cx="87630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algn="just"/>
            <a:r>
              <a:rPr lang="cs-CZ" altLang="cs-CZ" sz="1600" dirty="0" smtClean="0"/>
              <a:t>Síť sociálních služeb Olomouckého kraje je výstupem z procesu střednědobého plánování, jehož hlavním výstupem je strategický </a:t>
            </a:r>
            <a:r>
              <a:rPr lang="cs-CZ" altLang="cs-CZ" sz="1600" dirty="0"/>
              <a:t>dokument </a:t>
            </a:r>
            <a:r>
              <a:rPr lang="cs-CZ" altLang="cs-CZ" sz="1600" dirty="0" smtClean="0"/>
              <a:t>– </a:t>
            </a:r>
            <a:r>
              <a:rPr lang="cs-CZ" altLang="cs-CZ" sz="1600" b="1" dirty="0" smtClean="0"/>
              <a:t>Střednědobý plán </a:t>
            </a:r>
            <a:r>
              <a:rPr lang="cs-CZ" altLang="cs-CZ" sz="1600" b="1" dirty="0"/>
              <a:t>rozvoje sociálních služeb v Olomouckém </a:t>
            </a:r>
            <a:r>
              <a:rPr lang="cs-CZ" altLang="cs-CZ" sz="1600" b="1" dirty="0" smtClean="0"/>
              <a:t>kraji </a:t>
            </a:r>
            <a:r>
              <a:rPr lang="cs-CZ" altLang="cs-CZ" sz="1600" dirty="0" smtClean="0"/>
              <a:t>(zákonná povinnost kraje - §95 písm. d) ZSS),</a:t>
            </a:r>
          </a:p>
          <a:p>
            <a:pPr algn="just"/>
            <a:r>
              <a:rPr lang="cs-CZ" altLang="cs-CZ" sz="1600" dirty="0" smtClean="0"/>
              <a:t>v </a:t>
            </a:r>
            <a:r>
              <a:rPr lang="cs-CZ" altLang="cs-CZ" sz="1600" dirty="0"/>
              <a:t>roce 2020 schválený </a:t>
            </a:r>
            <a:r>
              <a:rPr lang="cs-CZ" altLang="cs-CZ" sz="1600" b="1" dirty="0"/>
              <a:t>Střednědobý plán rozvoje sociálních služeb v Olomouckém kraji pro roky </a:t>
            </a:r>
            <a:r>
              <a:rPr lang="cs-CZ" altLang="cs-CZ" sz="1600" b="1" u="sng" dirty="0"/>
              <a:t>2021 – </a:t>
            </a:r>
            <a:r>
              <a:rPr lang="cs-CZ" altLang="cs-CZ" sz="1600" b="1" u="sng" dirty="0" smtClean="0"/>
              <a:t>2023,</a:t>
            </a:r>
          </a:p>
          <a:p>
            <a:pPr algn="just"/>
            <a:r>
              <a:rPr lang="cs-CZ" altLang="cs-CZ" sz="1600" dirty="0" smtClean="0"/>
              <a:t>součástí střednědobého </a:t>
            </a:r>
            <a:r>
              <a:rPr lang="cs-CZ" altLang="cs-CZ" sz="1600" dirty="0"/>
              <a:t>plánů jsou jednoleté prováděcí dokumenty </a:t>
            </a:r>
            <a:r>
              <a:rPr lang="cs-CZ" altLang="cs-CZ" sz="1600" dirty="0" smtClean="0"/>
              <a:t>– </a:t>
            </a:r>
            <a:r>
              <a:rPr lang="cs-CZ" altLang="cs-CZ" sz="1600" b="1" dirty="0" smtClean="0"/>
              <a:t>Akční plány </a:t>
            </a:r>
            <a:r>
              <a:rPr lang="cs-CZ" altLang="cs-CZ" sz="1600" b="1" dirty="0"/>
              <a:t>rozvoje sociálních služeb Olomouckého kraje </a:t>
            </a:r>
            <a:r>
              <a:rPr lang="cs-CZ" altLang="cs-CZ" sz="1600" dirty="0" smtClean="0"/>
              <a:t>(dále jen „AP“) na </a:t>
            </a:r>
            <a:r>
              <a:rPr lang="cs-CZ" altLang="cs-CZ" sz="1600" dirty="0"/>
              <a:t>daný rok platnosti Střednědobého </a:t>
            </a:r>
            <a:r>
              <a:rPr lang="cs-CZ" altLang="cs-CZ" sz="1600" dirty="0" smtClean="0"/>
              <a:t>plánu,</a:t>
            </a:r>
          </a:p>
          <a:p>
            <a:pPr algn="just"/>
            <a:r>
              <a:rPr lang="cs-CZ" sz="1600" b="1" dirty="0" smtClean="0"/>
              <a:t>AP</a:t>
            </a:r>
            <a:r>
              <a:rPr lang="cs-CZ" sz="1600" dirty="0" smtClean="0"/>
              <a:t> na definuje </a:t>
            </a:r>
            <a:r>
              <a:rPr lang="cs-CZ" sz="1600" dirty="0"/>
              <a:t>síť sociálních služeb </a:t>
            </a:r>
            <a:r>
              <a:rPr lang="cs-CZ" sz="1600" dirty="0" smtClean="0"/>
              <a:t>a </a:t>
            </a:r>
            <a:r>
              <a:rPr lang="cs-CZ" sz="1600" dirty="0"/>
              <a:t>je výchozím podkladem pro žádost o dotaci kraje ze státního </a:t>
            </a:r>
            <a:r>
              <a:rPr lang="cs-CZ" sz="1600" dirty="0" smtClean="0"/>
              <a:t>rozpočtu.</a:t>
            </a:r>
            <a:endParaRPr lang="cs-CZ" sz="1600" dirty="0"/>
          </a:p>
          <a:p>
            <a:pPr marL="0" indent="0" algn="just">
              <a:buFontTx/>
              <a:buNone/>
              <a:defRPr/>
            </a:pPr>
            <a:r>
              <a:rPr lang="cs-CZ" sz="1600" b="1" dirty="0"/>
              <a:t> </a:t>
            </a:r>
            <a:r>
              <a:rPr lang="cs-CZ" sz="1600" b="1" dirty="0" smtClean="0"/>
              <a:t>     Obsah AP: </a:t>
            </a:r>
            <a:endParaRPr lang="cs-CZ" sz="1600" b="1" dirty="0"/>
          </a:p>
          <a:p>
            <a:pPr lvl="1" algn="just">
              <a:defRPr/>
            </a:pPr>
            <a:r>
              <a:rPr lang="cs-CZ" sz="1400" dirty="0" smtClean="0"/>
              <a:t>Aktualizovaná </a:t>
            </a:r>
            <a:r>
              <a:rPr lang="cs-CZ" sz="1400" dirty="0"/>
              <a:t>síť sociálních služeb na území OK, určená k financování prostřednictvím účelově určené dotace na poskytování sociálních služeb;</a:t>
            </a:r>
          </a:p>
          <a:p>
            <a:pPr lvl="1" algn="just">
              <a:defRPr/>
            </a:pPr>
            <a:r>
              <a:rPr lang="cs-CZ" sz="1400" dirty="0"/>
              <a:t>celkové náklady na poskytování sociálních služeb v OK a vymezení předpokládané výše krajem požadované dotace na poskytování sociálních služeb zařazených do sítě sociálních služeb na příslušný rozpočtový rok a předpokládaný požadavek na následující 2 rozpočtové roky;</a:t>
            </a:r>
          </a:p>
          <a:p>
            <a:pPr lvl="1" algn="just">
              <a:defRPr/>
            </a:pPr>
            <a:r>
              <a:rPr lang="cs-CZ" sz="1400" dirty="0"/>
              <a:t>seznam opatření střednědobého plánu naplněných v daném roce;</a:t>
            </a:r>
          </a:p>
          <a:p>
            <a:pPr lvl="1" algn="just">
              <a:defRPr/>
            </a:pPr>
            <a:r>
              <a:rPr lang="cs-CZ" sz="1400" dirty="0"/>
              <a:t>Evaluační zpráva o naplňování Střednědobého plánu rozvoje sociálních služeb v </a:t>
            </a:r>
            <a:r>
              <a:rPr lang="cs-CZ" sz="1400" dirty="0" smtClean="0"/>
              <a:t>OK.</a:t>
            </a:r>
            <a:endParaRPr lang="cs-CZ" sz="1400" dirty="0"/>
          </a:p>
          <a:p>
            <a:endParaRPr lang="cs-CZ" altLang="cs-CZ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5928969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smtClean="0"/>
              <a:t>Střednědobé plánování sociálních služeb na krajské úrovni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1800" dirty="0" smtClean="0"/>
              <a:t>Střednědobé plánování je trvalý </a:t>
            </a:r>
            <a:r>
              <a:rPr lang="cs-CZ" altLang="cs-CZ" sz="1800" dirty="0"/>
              <a:t>systematický proces; probíhá v celé struktuře pro střednědobého plánování na krajské </a:t>
            </a:r>
            <a:r>
              <a:rPr lang="cs-CZ" altLang="cs-CZ" sz="1800" dirty="0" smtClean="0"/>
              <a:t>úrovni:</a:t>
            </a:r>
          </a:p>
          <a:p>
            <a:endParaRPr lang="cs-CZ" altLang="cs-CZ" sz="1600" dirty="0" smtClean="0"/>
          </a:p>
          <a:p>
            <a:pPr marL="457200" lvl="1" indent="0">
              <a:buNone/>
            </a:pPr>
            <a:endParaRPr lang="cs-CZ" sz="1200" dirty="0"/>
          </a:p>
          <a:p>
            <a:pPr marL="57150" indent="0">
              <a:buNone/>
            </a:pPr>
            <a:endParaRPr lang="cs-CZ" altLang="cs-CZ" sz="1400" dirty="0" smtClean="0"/>
          </a:p>
          <a:p>
            <a:pPr indent="-285750"/>
            <a:endParaRPr lang="cs-CZ" altLang="cs-CZ" sz="1400" dirty="0" smtClean="0"/>
          </a:p>
          <a:p>
            <a:pPr indent="-285750"/>
            <a:endParaRPr lang="cs-CZ" sz="1400" dirty="0" smtClean="0"/>
          </a:p>
          <a:p>
            <a:pPr marL="457200" lvl="1" indent="0">
              <a:buNone/>
            </a:pPr>
            <a:endParaRPr lang="cs-CZ" sz="1200" dirty="0"/>
          </a:p>
          <a:p>
            <a:pPr marL="457200" lvl="1" indent="0">
              <a:buNone/>
            </a:pPr>
            <a:endParaRPr lang="cs-CZ" sz="1200" dirty="0" smtClean="0"/>
          </a:p>
          <a:p>
            <a:pPr indent="-285750"/>
            <a:endParaRPr lang="cs-CZ" sz="1600" dirty="0" smtClean="0"/>
          </a:p>
          <a:p>
            <a:pPr lvl="1">
              <a:buFont typeface="Wingdings" panose="05000000000000000000" pitchFamily="2" charset="2"/>
              <a:buChar char="v"/>
            </a:pPr>
            <a:endParaRPr lang="cs-CZ" sz="1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86000"/>
            <a:ext cx="7401878" cy="422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76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>
                <a:solidFill>
                  <a:srgbClr val="000000"/>
                </a:solidFill>
              </a:rPr>
              <a:t>Střednědobé plánování sociálních služeb na krajské úrovni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24401"/>
          </a:xfrm>
        </p:spPr>
        <p:txBody>
          <a:bodyPr/>
          <a:lstStyle/>
          <a:p>
            <a:pPr algn="just"/>
            <a:r>
              <a:rPr lang="cs-CZ" altLang="cs-CZ" sz="1600" dirty="0" smtClean="0"/>
              <a:t>V </a:t>
            </a:r>
            <a:r>
              <a:rPr lang="cs-CZ" altLang="cs-CZ" sz="1600" dirty="0"/>
              <a:t>průběhu jednotlivých plánovacích období docházelo k prohlubování a zkvalitnění procesu plánování sociálních služeb na krajské úrovni, do kterého byli postupně zapojováni všichni zainteresovaní </a:t>
            </a:r>
            <a:r>
              <a:rPr lang="cs-CZ" altLang="cs-CZ" sz="1600" dirty="0" smtClean="0"/>
              <a:t>aktéři,</a:t>
            </a:r>
          </a:p>
          <a:p>
            <a:pPr algn="just"/>
            <a:r>
              <a:rPr lang="cs-CZ" altLang="cs-CZ" sz="1600" dirty="0" smtClean="0"/>
              <a:t>OK </a:t>
            </a:r>
            <a:r>
              <a:rPr lang="cs-CZ" altLang="cs-CZ" sz="1600" dirty="0"/>
              <a:t>dlouhodobě podporuje proces plánování sociálních služeb na obecní úrovni prostřednictvím metodické podpory a realizací projektových aktivit (§ 94 písm. e) ZSS + §39a vyhlášky 387/2017</a:t>
            </a:r>
            <a:r>
              <a:rPr lang="cs-CZ" altLang="cs-CZ" sz="1600" dirty="0" smtClean="0"/>
              <a:t>),</a:t>
            </a:r>
          </a:p>
          <a:p>
            <a:pPr algn="just"/>
            <a:r>
              <a:rPr lang="cs-CZ" altLang="cs-CZ" sz="1600" dirty="0" smtClean="0"/>
              <a:t>podpora </a:t>
            </a:r>
            <a:r>
              <a:rPr lang="cs-CZ" altLang="cs-CZ" sz="1600" dirty="0"/>
              <a:t>plánování na celém území OÚORP (i prostřednictvím Individuálních projektů OK) – od  2019 probíhá proces plánování sociálních služeb </a:t>
            </a:r>
            <a:r>
              <a:rPr lang="cs-CZ" altLang="cs-CZ" sz="1600" b="1" dirty="0"/>
              <a:t>ve všech 13 SO ORP Olomouckého kraje </a:t>
            </a:r>
            <a:r>
              <a:rPr lang="cs-CZ" altLang="cs-CZ" sz="1600" dirty="0"/>
              <a:t>(2014 – </a:t>
            </a:r>
            <a:r>
              <a:rPr lang="cs-CZ" altLang="cs-CZ" sz="1600" dirty="0" smtClean="0"/>
              <a:t>4),</a:t>
            </a:r>
          </a:p>
          <a:p>
            <a:pPr algn="just"/>
            <a:r>
              <a:rPr lang="cs-CZ" altLang="cs-CZ" sz="1600" dirty="0"/>
              <a:t>ze strany OK je podporována snaha o sjednocení komunitních plánů obcí tak, aby byla zajištěna provázanost na střednědobý plán rozvoje sociálních služeb na krajské </a:t>
            </a:r>
            <a:r>
              <a:rPr lang="cs-CZ" altLang="cs-CZ" sz="1600" dirty="0" smtClean="0"/>
              <a:t>úrovni.</a:t>
            </a:r>
            <a:endParaRPr lang="cs-CZ" altLang="cs-CZ" sz="1600" dirty="0"/>
          </a:p>
          <a:p>
            <a:endParaRPr lang="cs-CZ" altLang="cs-CZ" sz="1400" dirty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4191000"/>
            <a:ext cx="4645243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5920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>
                <a:ea typeface="ＭＳ Ｐゴシック" pitchFamily="34" charset="-128"/>
              </a:rPr>
              <a:t>Aktualizace sítě pro rok </a:t>
            </a:r>
            <a:r>
              <a:rPr lang="cs-CZ" altLang="cs-CZ" sz="2400" dirty="0" smtClean="0">
                <a:ea typeface="ＭＳ Ｐゴシック" pitchFamily="34" charset="-128"/>
              </a:rPr>
              <a:t>2022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63062" y="1417638"/>
            <a:ext cx="8229600" cy="4784725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cs-CZ" altLang="cs-CZ" sz="1800" b="1" dirty="0">
                <a:ea typeface="+mn-ea"/>
              </a:rPr>
              <a:t>Zařazení nových služeb do </a:t>
            </a:r>
            <a:r>
              <a:rPr lang="cs-CZ" altLang="cs-CZ" sz="1800" b="1" dirty="0" smtClean="0">
                <a:ea typeface="+mn-ea"/>
              </a:rPr>
              <a:t>sítě:</a:t>
            </a:r>
            <a:endParaRPr lang="cs-CZ" altLang="cs-CZ" sz="1800" b="1" dirty="0">
              <a:ea typeface="+mn-ea"/>
            </a:endParaRP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cs-CZ" altLang="cs-CZ" sz="1800" dirty="0" smtClean="0">
                <a:ea typeface="+mn-ea"/>
              </a:rPr>
              <a:t>Ve </a:t>
            </a:r>
            <a:r>
              <a:rPr lang="cs-CZ" altLang="cs-CZ" sz="1800" dirty="0">
                <a:ea typeface="+mn-ea"/>
              </a:rPr>
              <a:t>stanoveném termínu 28. 2. 2021 bylo podáno celkem 13 žádostí o zařazení nové sociální služby do sítě na rok </a:t>
            </a:r>
            <a:r>
              <a:rPr lang="cs-CZ" altLang="cs-CZ" sz="1800" dirty="0" smtClean="0">
                <a:ea typeface="+mn-ea"/>
              </a:rPr>
              <a:t>2021,</a:t>
            </a:r>
            <a:endParaRPr lang="cs-CZ" altLang="cs-CZ" sz="1800" dirty="0">
              <a:ea typeface="+mn-ea"/>
            </a:endParaRPr>
          </a:p>
          <a:p>
            <a:pPr algn="just">
              <a:defRPr/>
            </a:pPr>
            <a:r>
              <a:rPr lang="cs-CZ" altLang="cs-CZ" sz="1800" dirty="0" smtClean="0">
                <a:ea typeface="+mn-ea"/>
              </a:rPr>
              <a:t>zařazeno </a:t>
            </a:r>
            <a:r>
              <a:rPr lang="cs-CZ" altLang="cs-CZ" sz="1800" dirty="0">
                <a:ea typeface="+mn-ea"/>
              </a:rPr>
              <a:t>bylo </a:t>
            </a:r>
            <a:r>
              <a:rPr lang="cs-CZ" altLang="cs-CZ" sz="1800" dirty="0" smtClean="0">
                <a:ea typeface="+mn-ea"/>
              </a:rPr>
              <a:t>9 žádostí,</a:t>
            </a:r>
            <a:endParaRPr lang="cs-CZ" altLang="cs-CZ" sz="1800" dirty="0">
              <a:ea typeface="+mn-ea"/>
            </a:endParaRPr>
          </a:p>
          <a:p>
            <a:pPr algn="just">
              <a:defRPr/>
            </a:pPr>
            <a:r>
              <a:rPr lang="cs-CZ" altLang="cs-CZ" sz="1800" dirty="0">
                <a:ea typeface="+mn-ea"/>
              </a:rPr>
              <a:t>4 žádosti </a:t>
            </a:r>
            <a:r>
              <a:rPr lang="cs-CZ" altLang="cs-CZ" sz="1800" dirty="0" smtClean="0">
                <a:ea typeface="+mn-ea"/>
              </a:rPr>
              <a:t>nebyly zařazeny.</a:t>
            </a:r>
          </a:p>
          <a:p>
            <a:pPr marL="0" indent="0" algn="just">
              <a:buNone/>
              <a:defRPr/>
            </a:pPr>
            <a:endParaRPr lang="cs-CZ" altLang="cs-CZ" sz="2000" dirty="0">
              <a:ea typeface="+mn-ea"/>
            </a:endParaRPr>
          </a:p>
          <a:p>
            <a:pPr marL="0" indent="0" algn="just">
              <a:buNone/>
              <a:defRPr/>
            </a:pPr>
            <a:r>
              <a:rPr lang="cs-CZ" altLang="cs-CZ" sz="1800" b="1" dirty="0" smtClean="0">
                <a:ea typeface="+mn-ea"/>
              </a:rPr>
              <a:t>Aktualizace </a:t>
            </a:r>
            <a:r>
              <a:rPr lang="cs-CZ" altLang="cs-CZ" sz="1800" b="1" dirty="0">
                <a:ea typeface="+mn-ea"/>
              </a:rPr>
              <a:t>jednotek u služeb v síti již </a:t>
            </a:r>
            <a:r>
              <a:rPr lang="cs-CZ" altLang="cs-CZ" sz="1800" b="1" dirty="0" smtClean="0">
                <a:ea typeface="+mn-ea"/>
              </a:rPr>
              <a:t>zařazených:</a:t>
            </a:r>
            <a:endParaRPr lang="cs-CZ" altLang="cs-CZ" sz="1800" b="1" dirty="0">
              <a:ea typeface="+mn-ea"/>
            </a:endParaRPr>
          </a:p>
          <a:p>
            <a:pPr algn="just">
              <a:defRPr/>
            </a:pPr>
            <a:r>
              <a:rPr lang="cs-CZ" altLang="cs-CZ" sz="1800" dirty="0" smtClean="0">
                <a:ea typeface="+mn-ea"/>
              </a:rPr>
              <a:t>Ve </a:t>
            </a:r>
            <a:r>
              <a:rPr lang="cs-CZ" altLang="cs-CZ" sz="1800" dirty="0">
                <a:ea typeface="+mn-ea"/>
              </a:rPr>
              <a:t>stanoveném termínu podáno celkem 53 </a:t>
            </a:r>
            <a:r>
              <a:rPr lang="cs-CZ" altLang="cs-CZ" sz="1800" dirty="0" smtClean="0">
                <a:ea typeface="+mn-ea"/>
              </a:rPr>
              <a:t>žádostí, </a:t>
            </a:r>
            <a:endParaRPr lang="cs-CZ" altLang="cs-CZ" sz="1800" dirty="0">
              <a:ea typeface="+mn-ea"/>
            </a:endParaRPr>
          </a:p>
          <a:p>
            <a:pPr algn="just">
              <a:defRPr/>
            </a:pPr>
            <a:r>
              <a:rPr lang="cs-CZ" altLang="cs-CZ" sz="1800" dirty="0">
                <a:ea typeface="+mn-ea"/>
              </a:rPr>
              <a:t>nyní probíhá jejich hodnocení v rámci struktur střednědobého </a:t>
            </a:r>
            <a:r>
              <a:rPr lang="cs-CZ" altLang="cs-CZ" sz="1800" dirty="0" smtClean="0">
                <a:ea typeface="+mn-ea"/>
              </a:rPr>
              <a:t>plánování.</a:t>
            </a:r>
          </a:p>
          <a:p>
            <a:pPr marL="0" indent="0" algn="just">
              <a:buNone/>
              <a:defRPr/>
            </a:pPr>
            <a:endParaRPr lang="cs-CZ" altLang="cs-CZ" sz="2000" dirty="0" smtClean="0">
              <a:solidFill>
                <a:schemeClr val="tx2"/>
              </a:solidFill>
              <a:ea typeface="ＭＳ Ｐゴシック" panose="020B0600070205080204" pitchFamily="34" charset="-128"/>
            </a:endParaRPr>
          </a:p>
          <a:p>
            <a:pPr marL="0" indent="0" algn="just">
              <a:buNone/>
              <a:defRPr/>
            </a:pPr>
            <a:r>
              <a:rPr lang="cs-CZ" altLang="cs-CZ" sz="2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Neopomenutelným hlediskem pro </a:t>
            </a:r>
            <a:r>
              <a:rPr lang="cs-CZ" altLang="cs-CZ" sz="2000" dirty="0" smtClean="0">
                <a:solidFill>
                  <a:schemeClr val="tx2"/>
                </a:solidFill>
                <a:ea typeface="ＭＳ Ｐゴシック" panose="020B0600070205080204" pitchFamily="34" charset="-128"/>
              </a:rPr>
              <a:t>aktualizaci (modelaci) sítě </a:t>
            </a:r>
            <a:r>
              <a:rPr lang="cs-CZ" altLang="cs-CZ" sz="2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je zejména její </a:t>
            </a:r>
            <a:r>
              <a:rPr lang="cs-CZ" altLang="cs-CZ" sz="2000" u="sng" dirty="0">
                <a:solidFill>
                  <a:schemeClr val="tx2"/>
                </a:solidFill>
                <a:ea typeface="ＭＳ Ｐゴシック" panose="020B0600070205080204" pitchFamily="34" charset="-128"/>
              </a:rPr>
              <a:t>finanční udržitelnost</a:t>
            </a:r>
            <a:r>
              <a:rPr lang="cs-CZ" altLang="cs-CZ" sz="2000" dirty="0">
                <a:solidFill>
                  <a:schemeClr val="tx2"/>
                </a:solidFill>
                <a:ea typeface="ＭＳ Ｐゴシック" panose="020B0600070205080204" pitchFamily="34" charset="-128"/>
              </a:rPr>
              <a:t> v následujícím období.</a:t>
            </a:r>
            <a:endParaRPr lang="cs-CZ" altLang="cs-CZ" sz="1600" dirty="0">
              <a:ea typeface="+mn-ea"/>
            </a:endParaRPr>
          </a:p>
          <a:p>
            <a:pPr algn="just">
              <a:buFontTx/>
              <a:buChar char="-"/>
              <a:defRPr/>
            </a:pPr>
            <a:endParaRPr lang="cs-CZ" altLang="cs-CZ" sz="2000" dirty="0">
              <a:ea typeface="ＭＳ Ｐゴシック" pitchFamily="34" charset="-128"/>
            </a:endParaRPr>
          </a:p>
          <a:p>
            <a:pPr algn="just">
              <a:buFontTx/>
              <a:buChar char="-"/>
              <a:defRPr/>
            </a:pPr>
            <a:endParaRPr lang="cs-CZ" altLang="cs-CZ" sz="2000" dirty="0" smtClean="0">
              <a:solidFill>
                <a:schemeClr val="tx2"/>
              </a:solidFill>
              <a:ea typeface="ＭＳ Ｐゴシック" pitchFamily="34" charset="-128"/>
            </a:endParaRPr>
          </a:p>
          <a:p>
            <a:pPr algn="just">
              <a:buFontTx/>
              <a:buChar char="-"/>
              <a:defRPr/>
            </a:pPr>
            <a:endParaRPr lang="cs-CZ" altLang="cs-CZ" sz="2000" dirty="0" smtClean="0">
              <a:solidFill>
                <a:schemeClr val="tx2"/>
              </a:solidFill>
              <a:ea typeface="ＭＳ Ｐゴシック" pitchFamily="34" charset="-128"/>
            </a:endParaRPr>
          </a:p>
          <a:p>
            <a:pPr algn="just">
              <a:buFontTx/>
              <a:buChar char="-"/>
              <a:defRPr/>
            </a:pPr>
            <a:endParaRPr lang="cs-CZ" altLang="cs-CZ" sz="2000" b="1" dirty="0">
              <a:solidFill>
                <a:schemeClr val="tx2"/>
              </a:solidFill>
              <a:ea typeface="ＭＳ Ｐゴシック" pitchFamily="34" charset="-128"/>
            </a:endParaRPr>
          </a:p>
          <a:p>
            <a:pPr marL="0" indent="0" algn="just">
              <a:buNone/>
              <a:defRPr/>
            </a:pPr>
            <a:endParaRPr lang="cs-CZ" altLang="cs-CZ" sz="2000" b="1" dirty="0" smtClean="0">
              <a:solidFill>
                <a:schemeClr val="tx2"/>
              </a:solidFill>
              <a:ea typeface="ＭＳ Ｐゴシック" pitchFamily="34" charset="-128"/>
            </a:endParaRPr>
          </a:p>
          <a:p>
            <a:pPr algn="just">
              <a:buFontTx/>
              <a:buChar char="-"/>
              <a:defRPr/>
            </a:pPr>
            <a:endParaRPr lang="cs-CZ" altLang="cs-CZ" sz="2000" dirty="0" smtClean="0">
              <a:ea typeface="ＭＳ Ｐゴシック" pitchFamily="34" charset="-128"/>
            </a:endParaRPr>
          </a:p>
          <a:p>
            <a:pPr marL="0" indent="0" algn="just">
              <a:buFontTx/>
              <a:buNone/>
              <a:defRPr/>
            </a:pPr>
            <a:endParaRPr lang="cs-CZ" altLang="cs-CZ" sz="1800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rot="10800000" flipV="1">
            <a:off x="1371600" y="0"/>
            <a:ext cx="7086600" cy="990600"/>
          </a:xfrm>
        </p:spPr>
        <p:txBody>
          <a:bodyPr/>
          <a:lstStyle/>
          <a:p>
            <a:pPr eaLnBrk="1" hangingPunct="1"/>
            <a:endParaRPr lang="cs-CZ" altLang="cs-CZ" sz="4000" b="1" smtClean="0">
              <a:ea typeface="ＭＳ Ｐゴシック" panose="020B0600070205080204" pitchFamily="34" charset="-12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371600"/>
            <a:ext cx="8001000" cy="2057400"/>
          </a:xfrm>
        </p:spPr>
        <p:txBody>
          <a:bodyPr/>
          <a:lstStyle/>
          <a:p>
            <a:pPr eaLnBrk="1" hangingPunct="1"/>
            <a:endParaRPr lang="cs-CZ" altLang="cs-CZ" dirty="0" smtClean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cs-CZ" altLang="cs-CZ" sz="4400" b="1" i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FINANCOVÁNÍ SOCIÁLNÍCH SLUŽEB</a:t>
            </a:r>
          </a:p>
          <a:p>
            <a:pPr eaLnBrk="1" hangingPunct="1"/>
            <a:endParaRPr lang="cs-CZ" altLang="cs-CZ" dirty="0" smtClean="0">
              <a:ea typeface="ＭＳ Ｐゴシック" panose="020B0600070205080204" pitchFamily="34" charset="-128"/>
            </a:endParaRPr>
          </a:p>
          <a:p>
            <a:pPr eaLnBrk="1" hangingPunct="1"/>
            <a:endParaRPr lang="cs-CZ" altLang="cs-CZ" sz="2500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171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2366" y="76200"/>
            <a:ext cx="8686800" cy="1143000"/>
          </a:xfrm>
        </p:spPr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  <a:t>Program finanční podpory poskytování sociálních služeb v Olomouckém kraji</a:t>
            </a:r>
            <a:endParaRPr lang="cs-CZ" altLang="cs-CZ" sz="2800" b="1" dirty="0" smtClean="0">
              <a:ea typeface="ＭＳ Ｐゴシック" panose="020B0600070205080204" pitchFamily="34" charset="-128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altLang="cs-CZ" sz="2400" dirty="0" smtClean="0">
              <a:ea typeface="ＭＳ Ｐゴシック" panose="020B0600070205080204" pitchFamily="34" charset="-128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cs-CZ" altLang="cs-CZ" sz="2800" dirty="0" smtClean="0">
                <a:ea typeface="ＭＳ Ｐゴシック" panose="020B0600070205080204" pitchFamily="34" charset="-128"/>
              </a:rPr>
              <a:t>Finanční prostředky na poskytování sociálních služeb jsou poskytovány prostřednictvím </a:t>
            </a: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altLang="cs-CZ" sz="2800" dirty="0" smtClean="0">
              <a:ea typeface="ＭＳ Ｐゴシック" panose="020B0600070205080204" pitchFamily="34" charset="-128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Programu finanční podpory poskytování sociálních služeb v Olomouckém kraji</a:t>
            </a: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altLang="cs-CZ" sz="2800" dirty="0" smtClean="0">
              <a:ea typeface="ＭＳ Ｐゴシック" panose="020B0600070205080204" pitchFamily="34" charset="-128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cs-CZ" altLang="cs-CZ" sz="1800" dirty="0" smtClean="0">
                <a:ea typeface="ＭＳ Ｐゴシック" panose="020B0600070205080204" pitchFamily="34" charset="-128"/>
              </a:rPr>
              <a:t>(mimo vybraných služeb financovaných prostřednictvím individuálního projektu)</a:t>
            </a: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altLang="cs-CZ" sz="2800" dirty="0" smtClean="0">
              <a:ea typeface="ＭＳ Ｐゴシック" panose="020B0600070205080204" pitchFamily="34" charset="-128"/>
            </a:endParaRP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cs-CZ" altLang="cs-CZ" sz="2400" dirty="0" smtClean="0">
                <a:ea typeface="ＭＳ Ｐゴシック" panose="020B0600070205080204" pitchFamily="34" charset="-128"/>
              </a:rPr>
              <a:t>Podmínky programu jsou schvalovány </a:t>
            </a:r>
          </a:p>
          <a:p>
            <a:pPr marL="0" indent="0"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cs-CZ" altLang="cs-CZ" sz="2400" dirty="0" smtClean="0">
                <a:ea typeface="ＭＳ Ｐゴシック" panose="020B0600070205080204" pitchFamily="34" charset="-128"/>
              </a:rPr>
              <a:t>Zastupitelstvem Olomouckého kraje.</a:t>
            </a:r>
          </a:p>
        </p:txBody>
      </p:sp>
    </p:spTree>
    <p:extLst>
      <p:ext uri="{BB962C8B-B14F-4D97-AF65-F5344CB8AC3E}">
        <p14:creationId xmlns:p14="http://schemas.microsoft.com/office/powerpoint/2010/main" val="10737720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22366" y="76200"/>
            <a:ext cx="8686800" cy="1143000"/>
          </a:xfrm>
        </p:spPr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  <a:t>Program finanční podpory poskytování sociálních služeb v Olomouckém kraji</a:t>
            </a:r>
            <a:endParaRPr lang="cs-CZ" altLang="cs-CZ" sz="2800" b="1" dirty="0" smtClean="0">
              <a:ea typeface="ＭＳ Ｐゴシック" panose="020B0600070205080204" pitchFamily="34" charset="-128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algn="just"/>
            <a:r>
              <a:rPr lang="cs-CZ" sz="2200" dirty="0" smtClean="0"/>
              <a:t>Definuje </a:t>
            </a:r>
            <a:r>
              <a:rPr lang="cs-CZ" sz="2200" dirty="0"/>
              <a:t>pravidla pro poskytování a čerpání finančních prostředků z rozpočtu Olomouckého kraje včetně účelově určené státní dotace poskytnuté Olomouckému kraji na financování běžných výdajů souvisejících s poskytováním sociálních služeb a </a:t>
            </a:r>
            <a:endParaRPr lang="cs-CZ" sz="2200" dirty="0" smtClean="0"/>
          </a:p>
          <a:p>
            <a:pPr algn="just"/>
            <a:r>
              <a:rPr lang="cs-CZ" sz="2200" dirty="0" smtClean="0"/>
              <a:t>vypořádává </a:t>
            </a:r>
            <a:r>
              <a:rPr lang="cs-CZ" sz="2200" dirty="0"/>
              <a:t>se s požadavky legislativy Evropské unie v oblasti veřejné podpory. </a:t>
            </a:r>
            <a:r>
              <a:rPr lang="cs-CZ" sz="2200" b="1" dirty="0"/>
              <a:t> </a:t>
            </a:r>
            <a:endParaRPr lang="cs-CZ" sz="2200" b="1" dirty="0" smtClean="0"/>
          </a:p>
          <a:p>
            <a:pPr algn="just"/>
            <a:r>
              <a:rPr lang="cs-CZ" sz="2200" dirty="0" smtClean="0"/>
              <a:t>Poprvé </a:t>
            </a:r>
            <a:r>
              <a:rPr lang="cs-CZ" sz="2200" dirty="0"/>
              <a:t>byl schválen</a:t>
            </a:r>
            <a:r>
              <a:rPr lang="cs-CZ" sz="2200" b="1" dirty="0"/>
              <a:t> </a:t>
            </a:r>
            <a:r>
              <a:rPr lang="cs-CZ" sz="2200" dirty="0"/>
              <a:t>usnesením </a:t>
            </a:r>
            <a:r>
              <a:rPr lang="cs-CZ" sz="2200" dirty="0" smtClean="0"/>
              <a:t>ZOK </a:t>
            </a:r>
            <a:r>
              <a:rPr lang="cs-CZ" sz="2200" dirty="0"/>
              <a:t>č. UZ/12/40/2014 ze </a:t>
            </a:r>
            <a:r>
              <a:rPr lang="cs-CZ" sz="2200" dirty="0" smtClean="0"/>
              <a:t>dne 19</a:t>
            </a:r>
            <a:r>
              <a:rPr lang="cs-CZ" sz="2200" dirty="0"/>
              <a:t>. 9. 2014, a to v souvislosti s přechodem kompetencí v oblasti financování sociálních služeb z Ministerstva práce a sociálních věcí ČR na kraje</a:t>
            </a:r>
            <a:r>
              <a:rPr lang="cs-CZ" sz="2200" dirty="0" smtClean="0"/>
              <a:t>.</a:t>
            </a:r>
          </a:p>
          <a:p>
            <a:pPr algn="just"/>
            <a:r>
              <a:rPr lang="cs-CZ" sz="2200" dirty="0" smtClean="0"/>
              <a:t>Olomoucký </a:t>
            </a:r>
            <a:r>
              <a:rPr lang="cs-CZ" sz="2200" dirty="0"/>
              <a:t>kraj se jím řídil poprvé při poskytování dotací v roce 2015. </a:t>
            </a:r>
          </a:p>
        </p:txBody>
      </p:sp>
    </p:spTree>
    <p:extLst>
      <p:ext uri="{BB962C8B-B14F-4D97-AF65-F5344CB8AC3E}">
        <p14:creationId xmlns:p14="http://schemas.microsoft.com/office/powerpoint/2010/main" val="509775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r>
              <a:rPr lang="cs-CZ" altLang="cs-CZ" sz="2000" dirty="0" smtClean="0">
                <a:ea typeface="ＭＳ Ｐゴシック" panose="020B0600070205080204" pitchFamily="34" charset="-128"/>
              </a:rPr>
              <a:t>(dále jen „PROGRAM“)</a:t>
            </a: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r>
              <a:rPr lang="cs-CZ" altLang="cs-CZ" dirty="0" smtClean="0">
                <a:ea typeface="ＭＳ Ｐゴシック" panose="020B0600070205080204" pitchFamily="34" charset="-128"/>
              </a:rPr>
              <a:t>Obsahuje Obecnou část a 3 podprogramy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defRPr/>
            </a:pPr>
            <a:r>
              <a:rPr lang="cs-CZ" altLang="cs-CZ" sz="2800" dirty="0" smtClean="0">
                <a:ea typeface="ＭＳ Ｐゴシック" panose="020B0600070205080204" pitchFamily="34" charset="-128"/>
              </a:rPr>
              <a:t>Podprogram č. 1		(P1)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cs-CZ" altLang="cs-CZ" sz="2400" dirty="0" smtClean="0">
                <a:ea typeface="ＭＳ Ｐゴシック" panose="020B0600070205080204" pitchFamily="34" charset="-128"/>
              </a:rPr>
              <a:t>účelová dotace ze státního rozpočtu na poskytování sociálních služeb;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dirty="0" smtClean="0">
                <a:ea typeface="ＭＳ Ｐゴシック" panose="020B0600070205080204" pitchFamily="34" charset="-128"/>
              </a:rPr>
              <a:t>Podprogram č. 2 		(P2)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cs-CZ" altLang="cs-CZ" sz="2400" dirty="0" smtClean="0">
                <a:ea typeface="ＭＳ Ｐゴシック" panose="020B0600070205080204" pitchFamily="34" charset="-128"/>
              </a:rPr>
              <a:t>dotace z rozpočtu Olomouckého kraje </a:t>
            </a:r>
            <a:r>
              <a:rPr lang="cs-CZ" altLang="cs-CZ" sz="2400" dirty="0">
                <a:ea typeface="ＭＳ Ｐゴシック" panose="020B0600070205080204" pitchFamily="34" charset="-128"/>
              </a:rPr>
              <a:t>na poskytování sociálních </a:t>
            </a:r>
            <a:r>
              <a:rPr lang="cs-CZ" altLang="cs-CZ" sz="2400" dirty="0" smtClean="0">
                <a:ea typeface="ＭＳ Ｐゴシック" panose="020B0600070205080204" pitchFamily="34" charset="-128"/>
              </a:rPr>
              <a:t>služeb;</a:t>
            </a:r>
            <a:endParaRPr lang="cs-CZ" altLang="cs-CZ" sz="2400" dirty="0"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cs-CZ" altLang="cs-CZ" sz="2800" dirty="0" smtClean="0">
                <a:ea typeface="ＭＳ Ｐゴシック" panose="020B0600070205080204" pitchFamily="34" charset="-128"/>
              </a:rPr>
              <a:t>Podprogram č. 3 		(P3)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cs-CZ" altLang="cs-CZ" sz="2400" dirty="0" smtClean="0">
                <a:ea typeface="ＭＳ Ｐゴシック" panose="020B0600070205080204" pitchFamily="34" charset="-128"/>
              </a:rPr>
              <a:t>příspěvek zřizovatele příspěvkovým organizacím OK.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pPr eaLnBrk="1" hangingPunct="1"/>
            <a:r>
              <a:rPr lang="cs-CZ" altLang="cs-CZ" sz="2800" b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Program finanční podpory poskytování sociálních služeb v Olomouckém kraji</a:t>
            </a:r>
          </a:p>
        </p:txBody>
      </p:sp>
    </p:spTree>
    <p:extLst>
      <p:ext uri="{BB962C8B-B14F-4D97-AF65-F5344CB8AC3E}">
        <p14:creationId xmlns:p14="http://schemas.microsoft.com/office/powerpoint/2010/main" val="8926831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>
              <a:ea typeface="ＭＳ Ｐゴシック" panose="020B0600070205080204" pitchFamily="34" charset="-128"/>
            </a:endParaRPr>
          </a:p>
          <a:p>
            <a:pPr marL="0" indent="0" algn="just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r>
              <a:rPr lang="cs-CZ" altLang="cs-CZ" sz="1600" dirty="0" smtClean="0">
                <a:ea typeface="ＭＳ Ｐゴシック" panose="020B0600070205080204" pitchFamily="34" charset="-128"/>
              </a:rPr>
              <a:t>*částka uvedená u Podprogramu č. 3 za rok 2021 je aktuální k 16.08.2021; do konce roku se bude měnit v návaznosti na vývoj rozpočtů příspěvkových organizací Olomouckého kraje</a:t>
            </a: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1600" dirty="0" smtClean="0">
              <a:ea typeface="ＭＳ Ｐゴシック" panose="020B0600070205080204" pitchFamily="34" charset="-128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  <a:t>Vývoj financování v letech 2016 - 2021</a:t>
            </a:r>
            <a:endParaRPr lang="cs-CZ" altLang="cs-CZ" sz="2800" b="1" dirty="0" smtClean="0">
              <a:solidFill>
                <a:srgbClr val="0060A8"/>
              </a:solidFill>
              <a:ea typeface="ＭＳ Ｐゴシック" panose="020B0600070205080204" pitchFamily="34" charset="-128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965053"/>
              </p:ext>
            </p:extLst>
          </p:nvPr>
        </p:nvGraphicFramePr>
        <p:xfrm>
          <a:off x="632742" y="1402080"/>
          <a:ext cx="7878515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8" name="List" r:id="rId5" imgW="9182172" imgH="3038488" progId="Excel.Sheet.12">
                  <p:embed/>
                </p:oleObj>
              </mc:Choice>
              <mc:Fallback>
                <p:oleObj name="List" r:id="rId5" imgW="9182172" imgH="3038488" progId="Excel.Sheet.12">
                  <p:embed/>
                  <p:pic>
                    <p:nvPicPr>
                      <p:cNvPr id="3" name="Objekt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2742" y="1402080"/>
                        <a:ext cx="7878515" cy="342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77774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51054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2400" dirty="0" smtClean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2400" dirty="0">
              <a:ea typeface="ＭＳ Ｐゴシック" panose="020B0600070205080204" pitchFamily="34" charset="-128"/>
            </a:endParaRPr>
          </a:p>
          <a:p>
            <a:pPr marL="0" indent="0" eaLnBrk="1" hangingPunct="1">
              <a:lnSpc>
                <a:spcPct val="90000"/>
              </a:lnSpc>
              <a:spcBef>
                <a:spcPts val="1200"/>
              </a:spcBef>
              <a:buFontTx/>
              <a:buNone/>
              <a:defRPr/>
            </a:pPr>
            <a:endParaRPr lang="cs-CZ" altLang="cs-CZ" sz="2400" dirty="0" smtClean="0">
              <a:ea typeface="ＭＳ Ｐゴシック" panose="020B0600070205080204" pitchFamily="34" charset="-128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pPr eaLnBrk="1" hangingPunct="1"/>
            <a:r>
              <a:rPr lang="cs-CZ" altLang="cs-CZ" sz="2800" b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Financování v roce 2020 v členění dle ORP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3091"/>
              </p:ext>
            </p:extLst>
          </p:nvPr>
        </p:nvGraphicFramePr>
        <p:xfrm>
          <a:off x="624836" y="1371600"/>
          <a:ext cx="8077204" cy="4782828"/>
        </p:xfrm>
        <a:graphic>
          <a:graphicData uri="http://schemas.openxmlformats.org/drawingml/2006/table">
            <a:tbl>
              <a:tblPr/>
              <a:tblGrid>
                <a:gridCol w="2019301">
                  <a:extLst>
                    <a:ext uri="{9D8B030D-6E8A-4147-A177-3AD203B41FA5}">
                      <a16:colId xmlns:a16="http://schemas.microsoft.com/office/drawing/2014/main" val="1077340287"/>
                    </a:ext>
                  </a:extLst>
                </a:gridCol>
                <a:gridCol w="2019301">
                  <a:extLst>
                    <a:ext uri="{9D8B030D-6E8A-4147-A177-3AD203B41FA5}">
                      <a16:colId xmlns:a16="http://schemas.microsoft.com/office/drawing/2014/main" val="3005105329"/>
                    </a:ext>
                  </a:extLst>
                </a:gridCol>
                <a:gridCol w="2019301">
                  <a:extLst>
                    <a:ext uri="{9D8B030D-6E8A-4147-A177-3AD203B41FA5}">
                      <a16:colId xmlns:a16="http://schemas.microsoft.com/office/drawing/2014/main" val="2442613095"/>
                    </a:ext>
                  </a:extLst>
                </a:gridCol>
                <a:gridCol w="2019301">
                  <a:extLst>
                    <a:ext uri="{9D8B030D-6E8A-4147-A177-3AD203B41FA5}">
                      <a16:colId xmlns:a16="http://schemas.microsoft.com/office/drawing/2014/main" val="3724057151"/>
                    </a:ext>
                  </a:extLst>
                </a:gridCol>
              </a:tblGrid>
              <a:tr h="73320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ORP/Dotační program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IP prevence</a:t>
                      </a:r>
                      <a:b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Dotace ze zdrojů EU poskytovaná prostřednictvím rozpočtu OK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Podprogram č. 1</a:t>
                      </a:r>
                      <a:b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Dotace ze státního rozpočtu poskytovaná prostřednictvím rozpočtu OK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Podprogram č. 2 a 3</a:t>
                      </a:r>
                      <a:b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Dotace z rozpočtu OK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584168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Hranice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9 492 508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58 817 200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2 464 898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8708451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Jeseník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8 897 960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124 581 400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22 015 829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2479823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Konice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29 621 400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5 229 678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094378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Lipník nad Bečvou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11 886 000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859 800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4632218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Litovel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69 543 955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46 843 653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8271906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Mohelnice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16 576 100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1 445 640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8987635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Olomouc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27 578 428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284 216 700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94 271 254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0682576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Prostějov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5 192 000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227 490 200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59 055 866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137012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Přerov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7 886 390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232 539 800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49 272 888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6324251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Šternberk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2 229 431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74 779 300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37 676 729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3297009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Šumperk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8 272 512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163 496 900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28 763 114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8505798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Uničov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1 788 583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23 400 000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   303 500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0883145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Zábřeh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 4 524 000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57 408 900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18 804 482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4104907"/>
                  </a:ext>
                </a:extLst>
              </a:tr>
              <a:tr h="2888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Celkový součet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75 861 812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1 374 357 855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367 007 331 </a:t>
                      </a:r>
                    </a:p>
                  </a:txBody>
                  <a:tcPr marL="6946" marR="6946" marT="69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21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7767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rot="10800000" flipV="1">
            <a:off x="1371600" y="0"/>
            <a:ext cx="7086600" cy="990600"/>
          </a:xfrm>
        </p:spPr>
        <p:txBody>
          <a:bodyPr/>
          <a:lstStyle/>
          <a:p>
            <a:pPr eaLnBrk="1" hangingPunct="1"/>
            <a:endParaRPr lang="cs-CZ" altLang="cs-CZ" sz="4000" b="1" smtClean="0">
              <a:ea typeface="ＭＳ Ｐゴシック" panose="020B0600070205080204" pitchFamily="34" charset="-128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371600"/>
            <a:ext cx="8001000" cy="2057400"/>
          </a:xfrm>
        </p:spPr>
        <p:txBody>
          <a:bodyPr/>
          <a:lstStyle/>
          <a:p>
            <a:pPr eaLnBrk="1" hangingPunct="1"/>
            <a:endParaRPr lang="cs-CZ" altLang="cs-CZ" dirty="0" smtClean="0">
              <a:ea typeface="ＭＳ Ｐゴシック" panose="020B0600070205080204" pitchFamily="34" charset="-128"/>
            </a:endParaRPr>
          </a:p>
          <a:p>
            <a:pPr eaLnBrk="1" hangingPunct="1"/>
            <a:r>
              <a:rPr lang="cs-CZ" altLang="cs-CZ" sz="4400" b="1" i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TRANSFORMACE POBYTOVÝCH SOCIÁLNÍCH SLUŽEB V OK V </a:t>
            </a:r>
            <a:r>
              <a:rPr lang="cs-CZ" altLang="cs-CZ" sz="4400" b="1" i="1" dirty="0">
                <a:solidFill>
                  <a:srgbClr val="0060A8"/>
                </a:solidFill>
                <a:ea typeface="ＭＳ Ｐゴシック" panose="020B0600070205080204" pitchFamily="34" charset="-128"/>
              </a:rPr>
              <a:t>OK</a:t>
            </a:r>
            <a:endParaRPr lang="cs-CZ" altLang="cs-CZ" dirty="0" smtClean="0">
              <a:ea typeface="ＭＳ Ｐゴシック" panose="020B0600070205080204" pitchFamily="34" charset="-128"/>
            </a:endParaRPr>
          </a:p>
          <a:p>
            <a:pPr eaLnBrk="1" hangingPunct="1"/>
            <a:endParaRPr lang="cs-CZ" altLang="cs-CZ" sz="2500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8813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990600"/>
            <a:ext cx="86106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 algn="just">
              <a:spcBef>
                <a:spcPts val="1200"/>
              </a:spcBef>
              <a:buNone/>
            </a:pPr>
            <a:r>
              <a:rPr lang="cs-CZ" altLang="cs-CZ" sz="2000" dirty="0" smtClean="0"/>
              <a:t>= </a:t>
            </a:r>
            <a:r>
              <a:rPr lang="cs-CZ" altLang="cs-CZ" sz="2000" dirty="0"/>
              <a:t>výrazné </a:t>
            </a:r>
            <a:r>
              <a:rPr lang="cs-CZ" altLang="cs-CZ" sz="2000" b="1" dirty="0"/>
              <a:t>omezení trvalé</a:t>
            </a:r>
            <a:r>
              <a:rPr lang="cs-CZ" altLang="cs-CZ" sz="2000" dirty="0"/>
              <a:t> a </a:t>
            </a:r>
            <a:r>
              <a:rPr lang="cs-CZ" altLang="cs-CZ" sz="2000" b="1" dirty="0"/>
              <a:t>dlouhodobé ústavní péče</a:t>
            </a:r>
            <a:r>
              <a:rPr lang="cs-CZ" altLang="cs-CZ" sz="2000" dirty="0"/>
              <a:t>, </a:t>
            </a:r>
            <a:r>
              <a:rPr lang="cs-CZ" altLang="cs-CZ" sz="2000" b="1" dirty="0"/>
              <a:t>rozvinutí péče terénní a ambulantní</a:t>
            </a:r>
            <a:r>
              <a:rPr lang="cs-CZ" altLang="cs-CZ" sz="2000" dirty="0"/>
              <a:t>; změna systému od pobytových typů sociálních služeb ke službám zaměřeným za individuální podporu života občanů-uživatelů služeb v </a:t>
            </a:r>
            <a:r>
              <a:rPr lang="cs-CZ" altLang="cs-CZ" sz="2000" dirty="0" smtClean="0"/>
              <a:t>jejich přirozeném </a:t>
            </a:r>
            <a:r>
              <a:rPr lang="cs-CZ" altLang="cs-CZ" sz="2000" dirty="0" smtClean="0"/>
              <a:t>prostředí.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altLang="cs-CZ" sz="2000" dirty="0" smtClean="0"/>
              <a:t>Transformace </a:t>
            </a:r>
            <a:r>
              <a:rPr lang="cs-CZ" altLang="cs-CZ" sz="2000" dirty="0"/>
              <a:t>konkrétní organizace je dlouhodobý (několikaletý) proces složený z řady fází zahrnujících přípravu uživatelů i zaměstnanců transformované organizace přes hledání objektů (rodinných domů, bytů, pozemků) odpovídajících jejich potřebám a vyhovujících kritériím transformace, projektovou a realizační přípravu nutných rekonstrukcí či výstavby, až po finanční zajištění realizace, vlastní realizaci a poskytování služeb v přirozeném prostředí běžné </a:t>
            </a:r>
            <a:r>
              <a:rPr lang="cs-CZ" altLang="cs-CZ" sz="2000" dirty="0" smtClean="0"/>
              <a:t>společnosti.</a:t>
            </a:r>
            <a:endParaRPr lang="cs-CZ" altLang="cs-CZ" sz="2000" dirty="0" smtClean="0"/>
          </a:p>
          <a:p>
            <a:pPr marL="0" indent="0" algn="just">
              <a:spcBef>
                <a:spcPts val="1200"/>
              </a:spcBef>
              <a:buNone/>
            </a:pPr>
            <a:r>
              <a:rPr lang="cs-CZ" altLang="cs-CZ" sz="2000" dirty="0" smtClean="0"/>
              <a:t>Podrobné </a:t>
            </a:r>
            <a:r>
              <a:rPr lang="cs-CZ" altLang="cs-CZ" sz="2000" dirty="0" smtClean="0"/>
              <a:t>informace k dispozici: </a:t>
            </a:r>
            <a:r>
              <a:rPr lang="cs-CZ" altLang="cs-CZ" sz="2000" dirty="0">
                <a:hlinkClick r:id="rId2"/>
              </a:rPr>
              <a:t>http://www.trass.cz/</a:t>
            </a:r>
            <a:r>
              <a:rPr lang="cs-CZ" altLang="cs-CZ" sz="2000" dirty="0"/>
              <a:t> </a:t>
            </a:r>
          </a:p>
          <a:p>
            <a:pPr marL="0" indent="0">
              <a:buNone/>
            </a:pPr>
            <a:endParaRPr lang="cs-CZ" altLang="cs-CZ" sz="1800" dirty="0" smtClean="0"/>
          </a:p>
          <a:p>
            <a:pPr marL="0" indent="0">
              <a:buNone/>
            </a:pPr>
            <a:endParaRPr lang="cs-CZ" altLang="cs-CZ" sz="1400" dirty="0"/>
          </a:p>
          <a:p>
            <a:pPr marL="0" indent="0">
              <a:buNone/>
            </a:pPr>
            <a:endParaRPr lang="cs-CZ" altLang="cs-CZ" sz="1400" b="1" dirty="0" smtClean="0"/>
          </a:p>
        </p:txBody>
      </p:sp>
    </p:spTree>
    <p:extLst>
      <p:ext uri="{BB962C8B-B14F-4D97-AF65-F5344CB8AC3E}">
        <p14:creationId xmlns:p14="http://schemas.microsoft.com/office/powerpoint/2010/main" val="8764181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5257800"/>
          </a:xfrm>
        </p:spPr>
        <p:txBody>
          <a:bodyPr/>
          <a:lstStyle/>
          <a:p>
            <a:pPr marL="0" indent="0">
              <a:buNone/>
            </a:pPr>
            <a:endParaRPr lang="cs-CZ" altLang="cs-CZ" sz="1600" dirty="0" smtClean="0"/>
          </a:p>
          <a:p>
            <a:pPr marL="0" indent="0" algn="just">
              <a:buNone/>
            </a:pPr>
            <a:r>
              <a:rPr lang="cs-CZ" altLang="cs-CZ" sz="1600" b="1" dirty="0"/>
              <a:t>2013 - 2015 </a:t>
            </a:r>
            <a:r>
              <a:rPr lang="cs-CZ" altLang="cs-CZ" sz="1600" dirty="0"/>
              <a:t>– </a:t>
            </a:r>
            <a:r>
              <a:rPr lang="cs-CZ" altLang="cs-CZ" sz="1600" dirty="0" smtClean="0"/>
              <a:t> částečná transformace </a:t>
            </a:r>
            <a:r>
              <a:rPr lang="cs-CZ" altLang="cs-CZ" sz="1600" dirty="0"/>
              <a:t>služeb organizace </a:t>
            </a:r>
            <a:r>
              <a:rPr lang="cs-CZ" altLang="cs-CZ" sz="1600" b="1" dirty="0" err="1"/>
              <a:t>Vincentinum</a:t>
            </a:r>
            <a:r>
              <a:rPr lang="cs-CZ" altLang="cs-CZ" sz="1600" b="1" dirty="0"/>
              <a:t> – poskytovatel sociálních služeb Šternberk, </a:t>
            </a:r>
            <a:r>
              <a:rPr lang="cs-CZ" altLang="cs-CZ" sz="1600" b="1" dirty="0" err="1"/>
              <a:t>p.o</a:t>
            </a:r>
            <a:r>
              <a:rPr lang="cs-CZ" altLang="cs-CZ" sz="1600" dirty="0"/>
              <a:t>. </a:t>
            </a:r>
            <a:endParaRPr lang="cs-CZ" altLang="cs-CZ" sz="1600" dirty="0" smtClean="0"/>
          </a:p>
          <a:p>
            <a:pPr algn="just"/>
            <a:r>
              <a:rPr lang="cs-CZ" altLang="cs-CZ" sz="1600" dirty="0" smtClean="0"/>
              <a:t>celkem </a:t>
            </a:r>
            <a:r>
              <a:rPr lang="cs-CZ" altLang="cs-CZ" sz="1600" b="1" dirty="0"/>
              <a:t>68 uživatelů</a:t>
            </a:r>
            <a:r>
              <a:rPr lang="cs-CZ" altLang="cs-CZ" sz="1600" dirty="0"/>
              <a:t> služeb tohoto zařízení se přestěhovalo do dvou bytů a dvou rodinných domů v lokalitě Šternberk, do jednoho rodinného domu a dalšího objektu v Šumperku, do dvou vybudovaných domků v Uničově a rodinného domu v obci </a:t>
            </a:r>
            <a:r>
              <a:rPr lang="cs-CZ" altLang="cs-CZ" sz="1600" dirty="0" smtClean="0"/>
              <a:t>Lužice,</a:t>
            </a:r>
            <a:endParaRPr lang="cs-CZ" altLang="cs-CZ" sz="1600" dirty="0" smtClean="0"/>
          </a:p>
          <a:p>
            <a:pPr algn="just"/>
            <a:r>
              <a:rPr lang="cs-CZ" altLang="cs-CZ" sz="1600" dirty="0"/>
              <a:t>u</a:t>
            </a:r>
            <a:r>
              <a:rPr lang="cs-CZ" altLang="cs-CZ" sz="1600" dirty="0" smtClean="0"/>
              <a:t>živatelé </a:t>
            </a:r>
            <a:r>
              <a:rPr lang="cs-CZ" altLang="cs-CZ" sz="1600" dirty="0"/>
              <a:t>služeb se s pomocí personálu bez problémů adaptovali v novém prostředí a byli přijati i místní </a:t>
            </a:r>
            <a:r>
              <a:rPr lang="cs-CZ" altLang="cs-CZ" sz="1600" dirty="0" smtClean="0"/>
              <a:t>komunitou,</a:t>
            </a:r>
            <a:endParaRPr lang="cs-CZ" altLang="cs-CZ" sz="1600" dirty="0"/>
          </a:p>
          <a:p>
            <a:pPr algn="just"/>
            <a:r>
              <a:rPr lang="cs-CZ" altLang="cs-CZ" sz="1600" dirty="0" smtClean="0"/>
              <a:t>o </a:t>
            </a:r>
            <a:r>
              <a:rPr lang="cs-CZ" altLang="cs-CZ" sz="1600" dirty="0"/>
              <a:t>průběhu i výsledcích transformace byl Českou televizí natočen časosběrný dokument, který je </a:t>
            </a:r>
            <a:r>
              <a:rPr lang="cs-CZ" altLang="cs-CZ" sz="1600" dirty="0" smtClean="0"/>
              <a:t>k dispozici: </a:t>
            </a:r>
            <a:r>
              <a:rPr lang="cs-CZ" altLang="cs-CZ" sz="1600" dirty="0">
                <a:hlinkClick r:id="rId2"/>
              </a:rPr>
              <a:t>https://www.ceskatelevize.cz/</a:t>
            </a:r>
            <a:r>
              <a:rPr lang="cs-CZ" altLang="cs-CZ" sz="1600" dirty="0" err="1">
                <a:hlinkClick r:id="rId2"/>
              </a:rPr>
              <a:t>ivysilani</a:t>
            </a:r>
            <a:r>
              <a:rPr lang="cs-CZ" altLang="cs-CZ" sz="1600" dirty="0">
                <a:hlinkClick r:id="rId2"/>
              </a:rPr>
              <a:t>/10861835905-pet-statecnych</a:t>
            </a:r>
            <a:r>
              <a:rPr lang="cs-CZ" altLang="cs-CZ" sz="1600" dirty="0" smtClean="0">
                <a:hlinkClick r:id="rId2"/>
              </a:rPr>
              <a:t>/</a:t>
            </a:r>
            <a:r>
              <a:rPr lang="cs-CZ" altLang="cs-CZ" sz="1600" dirty="0"/>
              <a:t>.</a:t>
            </a:r>
            <a:endParaRPr lang="cs-CZ" altLang="cs-CZ" sz="1600" dirty="0"/>
          </a:p>
          <a:p>
            <a:pPr marL="0" indent="0" algn="just">
              <a:buNone/>
            </a:pPr>
            <a:endParaRPr lang="cs-CZ" sz="1600" b="1" dirty="0"/>
          </a:p>
          <a:p>
            <a:pPr marL="0" indent="0" algn="just">
              <a:buNone/>
            </a:pPr>
            <a:r>
              <a:rPr lang="cs-CZ" sz="1600" b="1" dirty="0" smtClean="0"/>
              <a:t>2015 - dosud </a:t>
            </a:r>
            <a:r>
              <a:rPr lang="cs-CZ" altLang="cs-CZ" sz="1600" dirty="0" smtClean="0"/>
              <a:t>– </a:t>
            </a:r>
            <a:r>
              <a:rPr lang="cs-CZ" sz="1600" dirty="0" smtClean="0"/>
              <a:t>proces </a:t>
            </a:r>
            <a:r>
              <a:rPr lang="cs-CZ" sz="1600" dirty="0" smtClean="0"/>
              <a:t>transformace </a:t>
            </a:r>
            <a:r>
              <a:rPr lang="cs-CZ" sz="1600" dirty="0"/>
              <a:t>organizace </a:t>
            </a:r>
            <a:r>
              <a:rPr lang="cs-CZ" sz="1600" b="1" dirty="0"/>
              <a:t>Nové Zámky- poskytovatel sociálních služeb </a:t>
            </a:r>
            <a:r>
              <a:rPr lang="cs-CZ" sz="1600" b="1" dirty="0" err="1"/>
              <a:t>p.o</a:t>
            </a:r>
            <a:r>
              <a:rPr lang="cs-CZ" sz="1600" b="1" dirty="0" smtClean="0"/>
              <a:t>.</a:t>
            </a:r>
          </a:p>
          <a:p>
            <a:pPr algn="just"/>
            <a:r>
              <a:rPr lang="cs-CZ" sz="1600" dirty="0" smtClean="0"/>
              <a:t>účelem </a:t>
            </a:r>
            <a:r>
              <a:rPr lang="cs-CZ" sz="1600" dirty="0"/>
              <a:t>transformace je zvýšení kvality života klientů domova pro osoby </a:t>
            </a:r>
            <a:r>
              <a:rPr lang="cs-CZ" sz="1600" dirty="0" smtClean="0"/>
              <a:t>se</a:t>
            </a:r>
            <a:r>
              <a:rPr lang="cs-CZ" sz="1600" dirty="0"/>
              <a:t> zdravotním postižením a domova se zvláštním režimem, kteří nyní žijí v </a:t>
            </a:r>
            <a:r>
              <a:rPr lang="cs-CZ" sz="1600" dirty="0" smtClean="0"/>
              <a:t>budově </a:t>
            </a:r>
            <a:r>
              <a:rPr lang="cs-CZ" sz="1600" dirty="0"/>
              <a:t>zámku v Nových Zámcích a v budově v Litovli (celkem 145 </a:t>
            </a:r>
            <a:r>
              <a:rPr lang="cs-CZ" sz="1600" dirty="0" smtClean="0"/>
              <a:t>uživatelů</a:t>
            </a:r>
            <a:r>
              <a:rPr lang="cs-CZ" sz="1600" dirty="0" smtClean="0"/>
              <a:t>),</a:t>
            </a:r>
            <a:endParaRPr lang="cs-CZ" sz="1600" dirty="0" smtClean="0"/>
          </a:p>
          <a:p>
            <a:pPr algn="just"/>
            <a:r>
              <a:rPr lang="cs-CZ" sz="1600" dirty="0" smtClean="0"/>
              <a:t>zahájení </a:t>
            </a:r>
            <a:r>
              <a:rPr lang="cs-CZ" sz="1600" dirty="0"/>
              <a:t>přípravy transformace příspěvkové organizace Nové Zámky - poskytovatel sociálních služeb bylo schváleno usnesením Rady Olomouckého kraje č. UR/83/37/2015 ze dne 10. 12. </a:t>
            </a:r>
            <a:r>
              <a:rPr lang="cs-CZ" sz="1600" dirty="0" smtClean="0"/>
              <a:t>2015.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40078035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990600"/>
            <a:ext cx="84582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algn="just">
              <a:spcBef>
                <a:spcPts val="1200"/>
              </a:spcBef>
            </a:pPr>
            <a:r>
              <a:rPr lang="cs-CZ" sz="1800" dirty="0" smtClean="0"/>
              <a:t>Vzhledem </a:t>
            </a:r>
            <a:r>
              <a:rPr lang="cs-CZ" sz="1800" dirty="0"/>
              <a:t>k náročnosti projektu byla transformace rozdělena do samostatných etap, jejichž základem je transformační plán průběžně aktualizovaný v návaznosti na naplnění podmínek a harmonogramu vyhlášených dotačních výzev Integrovaného regionálního operačního programu </a:t>
            </a:r>
            <a:r>
              <a:rPr lang="cs-CZ" sz="1800" dirty="0" smtClean="0"/>
              <a:t>(IROP</a:t>
            </a:r>
            <a:r>
              <a:rPr lang="cs-CZ" sz="1800" dirty="0"/>
              <a:t>) a jejich finanční </a:t>
            </a:r>
            <a:r>
              <a:rPr lang="cs-CZ" sz="1800" dirty="0" smtClean="0"/>
              <a:t>alokace.</a:t>
            </a:r>
            <a:endParaRPr lang="cs-CZ" sz="1800" dirty="0" smtClean="0"/>
          </a:p>
          <a:p>
            <a:pPr algn="just">
              <a:spcBef>
                <a:spcPts val="1200"/>
              </a:spcBef>
            </a:pPr>
            <a:r>
              <a:rPr lang="cs-CZ" sz="1800" dirty="0" smtClean="0"/>
              <a:t>Náročnost </a:t>
            </a:r>
            <a:r>
              <a:rPr lang="cs-CZ" sz="1800" dirty="0"/>
              <a:t>je dána nejen počtem uživatelů a personálu procházejících přípravou a realizací transformace, ale také z hlediska výběru vhodného typu nemovitostí s ohledem  na druh poskytované služby a naplnění „Kritérii sociálních služeb komunitního charakteru a kritérii transformace a </a:t>
            </a:r>
            <a:r>
              <a:rPr lang="cs-CZ" sz="1800" dirty="0" err="1"/>
              <a:t>deinstitucionalizace</a:t>
            </a:r>
            <a:r>
              <a:rPr lang="cs-CZ" sz="1800" dirty="0"/>
              <a:t>“, které jsou specifickým dokumentem IROP a navazují na Doporučené postupy MPSV č. 2/2016 a 4/2018 - Materiálně-technický standard pro služby sociální péče poskytované pobytovou </a:t>
            </a:r>
            <a:r>
              <a:rPr lang="cs-CZ" sz="1800" dirty="0" smtClean="0"/>
              <a:t>formou.</a:t>
            </a:r>
            <a:endParaRPr lang="cs-CZ" sz="1800" dirty="0" smtClean="0"/>
          </a:p>
          <a:p>
            <a:pPr algn="just">
              <a:spcBef>
                <a:spcPts val="1200"/>
              </a:spcBef>
            </a:pPr>
            <a:r>
              <a:rPr lang="cs-CZ" sz="1800" dirty="0" smtClean="0"/>
              <a:t>Ze </a:t>
            </a:r>
            <a:r>
              <a:rPr lang="cs-CZ" sz="1800" dirty="0"/>
              <a:t>strany MPSV je opakovaně deklarován předpoklad ukotvení doporučeného materiálně technického standardu do právně závazné legislativní </a:t>
            </a:r>
            <a:r>
              <a:rPr lang="cs-CZ" sz="1800" dirty="0" smtClean="0"/>
              <a:t>podoby.</a:t>
            </a:r>
            <a:endParaRPr lang="cs-CZ" altLang="cs-CZ" sz="1800" dirty="0"/>
          </a:p>
        </p:txBody>
      </p:sp>
    </p:spTree>
    <p:extLst>
      <p:ext uri="{BB962C8B-B14F-4D97-AF65-F5344CB8AC3E}">
        <p14:creationId xmlns:p14="http://schemas.microsoft.com/office/powerpoint/2010/main" val="34967430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990600"/>
            <a:ext cx="8610600" cy="5105400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 algn="just">
              <a:buNone/>
            </a:pPr>
            <a:r>
              <a:rPr lang="cs-CZ" altLang="cs-CZ" sz="1200" dirty="0"/>
              <a:t/>
            </a:r>
            <a:br>
              <a:rPr lang="cs-CZ" altLang="cs-CZ" sz="1200" dirty="0"/>
            </a:br>
            <a:r>
              <a:rPr lang="cs-CZ" sz="1800" b="1" dirty="0" smtClean="0"/>
              <a:t>Obavy a rizika během procesu transformace</a:t>
            </a:r>
            <a:endParaRPr lang="cs-CZ" sz="1600" b="1" dirty="0" smtClean="0"/>
          </a:p>
          <a:p>
            <a:pPr algn="just"/>
            <a:r>
              <a:rPr lang="cs-CZ" sz="1600" dirty="0" smtClean="0"/>
              <a:t>Náročný </a:t>
            </a:r>
            <a:r>
              <a:rPr lang="cs-CZ" sz="1600" dirty="0"/>
              <a:t>proces, a to jak finančně (komunitní služby jsou v porovnání se stávajícími institucemi dražší s ohledem na optimální personální zajištění a dostupnou síť potřebných komunitních služeb v </a:t>
            </a:r>
            <a:r>
              <a:rPr lang="cs-CZ" sz="1600" dirty="0" smtClean="0"/>
              <a:t>lokalitách</a:t>
            </a:r>
            <a:r>
              <a:rPr lang="cs-CZ" sz="1600" dirty="0" smtClean="0"/>
              <a:t>),</a:t>
            </a:r>
            <a:endParaRPr lang="cs-CZ" sz="1600" dirty="0" smtClean="0"/>
          </a:p>
          <a:p>
            <a:pPr algn="just"/>
            <a:r>
              <a:rPr lang="cs-CZ" sz="1600" dirty="0" smtClean="0"/>
              <a:t>velká </a:t>
            </a:r>
            <a:r>
              <a:rPr lang="cs-CZ" sz="1600" dirty="0"/>
              <a:t>institucionální zařízeních často nejsou schopna zajistit standard bydlení, péče a podpory s respektem k individuálním potřebám uživatelů a jejich právům, a s jejich provozem souvisejí vysoké výdaje např. na vytápění obrovských prostor, údržba rozlehlých zahrad apod. a mzdy technického </a:t>
            </a:r>
            <a:r>
              <a:rPr lang="cs-CZ" sz="1600" dirty="0" smtClean="0"/>
              <a:t>personálu.</a:t>
            </a:r>
            <a:endParaRPr lang="cs-CZ" sz="1600" dirty="0" smtClean="0"/>
          </a:p>
          <a:p>
            <a:pPr marL="0" indent="0" algn="just">
              <a:buNone/>
            </a:pPr>
            <a:endParaRPr lang="cs-CZ" sz="1400" dirty="0" smtClean="0"/>
          </a:p>
          <a:p>
            <a:pPr marL="0" indent="0" algn="just">
              <a:buNone/>
            </a:pPr>
            <a:r>
              <a:rPr lang="cs-CZ" sz="1400" dirty="0" smtClean="0"/>
              <a:t>Pro </a:t>
            </a:r>
            <a:r>
              <a:rPr lang="cs-CZ" sz="1400" dirty="0"/>
              <a:t>člověka, který strávil převážnou část svého života v ústavním zařízení, je nepochybně změna prostředí a způsobu poskytování péče náročná. Proto jí předchází důkladná a dlouhodobá příprava, která obnáší jak vyhodnocení potřeb člověka, tak naplánování průběhu transformace. Součástí přípravy je také výběr místa budoucího bydliště, jeho návštěvy budoucím uživatelem a navazování vztahů s okolím nebo rozvoj potřebných dovedností. Součástí celého procesu je rovněž nastavení efektivní spolupráce s rodinnými příslušníky či opatrovníky. </a:t>
            </a:r>
          </a:p>
          <a:p>
            <a:pPr marL="0" indent="0" algn="just">
              <a:buNone/>
            </a:pPr>
            <a:r>
              <a:rPr lang="cs-CZ" sz="1600" b="1" dirty="0" smtClean="0"/>
              <a:t>Zkušenosti </a:t>
            </a:r>
            <a:r>
              <a:rPr lang="cs-CZ" sz="1600" b="1" dirty="0"/>
              <a:t>z praxe ukazují, že po překonání počátečních obav dochází po přestěhování ke zlepšení psychické pohody uživatelů a navázání dobrých vztahů s okolím.</a:t>
            </a:r>
          </a:p>
          <a:p>
            <a:pPr marL="0" indent="0">
              <a:buNone/>
            </a:pPr>
            <a:r>
              <a:rPr lang="cs-CZ" sz="1600" dirty="0" smtClean="0"/>
              <a:t> </a:t>
            </a:r>
            <a:endParaRPr lang="cs-CZ" sz="1600" dirty="0"/>
          </a:p>
          <a:p>
            <a:pPr marL="0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6937076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 algn="just">
              <a:buNone/>
            </a:pPr>
            <a:r>
              <a:rPr lang="cs-CZ" altLang="cs-CZ" sz="1200" dirty="0"/>
              <a:t/>
            </a:r>
            <a:br>
              <a:rPr lang="cs-CZ" altLang="cs-CZ" sz="1200" dirty="0"/>
            </a:br>
            <a:r>
              <a:rPr lang="cs-CZ" sz="1800" b="1" dirty="0"/>
              <a:t>Obavy a rizika během procesu transformace</a:t>
            </a:r>
            <a:endParaRPr lang="cs-CZ" sz="1600" b="1" dirty="0"/>
          </a:p>
          <a:p>
            <a:pPr algn="just"/>
            <a:r>
              <a:rPr lang="cs-CZ" sz="1600" dirty="0" smtClean="0"/>
              <a:t>Transformace </a:t>
            </a:r>
            <a:r>
              <a:rPr lang="cs-CZ" sz="1600" dirty="0"/>
              <a:t>konkrétní organizace je dlouhodobý (několikaletý) proces složený z řady fází zahrnujících přípravu uživatelů i zaměstnanců transformované organizace přes hledání objektů (rodinných domů, bytů, pozemků) odpovídajících jejich potřebám a vyhovujících kritériím transformace, projektovou a realizační přípravu nutných rekonstrukcí či výstavby, až po finanční zajištění realizace, vlastní realizaci a poskytování služeb v přirozeném prostředí běžné </a:t>
            </a:r>
            <a:r>
              <a:rPr lang="cs-CZ" sz="1600" dirty="0" smtClean="0"/>
              <a:t>společnosti.</a:t>
            </a:r>
            <a:endParaRPr lang="cs-CZ" sz="1600" dirty="0" smtClean="0"/>
          </a:p>
          <a:p>
            <a:pPr algn="just"/>
            <a:r>
              <a:rPr lang="cs-CZ" sz="1600" dirty="0" smtClean="0"/>
              <a:t>Přestože </a:t>
            </a:r>
            <a:r>
              <a:rPr lang="cs-CZ" sz="1600" dirty="0"/>
              <a:t>jde o proces plánovaný a koordinovaný, s maximálním zapojením všech, kterých se týká, nese s sebou i určitá rizika jak na straně uživatelů a jejich opatrovníků, tak na straně </a:t>
            </a:r>
            <a:r>
              <a:rPr lang="cs-CZ" sz="1600" dirty="0" smtClean="0"/>
              <a:t>zaměstnanců.</a:t>
            </a:r>
            <a:endParaRPr lang="cs-CZ" sz="1600" dirty="0" smtClean="0"/>
          </a:p>
          <a:p>
            <a:pPr algn="just"/>
            <a:r>
              <a:rPr lang="cs-CZ" sz="1600" dirty="0"/>
              <a:t>H</a:t>
            </a:r>
            <a:r>
              <a:rPr lang="cs-CZ" sz="1600" dirty="0" smtClean="0"/>
              <a:t>lavní rizika: </a:t>
            </a:r>
            <a:r>
              <a:rPr lang="cs-CZ" sz="1600" dirty="0"/>
              <a:t>obavy z neznámého, nezájem některých opatrovníků o větší autonomii uživatelů a v neposlední řadě i konflikty s veřejností, které proběhly i v Olomouckém </a:t>
            </a:r>
            <a:r>
              <a:rPr lang="cs-CZ" sz="1600" dirty="0" smtClean="0"/>
              <a:t>kraji.</a:t>
            </a:r>
            <a:endParaRPr lang="cs-CZ" sz="1600" dirty="0"/>
          </a:p>
          <a:p>
            <a:pPr marL="0" indent="0" algn="just">
              <a:buNone/>
            </a:pPr>
            <a:r>
              <a:rPr lang="cs-CZ" sz="1800" dirty="0" smtClean="0"/>
              <a:t>Vidíme </a:t>
            </a:r>
            <a:r>
              <a:rPr lang="cs-CZ" sz="1800" dirty="0"/>
              <a:t>tedy jako nutné a potřebné pokračovat v </a:t>
            </a:r>
            <a:r>
              <a:rPr lang="cs-CZ" sz="1800" dirty="0" err="1"/>
              <a:t>deinstitucionalizaci</a:t>
            </a:r>
            <a:r>
              <a:rPr lang="cs-CZ" sz="1800" dirty="0"/>
              <a:t> této cílové skupiny, hledat zdroje pro její realizaci, obhajovat </a:t>
            </a:r>
            <a:r>
              <a:rPr lang="cs-CZ" sz="1800" dirty="0" err="1"/>
              <a:t>deinstitucionalizaci</a:t>
            </a:r>
            <a:r>
              <a:rPr lang="cs-CZ" sz="1800" dirty="0"/>
              <a:t> a transformaci dalších zařízení a zároveň respektovat a reflektovat možná rizika i chyby procesu. </a:t>
            </a:r>
          </a:p>
          <a:p>
            <a:pPr marL="0" indent="0"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36570646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 algn="just">
              <a:buNone/>
            </a:pPr>
            <a:r>
              <a:rPr lang="cs-CZ" altLang="cs-CZ" sz="1200" dirty="0"/>
              <a:t/>
            </a:r>
            <a:br>
              <a:rPr lang="cs-CZ" altLang="cs-CZ" sz="1200" dirty="0"/>
            </a:br>
            <a:r>
              <a:rPr lang="cs-CZ" sz="1800" b="1" dirty="0"/>
              <a:t>Obavy a rizika během procesu transformace</a:t>
            </a:r>
          </a:p>
          <a:p>
            <a:pPr algn="just">
              <a:spcBef>
                <a:spcPts val="1200"/>
              </a:spcBef>
            </a:pPr>
            <a:r>
              <a:rPr lang="cs-CZ" sz="1600" dirty="0" smtClean="0"/>
              <a:t>Většina </a:t>
            </a:r>
            <a:r>
              <a:rPr lang="cs-CZ" sz="1600" dirty="0"/>
              <a:t>dospělých osob se zdravotním postižením (zejména osob s mentálním postižením), kteří žijí ve stávajících velkokapacitních zařízeních, začala využívat služby institucionální péče před mnoha lety z důvodu absence jiných řešení, tj. nedostupnosti terénních a ambulantních služeb, nedostatečných nástrojů pro umožnění či podporu neformální </a:t>
            </a:r>
            <a:r>
              <a:rPr lang="cs-CZ" sz="1600" dirty="0" smtClean="0"/>
              <a:t>péče,</a:t>
            </a:r>
            <a:endParaRPr lang="cs-CZ" sz="1600" dirty="0"/>
          </a:p>
          <a:p>
            <a:pPr algn="just">
              <a:spcBef>
                <a:spcPts val="1200"/>
              </a:spcBef>
            </a:pPr>
            <a:r>
              <a:rPr lang="cs-CZ" sz="1600" dirty="0"/>
              <a:t>v </a:t>
            </a:r>
            <a:r>
              <a:rPr lang="cs-CZ" sz="1600" dirty="0"/>
              <a:t>současné době takové možnosti existují a zejména mladí lidé a děti se zdravotním postižením žijí ve svém přirozeném domácím prostředí a na péči o ně se podílejí zpravidla rodiče nebo jiné pečující osoby, příp. </a:t>
            </a:r>
            <a:r>
              <a:rPr lang="cs-CZ" sz="1600" dirty="0"/>
              <a:t>využívají terénní a ambulantní </a:t>
            </a:r>
            <a:r>
              <a:rPr lang="cs-CZ" sz="1600" dirty="0" smtClean="0"/>
              <a:t>služby,</a:t>
            </a:r>
            <a:endParaRPr lang="cs-CZ" sz="1600" dirty="0"/>
          </a:p>
          <a:p>
            <a:pPr algn="just">
              <a:spcBef>
                <a:spcPts val="1200"/>
              </a:spcBef>
            </a:pPr>
            <a:r>
              <a:rPr lang="cs-CZ" sz="1600" dirty="0"/>
              <a:t>lze </a:t>
            </a:r>
            <a:r>
              <a:rPr lang="cs-CZ" sz="1600" dirty="0"/>
              <a:t>předpokládat, že se stárnutím těchto lidí i jejich rodičů nastane doba, kdy taková kombinace péče nebude možná a v budoucnu poroste poptávka po pobytových službách komunitního charakteru. </a:t>
            </a:r>
            <a:endParaRPr lang="cs-CZ" sz="1600" dirty="0"/>
          </a:p>
          <a:p>
            <a:pPr marL="0" indent="0">
              <a:buNone/>
            </a:pPr>
            <a:r>
              <a:rPr lang="cs-CZ" sz="1800" b="1" dirty="0" smtClean="0"/>
              <a:t>Určitě </a:t>
            </a:r>
            <a:r>
              <a:rPr lang="cs-CZ" sz="1800" b="1" dirty="0"/>
              <a:t>není vhodné ani žádoucí, aby byli nuceni z důvodu nedostatku kapacit takových služeb přecházet do velkokapacitní institucionální péče</a:t>
            </a:r>
            <a:r>
              <a:rPr lang="cs-CZ" sz="1800" dirty="0"/>
              <a:t>. 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9181094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Transformace pobytových sociálních služeb v OK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90600"/>
            <a:ext cx="85344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>
              <a:buNone/>
            </a:pPr>
            <a:r>
              <a:rPr lang="cs-CZ" altLang="cs-CZ" sz="1200" dirty="0"/>
              <a:t/>
            </a:r>
            <a:br>
              <a:rPr lang="cs-CZ" altLang="cs-CZ" sz="1200" dirty="0"/>
            </a:br>
            <a:r>
              <a:rPr lang="cs-CZ" sz="1800" b="1" dirty="0" smtClean="0"/>
              <a:t>Dobrá praxe</a:t>
            </a:r>
            <a:endParaRPr lang="cs-CZ" sz="1800" b="1" dirty="0" smtClean="0"/>
          </a:p>
          <a:p>
            <a:pPr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 smtClean="0"/>
              <a:t>V </a:t>
            </a:r>
            <a:r>
              <a:rPr lang="cs-CZ" sz="1800" dirty="0"/>
              <a:t>rámci mediální kampaně pilotního projektu Podpora transformace sociálních služeb bylo natočeno pět krátkých filmů, které mají přiblížit proces transformace sociálních služeb v České </a:t>
            </a:r>
            <a:r>
              <a:rPr lang="cs-CZ" sz="1800" dirty="0" smtClean="0"/>
              <a:t>republice,</a:t>
            </a:r>
            <a:endParaRPr lang="cs-CZ" sz="1800" dirty="0"/>
          </a:p>
          <a:p>
            <a:pPr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 smtClean="0"/>
              <a:t>tyto </a:t>
            </a:r>
            <a:r>
              <a:rPr lang="cs-CZ" sz="1800" dirty="0"/>
              <a:t>krátké filmy byly natočeny pod vedením mladého talentovaného režiséra Luďka Svobody, který jezdil po zařízeních, která byla zařazena do pilotního projektu a zde zachycoval buď konkrétní příběhy samotných klientů, nebo pohled profesionálů, kteří se v sociálních službách </a:t>
            </a:r>
            <a:r>
              <a:rPr lang="cs-CZ" sz="1800" dirty="0" smtClean="0"/>
              <a:t>pohybují.  </a:t>
            </a:r>
          </a:p>
          <a:p>
            <a:pPr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cs-CZ" sz="1800" dirty="0" smtClean="0"/>
              <a:t>v</a:t>
            </a:r>
            <a:r>
              <a:rPr lang="cs-CZ" sz="1800" dirty="0" smtClean="0"/>
              <a:t>íce </a:t>
            </a:r>
            <a:r>
              <a:rPr lang="cs-CZ" sz="1800" dirty="0" smtClean="0"/>
              <a:t>informací k dispozici: </a:t>
            </a:r>
          </a:p>
          <a:p>
            <a:pPr marL="0" indent="0" algn="just">
              <a:spcBef>
                <a:spcPts val="1200"/>
              </a:spcBef>
              <a:buNone/>
            </a:pP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://www.trass.cz/index.php/transformace/dobra-praxe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02733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2000" y="990600"/>
            <a:ext cx="8229600" cy="4906963"/>
          </a:xfrm>
        </p:spPr>
        <p:txBody>
          <a:bodyPr/>
          <a:lstStyle/>
          <a:p>
            <a:endParaRPr lang="cs-CZ" altLang="cs-CZ" sz="1400" dirty="0" smtClean="0"/>
          </a:p>
          <a:p>
            <a:pPr marL="0" indent="0" algn="ctr">
              <a:buNone/>
            </a:pPr>
            <a:r>
              <a:rPr lang="cs-CZ" altLang="cs-CZ" sz="1200" dirty="0"/>
              <a:t/>
            </a:r>
            <a:br>
              <a:rPr lang="cs-CZ" altLang="cs-CZ" sz="1200" dirty="0"/>
            </a:br>
            <a:endParaRPr lang="cs-CZ" altLang="cs-CZ" sz="1200" dirty="0" smtClean="0"/>
          </a:p>
          <a:p>
            <a:pPr marL="0" indent="0" algn="ctr">
              <a:buNone/>
            </a:pPr>
            <a:endParaRPr lang="cs-CZ" altLang="cs-CZ" sz="1200" b="1" i="1" dirty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endParaRPr lang="cs-CZ" altLang="cs-CZ" sz="1200" b="1" i="1" dirty="0" smtClean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endParaRPr lang="cs-CZ" altLang="cs-CZ" sz="1200" b="1" i="1" dirty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endParaRPr lang="cs-CZ" altLang="cs-CZ" sz="1200" b="1" i="1" dirty="0" smtClean="0">
              <a:solidFill>
                <a:srgbClr val="0060A8"/>
              </a:solidFill>
              <a:ea typeface="ＭＳ Ｐゴシック" panose="020B0600070205080204" pitchFamily="34" charset="-128"/>
            </a:endParaRPr>
          </a:p>
          <a:p>
            <a:pPr marL="0" indent="0" algn="ctr">
              <a:buNone/>
            </a:pPr>
            <a:r>
              <a:rPr lang="cs-CZ" altLang="cs-CZ" sz="4400" b="1" i="1" dirty="0" smtClean="0">
                <a:solidFill>
                  <a:srgbClr val="0060A8"/>
                </a:solidFill>
                <a:ea typeface="ＭＳ Ｐゴシック" panose="020B0600070205080204" pitchFamily="34" charset="-128"/>
              </a:rPr>
              <a:t>POSKYTOVÁNÍ SOCIÁLNÍCH SLUŽEB BEZ OPRÁVNĚNÍ</a:t>
            </a:r>
            <a:endParaRPr lang="cs-CZ" sz="4400" dirty="0"/>
          </a:p>
          <a:p>
            <a:pPr marL="0" indent="0">
              <a:buNone/>
            </a:pPr>
            <a:endParaRPr lang="cs-CZ" sz="4400" dirty="0" smtClean="0"/>
          </a:p>
        </p:txBody>
      </p:sp>
    </p:spTree>
    <p:extLst>
      <p:ext uri="{BB962C8B-B14F-4D97-AF65-F5344CB8AC3E}">
        <p14:creationId xmlns:p14="http://schemas.microsoft.com/office/powerpoint/2010/main" val="41381931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sz="2400" dirty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o</a:t>
            </a:r>
            <a:r>
              <a:rPr lang="cs-CZ" altLang="cs-CZ" sz="24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právnění k poskytování soc. služby </a:t>
            </a:r>
            <a:br>
              <a:rPr lang="cs-CZ" altLang="cs-CZ" sz="24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</a:br>
            <a:r>
              <a:rPr lang="cs-CZ" altLang="cs-CZ" sz="2400" dirty="0" smtClean="0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rPr>
              <a:t>a přestupek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just">
              <a:defRPr/>
            </a:pPr>
            <a:endParaRPr lang="cs-CZ" sz="2200" u="sng" dirty="0" smtClean="0"/>
          </a:p>
          <a:p>
            <a:pPr algn="just">
              <a:defRPr/>
            </a:pPr>
            <a:r>
              <a:rPr lang="cs-CZ" sz="2200" u="sng" dirty="0" smtClean="0"/>
              <a:t>zákon </a:t>
            </a:r>
            <a:r>
              <a:rPr lang="cs-CZ" sz="2200" u="sng" dirty="0"/>
              <a:t>č. 108/2006 Sb., o sociálních službách (účinný </a:t>
            </a:r>
            <a:r>
              <a:rPr lang="cs-CZ" sz="2200" u="sng" dirty="0" smtClean="0"/>
              <a:t/>
            </a:r>
            <a:br>
              <a:rPr lang="cs-CZ" sz="2200" u="sng" dirty="0" smtClean="0"/>
            </a:br>
            <a:r>
              <a:rPr lang="cs-CZ" sz="2200" u="sng" dirty="0" smtClean="0"/>
              <a:t>od </a:t>
            </a:r>
            <a:r>
              <a:rPr lang="cs-CZ" sz="2200" u="sng" dirty="0"/>
              <a:t>1. 1. 2007) </a:t>
            </a:r>
            <a:r>
              <a:rPr lang="cs-CZ" sz="2200" dirty="0" smtClean="0"/>
              <a:t>   </a:t>
            </a:r>
            <a:r>
              <a:rPr lang="cs-CZ" sz="2200" u="sng" dirty="0" smtClean="0"/>
              <a:t>- </a:t>
            </a:r>
            <a:r>
              <a:rPr lang="cs-CZ" sz="2200" u="sng" dirty="0"/>
              <a:t>§ 78 odst. 1: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 smtClean="0"/>
              <a:t>„Sociální </a:t>
            </a:r>
            <a:r>
              <a:rPr lang="cs-CZ" sz="2200" b="1" dirty="0"/>
              <a:t>služby lze poskytovat </a:t>
            </a:r>
            <a:r>
              <a:rPr lang="cs-CZ" sz="2200" b="1" dirty="0" smtClean="0"/>
              <a:t>jen na </a:t>
            </a:r>
            <a:r>
              <a:rPr lang="cs-CZ" sz="2200" b="1" dirty="0"/>
              <a:t>základě oprávnění </a:t>
            </a: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k </a:t>
            </a:r>
            <a:r>
              <a:rPr lang="cs-CZ" sz="2200" b="1" dirty="0"/>
              <a:t>poskytování sociálních služeb</a:t>
            </a:r>
            <a:r>
              <a:rPr lang="cs-CZ" sz="2200" dirty="0"/>
              <a:t>, není-li v § 83 a 84 stanoveno jinak; </a:t>
            </a:r>
            <a:r>
              <a:rPr lang="cs-CZ" sz="2200" b="1" dirty="0"/>
              <a:t>toto oprávnění vzniká rozhodnutím o </a:t>
            </a:r>
            <a:r>
              <a:rPr lang="cs-CZ" sz="2200" b="1" dirty="0" smtClean="0"/>
              <a:t>registraci</a:t>
            </a:r>
            <a:r>
              <a:rPr lang="cs-CZ" sz="2200" dirty="0" smtClean="0"/>
              <a:t>.“</a:t>
            </a:r>
          </a:p>
          <a:p>
            <a:pPr marL="0" indent="0" algn="just">
              <a:buFontTx/>
              <a:buNone/>
              <a:defRPr/>
            </a:pPr>
            <a:endParaRPr lang="cs-CZ" sz="2200" dirty="0" smtClean="0"/>
          </a:p>
          <a:p>
            <a:pPr algn="just">
              <a:defRPr/>
            </a:pPr>
            <a:r>
              <a:rPr lang="cs-CZ" sz="2200" u="sng" dirty="0"/>
              <a:t>§ 107 odst. 1 zákona o soc. službách:</a:t>
            </a: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„Právnická </a:t>
            </a:r>
            <a:r>
              <a:rPr lang="cs-CZ" sz="2200" dirty="0"/>
              <a:t>osoba nebo podnikající fyzická osoba se dopustí </a:t>
            </a:r>
            <a:r>
              <a:rPr lang="cs-CZ" sz="2200" b="1" dirty="0"/>
              <a:t>přestupku</a:t>
            </a:r>
            <a:r>
              <a:rPr lang="cs-CZ" sz="2200" dirty="0"/>
              <a:t> tím, že </a:t>
            </a:r>
            <a:r>
              <a:rPr lang="cs-CZ" sz="2200" b="1" dirty="0"/>
              <a:t>poskytuje sociální služby bez </a:t>
            </a:r>
            <a:r>
              <a:rPr lang="cs-CZ" sz="2200" b="1" dirty="0" smtClean="0"/>
              <a:t>oprávnění </a:t>
            </a:r>
            <a:br>
              <a:rPr lang="cs-CZ" sz="2200" b="1" dirty="0" smtClean="0"/>
            </a:br>
            <a:r>
              <a:rPr lang="cs-CZ" sz="2200" b="1" dirty="0" smtClean="0"/>
              <a:t>k </a:t>
            </a:r>
            <a:r>
              <a:rPr lang="cs-CZ" sz="2200" b="1" dirty="0"/>
              <a:t>jejich poskytování </a:t>
            </a:r>
            <a:r>
              <a:rPr lang="cs-CZ" sz="2200" dirty="0"/>
              <a:t>podle § 78 odst. 1</a:t>
            </a:r>
            <a:r>
              <a:rPr lang="cs-CZ" sz="2200" dirty="0" smtClean="0"/>
              <a:t>.“</a:t>
            </a:r>
            <a:endParaRPr lang="cs-CZ" sz="2200" dirty="0"/>
          </a:p>
          <a:p>
            <a:pPr marL="0" indent="0" algn="just">
              <a:buFontTx/>
              <a:buNone/>
              <a:defRPr/>
            </a:pPr>
            <a:endParaRPr lang="cs-CZ" dirty="0"/>
          </a:p>
          <a:p>
            <a:pPr marL="174625" indent="0">
              <a:buFontTx/>
              <a:buNone/>
              <a:defRPr/>
            </a:pPr>
            <a:endParaRPr lang="cs-CZ" altLang="cs-CZ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2610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přestupek a pokuta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2"/>
          </a:xfrm>
        </p:spPr>
        <p:txBody>
          <a:bodyPr/>
          <a:lstStyle/>
          <a:p>
            <a:pPr marL="0" indent="0" algn="just">
              <a:buNone/>
              <a:defRPr/>
            </a:pPr>
            <a:endParaRPr lang="cs-CZ" sz="2200" u="sng" dirty="0" smtClean="0"/>
          </a:p>
          <a:p>
            <a:pPr algn="just">
              <a:defRPr/>
            </a:pPr>
            <a:r>
              <a:rPr lang="cs-CZ" sz="2200" u="sng" dirty="0" smtClean="0"/>
              <a:t>§ </a:t>
            </a:r>
            <a:r>
              <a:rPr lang="cs-CZ" sz="2200" u="sng" dirty="0"/>
              <a:t>107 odst. 5 písm. f) </a:t>
            </a:r>
            <a:r>
              <a:rPr lang="cs-CZ" sz="2200" u="sng" dirty="0" smtClean="0"/>
              <a:t>zákona o soc. službách:</a:t>
            </a:r>
            <a:endParaRPr lang="cs-CZ" sz="2200" dirty="0"/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„Za </a:t>
            </a:r>
            <a:r>
              <a:rPr lang="cs-CZ" sz="2200" dirty="0"/>
              <a:t>přestupek lze uložit </a:t>
            </a:r>
            <a:r>
              <a:rPr lang="cs-CZ" sz="2200" b="1" dirty="0"/>
              <a:t>pokutu</a:t>
            </a:r>
            <a:r>
              <a:rPr lang="cs-CZ" sz="2200" dirty="0"/>
              <a:t> </a:t>
            </a:r>
            <a:r>
              <a:rPr lang="cs-CZ" sz="2200" b="1" dirty="0"/>
              <a:t>do 2 000 000 Kč</a:t>
            </a:r>
            <a:r>
              <a:rPr lang="cs-CZ" sz="2200" dirty="0"/>
              <a:t>, jde-li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o </a:t>
            </a:r>
            <a:r>
              <a:rPr lang="cs-CZ" sz="2200" dirty="0"/>
              <a:t>přestupek podle odstavce </a:t>
            </a:r>
            <a:r>
              <a:rPr lang="cs-CZ" sz="2200" dirty="0" smtClean="0"/>
              <a:t>1.“ (horní hranice pokuty zvýšena </a:t>
            </a:r>
            <a:r>
              <a:rPr lang="cs-CZ" sz="2200" dirty="0"/>
              <a:t>s účinností od 1. 8. </a:t>
            </a:r>
            <a:r>
              <a:rPr lang="cs-CZ" sz="2200" dirty="0" smtClean="0"/>
              <a:t>2016 z</a:t>
            </a:r>
            <a:r>
              <a:rPr lang="cs-CZ" sz="2200" dirty="0"/>
              <a:t> 1 milionu </a:t>
            </a:r>
            <a:r>
              <a:rPr lang="cs-CZ" sz="2200" dirty="0" smtClean="0"/>
              <a:t>Kč na </a:t>
            </a:r>
            <a:r>
              <a:rPr lang="cs-CZ" sz="2200" dirty="0"/>
              <a:t>2 miliony </a:t>
            </a:r>
            <a:r>
              <a:rPr lang="cs-CZ" sz="2200" dirty="0" smtClean="0"/>
              <a:t>Kč).</a:t>
            </a:r>
          </a:p>
          <a:p>
            <a:pPr marL="0" indent="0" algn="just">
              <a:buFontTx/>
              <a:buNone/>
              <a:defRPr/>
            </a:pPr>
            <a:endParaRPr lang="cs-CZ" sz="2200" dirty="0" smtClean="0"/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Zákonodárce spatřuje </a:t>
            </a:r>
            <a:r>
              <a:rPr lang="cs-CZ" sz="2200" b="1" dirty="0" smtClean="0"/>
              <a:t>vysokou společenskou nebezpečnost </a:t>
            </a:r>
            <a:r>
              <a:rPr lang="cs-CZ" sz="2200" dirty="0" smtClean="0"/>
              <a:t>tohoto přestupku (dříve správního deliktu), což lze dovodit z výše pokuty, včetně jejího zvýšení, a dále z důvodové zprávy k novele ustanovení o pokutě (</a:t>
            </a:r>
            <a:r>
              <a:rPr lang="cs-CZ" sz="2200" u="sng" dirty="0" smtClean="0"/>
              <a:t>zákon č. 189/2016 Sb.):</a:t>
            </a:r>
            <a:endParaRPr lang="cs-CZ" sz="2200" dirty="0"/>
          </a:p>
          <a:p>
            <a:pPr marL="0" indent="-447675" algn="just">
              <a:buFontTx/>
              <a:buNone/>
              <a:defRPr/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3751882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31800" y="152400"/>
            <a:ext cx="8229600" cy="1143000"/>
          </a:xfrm>
        </p:spPr>
        <p:txBody>
          <a:bodyPr/>
          <a:lstStyle/>
          <a:p>
            <a:r>
              <a:rPr lang="cs-CZ" altLang="cs-CZ" sz="3200" b="1" dirty="0" smtClean="0">
                <a:solidFill>
                  <a:srgbClr val="002060"/>
                </a:solidFill>
              </a:rPr>
              <a:t/>
            </a:r>
            <a:br>
              <a:rPr lang="cs-CZ" altLang="cs-CZ" sz="3200" b="1" dirty="0" smtClean="0">
                <a:solidFill>
                  <a:srgbClr val="002060"/>
                </a:solidFill>
              </a:rPr>
            </a:br>
            <a:r>
              <a:rPr lang="cs-CZ" altLang="cs-CZ" sz="2400" dirty="0" smtClean="0">
                <a:solidFill>
                  <a:schemeClr val="tx1"/>
                </a:solidFill>
              </a:rPr>
              <a:t>důvodová zpráva k novele ustanovení </a:t>
            </a:r>
            <a:br>
              <a:rPr lang="cs-CZ" altLang="cs-CZ" sz="2400" dirty="0" smtClean="0">
                <a:solidFill>
                  <a:schemeClr val="tx1"/>
                </a:solidFill>
              </a:rPr>
            </a:br>
            <a:r>
              <a:rPr lang="cs-CZ" altLang="cs-CZ" sz="2400" dirty="0" smtClean="0">
                <a:solidFill>
                  <a:schemeClr val="tx1"/>
                </a:solidFill>
              </a:rPr>
              <a:t>o pokutě - zákon č. 189/2016 Sb.:</a:t>
            </a:r>
            <a:br>
              <a:rPr lang="cs-CZ" altLang="cs-CZ" sz="2400" dirty="0" smtClean="0">
                <a:solidFill>
                  <a:schemeClr val="tx1"/>
                </a:solidFill>
              </a:rPr>
            </a:br>
            <a:endParaRPr lang="cs-CZ" altLang="cs-CZ" sz="2400" dirty="0" smtClean="0">
              <a:solidFill>
                <a:schemeClr val="tx1"/>
              </a:solidFill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31800" y="1447800"/>
            <a:ext cx="8229600" cy="4525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endParaRPr lang="cs-CZ" sz="2200" dirty="0" smtClean="0"/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„Společenská </a:t>
            </a:r>
            <a:r>
              <a:rPr lang="cs-CZ" sz="2200" dirty="0"/>
              <a:t>škodlivost takového </a:t>
            </a:r>
            <a:r>
              <a:rPr lang="cs-CZ" sz="2200" dirty="0" smtClean="0"/>
              <a:t>jednání je </a:t>
            </a:r>
            <a:r>
              <a:rPr lang="cs-CZ" sz="2200" dirty="0"/>
              <a:t>umocněna skutečností, že </a:t>
            </a:r>
            <a:r>
              <a:rPr lang="cs-CZ" sz="2200" b="1" dirty="0" smtClean="0"/>
              <a:t>uživatelé </a:t>
            </a:r>
            <a:r>
              <a:rPr lang="cs-CZ" sz="2200" dirty="0" smtClean="0"/>
              <a:t>neregistrovaných </a:t>
            </a:r>
            <a:r>
              <a:rPr lang="cs-CZ" sz="2200" dirty="0"/>
              <a:t>služeb jsou </a:t>
            </a:r>
            <a:r>
              <a:rPr lang="cs-CZ" sz="2200" b="1" dirty="0"/>
              <a:t>velmi zranitelnou skupinou</a:t>
            </a:r>
            <a:r>
              <a:rPr lang="cs-CZ" sz="2200" dirty="0"/>
              <a:t>, když jsou jednáním pachatele </a:t>
            </a:r>
            <a:r>
              <a:rPr lang="cs-CZ" sz="2200" b="1" dirty="0"/>
              <a:t>zbaveni </a:t>
            </a:r>
            <a:r>
              <a:rPr lang="cs-CZ" sz="2200" dirty="0"/>
              <a:t>nejen jakýchkoli </a:t>
            </a:r>
            <a:r>
              <a:rPr lang="cs-CZ" sz="2200" b="1" dirty="0"/>
              <a:t>garancí kvality </a:t>
            </a:r>
            <a:r>
              <a:rPr lang="cs-CZ" sz="2200" dirty="0"/>
              <a:t>poskytované </a:t>
            </a:r>
            <a:r>
              <a:rPr lang="cs-CZ" sz="2200" b="1" dirty="0"/>
              <a:t>služby </a:t>
            </a:r>
            <a:r>
              <a:rPr lang="cs-CZ" sz="2200" dirty="0"/>
              <a:t>(tedy zejména </a:t>
            </a:r>
            <a:r>
              <a:rPr lang="cs-CZ" sz="2200" b="1" dirty="0"/>
              <a:t>mechanismů kontroly </a:t>
            </a:r>
            <a:r>
              <a:rPr lang="cs-CZ" sz="2200" dirty="0"/>
              <a:t>dodržování </a:t>
            </a:r>
            <a:r>
              <a:rPr lang="cs-CZ" sz="2200" b="1" dirty="0"/>
              <a:t>podmínek registrace </a:t>
            </a:r>
            <a:r>
              <a:rPr lang="cs-CZ" sz="2200" dirty="0"/>
              <a:t>a inspekce kvality sociálních služeb), ale rovněž jsou </a:t>
            </a:r>
            <a:r>
              <a:rPr lang="cs-CZ" sz="2200" b="1" dirty="0"/>
              <a:t>zbaveni ochrany</a:t>
            </a:r>
            <a:r>
              <a:rPr lang="cs-CZ" sz="2200" dirty="0"/>
              <a:t>, jakou představuje skutečnost, že </a:t>
            </a:r>
            <a:r>
              <a:rPr lang="cs-CZ" sz="2200" b="1" dirty="0"/>
              <a:t>úhrada (cena) za </a:t>
            </a:r>
            <a:r>
              <a:rPr lang="cs-CZ" sz="2200" dirty="0"/>
              <a:t>poskytování registrovaných </a:t>
            </a:r>
            <a:r>
              <a:rPr lang="cs-CZ" sz="2200" b="1" dirty="0"/>
              <a:t>služeb je </a:t>
            </a:r>
            <a:r>
              <a:rPr lang="cs-CZ" sz="2200" dirty="0"/>
              <a:t>přísně </a:t>
            </a:r>
            <a:r>
              <a:rPr lang="cs-CZ" sz="2200" b="1" dirty="0"/>
              <a:t>regulována</a:t>
            </a:r>
            <a:r>
              <a:rPr lang="cs-CZ" sz="2200" dirty="0"/>
              <a:t> včetně zákonných požadavků na zachování vymezené části příjmu, která uživateli služby musí po úhradě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za </a:t>
            </a:r>
            <a:r>
              <a:rPr lang="cs-CZ" sz="2200" dirty="0"/>
              <a:t>službu zůstat vždy k dispozici</a:t>
            </a:r>
            <a:r>
              <a:rPr lang="cs-CZ" sz="2200" dirty="0" smtClean="0"/>
              <a:t>.“</a:t>
            </a:r>
          </a:p>
          <a:p>
            <a:pPr algn="just"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40631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Nejvyšší správní soud k registraci </a:t>
            </a:r>
            <a:br>
              <a:rPr lang="cs-CZ" altLang="cs-CZ" sz="2400" dirty="0" smtClean="0">
                <a:solidFill>
                  <a:schemeClr val="tx1"/>
                </a:solidFill>
              </a:rPr>
            </a:br>
            <a:r>
              <a:rPr lang="cs-CZ" altLang="cs-CZ" sz="2400" dirty="0" smtClean="0">
                <a:solidFill>
                  <a:schemeClr val="tx1"/>
                </a:solidFill>
              </a:rPr>
              <a:t>a k závažnosti přestupku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</a:pPr>
            <a:endParaRPr lang="cs-CZ" altLang="cs-CZ" sz="2200" u="sng" dirty="0" smtClean="0"/>
          </a:p>
          <a:p>
            <a:pPr marL="0" indent="0" algn="just">
              <a:buFontTx/>
              <a:buNone/>
            </a:pPr>
            <a:r>
              <a:rPr lang="cs-CZ" altLang="cs-CZ" sz="2200" u="sng" dirty="0" smtClean="0"/>
              <a:t>rozsudek z 31. 7. 2017, č. j. 2 </a:t>
            </a:r>
            <a:r>
              <a:rPr lang="cs-CZ" altLang="cs-CZ" sz="2200" u="sng" dirty="0" err="1" smtClean="0"/>
              <a:t>Ads</a:t>
            </a:r>
            <a:r>
              <a:rPr lang="cs-CZ" altLang="cs-CZ" sz="2200" u="sng" dirty="0" smtClean="0"/>
              <a:t> 97/2017 – 35:</a:t>
            </a:r>
            <a:r>
              <a:rPr lang="cs-CZ" altLang="cs-CZ" sz="2200" dirty="0" smtClean="0"/>
              <a:t> „</a:t>
            </a:r>
            <a:r>
              <a:rPr lang="cs-CZ" altLang="cs-CZ" sz="2200" b="1" dirty="0" smtClean="0"/>
              <a:t>Registrace</a:t>
            </a:r>
            <a:r>
              <a:rPr lang="cs-CZ" altLang="cs-CZ" sz="2200" dirty="0" smtClean="0"/>
              <a:t> soc. služby </a:t>
            </a:r>
            <a:r>
              <a:rPr lang="cs-CZ" altLang="cs-CZ" sz="2200" b="1" dirty="0" smtClean="0"/>
              <a:t>není na úrovni pouhé evidence </a:t>
            </a:r>
            <a:r>
              <a:rPr lang="cs-CZ" altLang="cs-CZ" sz="2200" dirty="0" smtClean="0"/>
              <a:t>žadatele, neboť její </a:t>
            </a:r>
            <a:r>
              <a:rPr lang="cs-CZ" altLang="cs-CZ" sz="2200" b="1" dirty="0" smtClean="0"/>
              <a:t>podmínky</a:t>
            </a:r>
            <a:r>
              <a:rPr lang="cs-CZ" altLang="cs-CZ" sz="2200" dirty="0" smtClean="0"/>
              <a:t> jsou velmi </a:t>
            </a:r>
            <a:r>
              <a:rPr lang="cs-CZ" altLang="cs-CZ" sz="2200" b="1" dirty="0" smtClean="0"/>
              <a:t>přísně vymezeny </a:t>
            </a:r>
            <a:r>
              <a:rPr lang="cs-CZ" altLang="cs-CZ" sz="2200" dirty="0" smtClean="0"/>
              <a:t>v § 79 zákona </a:t>
            </a:r>
            <a:br>
              <a:rPr lang="cs-CZ" altLang="cs-CZ" sz="2200" dirty="0" smtClean="0"/>
            </a:br>
            <a:r>
              <a:rPr lang="cs-CZ" altLang="cs-CZ" sz="2200" dirty="0" smtClean="0"/>
              <a:t>o soc. službách, přičemž zahrnují </a:t>
            </a:r>
            <a:r>
              <a:rPr lang="cs-CZ" altLang="cs-CZ" sz="2200" b="1" dirty="0" smtClean="0"/>
              <a:t>materiální, technické, hygienické, personální a jiné požadavky</a:t>
            </a:r>
            <a:r>
              <a:rPr lang="cs-CZ" altLang="cs-CZ" sz="2200" dirty="0" smtClean="0"/>
              <a:t>, které musí žadatel </a:t>
            </a:r>
            <a:br>
              <a:rPr lang="cs-CZ" altLang="cs-CZ" sz="2200" dirty="0" smtClean="0"/>
            </a:br>
            <a:r>
              <a:rPr lang="cs-CZ" altLang="cs-CZ" sz="2200" dirty="0" smtClean="0"/>
              <a:t>o registraci splňovat a dokládat. Význam tohoto přestupku </a:t>
            </a:r>
            <a:br>
              <a:rPr lang="cs-CZ" altLang="cs-CZ" sz="2200" dirty="0" smtClean="0"/>
            </a:br>
            <a:r>
              <a:rPr lang="cs-CZ" altLang="cs-CZ" sz="2200" dirty="0" smtClean="0"/>
              <a:t>je zřejmý i z toho, že s ním je spojena </a:t>
            </a:r>
            <a:r>
              <a:rPr lang="cs-CZ" altLang="cs-CZ" sz="2200" b="1" dirty="0" smtClean="0"/>
              <a:t>výrazně vyšší pokuta, </a:t>
            </a:r>
            <a:br>
              <a:rPr lang="cs-CZ" altLang="cs-CZ" sz="2200" b="1" dirty="0" smtClean="0"/>
            </a:br>
            <a:r>
              <a:rPr lang="cs-CZ" altLang="cs-CZ" sz="2200" b="1" dirty="0" smtClean="0"/>
              <a:t>než u ostatních přestupků páchaných na tomto úseku veřejné správy</a:t>
            </a:r>
            <a:r>
              <a:rPr lang="cs-CZ" altLang="cs-CZ" sz="2200" dirty="0" smtClean="0"/>
              <a:t>.“ </a:t>
            </a:r>
          </a:p>
          <a:p>
            <a:pPr marL="0" indent="0" algn="just">
              <a:buFontTx/>
              <a:buNone/>
            </a:pPr>
            <a:endParaRPr lang="cs-CZ" altLang="cs-CZ" sz="2200" dirty="0" smtClean="0"/>
          </a:p>
          <a:p>
            <a:pPr marL="0" indent="0" algn="just">
              <a:buFontTx/>
              <a:buNone/>
            </a:pPr>
            <a:r>
              <a:rPr lang="cs-CZ" altLang="cs-CZ" sz="2200" dirty="0" smtClean="0"/>
              <a:t>I kvalitní neregistrovaná soc. služba je nelegální. </a:t>
            </a:r>
          </a:p>
          <a:p>
            <a:pPr marL="0" indent="0" algn="just">
              <a:buFontTx/>
              <a:buNone/>
            </a:pPr>
            <a:endParaRPr lang="cs-CZ" alt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8794041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možná trestní odpovědnost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cs-CZ" altLang="cs-CZ" sz="2200" dirty="0" smtClean="0"/>
              <a:t>Z judikatury soudů ČR vyplývá, že činnost spojená </a:t>
            </a:r>
            <a:br>
              <a:rPr lang="cs-CZ" altLang="cs-CZ" sz="2200" dirty="0" smtClean="0"/>
            </a:br>
            <a:r>
              <a:rPr lang="cs-CZ" altLang="cs-CZ" sz="2200" dirty="0" smtClean="0"/>
              <a:t>s poskytováním sociální služby bez oprávnění může naplňovat také znaky trestných činů hospodářské i obecné kriminality (zejména neoprávněné podnikání). </a:t>
            </a:r>
          </a:p>
          <a:p>
            <a:pPr marL="0" indent="0" algn="just">
              <a:buFontTx/>
              <a:buNone/>
              <a:defRPr/>
            </a:pPr>
            <a:endParaRPr lang="cs-CZ" altLang="cs-CZ" sz="2200" dirty="0" smtClean="0"/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cs-CZ" altLang="cs-CZ" sz="2200" dirty="0" smtClean="0"/>
              <a:t>mediálně známý případ: </a:t>
            </a:r>
            <a:r>
              <a:rPr lang="cs-CZ" altLang="cs-CZ" sz="2200" dirty="0" smtClean="0">
                <a:hlinkClick r:id="rId2"/>
              </a:rPr>
              <a:t>https://www.novinky.cz/krimi/clanek/tri-zeny-vedly-nelegalni-dum-pro-seniory-dostaly-podminku-16588</a:t>
            </a:r>
            <a:r>
              <a:rPr lang="cs-CZ" altLang="cs-CZ" sz="2200" dirty="0" smtClean="0"/>
              <a:t>: </a:t>
            </a:r>
          </a:p>
          <a:p>
            <a:pPr marL="0" indent="0" algn="just">
              <a:buNone/>
              <a:defRPr/>
            </a:pPr>
            <a:r>
              <a:rPr lang="cs-CZ" sz="2200" dirty="0"/>
              <a:t>c</a:t>
            </a:r>
            <a:r>
              <a:rPr lang="cs-CZ" sz="2200" dirty="0" smtClean="0"/>
              <a:t>itace z článku: „</a:t>
            </a:r>
            <a:r>
              <a:rPr lang="cs-CZ" sz="2200" b="1" dirty="0" smtClean="0"/>
              <a:t>Špatné zacházení spočívá v laicky poskytované ošetřovatelské péči, neadekvátní stravě, užívání opatření omezujících pohyb a nerespektování soukromí</a:t>
            </a:r>
            <a:r>
              <a:rPr lang="cs-CZ" sz="2200" dirty="0" smtClean="0"/>
              <a:t>,“ přidala se i zpráva </a:t>
            </a:r>
            <a:r>
              <a:rPr lang="cs-CZ" sz="2200" b="1" dirty="0" smtClean="0"/>
              <a:t>Stanislava Křečka (tehdejšího zástupce </a:t>
            </a:r>
            <a:r>
              <a:rPr lang="cs-CZ" sz="2200" b="1" dirty="0" err="1" smtClean="0"/>
              <a:t>ombudsmanky</a:t>
            </a:r>
            <a:r>
              <a:rPr lang="cs-CZ" sz="2200" b="1" dirty="0" smtClean="0"/>
              <a:t>).</a:t>
            </a:r>
            <a:endParaRPr lang="cs-CZ" altLang="cs-CZ" sz="2200" dirty="0" smtClean="0"/>
          </a:p>
          <a:p>
            <a:pPr marL="0" indent="0" algn="just">
              <a:buFontTx/>
              <a:buNone/>
              <a:defRPr/>
            </a:pPr>
            <a:endParaRPr lang="cs-CZ" alt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3635819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možná trestní odpovědnost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None/>
              <a:defRPr/>
            </a:pPr>
            <a:endParaRPr lang="cs-CZ" sz="2200" dirty="0" smtClean="0"/>
          </a:p>
          <a:p>
            <a:pPr marL="0" indent="0">
              <a:buNone/>
              <a:defRPr/>
            </a:pPr>
            <a:r>
              <a:rPr lang="cs-CZ" sz="2200" dirty="0" smtClean="0"/>
              <a:t>pokračování </a:t>
            </a:r>
            <a:r>
              <a:rPr lang="cs-CZ" sz="2200" dirty="0"/>
              <a:t>citace z článku: </a:t>
            </a:r>
            <a:endParaRPr lang="cs-CZ" altLang="cs-CZ" sz="2200" dirty="0" smtClean="0">
              <a:hlinkClick r:id="rId2"/>
            </a:endParaRPr>
          </a:p>
          <a:p>
            <a:pPr>
              <a:defRPr/>
            </a:pPr>
            <a:r>
              <a:rPr lang="cs-CZ" altLang="cs-CZ" sz="2200" dirty="0" smtClean="0">
                <a:hlinkClick r:id="rId2"/>
              </a:rPr>
              <a:t>https://www.novinky.cz/krimi/clanek/tri-zeny-vedly-nelegalni-dum-pro-seniory-dostaly-podminku-16588</a:t>
            </a:r>
            <a:r>
              <a:rPr lang="cs-CZ" altLang="cs-CZ" sz="2200" dirty="0" smtClean="0"/>
              <a:t>:</a:t>
            </a: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„Způsob</a:t>
            </a:r>
            <a:r>
              <a:rPr lang="cs-CZ" sz="2200" dirty="0"/>
              <a:t>, jakým se zařízení </a:t>
            </a:r>
            <a:r>
              <a:rPr lang="cs-CZ" sz="2200" b="1" dirty="0"/>
              <a:t>veřejně prezentuje</a:t>
            </a:r>
            <a:r>
              <a:rPr lang="cs-CZ" sz="2200" dirty="0"/>
              <a:t>, </a:t>
            </a:r>
            <a:r>
              <a:rPr lang="cs-CZ" sz="2200" b="1" dirty="0"/>
              <a:t>vyvolává klamnou představu</a:t>
            </a:r>
            <a:r>
              <a:rPr lang="cs-CZ" sz="2200" dirty="0"/>
              <a:t>, </a:t>
            </a:r>
            <a:r>
              <a:rPr lang="cs-CZ" sz="2200" b="1" dirty="0"/>
              <a:t>že se </a:t>
            </a:r>
            <a:r>
              <a:rPr lang="cs-CZ" sz="2200" b="1" dirty="0" smtClean="0"/>
              <a:t>jedná o </a:t>
            </a:r>
            <a:r>
              <a:rPr lang="cs-CZ" sz="2200" b="1" dirty="0"/>
              <a:t>profesionální zařízení</a:t>
            </a:r>
            <a:r>
              <a:rPr lang="cs-CZ" sz="2200" dirty="0"/>
              <a:t> sociálních služeb,“ dodává </a:t>
            </a:r>
            <a:r>
              <a:rPr lang="cs-CZ" sz="2200" dirty="0" smtClean="0"/>
              <a:t>zpráva Stanislava </a:t>
            </a:r>
            <a:r>
              <a:rPr lang="cs-CZ" sz="2200" dirty="0"/>
              <a:t>Křečka </a:t>
            </a:r>
            <a:r>
              <a:rPr lang="cs-CZ" sz="2200" dirty="0" smtClean="0"/>
              <a:t>(tehdejšího zástupce </a:t>
            </a:r>
            <a:r>
              <a:rPr lang="cs-CZ" sz="2200" dirty="0" err="1" smtClean="0"/>
              <a:t>ombudsmanky</a:t>
            </a:r>
            <a:r>
              <a:rPr lang="cs-CZ" sz="2200" dirty="0" smtClean="0"/>
              <a:t>).</a:t>
            </a: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</a:t>
            </a:r>
            <a:r>
              <a:rPr lang="cs-CZ" sz="2200" b="1" dirty="0"/>
              <a:t>Neoprávněně poskytovaly služby</a:t>
            </a:r>
            <a:r>
              <a:rPr lang="cs-CZ" sz="2200" dirty="0"/>
              <a:t>, obcházely zákon,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přitom </a:t>
            </a:r>
            <a:r>
              <a:rPr lang="cs-CZ" sz="2200" dirty="0"/>
              <a:t>v zařízení </a:t>
            </a:r>
            <a:r>
              <a:rPr lang="cs-CZ" sz="2200" b="1" dirty="0"/>
              <a:t>měly osoby přestárlé</a:t>
            </a:r>
            <a:r>
              <a:rPr lang="cs-CZ" sz="2200" dirty="0"/>
              <a:t>, neschopné samostatné existence, </a:t>
            </a:r>
            <a:r>
              <a:rPr lang="cs-CZ" sz="2200" b="1" dirty="0" smtClean="0"/>
              <a:t>odkázané na </a:t>
            </a:r>
            <a:r>
              <a:rPr lang="cs-CZ" sz="2200" b="1" dirty="0"/>
              <a:t>kvalifikovanou péči</a:t>
            </a:r>
            <a:r>
              <a:rPr lang="cs-CZ" sz="2200" dirty="0"/>
              <a:t>,“ zdůraznil soudce Josef Teplý.</a:t>
            </a:r>
          </a:p>
          <a:p>
            <a:pPr marL="0" indent="0" algn="just">
              <a:buFontTx/>
              <a:buNone/>
              <a:defRPr/>
            </a:pPr>
            <a:endParaRPr lang="cs-CZ" altLang="cs-CZ" sz="2800" dirty="0" smtClean="0"/>
          </a:p>
          <a:p>
            <a:pPr marL="0" indent="0" algn="just">
              <a:buFontTx/>
              <a:buNone/>
              <a:defRPr/>
            </a:pPr>
            <a:endParaRPr lang="cs-CZ" alt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19788954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cs-CZ" altLang="cs-CZ" sz="2400" dirty="0">
                <a:solidFill>
                  <a:schemeClr val="tx1"/>
                </a:solidFill>
              </a:rPr>
              <a:t>obcházení registrace soc. </a:t>
            </a:r>
            <a:r>
              <a:rPr lang="cs-CZ" altLang="cs-CZ" sz="2400" dirty="0" smtClean="0">
                <a:solidFill>
                  <a:schemeClr val="tx1"/>
                </a:solidFill>
              </a:rPr>
              <a:t>služby </a:t>
            </a:r>
            <a:br>
              <a:rPr lang="cs-CZ" altLang="cs-CZ" sz="2400" dirty="0" smtClean="0">
                <a:solidFill>
                  <a:schemeClr val="tx1"/>
                </a:solidFill>
              </a:rPr>
            </a:br>
            <a:r>
              <a:rPr lang="cs-CZ" altLang="cs-CZ" sz="2400" dirty="0" smtClean="0">
                <a:solidFill>
                  <a:schemeClr val="tx1"/>
                </a:solidFill>
              </a:rPr>
              <a:t>x asistent sociální péče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</a:pPr>
            <a:endParaRPr lang="cs-CZ" altLang="cs-CZ" sz="2200" dirty="0" smtClean="0"/>
          </a:p>
          <a:p>
            <a:pPr marL="0" indent="0" algn="just">
              <a:buFontTx/>
              <a:buNone/>
            </a:pPr>
            <a:r>
              <a:rPr lang="cs-CZ" altLang="cs-CZ" sz="2200" dirty="0" smtClean="0"/>
              <a:t>Institut </a:t>
            </a:r>
            <a:r>
              <a:rPr lang="cs-CZ" altLang="cs-CZ" sz="2200" u="sng" dirty="0" smtClean="0"/>
              <a:t>asistenta sociální péče je </a:t>
            </a:r>
            <a:r>
              <a:rPr lang="cs-CZ" altLang="cs-CZ" sz="2200" b="1" u="sng" dirty="0" smtClean="0"/>
              <a:t>terénní činností</a:t>
            </a:r>
            <a:r>
              <a:rPr lang="cs-CZ" altLang="cs-CZ" sz="2200" dirty="0" smtClean="0"/>
              <a:t>, má umožnit, </a:t>
            </a:r>
            <a:r>
              <a:rPr lang="cs-CZ" altLang="cs-CZ" sz="2200" u="sng" dirty="0" smtClean="0"/>
              <a:t>aby osoba,</a:t>
            </a:r>
            <a:r>
              <a:rPr lang="cs-CZ" altLang="cs-CZ" sz="2200" dirty="0" smtClean="0"/>
              <a:t> která potřebuje péči, </a:t>
            </a:r>
            <a:r>
              <a:rPr lang="cs-CZ" altLang="cs-CZ" sz="2200" u="sng" dirty="0" smtClean="0"/>
              <a:t>zůstala doma</a:t>
            </a:r>
            <a:r>
              <a:rPr lang="cs-CZ" altLang="cs-CZ" sz="2200" dirty="0" smtClean="0"/>
              <a:t>. </a:t>
            </a:r>
            <a:r>
              <a:rPr lang="cs-CZ" altLang="cs-CZ" sz="2200" b="1" u="sng" dirty="0" smtClean="0"/>
              <a:t>V rozporu</a:t>
            </a:r>
            <a:r>
              <a:rPr lang="cs-CZ" altLang="cs-CZ" sz="2200" b="1" dirty="0" smtClean="0"/>
              <a:t> </a:t>
            </a:r>
            <a:r>
              <a:rPr lang="cs-CZ" altLang="cs-CZ" sz="2200" dirty="0" smtClean="0"/>
              <a:t>s tím </a:t>
            </a:r>
            <a:r>
              <a:rPr lang="cs-CZ" altLang="cs-CZ" sz="2200" u="sng" dirty="0" smtClean="0"/>
              <a:t>je nelegální </a:t>
            </a:r>
            <a:r>
              <a:rPr lang="cs-CZ" altLang="cs-CZ" sz="2200" b="1" u="sng" dirty="0" smtClean="0"/>
              <a:t>poskytování pobytové soc. služby</a:t>
            </a:r>
            <a:r>
              <a:rPr lang="cs-CZ" altLang="cs-CZ" sz="2200" b="1" dirty="0" smtClean="0"/>
              <a:t> </a:t>
            </a:r>
            <a:r>
              <a:rPr lang="cs-CZ" altLang="cs-CZ" sz="2200" dirty="0" smtClean="0"/>
              <a:t>tak, že dojde </a:t>
            </a:r>
            <a:br>
              <a:rPr lang="cs-CZ" altLang="cs-CZ" sz="2200" dirty="0" smtClean="0"/>
            </a:br>
            <a:r>
              <a:rPr lang="cs-CZ" altLang="cs-CZ" sz="2200" dirty="0" smtClean="0"/>
              <a:t>k </a:t>
            </a:r>
            <a:r>
              <a:rPr lang="cs-CZ" altLang="cs-CZ" sz="2200" u="sng" dirty="0" smtClean="0"/>
              <a:t>sestěhování osob ke společnému užívání domu či bytu </a:t>
            </a:r>
            <a:br>
              <a:rPr lang="cs-CZ" altLang="cs-CZ" sz="2200" u="sng" dirty="0" smtClean="0"/>
            </a:br>
            <a:r>
              <a:rPr lang="cs-CZ" altLang="cs-CZ" sz="2200" dirty="0" smtClean="0"/>
              <a:t>(na základě smluv o ubytování – nájemních, podnájemních ad.) </a:t>
            </a:r>
            <a:r>
              <a:rPr lang="cs-CZ" altLang="cs-CZ" sz="2200" u="sng" dirty="0" smtClean="0"/>
              <a:t>a zajištění péče asistenty sociální péče v kolektivním bydlení.</a:t>
            </a:r>
            <a:r>
              <a:rPr lang="cs-CZ" altLang="cs-CZ" sz="2200" dirty="0" smtClean="0"/>
              <a:t> </a:t>
            </a:r>
          </a:p>
          <a:p>
            <a:pPr marL="0" indent="0" algn="just">
              <a:buFontTx/>
              <a:buNone/>
            </a:pPr>
            <a:r>
              <a:rPr lang="cs-CZ" altLang="cs-CZ" sz="2200" u="sng" dirty="0" smtClean="0"/>
              <a:t>Není rozhodné, že tyto smlouvy (o ubytování a o péči) mohou být</a:t>
            </a:r>
            <a:r>
              <a:rPr lang="cs-CZ" altLang="cs-CZ" sz="2200" dirty="0" smtClean="0"/>
              <a:t> formálně správné, „legální“ (</a:t>
            </a:r>
            <a:r>
              <a:rPr lang="cs-CZ" altLang="cs-CZ" sz="2200" u="sng" dirty="0" smtClean="0"/>
              <a:t>v souladu se soukromým právem), </a:t>
            </a:r>
            <a:r>
              <a:rPr lang="cs-CZ" altLang="cs-CZ" sz="2200" dirty="0" smtClean="0"/>
              <a:t>protože </a:t>
            </a:r>
            <a:r>
              <a:rPr lang="cs-CZ" altLang="cs-CZ" sz="2200" u="sng" dirty="0" smtClean="0"/>
              <a:t>využitím (zneužitím)</a:t>
            </a:r>
            <a:r>
              <a:rPr lang="cs-CZ" altLang="cs-CZ" sz="2200" dirty="0" smtClean="0"/>
              <a:t> těchto legálních institutů </a:t>
            </a:r>
            <a:r>
              <a:rPr lang="cs-CZ" altLang="cs-CZ" sz="2200" u="sng" dirty="0" smtClean="0"/>
              <a:t>dochází k obcházení veřejného práva</a:t>
            </a:r>
            <a:r>
              <a:rPr lang="cs-CZ" altLang="cs-CZ" sz="2200" dirty="0" smtClean="0"/>
              <a:t> – </a:t>
            </a:r>
            <a:r>
              <a:rPr lang="cs-CZ" altLang="cs-CZ" sz="2200" u="sng" dirty="0" smtClean="0"/>
              <a:t>výslovného zákazu poskytovat sociální službu bez registrace.</a:t>
            </a:r>
          </a:p>
        </p:txBody>
      </p:sp>
    </p:spTree>
    <p:extLst>
      <p:ext uri="{BB962C8B-B14F-4D97-AF65-F5344CB8AC3E}">
        <p14:creationId xmlns:p14="http://schemas.microsoft.com/office/powerpoint/2010/main" val="36469123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MPSV o institutu asistenta sociální péče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</a:pPr>
            <a:endParaRPr lang="cs-CZ" altLang="cs-CZ" sz="2200" dirty="0" smtClean="0"/>
          </a:p>
          <a:p>
            <a:pPr marL="0" indent="0" algn="just">
              <a:buFontTx/>
              <a:buNone/>
            </a:pPr>
            <a:r>
              <a:rPr lang="cs-CZ" altLang="cs-CZ" sz="2200" dirty="0" smtClean="0"/>
              <a:t>Ministerstvo práce a sociálních věcí ČR na svému webu (</a:t>
            </a:r>
            <a:r>
              <a:rPr lang="cs-CZ" altLang="cs-CZ" sz="2200" u="sng" dirty="0" smtClean="0">
                <a:hlinkClick r:id="rId2"/>
              </a:rPr>
              <a:t>https://www.mpsv.cz/web/</a:t>
            </a:r>
            <a:r>
              <a:rPr lang="cs-CZ" altLang="cs-CZ" sz="2200" u="sng" dirty="0" err="1" smtClean="0">
                <a:hlinkClick r:id="rId2"/>
              </a:rPr>
              <a:t>cz</a:t>
            </a:r>
            <a:r>
              <a:rPr lang="cs-CZ" altLang="cs-CZ" sz="2200" u="sng" dirty="0" smtClean="0">
                <a:hlinkClick r:id="rId2"/>
              </a:rPr>
              <a:t>/asistent-</a:t>
            </a:r>
            <a:r>
              <a:rPr lang="cs-CZ" altLang="cs-CZ" sz="2200" u="sng" dirty="0" err="1" smtClean="0">
                <a:hlinkClick r:id="rId2"/>
              </a:rPr>
              <a:t>socialni</a:t>
            </a:r>
            <a:r>
              <a:rPr lang="cs-CZ" altLang="cs-CZ" sz="2200" u="sng" dirty="0" smtClean="0">
                <a:hlinkClick r:id="rId2"/>
              </a:rPr>
              <a:t>-pece</a:t>
            </a:r>
            <a:r>
              <a:rPr lang="cs-CZ" altLang="cs-CZ" sz="2200" u="sng" dirty="0" smtClean="0"/>
              <a:t>)</a:t>
            </a:r>
            <a:r>
              <a:rPr lang="cs-CZ" altLang="cs-CZ" sz="2200" dirty="0" smtClean="0"/>
              <a:t> pojednává o asistentu sociální péče takto: „</a:t>
            </a:r>
            <a:r>
              <a:rPr lang="cs-CZ" altLang="cs-CZ" sz="2200" b="1" dirty="0" smtClean="0"/>
              <a:t>Cílem</a:t>
            </a:r>
            <a:r>
              <a:rPr lang="cs-CZ" altLang="cs-CZ" sz="2200" dirty="0" smtClean="0"/>
              <a:t> zavedení tohoto institutu je především </a:t>
            </a:r>
            <a:r>
              <a:rPr lang="cs-CZ" altLang="cs-CZ" sz="2200" b="1" dirty="0" smtClean="0"/>
              <a:t>zajistit dostupnost </a:t>
            </a:r>
            <a:r>
              <a:rPr lang="cs-CZ" altLang="cs-CZ" sz="2200" dirty="0" smtClean="0"/>
              <a:t>potřebné </a:t>
            </a:r>
            <a:r>
              <a:rPr lang="cs-CZ" altLang="cs-CZ" sz="2200" b="1" dirty="0" smtClean="0"/>
              <a:t>pomoci</a:t>
            </a:r>
            <a:r>
              <a:rPr lang="cs-CZ" altLang="cs-CZ" sz="2200" dirty="0" smtClean="0"/>
              <a:t> </a:t>
            </a:r>
            <a:r>
              <a:rPr lang="cs-CZ" altLang="cs-CZ" sz="2200" b="1" dirty="0" smtClean="0"/>
              <a:t>v oblastech s málo dostupnými sociálními službami </a:t>
            </a:r>
            <a:r>
              <a:rPr lang="cs-CZ" altLang="cs-CZ" sz="2200" b="1" u="sng" dirty="0" smtClean="0"/>
              <a:t>terénního</a:t>
            </a:r>
            <a:r>
              <a:rPr lang="cs-CZ" altLang="cs-CZ" sz="2200" b="1" dirty="0" smtClean="0"/>
              <a:t> charakteru</a:t>
            </a:r>
            <a:r>
              <a:rPr lang="cs-CZ" altLang="cs-CZ" sz="2200" dirty="0" smtClean="0"/>
              <a:t> a současně </a:t>
            </a:r>
            <a:r>
              <a:rPr lang="cs-CZ" altLang="cs-CZ" sz="2200" b="1" dirty="0" smtClean="0"/>
              <a:t>umožnit lidem</a:t>
            </a:r>
            <a:r>
              <a:rPr lang="cs-CZ" altLang="cs-CZ" sz="2200" dirty="0" smtClean="0"/>
              <a:t>, kteří vyžadují pomoc jiné fyzické osoby, </a:t>
            </a:r>
            <a:r>
              <a:rPr lang="cs-CZ" altLang="cs-CZ" sz="2200" b="1" dirty="0" smtClean="0"/>
              <a:t>aby mohli i nadále </a:t>
            </a:r>
            <a:r>
              <a:rPr lang="cs-CZ" altLang="cs-CZ" sz="2200" b="1" u="sng" dirty="0" smtClean="0"/>
              <a:t>zůstat v</a:t>
            </a:r>
            <a:r>
              <a:rPr lang="cs-CZ" altLang="cs-CZ" sz="2200" b="1" dirty="0" smtClean="0"/>
              <a:t>e svém přirozeném </a:t>
            </a:r>
            <a:r>
              <a:rPr lang="cs-CZ" altLang="cs-CZ" sz="2200" b="1" u="sng" dirty="0" smtClean="0"/>
              <a:t>domácím prostředí</a:t>
            </a:r>
            <a:r>
              <a:rPr lang="cs-CZ" altLang="cs-CZ" sz="2200" b="1" dirty="0" smtClean="0"/>
              <a:t> </a:t>
            </a:r>
            <a:r>
              <a:rPr lang="cs-CZ" altLang="cs-CZ" sz="2200" dirty="0" smtClean="0"/>
              <a:t>bez nutnosti využívat pobytových zařízení sociálních služeb“. </a:t>
            </a:r>
          </a:p>
          <a:p>
            <a:pPr marL="0" indent="0" algn="just">
              <a:buFontTx/>
              <a:buNone/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1886256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Veřejný ochránce práv o institutu asistenta sociální péče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cs-CZ" altLang="cs-CZ" sz="2200" dirty="0" smtClean="0"/>
              <a:t>Již bývalá Veřejná ochránkyně práv Mgr. Anna Šabatová, Ph.D. uvádí na str. 26 dokumentu „Ubytovací zařízení </a:t>
            </a:r>
            <a:br>
              <a:rPr lang="cs-CZ" altLang="cs-CZ" sz="2200" dirty="0" smtClean="0"/>
            </a:br>
            <a:r>
              <a:rPr lang="cs-CZ" altLang="cs-CZ" sz="2200" dirty="0" smtClean="0"/>
              <a:t>poskytující péči bez oprávnění“ (dostupném na webu: </a:t>
            </a:r>
            <a:r>
              <a:rPr lang="cs-CZ" altLang="cs-CZ" sz="2200" u="sng" dirty="0" smtClean="0">
                <a:hlinkClick r:id="rId2"/>
              </a:rPr>
              <a:t>https://www.ochrance.cz/fileadmin/user_upload/ochrana_osob/ZARIZENI/Socialni_sluzby/SZ-Neregistrovana_web.pdf</a:t>
            </a:r>
            <a:r>
              <a:rPr lang="cs-CZ" altLang="cs-CZ" sz="2200" dirty="0" smtClean="0"/>
              <a:t>): „Považuji za nutné zdůraznit, že </a:t>
            </a:r>
            <a:r>
              <a:rPr lang="cs-CZ" altLang="cs-CZ" sz="2200" b="1" u="sng" dirty="0" smtClean="0"/>
              <a:t>asistent sociální péče </a:t>
            </a:r>
            <a:r>
              <a:rPr lang="cs-CZ" altLang="cs-CZ" sz="2200" dirty="0" smtClean="0"/>
              <a:t/>
            </a:r>
            <a:br>
              <a:rPr lang="cs-CZ" altLang="cs-CZ" sz="2200" dirty="0" smtClean="0"/>
            </a:br>
            <a:r>
              <a:rPr lang="cs-CZ" altLang="cs-CZ" sz="2200" dirty="0" smtClean="0"/>
              <a:t>je institut, který má umožnit </a:t>
            </a:r>
            <a:r>
              <a:rPr lang="cs-CZ" altLang="cs-CZ" sz="2200" b="1" u="sng" dirty="0" smtClean="0"/>
              <a:t>poskytování pomoci a péče v přirozeném sociálním prostředí klienta </a:t>
            </a:r>
            <a:r>
              <a:rPr lang="cs-CZ" altLang="cs-CZ" sz="2200" u="sng" dirty="0" smtClean="0"/>
              <a:t>(typicky u něj doma),</a:t>
            </a:r>
            <a:r>
              <a:rPr lang="cs-CZ" altLang="cs-CZ" sz="2200" dirty="0" smtClean="0"/>
              <a:t> nikoliv nahrazovat personál v pobytovém zařízení sociálních služeb. … </a:t>
            </a:r>
            <a:r>
              <a:rPr lang="cs-CZ" altLang="cs-CZ" sz="2200" u="sng" dirty="0" smtClean="0"/>
              <a:t>Jsem přesvědčena, že zřejmým účelem zavedení asistenta sociální péče v zařízeních je pouze snaha obejít požadavek registrace sociální služby… a fungovat mimo systém sociálních služeb“.</a:t>
            </a:r>
          </a:p>
          <a:p>
            <a:pPr marL="0" indent="0" algn="just">
              <a:buFontTx/>
              <a:buNone/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294114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z="2400" dirty="0" smtClean="0">
                <a:solidFill>
                  <a:schemeClr val="tx1"/>
                </a:solidFill>
              </a:rPr>
              <a:t>oprávnění krajského úřadu ke kontrole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endParaRPr lang="cs-CZ" altLang="cs-CZ" sz="2200" b="1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just">
              <a:buFontTx/>
              <a:buChar char="-"/>
              <a:defRPr/>
            </a:pPr>
            <a:r>
              <a:rPr lang="cs-CZ" altLang="cs-CZ" sz="22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§ 82b zákona o soc. službách</a:t>
            </a:r>
          </a:p>
          <a:p>
            <a:pPr marL="0" indent="0" algn="just">
              <a:buNone/>
              <a:defRPr/>
            </a:pPr>
            <a:endParaRPr lang="cs-CZ" altLang="cs-CZ" sz="2200" b="1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2200" dirty="0" smtClean="0"/>
              <a:t>„</a:t>
            </a:r>
            <a:r>
              <a:rPr lang="cs-CZ" altLang="cs-CZ" sz="2200" u="sng" dirty="0" smtClean="0"/>
              <a:t>Registrující orgán (krajský úřad) je oprávněn provádět kontrolu</a:t>
            </a:r>
            <a:r>
              <a:rPr lang="cs-CZ" altLang="cs-CZ" sz="2200" dirty="0" smtClean="0"/>
              <a:t> </a:t>
            </a:r>
            <a:br>
              <a:rPr lang="cs-CZ" altLang="cs-CZ" sz="2200" dirty="0" smtClean="0"/>
            </a:br>
            <a:r>
              <a:rPr lang="cs-CZ" altLang="cs-CZ" sz="2200" dirty="0" smtClean="0"/>
              <a:t>i u fyzických a právnických osob, kterým nebylo vydáno rozhodnutí o registraci, </a:t>
            </a:r>
            <a:r>
              <a:rPr lang="cs-CZ" altLang="cs-CZ" sz="2200" u="sng" dirty="0" smtClean="0"/>
              <a:t>nasvědčují-li skutečnosti tomu, </a:t>
            </a:r>
            <a:br>
              <a:rPr lang="cs-CZ" altLang="cs-CZ" sz="2200" u="sng" dirty="0" smtClean="0"/>
            </a:br>
            <a:r>
              <a:rPr lang="cs-CZ" altLang="cs-CZ" sz="2200" u="sng" dirty="0" smtClean="0"/>
              <a:t>že u těchto osob jsou poskytovány sociální služby bez oprávnění </a:t>
            </a:r>
            <a:br>
              <a:rPr lang="cs-CZ" altLang="cs-CZ" sz="2200" u="sng" dirty="0" smtClean="0"/>
            </a:br>
            <a:r>
              <a:rPr lang="cs-CZ" altLang="cs-CZ" sz="2200" dirty="0" smtClean="0"/>
              <a:t>k jejich poskytování.“</a:t>
            </a:r>
          </a:p>
          <a:p>
            <a:pPr marL="0" indent="0" algn="just">
              <a:buFontTx/>
              <a:buNone/>
              <a:defRPr/>
            </a:pPr>
            <a:endParaRPr lang="cs-CZ" alt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820627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Podmínky </a:t>
            </a:r>
            <a:r>
              <a:rPr lang="cs-CZ" sz="2400" dirty="0" smtClean="0">
                <a:solidFill>
                  <a:schemeClr val="tx1"/>
                </a:solidFill>
              </a:rPr>
              <a:t>registrace,</a:t>
            </a:r>
            <a:endParaRPr lang="cs-CZ" altLang="cs-CZ" sz="2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dirty="0" smtClean="0"/>
              <a:t>které </a:t>
            </a:r>
            <a:r>
              <a:rPr lang="cs-CZ" sz="2400" dirty="0"/>
              <a:t>mají zaručit adekvátní a bezpečnou službu, jsou </a:t>
            </a:r>
            <a:r>
              <a:rPr lang="cs-CZ" sz="2400" b="1" dirty="0"/>
              <a:t>zejména</a:t>
            </a:r>
            <a:r>
              <a:rPr lang="cs-CZ" sz="2400" b="1" dirty="0" smtClean="0"/>
              <a:t>:</a:t>
            </a:r>
          </a:p>
          <a:p>
            <a:pPr algn="just">
              <a:defRPr/>
            </a:pPr>
            <a:r>
              <a:rPr lang="cs-CZ" sz="2200" b="1" u="sng" dirty="0" smtClean="0"/>
              <a:t>PRACOVNÍCI</a:t>
            </a:r>
            <a:r>
              <a:rPr lang="cs-CZ" sz="2200" dirty="0" smtClean="0"/>
              <a:t> 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cs-CZ" sz="2200" dirty="0" smtClean="0"/>
              <a:t>dostatečný </a:t>
            </a:r>
            <a:r>
              <a:rPr lang="cs-CZ" sz="2200" b="1" dirty="0"/>
              <a:t>počet</a:t>
            </a:r>
            <a:r>
              <a:rPr lang="cs-CZ" sz="2200" dirty="0" smtClean="0"/>
              <a:t>; 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cs-CZ" sz="2200" b="1" dirty="0" smtClean="0"/>
              <a:t>odborná </a:t>
            </a:r>
            <a:r>
              <a:rPr lang="cs-CZ" sz="2200" b="1" dirty="0"/>
              <a:t>způsobilost </a:t>
            </a:r>
            <a:r>
              <a:rPr lang="cs-CZ" sz="2200" dirty="0"/>
              <a:t>(</a:t>
            </a:r>
            <a:r>
              <a:rPr lang="cs-CZ" sz="2200" dirty="0" smtClean="0"/>
              <a:t>vzdělání definované </a:t>
            </a:r>
            <a:r>
              <a:rPr lang="cs-CZ" sz="2200" dirty="0"/>
              <a:t>zákonem</a:t>
            </a:r>
            <a:r>
              <a:rPr lang="cs-CZ" sz="2200" dirty="0" smtClean="0"/>
              <a:t>); 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cs-CZ" sz="2200" b="1" dirty="0" smtClean="0"/>
              <a:t>bezúhonnost</a:t>
            </a:r>
            <a:r>
              <a:rPr lang="cs-CZ" sz="2200" dirty="0" smtClean="0"/>
              <a:t> (poskytovatele i pracovníků </a:t>
            </a:r>
            <a:r>
              <a:rPr lang="cs-CZ" sz="2200" dirty="0"/>
              <a:t>poskytujících </a:t>
            </a:r>
            <a:r>
              <a:rPr lang="cs-CZ" sz="2200" dirty="0" smtClean="0"/>
              <a:t>službu).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2200" u="sng" dirty="0" smtClean="0"/>
              <a:t>riziko </a:t>
            </a:r>
            <a:r>
              <a:rPr lang="cs-CZ" sz="2200" u="sng" dirty="0"/>
              <a:t>pro klienta </a:t>
            </a:r>
            <a:r>
              <a:rPr lang="cs-CZ" sz="2200" u="sng" dirty="0" smtClean="0"/>
              <a:t>poskytovatele neregistrované </a:t>
            </a:r>
            <a:r>
              <a:rPr lang="cs-CZ" sz="2200" u="sng" dirty="0"/>
              <a:t>služby, který nemusí tuto podmínku respektovat:</a:t>
            </a:r>
            <a:r>
              <a:rPr lang="cs-CZ" sz="2200" dirty="0"/>
              <a:t> </a:t>
            </a:r>
            <a:r>
              <a:rPr lang="cs-CZ" sz="2200" b="1" dirty="0"/>
              <a:t>ohrožení života, zdraví, důstojnosti</a:t>
            </a:r>
            <a:r>
              <a:rPr lang="cs-CZ" sz="2200" dirty="0"/>
              <a:t>, je-li péče (zdrav. i soc.) poskytována </a:t>
            </a:r>
            <a:r>
              <a:rPr lang="cs-CZ" sz="2200" dirty="0" smtClean="0"/>
              <a:t>laiky a není </a:t>
            </a:r>
            <a:r>
              <a:rPr lang="cs-CZ" sz="2200" dirty="0"/>
              <a:t>zaručen </a:t>
            </a:r>
            <a:r>
              <a:rPr lang="cs-CZ" sz="2200" dirty="0" smtClean="0"/>
              <a:t>počet, stabilita pracovníků, ani bezúhonnost pracovníků i poskytovatele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8468443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Podmínky </a:t>
            </a:r>
            <a:r>
              <a:rPr lang="cs-CZ" sz="2400" dirty="0" smtClean="0">
                <a:solidFill>
                  <a:schemeClr val="tx1"/>
                </a:solidFill>
              </a:rPr>
              <a:t>registrace,</a:t>
            </a:r>
            <a:endParaRPr lang="cs-CZ" altLang="cs-CZ" sz="2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dirty="0" smtClean="0"/>
              <a:t>které </a:t>
            </a:r>
            <a:r>
              <a:rPr lang="cs-CZ" sz="2400" dirty="0"/>
              <a:t>mají zaručit adekvátní a bezpečnou službu, jsou </a:t>
            </a:r>
            <a:r>
              <a:rPr lang="cs-CZ" sz="2400" dirty="0" smtClean="0"/>
              <a:t>dále např.:</a:t>
            </a:r>
          </a:p>
          <a:p>
            <a:pPr algn="just">
              <a:defRPr/>
            </a:pPr>
            <a:r>
              <a:rPr lang="cs-CZ" sz="2200" b="1" u="sng" dirty="0" smtClean="0"/>
              <a:t>PROSTOR</a:t>
            </a:r>
            <a:r>
              <a:rPr lang="cs-CZ" sz="2200" dirty="0" smtClean="0"/>
              <a:t> – </a:t>
            </a:r>
            <a:r>
              <a:rPr lang="cs-CZ" sz="2200" b="1" dirty="0" smtClean="0"/>
              <a:t>materiální, technické, hygienické podmínky </a:t>
            </a:r>
            <a:r>
              <a:rPr lang="cs-CZ" sz="2200" dirty="0" smtClean="0"/>
              <a:t>odpovídající druhu služby a potřebám klientů 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2200" u="sng" dirty="0" smtClean="0"/>
              <a:t>riziko </a:t>
            </a:r>
            <a:r>
              <a:rPr lang="cs-CZ" sz="2200" u="sng" dirty="0"/>
              <a:t>pro klienta </a:t>
            </a:r>
            <a:r>
              <a:rPr lang="cs-CZ" sz="2200" u="sng" dirty="0" smtClean="0"/>
              <a:t>neregistrované služby:</a:t>
            </a:r>
            <a:r>
              <a:rPr lang="cs-CZ" sz="2200" dirty="0" smtClean="0"/>
              <a:t> </a:t>
            </a:r>
            <a:r>
              <a:rPr lang="cs-CZ" sz="2200" b="1" dirty="0" smtClean="0"/>
              <a:t>ohrožení života </a:t>
            </a:r>
            <a:br>
              <a:rPr lang="cs-CZ" sz="2200" b="1" dirty="0" smtClean="0"/>
            </a:br>
            <a:r>
              <a:rPr lang="cs-CZ" sz="2200" b="1" dirty="0" smtClean="0"/>
              <a:t>a zdraví</a:t>
            </a:r>
            <a:r>
              <a:rPr lang="cs-CZ" sz="2200" dirty="0" smtClean="0"/>
              <a:t> (chybějící provozní řád schválený KHS a riziko nečistoty prostor, přípravy stravy, nedostatečnost prostor </a:t>
            </a:r>
            <a:br>
              <a:rPr lang="cs-CZ" sz="2200" dirty="0" smtClean="0"/>
            </a:br>
            <a:r>
              <a:rPr lang="cs-CZ" sz="2200" dirty="0" smtClean="0"/>
              <a:t>pro osobní hygienu, riziko nepřipravenosti na mimořádné události – požár aj. – objekt nemusí být bezbariérový </a:t>
            </a:r>
            <a:br>
              <a:rPr lang="cs-CZ" sz="2200" dirty="0" smtClean="0"/>
            </a:br>
            <a:r>
              <a:rPr lang="cs-CZ" sz="2200" dirty="0" smtClean="0"/>
              <a:t>a zkolaudován k danému účelu, kapacita může být překročena), </a:t>
            </a:r>
            <a:r>
              <a:rPr lang="cs-CZ" sz="2200" b="1" dirty="0" smtClean="0"/>
              <a:t>narušení soukromí a důstojnosti klienta </a:t>
            </a:r>
            <a:r>
              <a:rPr lang="cs-CZ" sz="2200" dirty="0" smtClean="0"/>
              <a:t>(vícelůžkové pokoje bez prvků zajišťujících soukromí)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8854769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Podmínky </a:t>
            </a:r>
            <a:r>
              <a:rPr lang="cs-CZ" sz="2400" dirty="0" smtClean="0">
                <a:solidFill>
                  <a:schemeClr val="tx1"/>
                </a:solidFill>
              </a:rPr>
              <a:t>registrace,</a:t>
            </a:r>
            <a:endParaRPr lang="cs-CZ" altLang="cs-CZ" sz="2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dirty="0" smtClean="0"/>
              <a:t>které </a:t>
            </a:r>
            <a:r>
              <a:rPr lang="cs-CZ" sz="2400" dirty="0"/>
              <a:t>mají zaručit adekvátní a bezpečnou službu, jsou </a:t>
            </a:r>
            <a:r>
              <a:rPr lang="cs-CZ" sz="2400" dirty="0" smtClean="0"/>
              <a:t>dále:</a:t>
            </a:r>
          </a:p>
          <a:p>
            <a:pPr algn="just">
              <a:defRPr/>
            </a:pPr>
            <a:r>
              <a:rPr lang="cs-CZ" sz="2200" b="1" u="sng" dirty="0" smtClean="0"/>
              <a:t>PLÁN FINANČNÍHO ZAJIŠTĚNÍ </a:t>
            </a:r>
            <a:r>
              <a:rPr lang="cs-CZ" sz="2200" dirty="0" smtClean="0"/>
              <a:t>– </a:t>
            </a:r>
            <a:r>
              <a:rPr lang="cs-CZ" sz="2200" dirty="0"/>
              <a:t>kvalifikovaný odhad nákladů a příjmů (s důrazem na vícezdrojové </a:t>
            </a:r>
            <a:r>
              <a:rPr lang="cs-CZ" sz="2200" dirty="0" smtClean="0"/>
              <a:t>financování </a:t>
            </a:r>
            <a:br>
              <a:rPr lang="cs-CZ" sz="2200" dirty="0" smtClean="0"/>
            </a:br>
            <a:r>
              <a:rPr lang="cs-CZ" sz="2200" dirty="0" smtClean="0"/>
              <a:t>a při respektování právní úpravou stanovených stropů úhrad klientů) </a:t>
            </a:r>
            <a:r>
              <a:rPr lang="cs-CZ" sz="2200" dirty="0"/>
              <a:t>tak, aby byl předpoklad, že služba bude finančně udržitelná </a:t>
            </a:r>
            <a:r>
              <a:rPr lang="cs-CZ" sz="2200" dirty="0" smtClean="0"/>
              <a:t>a </a:t>
            </a:r>
            <a:r>
              <a:rPr lang="cs-CZ" sz="2200" dirty="0"/>
              <a:t>tedy stabilní </a:t>
            </a:r>
            <a:r>
              <a:rPr lang="cs-CZ" sz="2200" dirty="0" smtClean="0"/>
              <a:t>(+ poskytovatel může získat dotace)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2200" u="sng" dirty="0" smtClean="0"/>
              <a:t>riziko </a:t>
            </a:r>
            <a:r>
              <a:rPr lang="cs-CZ" sz="2200" u="sng" dirty="0"/>
              <a:t>pro klienta </a:t>
            </a:r>
            <a:r>
              <a:rPr lang="cs-CZ" sz="2200" u="sng" dirty="0" smtClean="0"/>
              <a:t>neregistrované služby:</a:t>
            </a:r>
            <a:r>
              <a:rPr lang="cs-CZ" sz="2200" dirty="0" smtClean="0"/>
              <a:t> </a:t>
            </a:r>
            <a:r>
              <a:rPr lang="cs-CZ" sz="2200" b="1" dirty="0" smtClean="0"/>
              <a:t>ohrožení života </a:t>
            </a:r>
            <a:br>
              <a:rPr lang="cs-CZ" sz="2200" b="1" dirty="0" smtClean="0"/>
            </a:br>
            <a:r>
              <a:rPr lang="cs-CZ" sz="2200" b="1" dirty="0" smtClean="0"/>
              <a:t>a zdraví</a:t>
            </a:r>
            <a:r>
              <a:rPr lang="cs-CZ" sz="2200" dirty="0" smtClean="0"/>
              <a:t> (nedostatečná péče ve snaze minimalizovat náklady – nedostatek personálu, stravy – či její nevyváženost), </a:t>
            </a:r>
            <a:r>
              <a:rPr lang="cs-CZ" sz="2200" b="1" dirty="0" smtClean="0"/>
              <a:t>vysoké platby</a:t>
            </a: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14527430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Podmínky </a:t>
            </a:r>
            <a:r>
              <a:rPr lang="cs-CZ" sz="2400" dirty="0" smtClean="0">
                <a:solidFill>
                  <a:schemeClr val="tx1"/>
                </a:solidFill>
              </a:rPr>
              <a:t>registrace,</a:t>
            </a:r>
            <a:endParaRPr lang="cs-CZ" altLang="cs-CZ" sz="2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400" dirty="0" smtClean="0"/>
              <a:t>které </a:t>
            </a:r>
            <a:r>
              <a:rPr lang="cs-CZ" sz="2400" dirty="0"/>
              <a:t>mají zaručit adekvátní a bezpečnou službu, jsou </a:t>
            </a:r>
            <a:r>
              <a:rPr lang="cs-CZ" sz="2400" dirty="0" smtClean="0"/>
              <a:t>dále:</a:t>
            </a:r>
          </a:p>
          <a:p>
            <a:pPr algn="just">
              <a:defRPr/>
            </a:pPr>
            <a:r>
              <a:rPr lang="cs-CZ" sz="2200" b="1" u="sng" dirty="0" smtClean="0"/>
              <a:t>POPIS REALIZACE POSKYTOVÁNÍ SOC. SLUŽBY </a:t>
            </a:r>
            <a:br>
              <a:rPr lang="cs-CZ" sz="2200" b="1" u="sng" dirty="0" smtClean="0"/>
            </a:br>
            <a:r>
              <a:rPr lang="cs-CZ" sz="2200" dirty="0" smtClean="0"/>
              <a:t>– popis procesu poskytování soc. služby garantující nabídku základních činností a úkonů tak, jak jsou stanoveny právní úpravou, a to při respektování 15 standardů kvality a práv uživatele (např. podat stížnost) a dodržení dalších povinností poskytovatele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2200" u="sng" dirty="0" smtClean="0"/>
              <a:t>riziko </a:t>
            </a:r>
            <a:r>
              <a:rPr lang="cs-CZ" sz="2200" u="sng" dirty="0"/>
              <a:t>pro klienta </a:t>
            </a:r>
            <a:r>
              <a:rPr lang="cs-CZ" sz="2200" u="sng" dirty="0" smtClean="0"/>
              <a:t>neregistrované služby</a:t>
            </a:r>
            <a:r>
              <a:rPr lang="cs-CZ" sz="2200" dirty="0" smtClean="0"/>
              <a:t> – </a:t>
            </a:r>
            <a:r>
              <a:rPr lang="cs-CZ" sz="2200" b="1" dirty="0" smtClean="0"/>
              <a:t>ohrožení života </a:t>
            </a:r>
            <a:br>
              <a:rPr lang="cs-CZ" sz="2200" b="1" dirty="0" smtClean="0"/>
            </a:br>
            <a:r>
              <a:rPr lang="cs-CZ" sz="2200" b="1" dirty="0" smtClean="0"/>
              <a:t>a zdraví a nedostatečnost péče</a:t>
            </a:r>
            <a:r>
              <a:rPr lang="cs-CZ" sz="2200" dirty="0" smtClean="0"/>
              <a:t> (obsah a rozsah činností nemusí být definován a zaručena jejich kvalita, </a:t>
            </a:r>
            <a:br>
              <a:rPr lang="cs-CZ" sz="2200" dirty="0" smtClean="0"/>
            </a:br>
            <a:r>
              <a:rPr lang="cs-CZ" sz="2200" dirty="0" smtClean="0"/>
              <a:t>přičemž mohou absentovat nástroje ochrany a mechanismy nápravy ad.)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327946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z</a:t>
            </a:r>
            <a:r>
              <a:rPr lang="cs-CZ" sz="2400" dirty="0" smtClean="0">
                <a:solidFill>
                  <a:schemeClr val="tx1"/>
                </a:solidFill>
              </a:rPr>
              <a:t>rušení registrace 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a zajištění návazné služby</a:t>
            </a:r>
            <a:endParaRPr lang="cs-CZ" altLang="cs-CZ" sz="2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endParaRPr lang="cs-CZ" sz="2400" b="1" u="sng" dirty="0" smtClean="0"/>
          </a:p>
          <a:p>
            <a:pPr marL="0" indent="0" algn="just">
              <a:buFontTx/>
              <a:buNone/>
              <a:defRPr/>
            </a:pPr>
            <a:r>
              <a:rPr lang="cs-CZ" sz="2200" u="sng" dirty="0" smtClean="0"/>
              <a:t>§ 82 odst. 3 písm. d) zákona o soc. službách:</a:t>
            </a: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„Registrující </a:t>
            </a:r>
            <a:r>
              <a:rPr lang="cs-CZ" sz="2200" dirty="0"/>
              <a:t>orgán rozhodne o zrušení registrace, jestliže </a:t>
            </a:r>
            <a:r>
              <a:rPr lang="cs-CZ" sz="2200" b="1" dirty="0"/>
              <a:t>poskytovatel</a:t>
            </a:r>
            <a:r>
              <a:rPr lang="cs-CZ" sz="2200" dirty="0"/>
              <a:t> sociálních služeb </a:t>
            </a:r>
            <a:r>
              <a:rPr lang="cs-CZ" sz="2200" b="1" dirty="0"/>
              <a:t>požádá o zrušení </a:t>
            </a:r>
            <a:r>
              <a:rPr lang="cs-CZ" sz="2200" dirty="0"/>
              <a:t>registrace; tato </a:t>
            </a:r>
            <a:r>
              <a:rPr lang="cs-CZ" sz="2200" b="1" dirty="0"/>
              <a:t>žádost musí být podána </a:t>
            </a:r>
            <a:r>
              <a:rPr lang="cs-CZ" sz="2200" b="1" u="sng" dirty="0" smtClean="0"/>
              <a:t>nejméně 3 </a:t>
            </a:r>
            <a:r>
              <a:rPr lang="cs-CZ" sz="2200" b="1" u="sng" dirty="0"/>
              <a:t>měsíce přede dnem ukončení činnosti</a:t>
            </a:r>
            <a:r>
              <a:rPr lang="cs-CZ" sz="2200" dirty="0" smtClean="0"/>
              <a:t>.“</a:t>
            </a: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cs-CZ" sz="2200" u="sng" dirty="0" smtClean="0"/>
              <a:t>riziko </a:t>
            </a:r>
            <a:r>
              <a:rPr lang="cs-CZ" sz="2200" u="sng" dirty="0"/>
              <a:t>pro klienta </a:t>
            </a:r>
            <a:r>
              <a:rPr lang="cs-CZ" sz="2200" u="sng" dirty="0" smtClean="0"/>
              <a:t>neregistrované služby</a:t>
            </a:r>
            <a:r>
              <a:rPr lang="cs-CZ" sz="2200" dirty="0" smtClean="0"/>
              <a:t> – </a:t>
            </a:r>
            <a:r>
              <a:rPr lang="cs-CZ" sz="2200" b="1" dirty="0" smtClean="0"/>
              <a:t>ohrožení života </a:t>
            </a:r>
            <a:br>
              <a:rPr lang="cs-CZ" sz="2200" b="1" dirty="0" smtClean="0"/>
            </a:br>
            <a:r>
              <a:rPr lang="cs-CZ" sz="2200" b="1" dirty="0" smtClean="0"/>
              <a:t>a zdraví a zajištění potřeb klienta</a:t>
            </a:r>
            <a:r>
              <a:rPr lang="cs-CZ" sz="2200" dirty="0" smtClean="0"/>
              <a:t> (výpovědní lhůty a důvody nejsou buď stanoveny, nebo nejsou dostatečné – např. ve vzoru smlouvy o zajištění péče asistentem sociální péče používané pro účely doložení na Úřad práce ČR je 7 denní výpovědní doba + neregistrovaná soc. služba nemá povinnost zajistit návaznou službu)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6742253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048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altLang="cs-CZ" sz="2400" dirty="0" smtClean="0">
                <a:solidFill>
                  <a:schemeClr val="tx1"/>
                </a:solidFill>
                <a:latin typeface="+mn-lt"/>
              </a:rPr>
              <a:t>zdroje pomoci, pokud osoba potřebuje soc. službu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  <a:defRPr/>
            </a:pPr>
            <a:r>
              <a:rPr lang="cs-CZ" sz="2200" b="1" u="sng" dirty="0" smtClean="0"/>
              <a:t>veřejný registr</a:t>
            </a: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- </a:t>
            </a:r>
            <a:r>
              <a:rPr lang="cs-CZ" sz="2200" b="1" dirty="0" smtClean="0"/>
              <a:t>soc. služby, které mají </a:t>
            </a:r>
            <a:r>
              <a:rPr lang="cs-CZ" sz="2200" dirty="0" smtClean="0"/>
              <a:t>oprávnění k poskytování (</a:t>
            </a:r>
            <a:r>
              <a:rPr lang="cs-CZ" sz="2200" b="1" dirty="0" smtClean="0"/>
              <a:t>rozhodnutí o registraci</a:t>
            </a:r>
            <a:r>
              <a:rPr lang="cs-CZ" sz="2200" dirty="0" smtClean="0"/>
              <a:t>), jsou uvedeny ve veřejném registru:  </a:t>
            </a:r>
            <a:r>
              <a:rPr lang="cs-CZ" sz="2200" dirty="0" smtClean="0">
                <a:solidFill>
                  <a:srgbClr val="FF0000"/>
                </a:solidFill>
                <a:hlinkClick r:id="rId2"/>
              </a:rPr>
              <a:t>https://iregistr.mpsv.cz</a:t>
            </a:r>
            <a:r>
              <a:rPr lang="cs-CZ" sz="2200" dirty="0" smtClean="0"/>
              <a:t>;</a:t>
            </a:r>
          </a:p>
          <a:p>
            <a:pPr marL="0" indent="0" algn="just">
              <a:buFontTx/>
              <a:buNone/>
              <a:defRPr/>
            </a:pPr>
            <a:endParaRPr lang="cs-CZ" sz="2200" dirty="0" smtClean="0"/>
          </a:p>
          <a:p>
            <a:pPr algn="just">
              <a:buFont typeface="Wingdings" panose="05000000000000000000" pitchFamily="2" charset="2"/>
              <a:buChar char="q"/>
              <a:defRPr/>
            </a:pPr>
            <a:r>
              <a:rPr lang="cs-CZ" sz="2200" b="1" u="sng" dirty="0" smtClean="0"/>
              <a:t>rozcestník příspěvkových organizací OK v soc. oblasti </a:t>
            </a:r>
            <a:br>
              <a:rPr lang="cs-CZ" sz="2200" b="1" u="sng" dirty="0" smtClean="0"/>
            </a:br>
            <a:r>
              <a:rPr lang="cs-CZ" sz="2200" dirty="0" smtClean="0"/>
              <a:t>- </a:t>
            </a:r>
            <a:r>
              <a:rPr lang="cs-CZ" sz="2200" b="1" dirty="0" smtClean="0"/>
              <a:t>registrované sociální služby příspěvkových organizací Olomouckého kraje </a:t>
            </a:r>
            <a:r>
              <a:rPr lang="cs-CZ" sz="2200" dirty="0" smtClean="0"/>
              <a:t>jsou uvedeny rovněž zde: </a:t>
            </a:r>
            <a:r>
              <a:rPr lang="cs-CZ" sz="2200" dirty="0" smtClean="0">
                <a:solidFill>
                  <a:srgbClr val="FF0000"/>
                </a:solidFill>
                <a:hlinkClick r:id="rId3"/>
              </a:rPr>
              <a:t>https://www.domovyok.cz/</a:t>
            </a:r>
            <a:endParaRPr lang="cs-CZ" sz="2200" dirty="0" smtClean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2200" dirty="0" smtClean="0">
              <a:solidFill>
                <a:srgbClr val="FF0000"/>
              </a:solidFill>
            </a:endParaRPr>
          </a:p>
          <a:p>
            <a:pPr marL="0" indent="0" algn="just">
              <a:buFontTx/>
              <a:buNone/>
              <a:defRPr/>
            </a:pPr>
            <a:r>
              <a:rPr lang="cs-CZ" sz="2200" dirty="0" smtClean="0"/>
              <a:t>Nedoporučuje se vyhledávat přes prohlížeč, za sociální službu se může vydávat neregistrovaná služba.</a:t>
            </a:r>
          </a:p>
          <a:p>
            <a:pPr marL="0" indent="0" algn="just">
              <a:buFontTx/>
              <a:buNone/>
              <a:defRPr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294756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048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altLang="cs-CZ" sz="2400" dirty="0" smtClean="0">
                <a:solidFill>
                  <a:schemeClr val="tx1"/>
                </a:solidFill>
                <a:latin typeface="+mn-lt"/>
              </a:rPr>
              <a:t>zdroje pomoci, pokud osoba potřebuje soc. službu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endParaRPr lang="cs-CZ" sz="2200" u="sng" dirty="0" smtClean="0"/>
          </a:p>
          <a:p>
            <a:pPr marL="0" indent="0" algn="just">
              <a:buFontTx/>
              <a:buNone/>
              <a:defRPr/>
            </a:pPr>
            <a:r>
              <a:rPr lang="cs-CZ" sz="2200" u="sng" dirty="0" smtClean="0"/>
              <a:t>občan i instituce se mohou obrátit na:</a:t>
            </a:r>
          </a:p>
          <a:p>
            <a:pPr marL="0" indent="0" algn="just">
              <a:buFontTx/>
              <a:buNone/>
              <a:defRPr/>
            </a:pPr>
            <a:endParaRPr lang="cs-CZ" sz="2200" u="sng" dirty="0" smtClean="0"/>
          </a:p>
          <a:p>
            <a:pPr algn="just">
              <a:buFont typeface="Wingdings" panose="05000000000000000000" pitchFamily="2" charset="2"/>
              <a:buChar char="q"/>
              <a:defRPr/>
            </a:pPr>
            <a:r>
              <a:rPr lang="cs-CZ" sz="2200" b="1" u="sng" dirty="0" smtClean="0"/>
              <a:t>obecní úřad obce s rozšířenou působností</a:t>
            </a:r>
          </a:p>
          <a:p>
            <a:pPr marL="0" indent="0" algn="just">
              <a:buFontTx/>
              <a:buNone/>
              <a:defRPr/>
            </a:pPr>
            <a:r>
              <a:rPr lang="cs-CZ" sz="2200" u="sng" dirty="0" smtClean="0"/>
              <a:t>§ 92 písm. d) zákona o soc. službách </a:t>
            </a:r>
            <a:r>
              <a:rPr lang="cs-CZ" sz="2200" dirty="0"/>
              <a:t>– </a:t>
            </a:r>
            <a:r>
              <a:rPr lang="cs-CZ" sz="2200" dirty="0" smtClean="0"/>
              <a:t>„na </a:t>
            </a:r>
            <a:r>
              <a:rPr lang="cs-CZ" sz="2200" dirty="0"/>
              <a:t>území svého správního obvodu koordinuje poskytování sociálních služeb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 </a:t>
            </a:r>
            <a:r>
              <a:rPr lang="cs-CZ" sz="2200" b="1" dirty="0"/>
              <a:t>realizuje činnosti sociální práce </a:t>
            </a:r>
            <a:r>
              <a:rPr lang="cs-CZ" sz="2200" dirty="0"/>
              <a:t>vedoucí k řešení nepříznivé sociální </a:t>
            </a:r>
            <a:r>
              <a:rPr lang="cs-CZ" sz="2200" dirty="0" smtClean="0"/>
              <a:t>situace a </a:t>
            </a:r>
            <a:r>
              <a:rPr lang="cs-CZ" sz="2200" dirty="0"/>
              <a:t>k sociálnímu začleňování osob; </a:t>
            </a:r>
            <a:r>
              <a:rPr lang="cs-CZ" sz="2200" b="1" dirty="0" smtClean="0"/>
              <a:t>při tom </a:t>
            </a:r>
            <a:r>
              <a:rPr lang="cs-CZ" sz="2200" b="1" dirty="0"/>
              <a:t>spolupracuje s krajskou pobočkou Úřadu práce </a:t>
            </a:r>
            <a:r>
              <a:rPr lang="cs-CZ" sz="2200" b="1" dirty="0" smtClean="0"/>
              <a:t>a </a:t>
            </a:r>
            <a:r>
              <a:rPr lang="cs-CZ" sz="2200" b="1" dirty="0"/>
              <a:t>krajským úřadem</a:t>
            </a:r>
            <a:r>
              <a:rPr lang="cs-CZ" sz="2200" dirty="0" smtClean="0"/>
              <a:t>.“</a:t>
            </a:r>
          </a:p>
          <a:p>
            <a:pPr marL="0" indent="0" algn="just">
              <a:buFontTx/>
              <a:buNone/>
              <a:defRPr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2600045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048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cs-CZ" altLang="cs-CZ" sz="2400" dirty="0" smtClean="0">
                <a:solidFill>
                  <a:schemeClr val="tx1"/>
                </a:solidFill>
                <a:latin typeface="+mn-lt"/>
              </a:rPr>
              <a:t>zdroje pomoci, pokud osoba potřebuje soc. službu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  <a:defRPr/>
            </a:pPr>
            <a:endParaRPr lang="cs-CZ" sz="2200" b="1" u="sng" dirty="0" smtClean="0"/>
          </a:p>
          <a:p>
            <a:pPr algn="just">
              <a:buFont typeface="Wingdings" panose="05000000000000000000" pitchFamily="2" charset="2"/>
              <a:buChar char="q"/>
              <a:defRPr/>
            </a:pPr>
            <a:r>
              <a:rPr lang="cs-CZ" sz="2200" b="1" u="sng" dirty="0" smtClean="0"/>
              <a:t>obecní úřad obce s rozšířenou působností </a:t>
            </a:r>
          </a:p>
          <a:p>
            <a:pPr marL="0" indent="0" algn="just">
              <a:buFontTx/>
              <a:buNone/>
              <a:defRPr/>
            </a:pPr>
            <a:r>
              <a:rPr lang="cs-CZ" sz="2200" u="sng" dirty="0" smtClean="0"/>
              <a:t>§ 92 písm. a) zákona o soc. službách </a:t>
            </a:r>
            <a:r>
              <a:rPr lang="cs-CZ" sz="2200" dirty="0"/>
              <a:t>– </a:t>
            </a:r>
            <a:r>
              <a:rPr lang="cs-CZ" sz="2200" dirty="0" smtClean="0"/>
              <a:t>„</a:t>
            </a:r>
            <a:r>
              <a:rPr lang="cs-CZ" sz="2200" b="1" dirty="0" smtClean="0"/>
              <a:t>zajišťuje </a:t>
            </a:r>
            <a:r>
              <a:rPr lang="cs-CZ" sz="2200" b="1" dirty="0"/>
              <a:t>osobě</a:t>
            </a:r>
            <a:r>
              <a:rPr lang="cs-CZ" sz="2200" dirty="0"/>
              <a:t>,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které </a:t>
            </a:r>
            <a:r>
              <a:rPr lang="cs-CZ" sz="2200" dirty="0"/>
              <a:t>není poskytována sociální služba</a:t>
            </a:r>
            <a:r>
              <a:rPr lang="cs-CZ" sz="2200" dirty="0" smtClean="0"/>
              <a:t>, a </a:t>
            </a:r>
            <a:r>
              <a:rPr lang="cs-CZ" sz="2200" dirty="0"/>
              <a:t>je v takové situaci,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kdy </a:t>
            </a:r>
            <a:r>
              <a:rPr lang="cs-CZ" sz="2200" dirty="0"/>
              <a:t>neposkytnutí okamžité pomoci </a:t>
            </a:r>
            <a:r>
              <a:rPr lang="cs-CZ" sz="2200" b="1" dirty="0"/>
              <a:t>by ohrozilo její život nebo zdraví</a:t>
            </a:r>
            <a:r>
              <a:rPr lang="cs-CZ" sz="2200" dirty="0"/>
              <a:t>, </a:t>
            </a:r>
            <a:r>
              <a:rPr lang="cs-CZ" sz="2200" b="1" dirty="0"/>
              <a:t>poskytnutí sociální služby nebo jiné formy pomoci</a:t>
            </a:r>
            <a:r>
              <a:rPr lang="cs-CZ" sz="2200" dirty="0"/>
              <a:t>,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 </a:t>
            </a:r>
            <a:r>
              <a:rPr lang="cs-CZ" sz="2200" dirty="0"/>
              <a:t>to v nezbytném rozsahu; místní příslušnost se řídí místem trvalého nebo hlášeného pobytu </a:t>
            </a:r>
            <a:r>
              <a:rPr lang="cs-CZ" sz="2200" dirty="0" smtClean="0"/>
              <a:t>osoby.“</a:t>
            </a:r>
          </a:p>
        </p:txBody>
      </p:sp>
    </p:spTree>
    <p:extLst>
      <p:ext uri="{BB962C8B-B14F-4D97-AF65-F5344CB8AC3E}">
        <p14:creationId xmlns:p14="http://schemas.microsoft.com/office/powerpoint/2010/main" val="11204741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304800" y="106363"/>
            <a:ext cx="8229600" cy="1143000"/>
          </a:xfrm>
        </p:spPr>
        <p:txBody>
          <a:bodyPr/>
          <a:lstStyle/>
          <a:p>
            <a:pPr>
              <a:defRPr/>
            </a:pPr>
            <a:endParaRPr lang="cs-CZ" altLang="cs-CZ" sz="3200" b="1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endParaRPr lang="cs-CZ" sz="2600" dirty="0" smtClean="0">
              <a:solidFill>
                <a:srgbClr val="7030A0"/>
              </a:solidFill>
            </a:endParaRPr>
          </a:p>
          <a:p>
            <a:pPr marL="0" indent="0" algn="ctr">
              <a:buFontTx/>
              <a:buNone/>
              <a:defRPr/>
            </a:pPr>
            <a:endParaRPr lang="cs-CZ" sz="2600" dirty="0">
              <a:solidFill>
                <a:srgbClr val="7030A0"/>
              </a:solidFill>
            </a:endParaRPr>
          </a:p>
          <a:p>
            <a:pPr marL="0" indent="0" algn="ctr">
              <a:buFontTx/>
              <a:buNone/>
              <a:defRPr/>
            </a:pPr>
            <a:endParaRPr lang="cs-CZ" dirty="0" smtClean="0">
              <a:solidFill>
                <a:srgbClr val="7030A0"/>
              </a:solidFill>
            </a:endParaRPr>
          </a:p>
          <a:p>
            <a:pPr marL="0" indent="0" algn="ctr">
              <a:buFontTx/>
              <a:buNone/>
              <a:defRPr/>
            </a:pPr>
            <a:r>
              <a:rPr lang="cs-CZ" sz="4400" b="1" i="1" dirty="0" smtClean="0"/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24236874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altLang="cs-CZ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altLang="cs-CZ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5845</TotalTime>
  <Words>4166</Words>
  <Application>Microsoft Office PowerPoint</Application>
  <PresentationFormat>Předvádění na obrazovce (4:3)</PresentationFormat>
  <Paragraphs>326</Paragraphs>
  <Slides>44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44</vt:i4>
      </vt:variant>
    </vt:vector>
  </HeadingPairs>
  <TitlesOfParts>
    <vt:vector size="52" baseType="lpstr">
      <vt:lpstr>ＭＳ Ｐゴシック</vt:lpstr>
      <vt:lpstr>Arial</vt:lpstr>
      <vt:lpstr>Times New Roman</vt:lpstr>
      <vt:lpstr>Wingdings</vt:lpstr>
      <vt:lpstr>Výchozí návrh</vt:lpstr>
      <vt:lpstr>1_Výchozí návrh</vt:lpstr>
      <vt:lpstr>2_Výchozí návrh</vt:lpstr>
      <vt:lpstr>List</vt:lpstr>
      <vt:lpstr>Prezentace aplikace PowerPoint</vt:lpstr>
      <vt:lpstr>Prezentace aplikace PowerPoint</vt:lpstr>
      <vt:lpstr>Síť sociálních služeb </vt:lpstr>
      <vt:lpstr>Postup pro aktualizaci sítě</vt:lpstr>
      <vt:lpstr>Postup pro aktualizaci sítě</vt:lpstr>
      <vt:lpstr>Postup pro aktualizaci sítě</vt:lpstr>
      <vt:lpstr>Střednědobý plán, Akční plány</vt:lpstr>
      <vt:lpstr>Střednědobé plánování sociálních služeb na krajské úrovni</vt:lpstr>
      <vt:lpstr>Střednědobé plánování sociálních služeb na krajské úrovni</vt:lpstr>
      <vt:lpstr>Aktualizace sítě pro rok 2022</vt:lpstr>
      <vt:lpstr>Prezentace aplikace PowerPoint</vt:lpstr>
      <vt:lpstr>Program finanční podpory poskytování sociálních služeb v Olomouckém kraji</vt:lpstr>
      <vt:lpstr>Program finanční podpory poskytování sociálních služeb v Olomouckém kraji</vt:lpstr>
      <vt:lpstr>Program finanční podpory poskytování sociálních služeb v Olomouckém kraji</vt:lpstr>
      <vt:lpstr>Vývoj financování v letech 2016 - 2021</vt:lpstr>
      <vt:lpstr>Financování v roce 2020 v členění dle ORP</vt:lpstr>
      <vt:lpstr>Prezentace aplikace PowerPoint</vt:lpstr>
      <vt:lpstr>Transformace pobytových sociálních služeb v OK</vt:lpstr>
      <vt:lpstr>Transformace pobytových sociálních služeb v OK</vt:lpstr>
      <vt:lpstr>Transformace pobytových sociálních služeb v OK</vt:lpstr>
      <vt:lpstr>Transformace pobytových sociálních služeb v OK</vt:lpstr>
      <vt:lpstr>Transformace pobytových sociálních služeb v OK</vt:lpstr>
      <vt:lpstr>Transformace pobytových sociálních služeb v OK</vt:lpstr>
      <vt:lpstr>Transformace pobytových sociálních služeb v OK</vt:lpstr>
      <vt:lpstr>Prezentace aplikace PowerPoint</vt:lpstr>
      <vt:lpstr>oprávnění k poskytování soc. služby  a přestupek</vt:lpstr>
      <vt:lpstr>přestupek a pokuta</vt:lpstr>
      <vt:lpstr> důvodová zpráva k novele ustanovení  o pokutě - zákon č. 189/2016 Sb.: </vt:lpstr>
      <vt:lpstr>Nejvyšší správní soud k registraci  a k závažnosti přestupku</vt:lpstr>
      <vt:lpstr>možná trestní odpovědnost</vt:lpstr>
      <vt:lpstr>možná trestní odpovědnost</vt:lpstr>
      <vt:lpstr>obcházení registrace soc. služby  x asistent sociální péče</vt:lpstr>
      <vt:lpstr>MPSV o institutu asistenta sociální péče</vt:lpstr>
      <vt:lpstr>Veřejný ochránce práv o institutu asistenta sociální péče</vt:lpstr>
      <vt:lpstr>oprávnění krajského úřadu ke kontrole</vt:lpstr>
      <vt:lpstr>Podmínky registrace,</vt:lpstr>
      <vt:lpstr>Podmínky registrace,</vt:lpstr>
      <vt:lpstr>Podmínky registrace,</vt:lpstr>
      <vt:lpstr>Podmínky registrace,</vt:lpstr>
      <vt:lpstr>zrušení registrace  a zajištění návazné služby</vt:lpstr>
      <vt:lpstr>zdroje pomoci, pokud osoba potřebuje soc. službu</vt:lpstr>
      <vt:lpstr>zdroje pomoci, pokud osoba potřebuje soc. službu</vt:lpstr>
      <vt:lpstr>zdroje pomoci, pokud osoba potřebuje soc. službu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Kateřina Gajdošová</dc:creator>
  <cp:lastModifiedBy>Spáčilová Kateřina</cp:lastModifiedBy>
  <cp:revision>370</cp:revision>
  <cp:lastPrinted>2021-05-20T10:39:07Z</cp:lastPrinted>
  <dcterms:created xsi:type="dcterms:W3CDTF">2008-01-15T11:19:01Z</dcterms:created>
  <dcterms:modified xsi:type="dcterms:W3CDTF">2021-08-26T07:23:27Z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Status">
    <vt:lpwstr/>
  </property>
</Properties>
</file>