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0" r:id="rId3"/>
    <p:sldId id="265" r:id="rId4"/>
    <p:sldId id="259" r:id="rId5"/>
    <p:sldId id="258" r:id="rId6"/>
    <p:sldId id="263" r:id="rId7"/>
    <p:sldId id="264" r:id="rId8"/>
  </p:sldIdLst>
  <p:sldSz cx="9144000" cy="6858000" type="screen4x3"/>
  <p:notesSz cx="6669088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yhnálková Taťána" initials="VT" lastIdx="30" clrIdx="0">
    <p:extLst>
      <p:ext uri="{19B8F6BF-5375-455C-9EA6-DF929625EA0E}">
        <p15:presenceInfo xmlns:p15="http://schemas.microsoft.com/office/powerpoint/2012/main" userId="S-1-5-21-1345087706-903693047-1615293757-15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402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4F44F-74C6-438A-BE44-9758E769AF78}" type="datetimeFigureOut">
              <a:rPr lang="cs-CZ" smtClean="0"/>
              <a:t>01.09.2021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3A2CB9-87C8-4498-B5CB-5C7C9E5381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4998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738DBB2-7FCA-4C1A-88F3-D39324CE4AC6}" type="datetimeFigureOut">
              <a:rPr lang="cs-CZ"/>
              <a:pPr>
                <a:defRPr/>
              </a:pPr>
              <a:t>01.09.2021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39707A7-A5B4-4E65-B263-8F4E7F455B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99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3DB62D0-1253-4A9C-85AA-E65DD754F150}" type="slidenum">
              <a:rPr lang="cs-CZ" altLang="cs-CZ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cs-CZ" altLang="cs-CZ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653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707A7-A5B4-4E65-B263-8F4E7F455B27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451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707A7-A5B4-4E65-B263-8F4E7F455B27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15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707A7-A5B4-4E65-B263-8F4E7F455B27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362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707A7-A5B4-4E65-B263-8F4E7F455B27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442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707A7-A5B4-4E65-B263-8F4E7F455B27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288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9707A7-A5B4-4E65-B263-8F4E7F455B27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377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D7074-4F3E-4D97-98C9-D2EF43F765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661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611C2-F404-4414-8A23-5A31F95300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934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008B5-6FF3-46FA-9268-DE13884A00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5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5F3D5-30C7-4C31-9D17-D6B0135E35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867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DB368-C4D4-4CCE-A7CB-6A4589D49E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599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B238A-7E4A-41D2-A71E-13CDE2F29C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85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BEE3B-6CD8-4C46-AF93-94D79B95DD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841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662B9-211F-40AF-A4E7-77224FECDD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404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F7775-2591-4987-ADF9-90B416AE82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417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E3A24-C81A-4818-8E73-355AD4F495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499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E65D5-6817-4E3C-910E-6B42A1329D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773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F816539-D0F6-420B-8E5E-93615B525A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676400"/>
            <a:ext cx="7772400" cy="4343400"/>
          </a:xfrm>
        </p:spPr>
        <p:txBody>
          <a:bodyPr/>
          <a:lstStyle/>
          <a:p>
            <a:r>
              <a:rPr lang="cs-CZ" sz="4000" b="1" cap="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</a:t>
            </a:r>
            <a:r>
              <a:rPr lang="cs-CZ" sz="4000" b="1" cap="al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dotačních programů pro rok </a:t>
            </a:r>
            <a:r>
              <a:rPr lang="cs-CZ" sz="4000" b="1" cap="all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</a:t>
            </a:r>
            <a:r>
              <a:rPr lang="cs-CZ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cap="all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Možnosti </a:t>
            </a:r>
            <a:r>
              <a:rPr lang="cs-CZ" sz="4000" b="1" cap="all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dotací </a:t>
            </a:r>
            <a:r>
              <a:rPr lang="cs-CZ" sz="4000" b="1" cap="all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b="1" cap="all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cap="all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</a:t>
            </a:r>
            <a:r>
              <a:rPr lang="cs-CZ" sz="4000" b="1" cap="all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obce</a:t>
            </a:r>
            <a:endParaRPr lang="cs-CZ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229600" cy="868362"/>
          </a:xfrm>
        </p:spPr>
        <p:txBody>
          <a:bodyPr/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dotačních programů</a:t>
            </a:r>
            <a:endParaRPr lang="cs-CZ" altLang="cs-CZ" sz="3600" dirty="0" smtClean="0">
              <a:solidFill>
                <a:srgbClr val="002060"/>
              </a:solidFill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228600" y="1295400"/>
            <a:ext cx="8458200" cy="5410200"/>
          </a:xfrm>
        </p:spPr>
        <p:txBody>
          <a:bodyPr/>
          <a:lstStyle/>
          <a:p>
            <a:pPr>
              <a:spcBef>
                <a:spcPts val="2400"/>
              </a:spcBef>
            </a:pPr>
            <a:r>
              <a:rPr lang="cs-CZ" altLang="cs-CZ" sz="2600" dirty="0" smtClean="0"/>
              <a:t>Pro rok 2022 plánována zásadní reforma systému </a:t>
            </a:r>
            <a:endParaRPr lang="cs-CZ" sz="2600" dirty="0"/>
          </a:p>
          <a:p>
            <a:pPr>
              <a:spcBef>
                <a:spcPts val="600"/>
              </a:spcBef>
            </a:pPr>
            <a:r>
              <a:rPr lang="cs-CZ" sz="2600" dirty="0" smtClean="0"/>
              <a:t>Zásady pro poskytování programových dotací a Zásady pro poskytování individuálních dotací by měly nahradit jedny zastřešující komplexní Zásady pro poskytování finanční podpory: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zjednodušení systému 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cs-CZ" sz="2400" dirty="0"/>
              <a:t>z</a:t>
            </a:r>
            <a:r>
              <a:rPr lang="cs-CZ" sz="2400" dirty="0" smtClean="0"/>
              <a:t>ásadní změna systému hodnocení – objektivita  a transparentnost, jasná </a:t>
            </a:r>
            <a:r>
              <a:rPr lang="cs-CZ" sz="2400" dirty="0" smtClean="0"/>
              <a:t>kritéria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cs-CZ" sz="2400" dirty="0"/>
              <a:t>jasné podmínky stanovení výše dotace – celá požadovaná částka (INV) vs. navázání na počet bodů (NEINV</a:t>
            </a:r>
            <a:r>
              <a:rPr lang="cs-CZ" sz="2400" dirty="0" smtClean="0"/>
              <a:t>)</a:t>
            </a:r>
            <a:endParaRPr lang="cs-CZ" sz="2400" dirty="0" smtClean="0"/>
          </a:p>
          <a:p>
            <a:pPr lv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cs-CZ" sz="2400" dirty="0" smtClean="0"/>
              <a:t>elektronizace, robotizace, propojení a sdílení informací o žadateli v systému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dirty="0"/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>
              <a:spcBef>
                <a:spcPts val="2400"/>
              </a:spcBef>
            </a:pPr>
            <a:endParaRPr lang="cs-CZ" sz="2800" dirty="0"/>
          </a:p>
          <a:p>
            <a:pPr>
              <a:spcBef>
                <a:spcPts val="2400"/>
              </a:spcBef>
            </a:pPr>
            <a:endParaRPr lang="cs-CZ" altLang="cs-CZ" sz="2800" dirty="0" smtClean="0"/>
          </a:p>
          <a:p>
            <a:pPr marL="174625" indent="0">
              <a:spcBef>
                <a:spcPts val="0"/>
              </a:spcBef>
              <a:buNone/>
            </a:pPr>
            <a:endParaRPr lang="cs-CZ" altLang="cs-CZ" sz="2600" dirty="0" smtClean="0"/>
          </a:p>
          <a:p>
            <a:pPr marL="174625" indent="0">
              <a:buNone/>
            </a:pPr>
            <a:endParaRPr lang="cs-CZ" altLang="cs-CZ" dirty="0"/>
          </a:p>
          <a:p>
            <a:pPr marL="174625" indent="0">
              <a:buNone/>
            </a:pPr>
            <a:endParaRPr lang="cs-CZ" altLang="cs-CZ" dirty="0" smtClean="0"/>
          </a:p>
          <a:p>
            <a:pPr marL="174625" indent="0">
              <a:buNone/>
            </a:pPr>
            <a:endParaRPr lang="cs-CZ" altLang="cs-CZ" dirty="0"/>
          </a:p>
          <a:p>
            <a:pPr marL="174625" indent="0">
              <a:buNone/>
            </a:pPr>
            <a:endParaRPr lang="cs-CZ" altLang="cs-CZ" dirty="0"/>
          </a:p>
          <a:p>
            <a:pPr marL="174625" indent="0">
              <a:buNone/>
            </a:pPr>
            <a:endParaRPr lang="cs-CZ" altLang="cs-CZ" dirty="0" smtClean="0"/>
          </a:p>
          <a:p>
            <a:pPr marL="174625" indent="0">
              <a:buNone/>
            </a:pP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229600" cy="868362"/>
          </a:xfrm>
        </p:spPr>
        <p:txBody>
          <a:bodyPr/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dotačních programů</a:t>
            </a:r>
            <a:endParaRPr lang="cs-CZ" altLang="cs-CZ" sz="3600" dirty="0" smtClean="0">
              <a:solidFill>
                <a:srgbClr val="002060"/>
              </a:solidFill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906963"/>
          </a:xfrm>
        </p:spPr>
        <p:txBody>
          <a:bodyPr/>
          <a:lstStyle/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sz="2400" dirty="0" smtClean="0"/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p</a:t>
            </a:r>
            <a:r>
              <a:rPr lang="cs-CZ" sz="2400" dirty="0" smtClean="0"/>
              <a:t>ro žadatele s výjimkou obcí stačí pouze podání žádosti v systému, není třeba podepsanou žádost dále posílat datovou schránkou, poštou či osobně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 smtClean="0"/>
              <a:t>možnost dotací pro obce i do pronajatého majetku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n</a:t>
            </a:r>
            <a:r>
              <a:rPr lang="cs-CZ" sz="2400" dirty="0" smtClean="0"/>
              <a:t>ový výrazně zjednodušený dotační titul pro mikrodotace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s</a:t>
            </a:r>
            <a:r>
              <a:rPr lang="cs-CZ" sz="2400" dirty="0" smtClean="0"/>
              <a:t>nížení počtu dotačních titulů, zároveň rozšíření možností čerpání 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 smtClean="0"/>
              <a:t>další zjednodušení systému vyúčtování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 smtClean="0"/>
              <a:t>automatické upozornění na termín vyúčtování</a:t>
            </a:r>
            <a:endParaRPr lang="cs-CZ" dirty="0"/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cs-CZ" sz="2400" dirty="0">
                <a:solidFill>
                  <a:srgbClr val="000000"/>
                </a:solidFill>
              </a:rPr>
              <a:t>úlevy „malým“ žadatelům o dotace atd.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>
              <a:spcBef>
                <a:spcPts val="2400"/>
              </a:spcBef>
            </a:pPr>
            <a:endParaRPr lang="cs-CZ" sz="2800" dirty="0"/>
          </a:p>
          <a:p>
            <a:pPr>
              <a:spcBef>
                <a:spcPts val="2400"/>
              </a:spcBef>
            </a:pPr>
            <a:endParaRPr lang="cs-CZ" altLang="cs-CZ" sz="2800" dirty="0" smtClean="0"/>
          </a:p>
          <a:p>
            <a:pPr marL="174625" indent="0">
              <a:spcBef>
                <a:spcPts val="0"/>
              </a:spcBef>
              <a:buNone/>
            </a:pPr>
            <a:endParaRPr lang="cs-CZ" altLang="cs-CZ" sz="2600" dirty="0" smtClean="0"/>
          </a:p>
          <a:p>
            <a:pPr marL="174625" indent="0">
              <a:buNone/>
            </a:pPr>
            <a:endParaRPr lang="cs-CZ" altLang="cs-CZ" dirty="0"/>
          </a:p>
          <a:p>
            <a:pPr marL="174625" indent="0">
              <a:buNone/>
            </a:pPr>
            <a:endParaRPr lang="cs-CZ" altLang="cs-CZ" dirty="0" smtClean="0"/>
          </a:p>
          <a:p>
            <a:pPr marL="174625" indent="0">
              <a:buNone/>
            </a:pPr>
            <a:endParaRPr lang="cs-CZ" altLang="cs-CZ" dirty="0"/>
          </a:p>
          <a:p>
            <a:pPr marL="174625" indent="0">
              <a:buNone/>
            </a:pPr>
            <a:endParaRPr lang="cs-CZ" altLang="cs-CZ" dirty="0"/>
          </a:p>
          <a:p>
            <a:pPr marL="174625" indent="0">
              <a:buNone/>
            </a:pPr>
            <a:endParaRPr lang="cs-CZ" altLang="cs-CZ" dirty="0" smtClean="0"/>
          </a:p>
          <a:p>
            <a:pPr marL="174625" indent="0">
              <a:buNone/>
            </a:pP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1952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483577" y="1417638"/>
            <a:ext cx="8229600" cy="4602163"/>
          </a:xfrm>
        </p:spPr>
        <p:txBody>
          <a:bodyPr/>
          <a:lstStyle/>
          <a:p>
            <a:pPr lvl="0"/>
            <a:r>
              <a:rPr lang="cs-CZ" sz="2400" dirty="0" smtClean="0"/>
              <a:t>Změna systému hodnocení žádostí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400" dirty="0" smtClean="0">
                <a:solidFill>
                  <a:srgbClr val="000000"/>
                </a:solidFill>
                <a:ea typeface="+mn-ea"/>
                <a:cs typeface="+mn-cs"/>
              </a:rPr>
              <a:t>Hodnocení A</a:t>
            </a:r>
            <a:r>
              <a:rPr lang="cs-CZ" sz="2400" dirty="0" smtClean="0"/>
              <a:t> – 4-6 objektivních kritérií hodnocených roboticky – 60 bodů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400" dirty="0" smtClean="0"/>
              <a:t>Hodnocení B – 3-4 kritéria </a:t>
            </a:r>
            <a:r>
              <a:rPr lang="cs-CZ" sz="2400" dirty="0"/>
              <a:t>– poradní </a:t>
            </a:r>
            <a:r>
              <a:rPr lang="cs-CZ" sz="2400" dirty="0" smtClean="0"/>
              <a:t>orgán (Výbor, Komise atd</a:t>
            </a:r>
            <a:r>
              <a:rPr lang="cs-CZ" sz="2400" dirty="0"/>
              <a:t>.) – </a:t>
            </a:r>
            <a:r>
              <a:rPr lang="cs-CZ" sz="2400" dirty="0" smtClean="0"/>
              <a:t>40 bodů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cs-CZ" sz="2400" dirty="0" smtClean="0"/>
              <a:t>Hodnocení C – Rada Olomouckého kraje – omezeno pouze na případy nesouladu hodnocení A </a:t>
            </a:r>
            <a:r>
              <a:rPr lang="cs-CZ" sz="2400" dirty="0" err="1" smtClean="0"/>
              <a:t>a</a:t>
            </a:r>
            <a:r>
              <a:rPr lang="cs-CZ" sz="2400" dirty="0" smtClean="0"/>
              <a:t> B o 30 % a více</a:t>
            </a:r>
          </a:p>
          <a:p>
            <a:pPr marL="457200" lvl="1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sz="1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Navrhované změny bude schvalovat krajské zastupitelstvo 20. září 2021.</a:t>
            </a:r>
          </a:p>
          <a:p>
            <a:pPr lvl="1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cs-CZ" sz="2200" dirty="0"/>
          </a:p>
          <a:p>
            <a:pPr marL="0" indent="0" algn="just">
              <a:buNone/>
            </a:pPr>
            <a:endParaRPr lang="cs-CZ" altLang="cs-CZ" sz="2600" dirty="0"/>
          </a:p>
        </p:txBody>
      </p:sp>
      <p:sp>
        <p:nvSpPr>
          <p:cNvPr id="4099" name="Nadpis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143000"/>
          </a:xfrm>
        </p:spPr>
        <p:txBody>
          <a:bodyPr/>
          <a:lstStyle/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dotačních 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programů</a:t>
            </a:r>
            <a:endParaRPr lang="cs-CZ" altLang="cs-CZ" sz="28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06963"/>
          </a:xfrm>
        </p:spPr>
        <p:txBody>
          <a:bodyPr/>
          <a:lstStyle/>
          <a:p>
            <a:pPr marL="447675" indent="-447675" algn="just"/>
            <a:endParaRPr lang="cs-CZ" altLang="cs-CZ" sz="800" dirty="0" smtClean="0"/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alt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Plánované rozšíření dotačního seznamu:</a:t>
            </a:r>
          </a:p>
          <a:p>
            <a:pPr marL="457200" lvl="1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A) </a:t>
            </a:r>
            <a:r>
              <a:rPr lang="cs-CZ" sz="2400" b="1" dirty="0">
                <a:solidFill>
                  <a:srgbClr val="002060"/>
                </a:solidFill>
              </a:rPr>
              <a:t>Smart region Olomoucký kraj </a:t>
            </a:r>
            <a:r>
              <a:rPr lang="cs-CZ" sz="2400" b="1" dirty="0" smtClean="0">
                <a:solidFill>
                  <a:srgbClr val="002060"/>
                </a:solidFill>
              </a:rPr>
              <a:t>2022</a:t>
            </a:r>
            <a:endParaRPr lang="cs-CZ" sz="2400" b="1" dirty="0">
              <a:solidFill>
                <a:srgbClr val="002060"/>
              </a:solidFill>
            </a:endParaRPr>
          </a:p>
          <a:p>
            <a:pPr marL="914400" lvl="2" indent="0">
              <a:buNone/>
            </a:pPr>
            <a:r>
              <a:rPr lang="cs-CZ" sz="1800" dirty="0">
                <a:solidFill>
                  <a:srgbClr val="000000"/>
                </a:solidFill>
                <a:ea typeface="+mn-ea"/>
                <a:cs typeface="+mn-cs"/>
              </a:rPr>
              <a:t>Nová </a:t>
            </a:r>
            <a:r>
              <a:rPr lang="cs-CZ" sz="1800" dirty="0" smtClean="0">
                <a:solidFill>
                  <a:srgbClr val="000000"/>
                </a:solidFill>
                <a:ea typeface="+mn-ea"/>
                <a:cs typeface="+mn-cs"/>
              </a:rPr>
              <a:t>dotační </a:t>
            </a:r>
            <a:r>
              <a:rPr lang="cs-CZ" sz="1800" dirty="0">
                <a:solidFill>
                  <a:srgbClr val="000000"/>
                </a:solidFill>
                <a:ea typeface="+mn-ea"/>
                <a:cs typeface="+mn-cs"/>
              </a:rPr>
              <a:t>oblast Smart region s dotačním programem Smart region Olomoucký kraj 2021, ve kterém se předpokládá </a:t>
            </a:r>
            <a:r>
              <a:rPr lang="cs-CZ" sz="1800" dirty="0" smtClean="0">
                <a:solidFill>
                  <a:srgbClr val="000000"/>
                </a:solidFill>
                <a:ea typeface="+mn-ea"/>
                <a:cs typeface="+mn-cs"/>
              </a:rPr>
              <a:t>podpora:</a:t>
            </a:r>
            <a:endParaRPr lang="cs-CZ" sz="1800" dirty="0">
              <a:solidFill>
                <a:srgbClr val="000000"/>
              </a:solidFill>
              <a:ea typeface="+mn-ea"/>
              <a:cs typeface="+mn-cs"/>
            </a:endParaRPr>
          </a:p>
          <a:p>
            <a:pPr lvl="2"/>
            <a:r>
              <a:rPr lang="cs-CZ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Podpora přípravy a realizace </a:t>
            </a:r>
            <a:r>
              <a:rPr lang="cs-CZ" sz="1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smart</a:t>
            </a:r>
            <a:r>
              <a:rPr lang="cs-CZ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opatření měst a obcí Olomouckého kraje</a:t>
            </a:r>
          </a:p>
          <a:p>
            <a:pPr lvl="2"/>
            <a:r>
              <a:rPr lang="cs-CZ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Podpora zavádění vysokorychlostního internetu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buNone/>
            </a:pPr>
            <a:r>
              <a:rPr lang="cs-CZ" sz="1800" dirty="0">
                <a:solidFill>
                  <a:srgbClr val="000000"/>
                </a:solidFill>
              </a:rPr>
              <a:t>	Předpokládaná alokace </a:t>
            </a:r>
            <a:r>
              <a:rPr lang="cs-CZ" sz="1800" dirty="0" smtClean="0">
                <a:solidFill>
                  <a:srgbClr val="000000"/>
                </a:solidFill>
              </a:rPr>
              <a:t>10 </a:t>
            </a:r>
            <a:r>
              <a:rPr lang="cs-CZ" sz="1800" dirty="0">
                <a:solidFill>
                  <a:srgbClr val="000000"/>
                </a:solidFill>
              </a:rPr>
              <a:t>mil. Kč. </a:t>
            </a:r>
            <a:endParaRPr lang="cs-CZ" sz="2400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r>
              <a:rPr lang="cs-CZ" sz="2400" b="1" dirty="0">
                <a:solidFill>
                  <a:srgbClr val="002060"/>
                </a:solidFill>
              </a:rPr>
              <a:t>B) POV </a:t>
            </a:r>
            <a:r>
              <a:rPr lang="cs-CZ" sz="2400" b="1" dirty="0" smtClean="0">
                <a:solidFill>
                  <a:srgbClr val="002060"/>
                </a:solidFill>
              </a:rPr>
              <a:t>– Podpora přípravy projektové 	dokumentace výstavby obecních bytů</a:t>
            </a:r>
          </a:p>
          <a:p>
            <a:pPr marL="457200" lvl="1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C) </a:t>
            </a:r>
            <a:r>
              <a:rPr lang="cs-CZ" sz="2400" b="1" dirty="0" err="1" smtClean="0">
                <a:solidFill>
                  <a:srgbClr val="002060"/>
                </a:solidFill>
              </a:rPr>
              <a:t>Mikroprojekty</a:t>
            </a:r>
            <a:endParaRPr lang="cs-CZ" sz="2400" b="1" dirty="0">
              <a:solidFill>
                <a:srgbClr val="002060"/>
              </a:solidFill>
            </a:endParaRPr>
          </a:p>
          <a:p>
            <a:pPr marL="457200" lvl="1" indent="0"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800100" lvl="2" indent="0" algn="just">
              <a:buNone/>
            </a:pPr>
            <a:endParaRPr lang="cs-CZ" sz="1400" b="1" dirty="0" smtClean="0"/>
          </a:p>
        </p:txBody>
      </p:sp>
      <p:sp>
        <p:nvSpPr>
          <p:cNvPr id="5123" name="Nadpis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990600"/>
          </a:xfrm>
        </p:spPr>
        <p:txBody>
          <a:bodyPr/>
          <a:lstStyle/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dotačních 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programů</a:t>
            </a:r>
            <a:b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Možnosti dotací pro 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obce</a:t>
            </a:r>
            <a:endParaRPr lang="cs-CZ" altLang="cs-CZ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06963"/>
          </a:xfrm>
        </p:spPr>
        <p:txBody>
          <a:bodyPr/>
          <a:lstStyle/>
          <a:p>
            <a:pPr marL="447675" indent="-447675" algn="just"/>
            <a:r>
              <a:rPr lang="cs-CZ" sz="2200" dirty="0" smtClean="0"/>
              <a:t>V roce 2022 by mělo být obcím opět umožněno čerpat téměř ze </a:t>
            </a:r>
            <a:r>
              <a:rPr lang="cs-CZ" sz="2200" dirty="0"/>
              <a:t>40 připravovaných dotačních </a:t>
            </a:r>
            <a:r>
              <a:rPr lang="cs-CZ" sz="2200" dirty="0" smtClean="0"/>
              <a:t>titulů. </a:t>
            </a:r>
            <a:endParaRPr lang="cs-CZ" sz="2200" dirty="0"/>
          </a:p>
          <a:p>
            <a:pPr marL="447675" indent="-447675" algn="just"/>
            <a:r>
              <a:rPr lang="cs-CZ" sz="2200" dirty="0" smtClean="0"/>
              <a:t>Obcím bude tradičně poskytován </a:t>
            </a:r>
            <a:r>
              <a:rPr lang="cs-CZ" sz="2200" dirty="0"/>
              <a:t>nadstandardní servis ze strany administrátorů. Návody na řešení obecných problémů </a:t>
            </a:r>
            <a:r>
              <a:rPr lang="cs-CZ" sz="2200" dirty="0" smtClean="0"/>
              <a:t>budou  </a:t>
            </a:r>
            <a:r>
              <a:rPr lang="cs-CZ" sz="2200" dirty="0"/>
              <a:t>diskutovány na seminářích pro </a:t>
            </a:r>
            <a:r>
              <a:rPr lang="cs-CZ" sz="2200" dirty="0" smtClean="0"/>
              <a:t>starosty, připravíme pro starosty </a:t>
            </a:r>
            <a:r>
              <a:rPr lang="cs-CZ" sz="2200" b="1" dirty="0" smtClean="0"/>
              <a:t>přehledy dotačních příležitostí obcí </a:t>
            </a:r>
            <a:r>
              <a:rPr lang="cs-CZ" sz="2200" dirty="0" smtClean="0"/>
              <a:t>a </a:t>
            </a:r>
            <a:r>
              <a:rPr lang="cs-CZ" sz="2200" b="1" dirty="0" smtClean="0"/>
              <a:t>dotační kalendář pro starosty obcí </a:t>
            </a:r>
            <a:r>
              <a:rPr lang="cs-CZ" sz="2200" dirty="0"/>
              <a:t>(na co lze </a:t>
            </a:r>
            <a:r>
              <a:rPr lang="cs-CZ" sz="2200" dirty="0" smtClean="0"/>
              <a:t>žádat a kdy).</a:t>
            </a:r>
            <a:endParaRPr lang="cs-CZ" sz="2200" dirty="0"/>
          </a:p>
          <a:p>
            <a:r>
              <a:rPr lang="cs-CZ" sz="2200" dirty="0"/>
              <a:t>Postupy </a:t>
            </a:r>
            <a:r>
              <a:rPr lang="cs-CZ" sz="2200" dirty="0" smtClean="0"/>
              <a:t>a návody pro žadatele budou </a:t>
            </a:r>
            <a:r>
              <a:rPr lang="cs-CZ" sz="2200" dirty="0"/>
              <a:t>průběžně publikovány na webu Olomouckého kraje (krajské dotace</a:t>
            </a:r>
            <a:r>
              <a:rPr lang="cs-CZ" sz="2200" dirty="0" smtClean="0"/>
              <a:t>). </a:t>
            </a:r>
            <a:endParaRPr lang="cs-CZ" sz="2200" dirty="0"/>
          </a:p>
          <a:p>
            <a:r>
              <a:rPr lang="cs-CZ" sz="2200" b="1" dirty="0"/>
              <a:t>Důležitá upozornění pro starosty </a:t>
            </a:r>
            <a:r>
              <a:rPr lang="cs-CZ" sz="2200" dirty="0" smtClean="0"/>
              <a:t>budou opět zveřejňována také v</a:t>
            </a:r>
            <a:r>
              <a:rPr lang="cs-CZ" sz="2200" dirty="0"/>
              <a:t> části webu Informace pro obce (veřejná správa</a:t>
            </a:r>
            <a:r>
              <a:rPr lang="cs-CZ" sz="2200" dirty="0" smtClean="0"/>
              <a:t>).</a:t>
            </a:r>
            <a:endParaRPr lang="cs-CZ" sz="2200" dirty="0"/>
          </a:p>
        </p:txBody>
      </p:sp>
      <p:sp>
        <p:nvSpPr>
          <p:cNvPr id="5123" name="Nadpis 1"/>
          <p:cNvSpPr>
            <a:spLocks noGrp="1"/>
          </p:cNvSpPr>
          <p:nvPr>
            <p:ph type="title"/>
          </p:nvPr>
        </p:nvSpPr>
        <p:spPr>
          <a:xfrm>
            <a:off x="228600" y="76200"/>
            <a:ext cx="8229600" cy="1143000"/>
          </a:xfrm>
        </p:spPr>
        <p:txBody>
          <a:bodyPr/>
          <a:lstStyle/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Možnosti dotací pro 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obce</a:t>
            </a:r>
            <a:endParaRPr lang="cs-CZ" alt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231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381000" y="228600"/>
            <a:ext cx="8229600" cy="3200400"/>
          </a:xfrm>
        </p:spPr>
        <p:txBody>
          <a:bodyPr/>
          <a:lstStyle/>
          <a:p>
            <a:pPr marL="400050" lvl="1" indent="0" algn="ctr">
              <a:buNone/>
            </a:pPr>
            <a:r>
              <a:rPr lang="cs-CZ" altLang="cs-CZ" sz="3200" b="1" dirty="0" smtClean="0">
                <a:solidFill>
                  <a:srgbClr val="002060"/>
                </a:solidFill>
              </a:rPr>
              <a:t>Děkuji za pozornost.</a:t>
            </a:r>
          </a:p>
          <a:p>
            <a:pPr marL="400050" lvl="1" indent="0" algn="ctr">
              <a:buNone/>
            </a:pPr>
            <a:endParaRPr lang="cs-CZ" altLang="cs-CZ" sz="3200" b="1" dirty="0" smtClean="0">
              <a:solidFill>
                <a:srgbClr val="002060"/>
              </a:solidFill>
            </a:endParaRPr>
          </a:p>
          <a:p>
            <a:pPr marL="400050" lvl="1" indent="0" algn="ctr">
              <a:buNone/>
            </a:pPr>
            <a:r>
              <a:rPr lang="cs-CZ" altLang="cs-CZ" dirty="0" smtClean="0">
                <a:solidFill>
                  <a:srgbClr val="002060"/>
                </a:solidFill>
              </a:rPr>
              <a:t>Ing. Radim Sršeň, Ph.D.</a:t>
            </a:r>
            <a:endParaRPr lang="cs-CZ" dirty="0" smtClean="0">
              <a:solidFill>
                <a:srgbClr val="00206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2133600"/>
            <a:ext cx="6175566" cy="382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70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423</Words>
  <Application>Microsoft Office PowerPoint</Application>
  <PresentationFormat>Předvádění na obrazovce (4:3)</PresentationFormat>
  <Paragraphs>65</Paragraphs>
  <Slides>7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Výchozí návrh</vt:lpstr>
      <vt:lpstr>Příprava dotačních programů pro rok 2022  Možnosti dotací  pro obce</vt:lpstr>
      <vt:lpstr>Příprava dotačních programů</vt:lpstr>
      <vt:lpstr>Příprava dotačních programů</vt:lpstr>
      <vt:lpstr>Příprava dotačních programů</vt:lpstr>
      <vt:lpstr>Příprava dotačních programů Možnosti dotací pro obce</vt:lpstr>
      <vt:lpstr>Možnosti dotací pro obce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Vyhnálková Taťána</cp:lastModifiedBy>
  <cp:revision>158</cp:revision>
  <cp:lastPrinted>2020-08-27T10:08:29Z</cp:lastPrinted>
  <dcterms:created xsi:type="dcterms:W3CDTF">2008-01-15T11:19:01Z</dcterms:created>
  <dcterms:modified xsi:type="dcterms:W3CDTF">2021-09-01T06:47:08Z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Status">
    <vt:lpwstr/>
  </property>
</Properties>
</file>