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0"/>
  </p:notesMasterIdLst>
  <p:handoutMasterIdLst>
    <p:handoutMasterId r:id="rId31"/>
  </p:handoutMasterIdLst>
  <p:sldIdLst>
    <p:sldId id="259" r:id="rId2"/>
    <p:sldId id="337" r:id="rId3"/>
    <p:sldId id="310" r:id="rId4"/>
    <p:sldId id="298" r:id="rId5"/>
    <p:sldId id="317" r:id="rId6"/>
    <p:sldId id="325" r:id="rId7"/>
    <p:sldId id="306" r:id="rId8"/>
    <p:sldId id="315" r:id="rId9"/>
    <p:sldId id="309" r:id="rId10"/>
    <p:sldId id="318" r:id="rId11"/>
    <p:sldId id="323" r:id="rId12"/>
    <p:sldId id="328" r:id="rId13"/>
    <p:sldId id="311" r:id="rId14"/>
    <p:sldId id="335" r:id="rId15"/>
    <p:sldId id="327" r:id="rId16"/>
    <p:sldId id="329" r:id="rId17"/>
    <p:sldId id="313" r:id="rId18"/>
    <p:sldId id="322" r:id="rId19"/>
    <p:sldId id="332" r:id="rId20"/>
    <p:sldId id="319" r:id="rId21"/>
    <p:sldId id="331" r:id="rId22"/>
    <p:sldId id="330" r:id="rId23"/>
    <p:sldId id="339" r:id="rId24"/>
    <p:sldId id="320" r:id="rId25"/>
    <p:sldId id="333" r:id="rId26"/>
    <p:sldId id="338" r:id="rId27"/>
    <p:sldId id="314" r:id="rId28"/>
    <p:sldId id="297" r:id="rId29"/>
  </p:sldIdLst>
  <p:sldSz cx="9144000" cy="6858000" type="screen4x3"/>
  <p:notesSz cx="6797675" cy="9926638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2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2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2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2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2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2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2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2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2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BDBED569-4797-4DF1-A0F4-6AAB3CD982D8}" styleName="Světlý styl 3 – zvýraznění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8EC20E35-A176-4012-BC5E-935CFFF8708E}" styleName="Styl Středně sytá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88" d="100"/>
          <a:sy n="88" d="100"/>
        </p:scale>
        <p:origin x="1795" y="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77" tIns="45738" rIns="91477" bIns="45738" rtlCol="0"/>
          <a:lstStyle>
            <a:lvl1pPr algn="l" eaLnBrk="1" hangingPunct="1">
              <a:buFontTx/>
              <a:buChar char="•"/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77" tIns="45738" rIns="91477" bIns="45738" rtlCol="0"/>
          <a:lstStyle>
            <a:lvl1pPr algn="r" eaLnBrk="1" hangingPunct="1">
              <a:buFontTx/>
              <a:buChar char="•"/>
              <a:defRPr sz="1200">
                <a:latin typeface="Arial" charset="0"/>
              </a:defRPr>
            </a:lvl1pPr>
          </a:lstStyle>
          <a:p>
            <a:pPr>
              <a:defRPr/>
            </a:pPr>
            <a:fld id="{1209D089-AC85-44C7-8BF8-CEAF17FE4762}" type="datetimeFigureOut">
              <a:rPr lang="cs-CZ"/>
              <a:pPr>
                <a:defRPr/>
              </a:pPr>
              <a:t>10.02.2021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77" tIns="45738" rIns="91477" bIns="45738" rtlCol="0" anchor="b"/>
          <a:lstStyle>
            <a:lvl1pPr algn="l" eaLnBrk="1" hangingPunct="1">
              <a:buFontTx/>
              <a:buChar char="•"/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wrap="square" lIns="91477" tIns="45738" rIns="91477" bIns="45738" numCol="1" anchor="b" anchorCtr="0" compatLnSpc="1">
            <a:prstTxWarp prst="textNoShape">
              <a:avLst/>
            </a:prstTxWarp>
          </a:bodyPr>
          <a:lstStyle>
            <a:lvl1pPr algn="r" eaLnBrk="1" hangingPunct="1">
              <a:buFontTx/>
              <a:buChar char="•"/>
              <a:defRPr sz="1200"/>
            </a:lvl1pPr>
          </a:lstStyle>
          <a:p>
            <a:pPr>
              <a:defRPr/>
            </a:pPr>
            <a:fld id="{3FB8148F-2ADD-493F-96C0-8570741E642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77" tIns="45738" rIns="91477" bIns="45738" rtlCol="0"/>
          <a:lstStyle>
            <a:lvl1pPr algn="l" eaLnBrk="1" hangingPunct="1">
              <a:buFontTx/>
              <a:buChar char="•"/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77" tIns="45738" rIns="91477" bIns="45738" rtlCol="0"/>
          <a:lstStyle>
            <a:lvl1pPr algn="r" eaLnBrk="1" hangingPunct="1">
              <a:buFontTx/>
              <a:buChar char="•"/>
              <a:defRPr sz="1200">
                <a:latin typeface="Arial" charset="0"/>
              </a:defRPr>
            </a:lvl1pPr>
          </a:lstStyle>
          <a:p>
            <a:pPr>
              <a:defRPr/>
            </a:pPr>
            <a:fld id="{162A83EC-3F19-4DA5-B6E4-F5F3838232F2}" type="datetimeFigureOut">
              <a:rPr lang="cs-CZ"/>
              <a:pPr>
                <a:defRPr/>
              </a:pPr>
              <a:t>10.02.2021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2950"/>
            <a:ext cx="4964113" cy="37242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77" tIns="45738" rIns="91477" bIns="45738" rtlCol="0" anchor="ctr"/>
          <a:lstStyle/>
          <a:p>
            <a:pPr lvl="0"/>
            <a:endParaRPr lang="cs-CZ" noProof="0" smtClean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79450" y="4714875"/>
            <a:ext cx="5438775" cy="4468813"/>
          </a:xfrm>
          <a:prstGeom prst="rect">
            <a:avLst/>
          </a:prstGeom>
        </p:spPr>
        <p:txBody>
          <a:bodyPr vert="horz" lIns="91477" tIns="45738" rIns="91477" bIns="45738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77" tIns="45738" rIns="91477" bIns="45738" rtlCol="0" anchor="b"/>
          <a:lstStyle>
            <a:lvl1pPr algn="l" eaLnBrk="1" hangingPunct="1">
              <a:buFontTx/>
              <a:buChar char="•"/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wrap="square" lIns="91477" tIns="45738" rIns="91477" bIns="45738" numCol="1" anchor="b" anchorCtr="0" compatLnSpc="1">
            <a:prstTxWarp prst="textNoShape">
              <a:avLst/>
            </a:prstTxWarp>
          </a:bodyPr>
          <a:lstStyle>
            <a:lvl1pPr algn="r" eaLnBrk="1" hangingPunct="1">
              <a:buFontTx/>
              <a:buChar char="•"/>
              <a:defRPr sz="1200"/>
            </a:lvl1pPr>
          </a:lstStyle>
          <a:p>
            <a:pPr>
              <a:defRPr/>
            </a:pPr>
            <a:fld id="{C1A95A1B-9E1B-4039-B9AB-7AE2F1D1D1D6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altLang="cs-CZ" smtClean="0"/>
          </a:p>
        </p:txBody>
      </p:sp>
      <p:sp>
        <p:nvSpPr>
          <p:cNvPr id="1229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426CA541-C3A1-41F0-836B-B5B6B2A038F7}" type="slidenum">
              <a:rPr lang="cs-CZ" altLang="cs-CZ" smtClean="0">
                <a:solidFill>
                  <a:schemeClr val="tx2"/>
                </a:solidFill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7</a:t>
            </a:fld>
            <a:endParaRPr lang="cs-CZ" altLang="cs-CZ" smtClean="0">
              <a:solidFill>
                <a:schemeClr val="tx2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altLang="cs-CZ" smtClean="0"/>
          </a:p>
        </p:txBody>
      </p:sp>
      <p:sp>
        <p:nvSpPr>
          <p:cNvPr id="1536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26322AFD-1436-4AC0-B215-7C31204B6271}" type="slidenum">
              <a:rPr lang="cs-CZ" altLang="cs-CZ" smtClean="0">
                <a:solidFill>
                  <a:schemeClr val="tx2"/>
                </a:solidFill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9</a:t>
            </a:fld>
            <a:endParaRPr lang="cs-CZ" altLang="cs-CZ" smtClean="0">
              <a:solidFill>
                <a:schemeClr val="tx2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7484F7-17EF-469C-A1D4-5E1C472686F9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2460769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A8946F-C25B-4BE7-AD2E-64927180812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5287900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185FD4-0F9F-4ABC-9B5F-AA52DB83022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8267022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F21D94-4F69-4664-A698-C3920702D19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2086209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1B4F7D-9703-4549-A8B6-2024FA1D872C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1871314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518729-3047-4E48-AAC5-90961F56A054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4048541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5F5CAC-F251-4CD7-BB76-D3504AF686D0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436328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54CC11-B849-45BE-908E-1299D5A01AD4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7738774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2B6772-0FD9-4195-95BE-03A1A63026C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4704291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429843-D459-450C-940A-B6A62702FF9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8977098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694E93-644F-4DAC-8493-55C702DBCC4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24198586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Nadpis, text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C06569-2A7B-45FB-9B37-619314266A39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956792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styly předlohy textu.</a:t>
            </a:r>
          </a:p>
          <a:p>
            <a:pPr lvl="1"/>
            <a:r>
              <a:rPr lang="cs-CZ" altLang="cs-CZ" smtClean="0"/>
              <a:t>Druhá úroveň</a:t>
            </a:r>
          </a:p>
          <a:p>
            <a:pPr lvl="2"/>
            <a:r>
              <a:rPr lang="cs-CZ" altLang="cs-CZ" smtClean="0"/>
              <a:t>Třetí úroveň</a:t>
            </a:r>
          </a:p>
          <a:p>
            <a:pPr lvl="3"/>
            <a:r>
              <a:rPr lang="cs-CZ" altLang="cs-CZ" smtClean="0"/>
              <a:t>Čtvrtá úroveň</a:t>
            </a:r>
          </a:p>
          <a:p>
            <a:pPr lvl="4"/>
            <a:r>
              <a:rPr lang="cs-CZ" alt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buFontTx/>
              <a:buNone/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buFontTx/>
              <a:buNone/>
              <a:defRPr sz="14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FFEBF964-3D40-48BF-BFB9-4DD512540A6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hyperlink" Target="mailto:b.prochazkova@kr-olomoucky.cz" TargetMode="Externa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526"/>
          <p:cNvSpPr>
            <a:spLocks noGrp="1" noChangeArrowheads="1"/>
          </p:cNvSpPr>
          <p:nvPr>
            <p:ph type="ctrTitle"/>
          </p:nvPr>
        </p:nvSpPr>
        <p:spPr>
          <a:xfrm>
            <a:off x="457200" y="1295400"/>
            <a:ext cx="8305800" cy="2743200"/>
          </a:xfrm>
        </p:spPr>
        <p:txBody>
          <a:bodyPr/>
          <a:lstStyle/>
          <a:p>
            <a:r>
              <a:rPr lang="cs-CZ" altLang="cs-CZ" sz="4800" b="1" dirty="0" smtClean="0"/>
              <a:t/>
            </a:r>
            <a:br>
              <a:rPr lang="cs-CZ" altLang="cs-CZ" sz="4800" b="1" dirty="0" smtClean="0"/>
            </a:br>
            <a:r>
              <a:rPr lang="cs-CZ" altLang="cs-CZ" sz="4800" b="1" dirty="0" smtClean="0"/>
              <a:t>14_02</a:t>
            </a:r>
            <a:r>
              <a:rPr lang="cs-CZ" altLang="cs-CZ" sz="4800" b="1" dirty="0"/>
              <a:t/>
            </a:r>
            <a:br>
              <a:rPr lang="cs-CZ" altLang="cs-CZ" sz="4800" b="1" dirty="0"/>
            </a:br>
            <a:r>
              <a:rPr lang="cs-CZ" altLang="cs-CZ" sz="4800" b="1" dirty="0" smtClean="0"/>
              <a:t>Dotační program na podporu jednotek sboru dobrovolných hasičů pro rok 2021</a:t>
            </a:r>
          </a:p>
        </p:txBody>
      </p:sp>
      <p:sp>
        <p:nvSpPr>
          <p:cNvPr id="4099" name="Obdélník 1"/>
          <p:cNvSpPr>
            <a:spLocks noChangeArrowheads="1"/>
          </p:cNvSpPr>
          <p:nvPr/>
        </p:nvSpPr>
        <p:spPr bwMode="auto">
          <a:xfrm>
            <a:off x="4881563" y="5105400"/>
            <a:ext cx="36830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sz="2800" b="1">
                <a:solidFill>
                  <a:schemeClr val="tx2"/>
                </a:solidFill>
              </a:rPr>
              <a:t>Blanka Procházková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Nadpis 1"/>
          <p:cNvSpPr>
            <a:spLocks noGrp="1"/>
          </p:cNvSpPr>
          <p:nvPr>
            <p:ph type="title"/>
          </p:nvPr>
        </p:nvSpPr>
        <p:spPr>
          <a:xfrm>
            <a:off x="457200" y="76200"/>
            <a:ext cx="8229600" cy="1066800"/>
          </a:xfrm>
        </p:spPr>
        <p:txBody>
          <a:bodyPr/>
          <a:lstStyle/>
          <a:p>
            <a:r>
              <a:rPr lang="cs-CZ" altLang="cs-CZ" b="1" dirty="0" smtClean="0">
                <a:solidFill>
                  <a:srgbClr val="FF0000"/>
                </a:solidFill>
              </a:rPr>
              <a:t>UPOZORNĚNÍ</a:t>
            </a:r>
          </a:p>
        </p:txBody>
      </p:sp>
      <p:sp>
        <p:nvSpPr>
          <p:cNvPr id="512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906963"/>
          </a:xfrm>
        </p:spPr>
        <p:txBody>
          <a:bodyPr/>
          <a:lstStyle/>
          <a:p>
            <a:pPr marL="0" indent="0" algn="ctr">
              <a:buFontTx/>
              <a:buNone/>
            </a:pPr>
            <a:r>
              <a:rPr lang="cs-CZ" altLang="cs-CZ" b="1" dirty="0" smtClean="0"/>
              <a:t>I V ROCE 2021 </a:t>
            </a:r>
            <a:br>
              <a:rPr lang="cs-CZ" altLang="cs-CZ" b="1" dirty="0" smtClean="0"/>
            </a:br>
            <a:r>
              <a:rPr lang="cs-CZ" altLang="cs-CZ" b="1" dirty="0" smtClean="0"/>
              <a:t>JE CELÁ ADMINISTRACE </a:t>
            </a:r>
            <a:br>
              <a:rPr lang="cs-CZ" altLang="cs-CZ" b="1" dirty="0" smtClean="0"/>
            </a:br>
            <a:r>
              <a:rPr lang="cs-CZ" altLang="cs-CZ" b="1" dirty="0" smtClean="0"/>
              <a:t>PROGRAMU NA PODPORU JSDH 2021 </a:t>
            </a:r>
            <a:br>
              <a:rPr lang="cs-CZ" altLang="cs-CZ" b="1" dirty="0" smtClean="0"/>
            </a:br>
            <a:r>
              <a:rPr lang="cs-CZ" altLang="cs-CZ" b="1" dirty="0" smtClean="0"/>
              <a:t>v elektronické formě prostřednictvím datových schránek </a:t>
            </a:r>
            <a:br>
              <a:rPr lang="cs-CZ" altLang="cs-CZ" b="1" dirty="0" smtClean="0"/>
            </a:br>
            <a:r>
              <a:rPr lang="cs-CZ" altLang="cs-CZ" b="1" dirty="0" smtClean="0"/>
              <a:t>a KVALIFIKOVANÝCH ELEKTRONICKÝCH PODPISŮ </a:t>
            </a:r>
            <a:r>
              <a:rPr lang="cs-CZ" altLang="cs-CZ" b="1" dirty="0"/>
              <a:t/>
            </a:r>
            <a:br>
              <a:rPr lang="cs-CZ" altLang="cs-CZ" b="1" dirty="0"/>
            </a:br>
            <a:r>
              <a:rPr lang="cs-CZ" altLang="cs-CZ" b="1" dirty="0" smtClean="0"/>
              <a:t>včetně kvalifikovaného elektronického časového razítka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52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cs-CZ" dirty="0" smtClean="0"/>
              <a:t>Dotační titul č. 1</a:t>
            </a:r>
          </a:p>
        </p:txBody>
      </p:sp>
      <p:sp>
        <p:nvSpPr>
          <p:cNvPr id="6147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FontTx/>
              <a:buNone/>
            </a:pPr>
            <a:r>
              <a:rPr lang="cs-CZ" altLang="cs-CZ" dirty="0" smtClean="0"/>
              <a:t>14_02_1</a:t>
            </a:r>
          </a:p>
          <a:p>
            <a:pPr marL="0" indent="0" algn="ctr">
              <a:buFontTx/>
              <a:buNone/>
            </a:pPr>
            <a:r>
              <a:rPr lang="cs-CZ" altLang="cs-CZ" dirty="0" smtClean="0"/>
              <a:t>Dotace na pořízení, technické zhodnocení </a:t>
            </a:r>
            <a:br>
              <a:rPr lang="cs-CZ" altLang="cs-CZ" dirty="0" smtClean="0"/>
            </a:br>
            <a:r>
              <a:rPr lang="cs-CZ" altLang="cs-CZ" dirty="0" smtClean="0"/>
              <a:t>a opravu požární techniky,  nákup věcného vybavení a zajištění akceschopnosti JSDH obcí Olomouckého kraje 2021 </a:t>
            </a:r>
          </a:p>
          <a:p>
            <a:pPr marL="0" indent="0" algn="ctr">
              <a:buFontTx/>
              <a:buNone/>
            </a:pPr>
            <a:r>
              <a:rPr lang="cs-CZ" altLang="cs-CZ" dirty="0" smtClean="0"/>
              <a:t>(Pravidla JSDH)</a:t>
            </a:r>
          </a:p>
          <a:p>
            <a:pPr marL="0" indent="0">
              <a:buFontTx/>
              <a:buNone/>
            </a:pPr>
            <a:endParaRPr lang="cs-CZ" alt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cs-CZ" dirty="0" smtClean="0"/>
              <a:t>Dotační titul č. 2</a:t>
            </a:r>
          </a:p>
        </p:txBody>
      </p:sp>
      <p:sp>
        <p:nvSpPr>
          <p:cNvPr id="2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spcBef>
                <a:spcPct val="0"/>
              </a:spcBef>
              <a:buFontTx/>
              <a:buNone/>
              <a:defRPr/>
            </a:pPr>
            <a:r>
              <a:rPr lang="cs-CZ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14_02_2</a:t>
            </a:r>
          </a:p>
          <a:p>
            <a:pPr marL="0" indent="0" algn="ctr">
              <a:spcBef>
                <a:spcPct val="0"/>
              </a:spcBef>
              <a:buFontTx/>
              <a:buNone/>
              <a:defRPr/>
            </a:pPr>
            <a:r>
              <a:rPr lang="cs-CZ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Dotace </a:t>
            </a:r>
            <a:r>
              <a:rPr lang="cs-CZ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na pořízení cisternových automobilových stříkaček a dopravních automobilů pro JSDH obcí Olomouckého kraje s dotací MV ČR </a:t>
            </a:r>
            <a:r>
              <a:rPr lang="cs-CZ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2021 </a:t>
            </a:r>
          </a:p>
          <a:p>
            <a:pPr marL="0" indent="0" algn="ctr">
              <a:spcBef>
                <a:spcPct val="0"/>
              </a:spcBef>
              <a:buFontTx/>
              <a:buNone/>
              <a:defRPr/>
            </a:pPr>
            <a:r>
              <a:rPr lang="cs-CZ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(</a:t>
            </a:r>
            <a:r>
              <a:rPr lang="cs-CZ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Pravidla </a:t>
            </a:r>
            <a:r>
              <a:rPr lang="cs-CZ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CAS a DA)</a:t>
            </a:r>
            <a:endParaRPr lang="cs-CZ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pPr marL="0" indent="0" algn="ctr">
              <a:spcBef>
                <a:spcPct val="0"/>
              </a:spcBef>
              <a:buFontTx/>
              <a:buNone/>
              <a:defRPr/>
            </a:pPr>
            <a:endParaRPr lang="cs-CZ" altLang="cs-CZ" sz="4800" b="1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cs-CZ" dirty="0" smtClean="0"/>
              <a:t>Cíl dotačního programu </a:t>
            </a:r>
          </a:p>
        </p:txBody>
      </p:sp>
      <p:sp>
        <p:nvSpPr>
          <p:cNvPr id="512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 algn="just">
              <a:buFontTx/>
              <a:buAutoNum type="arabicPeriod"/>
              <a:defRPr/>
            </a:pPr>
            <a:r>
              <a:rPr lang="cs-CZ" altLang="cs-CZ" dirty="0" smtClean="0"/>
              <a:t>podpora jednotek sborů dobrovolných hasičů obcí (JSDH) v Olomouckém kraji ve veřejném zájmu a v souladu s cíli Olomouckého kraje.</a:t>
            </a:r>
          </a:p>
          <a:p>
            <a:pPr marL="0" indent="0" algn="just">
              <a:buFontTx/>
              <a:buNone/>
              <a:defRPr/>
            </a:pPr>
            <a:r>
              <a:rPr lang="cs-CZ" altLang="cs-CZ" dirty="0" smtClean="0"/>
              <a:t> </a:t>
            </a:r>
            <a:br>
              <a:rPr lang="cs-CZ" altLang="cs-CZ" dirty="0" smtClean="0"/>
            </a:br>
            <a:r>
              <a:rPr lang="cs-CZ" altLang="cs-CZ" sz="2800" dirty="0" smtClean="0"/>
              <a:t/>
            </a:r>
            <a:br>
              <a:rPr lang="cs-CZ" altLang="cs-CZ" sz="2800" dirty="0" smtClean="0"/>
            </a:br>
            <a:endParaRPr lang="cs-CZ" alt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cs-CZ" dirty="0" smtClean="0"/>
              <a:t>Důvod vyhlášení dotačního programu </a:t>
            </a:r>
          </a:p>
        </p:txBody>
      </p:sp>
      <p:sp>
        <p:nvSpPr>
          <p:cNvPr id="1024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52600"/>
            <a:ext cx="8229600" cy="4373563"/>
          </a:xfrm>
        </p:spPr>
        <p:txBody>
          <a:bodyPr/>
          <a:lstStyle/>
          <a:p>
            <a:pPr marL="514350" indent="-514350" algn="just">
              <a:buFontTx/>
              <a:buAutoNum type="arabicPeriod"/>
            </a:pPr>
            <a:r>
              <a:rPr lang="cs-CZ" altLang="cs-CZ" sz="2800" dirty="0" smtClean="0"/>
              <a:t>dodržení § 27 odst. 3 písm. b) zákona </a:t>
            </a:r>
            <a:br>
              <a:rPr lang="cs-CZ" altLang="cs-CZ" sz="2800" dirty="0" smtClean="0"/>
            </a:br>
            <a:r>
              <a:rPr lang="cs-CZ" altLang="cs-CZ" sz="2800" dirty="0" smtClean="0"/>
              <a:t>č. 133/1985 Sb., o požární ochraně, kdy k zabezpečení plošného pokrytí území kraje jednotkami požární ochrany přispívá kraj obcím na financování potřeb jejich jednotek sborů dobrovolných hasičů obcí;</a:t>
            </a:r>
          </a:p>
          <a:p>
            <a:pPr marL="514350" indent="-514350" algn="just">
              <a:buFontTx/>
              <a:buAutoNum type="arabicPeriod"/>
            </a:pPr>
            <a:r>
              <a:rPr lang="cs-CZ" altLang="cs-CZ" sz="2800" dirty="0" smtClean="0"/>
              <a:t>obecným účelem vyhlášeného dotačního programu je zajištění akceschopnosti jednotek sborů dobrovolných hasičů obcí Olomouckého kraje.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cs-CZ" dirty="0" smtClean="0"/>
              <a:t>Financování</a:t>
            </a:r>
          </a:p>
        </p:txBody>
      </p:sp>
      <p:sp>
        <p:nvSpPr>
          <p:cNvPr id="11267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r>
              <a:rPr lang="cs-CZ" altLang="cs-CZ" sz="2800" b="1" dirty="0" smtClean="0"/>
              <a:t>Program na podporu JSDH 2021 </a:t>
            </a:r>
          </a:p>
          <a:p>
            <a:pPr eaLnBrk="1" hangingPunct="1">
              <a:buFontTx/>
              <a:buNone/>
            </a:pPr>
            <a:r>
              <a:rPr lang="cs-CZ" altLang="cs-CZ" sz="2800" dirty="0" smtClean="0"/>
              <a:t>Alokované finanční prostředky 8.000.000 Kč</a:t>
            </a:r>
          </a:p>
          <a:p>
            <a:pPr eaLnBrk="1" hangingPunct="1">
              <a:buFontTx/>
              <a:buNone/>
            </a:pPr>
            <a:r>
              <a:rPr lang="cs-CZ" altLang="cs-CZ" sz="2800" dirty="0" smtClean="0"/>
              <a:t>z toho:</a:t>
            </a:r>
          </a:p>
          <a:p>
            <a:pPr eaLnBrk="1" hangingPunct="1">
              <a:buFontTx/>
              <a:buNone/>
            </a:pPr>
            <a:endParaRPr lang="cs-CZ" altLang="cs-CZ" sz="2800" dirty="0" smtClean="0"/>
          </a:p>
          <a:p>
            <a:pPr eaLnBrk="1" hangingPunct="1">
              <a:buFontTx/>
              <a:buNone/>
            </a:pPr>
            <a:r>
              <a:rPr lang="cs-CZ" altLang="cs-CZ" sz="2800" dirty="0" smtClean="0"/>
              <a:t>DT č. 1 – Pravidla JSDH		5.200.000 Kč</a:t>
            </a:r>
          </a:p>
          <a:p>
            <a:pPr eaLnBrk="1" hangingPunct="1">
              <a:buFontTx/>
              <a:buNone/>
            </a:pPr>
            <a:r>
              <a:rPr lang="cs-CZ" altLang="cs-CZ" sz="2800" dirty="0" smtClean="0"/>
              <a:t>DT č. 2 – Pravidla CAS a DA		3.800.000 Kč</a:t>
            </a:r>
          </a:p>
          <a:p>
            <a:pPr eaLnBrk="1" hangingPunct="1">
              <a:buFontTx/>
              <a:buNone/>
            </a:pPr>
            <a:endParaRPr lang="cs-CZ" altLang="cs-CZ" sz="2800" b="1" dirty="0" smtClean="0"/>
          </a:p>
          <a:p>
            <a:pPr marL="457200" lvl="1" indent="0" algn="just">
              <a:buFontTx/>
              <a:buNone/>
            </a:pPr>
            <a:endParaRPr lang="cs-CZ" altLang="cs-CZ" sz="2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cs-CZ" altLang="cs-CZ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DT Č. 1 Pravidla JSDH</a:t>
            </a:r>
            <a:endParaRPr lang="cs-CZ" altLang="cs-CZ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195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defRPr/>
            </a:pPr>
            <a:r>
              <a:rPr lang="cs-CZ" altLang="cs-CZ" sz="2800" dirty="0" smtClean="0">
                <a:latin typeface="+mj-lt"/>
              </a:rPr>
              <a:t>Jedna jednotka SDH obce = jedna žádost</a:t>
            </a:r>
          </a:p>
          <a:p>
            <a:pPr algn="just">
              <a:defRPr/>
            </a:pPr>
            <a:r>
              <a:rPr lang="cs-CZ" altLang="cs-CZ" sz="2800" dirty="0"/>
              <a:t>Pokud má obec zřízeno více jednotek SDH podá pro každou jednotku SDH </a:t>
            </a:r>
            <a:r>
              <a:rPr lang="cs-CZ" altLang="cs-CZ" sz="2800" u="sng" dirty="0"/>
              <a:t>žádost samostatně</a:t>
            </a:r>
            <a:r>
              <a:rPr lang="cs-CZ" altLang="cs-CZ" sz="2800" dirty="0"/>
              <a:t>.</a:t>
            </a:r>
          </a:p>
          <a:p>
            <a:pPr marL="0" indent="0" algn="just">
              <a:buFontTx/>
              <a:buNone/>
              <a:defRPr/>
            </a:pPr>
            <a:endParaRPr lang="cs-CZ" altLang="cs-CZ" sz="1200" b="1" dirty="0" smtClean="0">
              <a:latin typeface="+mj-lt"/>
            </a:endParaRPr>
          </a:p>
          <a:p>
            <a:pPr marL="0" indent="0" algn="just">
              <a:buFontTx/>
              <a:buNone/>
              <a:defRPr/>
            </a:pPr>
            <a:r>
              <a:rPr lang="cs-CZ" altLang="cs-CZ" sz="2800" b="1" dirty="0" smtClean="0">
                <a:latin typeface="+mj-lt"/>
              </a:rPr>
              <a:t>Jedna žádost = jeden věcný prostředek nebo soubor prostředků </a:t>
            </a:r>
          </a:p>
          <a:p>
            <a:pPr marL="0" indent="0" algn="just">
              <a:buFontTx/>
              <a:buNone/>
              <a:defRPr/>
            </a:pPr>
            <a:r>
              <a:rPr lang="cs-CZ" altLang="cs-CZ" sz="2800" dirty="0" smtClean="0">
                <a:latin typeface="+mj-lt"/>
              </a:rPr>
              <a:t>V žádosti za částí 2 je vložená tabulka, kde je seznam požární techniky a vybavení (nápověda o co lze žádat a co lze kombinovat a co ne- žluté nadpisy).</a:t>
            </a:r>
            <a:endParaRPr lang="cs-CZ" altLang="cs-CZ" sz="2800" dirty="0">
              <a:latin typeface="+mj-lt"/>
            </a:endParaRPr>
          </a:p>
          <a:p>
            <a:pPr marL="0" indent="0">
              <a:buFontTx/>
              <a:buNone/>
              <a:defRPr/>
            </a:pPr>
            <a:endParaRPr lang="cs-CZ" altLang="cs-CZ" sz="2800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cs-CZ" smtClean="0"/>
              <a:t>Pravidla JSDH</a:t>
            </a:r>
          </a:p>
        </p:txBody>
      </p:sp>
      <p:sp>
        <p:nvSpPr>
          <p:cNvPr id="2" name="Zástupný symbol pro obsah 2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4525963"/>
          </a:xfrm>
        </p:spPr>
        <p:txBody>
          <a:bodyPr/>
          <a:lstStyle/>
          <a:p>
            <a:pPr algn="just">
              <a:defRPr/>
            </a:pPr>
            <a:r>
              <a:rPr lang="cs-CZ" altLang="cs-CZ" sz="2800" dirty="0" smtClean="0"/>
              <a:t>Nelze kombinovat např. osobní ochranné prostředky s dalším vybavením, nebo pořízení pneumatik najednou pro CAS a DA.</a:t>
            </a:r>
          </a:p>
          <a:p>
            <a:pPr algn="just">
              <a:defRPr/>
            </a:pPr>
            <a:r>
              <a:rPr lang="cs-CZ" altLang="cs-CZ" sz="2800" dirty="0" smtClean="0"/>
              <a:t>Určení zda budete žádat o dotaci neinvestiční nebo investiční doporučujeme konzultovat s vaší účetní/m nebo finančním oddělením.</a:t>
            </a:r>
          </a:p>
          <a:p>
            <a:pPr algn="just">
              <a:defRPr/>
            </a:pPr>
            <a:r>
              <a:rPr lang="cs-CZ" altLang="cs-CZ" sz="2800" u="sng" dirty="0" smtClean="0">
                <a:solidFill>
                  <a:srgbClr val="FF0000"/>
                </a:solidFill>
              </a:rPr>
              <a:t>V žádosti </a:t>
            </a:r>
            <a:r>
              <a:rPr lang="cs-CZ" altLang="cs-CZ" sz="2800" b="1" u="sng" dirty="0" smtClean="0">
                <a:solidFill>
                  <a:srgbClr val="FF0000"/>
                </a:solidFill>
              </a:rPr>
              <a:t>části 2c </a:t>
            </a:r>
            <a:r>
              <a:rPr lang="cs-CZ" altLang="cs-CZ" sz="2800" u="sng" dirty="0" smtClean="0">
                <a:solidFill>
                  <a:srgbClr val="FF0000"/>
                </a:solidFill>
              </a:rPr>
              <a:t>- nepsat obch. názvy, značky, počty, částky (to se píše v žádosti v části 2b)</a:t>
            </a:r>
          </a:p>
          <a:p>
            <a:pPr algn="just">
              <a:defRPr/>
            </a:pPr>
            <a:r>
              <a:rPr lang="cs-CZ" altLang="cs-CZ" sz="2800" b="1" u="sng" dirty="0" smtClean="0"/>
              <a:t>Částka žádané dotace musí být zaokrouhlená na celé stovky.</a:t>
            </a:r>
          </a:p>
          <a:p>
            <a:pPr algn="just">
              <a:defRPr/>
            </a:pPr>
            <a:endParaRPr lang="cs-CZ" altLang="cs-CZ" sz="2800" dirty="0" smtClean="0">
              <a:solidFill>
                <a:srgbClr val="FF0000"/>
              </a:solidFill>
            </a:endParaRPr>
          </a:p>
          <a:p>
            <a:pPr marL="0" indent="0" algn="just">
              <a:buFontTx/>
              <a:buNone/>
              <a:defRPr/>
            </a:pPr>
            <a:endParaRPr lang="cs-CZ" altLang="cs-CZ" sz="28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342900" indent="-342900" eaLnBrk="1" hangingPunct="1">
              <a:spcBef>
                <a:spcPct val="20000"/>
              </a:spcBef>
              <a:defRPr/>
            </a:pPr>
            <a:r>
              <a:rPr lang="cs-CZ" dirty="0" smtClean="0">
                <a:solidFill>
                  <a:schemeClr val="tx1"/>
                </a:solidFill>
              </a:rPr>
              <a:t>Minimální a maximální výše dotace</a:t>
            </a:r>
            <a:endParaRPr lang="cs-CZ" dirty="0">
              <a:solidFill>
                <a:schemeClr val="tx1"/>
              </a:solidFill>
              <a:ea typeface="+mn-ea"/>
              <a:cs typeface="+mn-cs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lnSpc>
                <a:spcPct val="150000"/>
              </a:lnSpc>
              <a:defRPr/>
            </a:pPr>
            <a:r>
              <a:rPr lang="cs-CZ" sz="2800" dirty="0" smtClean="0">
                <a:latin typeface="+mj-lt"/>
              </a:rPr>
              <a:t>DT č. 1	min. 5.000 Kč	max. 200.000 Kč</a:t>
            </a:r>
          </a:p>
          <a:p>
            <a:pPr marL="0" indent="0" algn="just">
              <a:buFontTx/>
              <a:buNone/>
              <a:defRPr/>
            </a:pPr>
            <a:r>
              <a:rPr lang="cs-CZ" sz="2800" dirty="0" smtClean="0"/>
              <a:t>Spolufinancování nad 35.000 Kč minimálně </a:t>
            </a:r>
          </a:p>
          <a:p>
            <a:pPr marL="0" indent="0" algn="just">
              <a:buFontTx/>
              <a:buNone/>
              <a:defRPr/>
            </a:pPr>
            <a:r>
              <a:rPr lang="cs-CZ" sz="2800" dirty="0" smtClean="0"/>
              <a:t>ve </a:t>
            </a:r>
            <a:r>
              <a:rPr lang="cs-CZ" sz="2800" dirty="0"/>
              <a:t>stejné výši jako poskytnutá </a:t>
            </a:r>
            <a:r>
              <a:rPr lang="cs-CZ" sz="2800" dirty="0" smtClean="0"/>
              <a:t>dotace. </a:t>
            </a:r>
          </a:p>
          <a:p>
            <a:pPr marL="0" indent="0" algn="just">
              <a:buFontTx/>
              <a:buNone/>
              <a:defRPr/>
            </a:pPr>
            <a:r>
              <a:rPr lang="cs-CZ" sz="2800" dirty="0" smtClean="0"/>
              <a:t>Tzn. dotace činí max. 50% z předpokládaných (skutečných) celkových nákladů.</a:t>
            </a:r>
            <a:endParaRPr lang="cs-CZ" sz="2800" dirty="0"/>
          </a:p>
          <a:p>
            <a:pPr marL="0" indent="0" algn="just">
              <a:buFontTx/>
              <a:buNone/>
              <a:defRPr/>
            </a:pPr>
            <a:endParaRPr lang="cs-CZ" sz="2800" dirty="0" smtClean="0"/>
          </a:p>
          <a:p>
            <a:pPr marL="0" indent="0" algn="just">
              <a:buFontTx/>
              <a:buNone/>
              <a:defRPr/>
            </a:pPr>
            <a:r>
              <a:rPr lang="cs-CZ" sz="2800" dirty="0" smtClean="0"/>
              <a:t>V </a:t>
            </a:r>
            <a:r>
              <a:rPr lang="cs-CZ" sz="2800" dirty="0"/>
              <a:t>případě, že bude poskytnuta dotace do </a:t>
            </a:r>
            <a:br>
              <a:rPr lang="cs-CZ" sz="2800" dirty="0"/>
            </a:br>
            <a:r>
              <a:rPr lang="cs-CZ" sz="2800" dirty="0"/>
              <a:t>35 tis. Kč, není vyžadována </a:t>
            </a:r>
            <a:r>
              <a:rPr lang="cs-CZ" sz="2800" dirty="0" smtClean="0"/>
              <a:t>spoluúčast.</a:t>
            </a:r>
            <a:endParaRPr lang="cs-CZ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Nadpis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960438"/>
          </a:xfrm>
        </p:spPr>
        <p:txBody>
          <a:bodyPr/>
          <a:lstStyle/>
          <a:p>
            <a:r>
              <a:rPr lang="cs-CZ" altLang="cs-CZ" dirty="0" smtClean="0"/>
              <a:t>DT č. 1 Pravidla JSDH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4754563"/>
          </a:xfrm>
        </p:spPr>
        <p:txBody>
          <a:bodyPr/>
          <a:lstStyle/>
          <a:p>
            <a:pPr marL="0" indent="0" algn="just">
              <a:buFontTx/>
              <a:buNone/>
              <a:defRPr/>
            </a:pPr>
            <a:r>
              <a:rPr lang="cs-CZ" sz="2000" dirty="0" smtClean="0"/>
              <a:t>Neuznatelnými výdaji se rozumí výdaje, které nelze zahrnout do celkových předpokládaných ani celkových vynaložených výdajů na realizaci akce/projektu úplný výčet je uveden v pravidle v čl. 7.4.</a:t>
            </a:r>
          </a:p>
          <a:p>
            <a:pPr marL="0" indent="0" algn="just">
              <a:buFontTx/>
              <a:buNone/>
              <a:defRPr/>
            </a:pPr>
            <a:r>
              <a:rPr lang="cs-CZ" sz="2000" dirty="0" smtClean="0"/>
              <a:t>Vybrané neuznatelné výdaje: </a:t>
            </a:r>
          </a:p>
          <a:p>
            <a:pPr algn="just">
              <a:defRPr/>
            </a:pPr>
            <a:r>
              <a:rPr lang="cs-CZ" sz="2000" dirty="0" smtClean="0"/>
              <a:t>úhrada úvěrů a půjček,</a:t>
            </a:r>
          </a:p>
          <a:p>
            <a:pPr algn="just"/>
            <a:r>
              <a:rPr lang="cs-CZ" altLang="cs-CZ" sz="2000" dirty="0"/>
              <a:t>vybavení hasičské zbrojnice např. alarm, skříňky, vysoušeče apod.,</a:t>
            </a:r>
          </a:p>
          <a:p>
            <a:pPr algn="just"/>
            <a:r>
              <a:rPr lang="cs-CZ" altLang="cs-CZ" sz="2000" dirty="0"/>
              <a:t>pořízení a opravy vybavení pro požární sport (za vybavení pro požární sport se považuje mimo jiné i vybavení a úpravy technických prostředků požární ochrany, které neodpovídají technickým předpisům nebo parametrům uváděných výrobcem technických prostředků při schvalování způsobilosti jeho použití při uvedení na trh),</a:t>
            </a:r>
          </a:p>
          <a:p>
            <a:pPr algn="just"/>
            <a:r>
              <a:rPr lang="cs-CZ" altLang="cs-CZ" sz="2000" dirty="0">
                <a:solidFill>
                  <a:srgbClr val="000000"/>
                </a:solidFill>
              </a:rPr>
              <a:t>slavnostní vycházkové uniformy, </a:t>
            </a:r>
          </a:p>
          <a:p>
            <a:pPr algn="just"/>
            <a:r>
              <a:rPr lang="cs-CZ" altLang="cs-CZ" sz="2000" dirty="0">
                <a:solidFill>
                  <a:srgbClr val="000000"/>
                </a:solidFill>
              </a:rPr>
              <a:t>rekonstrukce a opravy budov,</a:t>
            </a:r>
          </a:p>
          <a:p>
            <a:pPr marL="0" indent="0" algn="just">
              <a:buNone/>
              <a:defRPr/>
            </a:pPr>
            <a:endParaRPr lang="cs-CZ" sz="2000" dirty="0" smtClean="0"/>
          </a:p>
          <a:p>
            <a:pPr algn="just">
              <a:defRPr/>
            </a:pPr>
            <a:endParaRPr lang="cs-CZ" sz="2000" dirty="0" smtClean="0"/>
          </a:p>
          <a:p>
            <a:pPr>
              <a:defRPr/>
            </a:pPr>
            <a:endParaRPr lang="cs-CZ" sz="20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defRPr/>
            </a:pPr>
            <a:r>
              <a:rPr lang="cs-CZ" altLang="cs-CZ" sz="2000" dirty="0" smtClean="0"/>
              <a:t>pořízení nového dopravního automobilu (DA) pro JSDH obce, který bude pořizován z účelové investiční dotace na pořízení dopravního automobilu z rozpočtové kapitoly Ministerstva vnitra generálního ředitelství hasičského záchranného sboru České republiky (MV GŘ HZS ČR),</a:t>
            </a:r>
          </a:p>
          <a:p>
            <a:pPr algn="just">
              <a:defRPr/>
            </a:pPr>
            <a:r>
              <a:rPr lang="cs-CZ" altLang="cs-CZ" sz="2000" dirty="0" smtClean="0"/>
              <a:t>pořízení nové cisternové automobilové stříkačky (CAS) pro JSDH obce, která bude pořízena z účelové investiční dotace na pořízení cisternové automobilové stříkačky z rozpočtové kapitoly MV GŘ HZS ČR</a:t>
            </a:r>
          </a:p>
          <a:p>
            <a:pPr marL="0" indent="0" algn="just">
              <a:buFontTx/>
              <a:buNone/>
              <a:defRPr/>
            </a:pPr>
            <a:endParaRPr lang="cs-CZ" altLang="cs-CZ" sz="2000" dirty="0" smtClean="0"/>
          </a:p>
        </p:txBody>
      </p:sp>
      <p:sp>
        <p:nvSpPr>
          <p:cNvPr id="19459" name="Nadpis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960438"/>
          </a:xfrm>
        </p:spPr>
        <p:txBody>
          <a:bodyPr/>
          <a:lstStyle/>
          <a:p>
            <a:r>
              <a:rPr lang="cs-CZ" altLang="cs-CZ" smtClean="0"/>
              <a:t>Pravidla JSDH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Zástupný symbol pro obsah 2"/>
          <p:cNvSpPr>
            <a:spLocks noGrp="1"/>
          </p:cNvSpPr>
          <p:nvPr>
            <p:ph idx="1"/>
          </p:nvPr>
        </p:nvSpPr>
        <p:spPr>
          <a:xfrm>
            <a:off x="381000" y="381000"/>
            <a:ext cx="8458200" cy="762000"/>
          </a:xfrm>
        </p:spPr>
        <p:txBody>
          <a:bodyPr/>
          <a:lstStyle/>
          <a:p>
            <a:pPr marL="0" indent="0" algn="ctr" eaLnBrk="1" hangingPunct="1">
              <a:spcBef>
                <a:spcPct val="0"/>
              </a:spcBef>
              <a:buFontTx/>
              <a:buNone/>
              <a:defRPr/>
            </a:pPr>
            <a:r>
              <a:rPr lang="cs-CZ" altLang="cs-CZ" sz="4400" dirty="0" smtClean="0">
                <a:solidFill>
                  <a:srgbClr val="000000"/>
                </a:solidFill>
              </a:rPr>
              <a:t>DT Č. 2 Pravidla CAS a DA</a:t>
            </a:r>
            <a:endParaRPr lang="cs-CZ" altLang="cs-CZ" sz="4400" kern="1200" dirty="0">
              <a:solidFill>
                <a:srgbClr val="000000"/>
              </a:solidFill>
            </a:endParaRPr>
          </a:p>
          <a:p>
            <a:pPr marL="457200" lvl="1" indent="0">
              <a:spcBef>
                <a:spcPct val="0"/>
              </a:spcBef>
              <a:buFontTx/>
              <a:buNone/>
              <a:defRPr/>
            </a:pPr>
            <a:endParaRPr lang="cs-CZ" altLang="cs-CZ" dirty="0" smtClean="0"/>
          </a:p>
        </p:txBody>
      </p:sp>
      <p:sp>
        <p:nvSpPr>
          <p:cNvPr id="10243" name="TextovéPole 2"/>
          <p:cNvSpPr txBox="1">
            <a:spLocks noChangeArrowheads="1"/>
          </p:cNvSpPr>
          <p:nvPr/>
        </p:nvSpPr>
        <p:spPr bwMode="auto">
          <a:xfrm>
            <a:off x="228600" y="1600200"/>
            <a:ext cx="8763000" cy="5349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 algn="l" eaLnBrk="0" hangingPunct="0">
              <a:spcBef>
                <a:spcPct val="20000"/>
              </a:spcBef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just">
              <a:buFontTx/>
              <a:buChar char="•"/>
              <a:defRPr/>
            </a:pPr>
            <a:r>
              <a:rPr lang="cs-CZ" altLang="cs-CZ" sz="2800" kern="0" dirty="0" smtClean="0">
                <a:solidFill>
                  <a:srgbClr val="000000"/>
                </a:solidFill>
                <a:latin typeface="Arial"/>
              </a:rPr>
              <a:t>Jedna jednotka SDH obce = jedna žádost.</a:t>
            </a:r>
          </a:p>
          <a:p>
            <a:pPr algn="just">
              <a:buFontTx/>
              <a:buChar char="•"/>
              <a:defRPr/>
            </a:pPr>
            <a:r>
              <a:rPr lang="cs-CZ" altLang="cs-CZ" sz="2800" b="1" kern="0" dirty="0" smtClean="0">
                <a:solidFill>
                  <a:srgbClr val="000000"/>
                </a:solidFill>
                <a:latin typeface="Arial"/>
              </a:rPr>
              <a:t>Jedna žádost = jeden dopravní automobil nebo jedna cisternová automobilová stříkačka pro jednu jednotku SDH.</a:t>
            </a:r>
          </a:p>
          <a:p>
            <a:pPr algn="just">
              <a:buFontTx/>
              <a:buChar char="•"/>
              <a:defRPr/>
            </a:pPr>
            <a:r>
              <a:rPr lang="cs-CZ" altLang="cs-CZ" sz="2800" kern="0" dirty="0">
                <a:solidFill>
                  <a:srgbClr val="000000"/>
                </a:solidFill>
                <a:latin typeface="Arial"/>
              </a:rPr>
              <a:t>Možno žádat pouze při kombinaci se státní dotací </a:t>
            </a:r>
            <a:br>
              <a:rPr lang="cs-CZ" altLang="cs-CZ" sz="2800" kern="0" dirty="0">
                <a:solidFill>
                  <a:srgbClr val="000000"/>
                </a:solidFill>
                <a:latin typeface="Arial"/>
              </a:rPr>
            </a:br>
            <a:r>
              <a:rPr lang="cs-CZ" altLang="cs-CZ" sz="2800" kern="0" dirty="0">
                <a:solidFill>
                  <a:srgbClr val="000000"/>
                </a:solidFill>
                <a:latin typeface="Arial"/>
              </a:rPr>
              <a:t>z MV GŘ HZS ČR na pořízení nového dopravního automobilu nebo </a:t>
            </a:r>
            <a:r>
              <a:rPr lang="cs-CZ" altLang="cs-CZ" sz="2800" kern="0" dirty="0" smtClean="0">
                <a:solidFill>
                  <a:srgbClr val="000000"/>
                </a:solidFill>
                <a:latin typeface="Arial"/>
              </a:rPr>
              <a:t>cisternové automobilové stříkačky.</a:t>
            </a:r>
          </a:p>
          <a:p>
            <a:pPr algn="just">
              <a:buFontTx/>
              <a:buChar char="•"/>
              <a:defRPr/>
            </a:pPr>
            <a:r>
              <a:rPr lang="cs-CZ" altLang="cs-CZ" sz="2800" kern="0" dirty="0" smtClean="0">
                <a:solidFill>
                  <a:srgbClr val="000000"/>
                </a:solidFill>
                <a:latin typeface="Arial"/>
              </a:rPr>
              <a:t>Částka žádané dotace bude vždy v celých tisících.</a:t>
            </a:r>
          </a:p>
          <a:p>
            <a:pPr marL="0" indent="0" algn="ctr">
              <a:defRPr/>
            </a:pPr>
            <a:r>
              <a:rPr lang="cs-CZ" altLang="cs-CZ" sz="2800" kern="0" dirty="0">
                <a:solidFill>
                  <a:srgbClr val="000000"/>
                </a:solidFill>
                <a:latin typeface="Arial"/>
              </a:rPr>
              <a:t> </a:t>
            </a:r>
            <a:r>
              <a:rPr lang="cs-CZ" altLang="cs-CZ" sz="2800" kern="0" dirty="0" smtClean="0">
                <a:solidFill>
                  <a:srgbClr val="000000"/>
                </a:solidFill>
                <a:latin typeface="Arial"/>
              </a:rPr>
              <a:t>   (DA = 100 tis. Kč. a CAS = 300 tis. Kč)</a:t>
            </a:r>
          </a:p>
          <a:p>
            <a:pPr marL="0" indent="0" algn="just">
              <a:defRPr/>
            </a:pPr>
            <a:endParaRPr lang="cs-CZ" altLang="cs-CZ" sz="2800" b="1" kern="0" dirty="0" smtClean="0">
              <a:solidFill>
                <a:srgbClr val="000000"/>
              </a:solidFill>
              <a:latin typeface="Arial"/>
            </a:endParaRPr>
          </a:p>
          <a:p>
            <a:pPr algn="just">
              <a:buFontTx/>
              <a:buChar char="•"/>
              <a:defRPr/>
            </a:pPr>
            <a:endParaRPr lang="cs-CZ" altLang="cs-CZ" sz="2800" b="1" kern="0" dirty="0" smtClean="0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cs-CZ" smtClean="0">
                <a:solidFill>
                  <a:schemeClr val="tx1"/>
                </a:solidFill>
              </a:rPr>
              <a:t>Minimální a maximální výše dotace</a:t>
            </a:r>
            <a:endParaRPr lang="cs-CZ" altLang="cs-CZ" smtClean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lnSpc>
                <a:spcPct val="150000"/>
              </a:lnSpc>
              <a:defRPr/>
            </a:pPr>
            <a:r>
              <a:rPr lang="cs-CZ" sz="2800" dirty="0">
                <a:latin typeface="+mj-lt"/>
              </a:rPr>
              <a:t>DT č. 2	min. 60.000 Kč	</a:t>
            </a:r>
          </a:p>
          <a:p>
            <a:pPr marL="0" indent="0" algn="just">
              <a:lnSpc>
                <a:spcPct val="150000"/>
              </a:lnSpc>
              <a:buFontTx/>
              <a:buNone/>
              <a:defRPr/>
            </a:pPr>
            <a:r>
              <a:rPr lang="cs-CZ" sz="2800" dirty="0" smtClean="0">
                <a:latin typeface="+mj-lt"/>
              </a:rPr>
              <a:t> pro CAS 	max</a:t>
            </a:r>
            <a:r>
              <a:rPr lang="cs-CZ" sz="2800" dirty="0">
                <a:latin typeface="+mj-lt"/>
              </a:rPr>
              <a:t>. 300.000 Kč    </a:t>
            </a:r>
            <a:endParaRPr lang="cs-CZ" sz="2800" dirty="0" smtClean="0">
              <a:latin typeface="+mj-lt"/>
            </a:endParaRPr>
          </a:p>
          <a:p>
            <a:pPr marL="0" indent="0" algn="just">
              <a:lnSpc>
                <a:spcPct val="150000"/>
              </a:lnSpc>
              <a:buFontTx/>
              <a:buNone/>
              <a:defRPr/>
            </a:pPr>
            <a:r>
              <a:rPr lang="cs-CZ" sz="2800" dirty="0" smtClean="0">
                <a:latin typeface="+mj-lt"/>
              </a:rPr>
              <a:t> pro DA 	max</a:t>
            </a:r>
            <a:r>
              <a:rPr lang="cs-CZ" sz="2800" dirty="0">
                <a:latin typeface="+mj-lt"/>
              </a:rPr>
              <a:t>. 100.000 Kč </a:t>
            </a:r>
          </a:p>
          <a:p>
            <a:pPr marL="0" indent="0" algn="just">
              <a:buFontTx/>
              <a:buNone/>
              <a:defRPr/>
            </a:pPr>
            <a:r>
              <a:rPr lang="cs-CZ" sz="2800" dirty="0">
                <a:latin typeface="+mj-lt"/>
              </a:rPr>
              <a:t>Spolufinancování </a:t>
            </a:r>
            <a:r>
              <a:rPr lang="cs-CZ" sz="2800" dirty="0" smtClean="0">
                <a:latin typeface="+mj-lt"/>
              </a:rPr>
              <a:t>minimálně ve </a:t>
            </a:r>
            <a:r>
              <a:rPr lang="cs-CZ" sz="2800" dirty="0">
                <a:latin typeface="+mj-lt"/>
              </a:rPr>
              <a:t>stejné výši jako </a:t>
            </a:r>
            <a:r>
              <a:rPr lang="cs-CZ" sz="2800" dirty="0" smtClean="0">
                <a:latin typeface="+mj-lt"/>
              </a:rPr>
              <a:t>poskytnutá dotace.</a:t>
            </a:r>
          </a:p>
          <a:p>
            <a:pPr marL="0" indent="0" algn="just">
              <a:buFontTx/>
              <a:buNone/>
              <a:defRPr/>
            </a:pPr>
            <a:endParaRPr lang="cs-CZ" sz="2800" dirty="0">
              <a:latin typeface="+mj-lt"/>
            </a:endParaRPr>
          </a:p>
          <a:p>
            <a:pPr marL="0" indent="0" algn="just">
              <a:buFontTx/>
              <a:buNone/>
              <a:defRPr/>
            </a:pPr>
            <a:r>
              <a:rPr lang="cs-CZ" sz="2800" b="1" dirty="0" smtClean="0">
                <a:latin typeface="+mj-lt"/>
              </a:rPr>
              <a:t>Pouze pro ty co mají zároveň dotaci z MV ČR</a:t>
            </a:r>
            <a:endParaRPr lang="cs-CZ" sz="2800" b="1" dirty="0">
              <a:latin typeface="+mj-lt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Zástupný symbol pro obsah 2"/>
          <p:cNvSpPr>
            <a:spLocks noGrp="1"/>
          </p:cNvSpPr>
          <p:nvPr>
            <p:ph idx="1"/>
          </p:nvPr>
        </p:nvSpPr>
        <p:spPr>
          <a:xfrm>
            <a:off x="381000" y="381000"/>
            <a:ext cx="8458200" cy="762000"/>
          </a:xfrm>
        </p:spPr>
        <p:txBody>
          <a:bodyPr/>
          <a:lstStyle/>
          <a:p>
            <a:pPr marL="0" indent="0" eaLnBrk="1" hangingPunct="1">
              <a:spcBef>
                <a:spcPct val="0"/>
              </a:spcBef>
              <a:buFontTx/>
              <a:buNone/>
              <a:defRPr/>
            </a:pPr>
            <a:r>
              <a:rPr lang="cs-CZ" altLang="cs-CZ" sz="4400" dirty="0" smtClean="0">
                <a:solidFill>
                  <a:srgbClr val="000000"/>
                </a:solidFill>
              </a:rPr>
              <a:t>Pravidla </a:t>
            </a:r>
            <a:r>
              <a:rPr lang="cs-CZ" altLang="cs-CZ" sz="4400" dirty="0">
                <a:solidFill>
                  <a:srgbClr val="000000"/>
                </a:solidFill>
              </a:rPr>
              <a:t>CAS </a:t>
            </a:r>
            <a:r>
              <a:rPr lang="cs-CZ" altLang="cs-CZ" sz="4400" dirty="0" smtClean="0">
                <a:solidFill>
                  <a:srgbClr val="000000"/>
                </a:solidFill>
              </a:rPr>
              <a:t>a DA - podmínka</a:t>
            </a:r>
            <a:endParaRPr lang="cs-CZ" altLang="cs-CZ" sz="4400" kern="1200" dirty="0">
              <a:solidFill>
                <a:srgbClr val="000000"/>
              </a:solidFill>
            </a:endParaRPr>
          </a:p>
          <a:p>
            <a:pPr marL="457200" lvl="1" indent="0">
              <a:spcBef>
                <a:spcPct val="0"/>
              </a:spcBef>
              <a:buFontTx/>
              <a:buNone/>
              <a:defRPr/>
            </a:pPr>
            <a:endParaRPr lang="cs-CZ" altLang="cs-CZ" dirty="0" smtClean="0"/>
          </a:p>
        </p:txBody>
      </p:sp>
      <p:sp>
        <p:nvSpPr>
          <p:cNvPr id="10243" name="TextovéPole 2"/>
          <p:cNvSpPr txBox="1">
            <a:spLocks noChangeArrowheads="1"/>
          </p:cNvSpPr>
          <p:nvPr/>
        </p:nvSpPr>
        <p:spPr bwMode="auto">
          <a:xfrm>
            <a:off x="228600" y="1219200"/>
            <a:ext cx="8763000" cy="51398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 algn="l" eaLnBrk="0" hangingPunct="0">
              <a:spcBef>
                <a:spcPct val="20000"/>
              </a:spcBef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indent="0" algn="just" eaLnBrk="1" hangingPunct="1">
              <a:spcBef>
                <a:spcPct val="0"/>
              </a:spcBef>
              <a:defRPr/>
            </a:pPr>
            <a:r>
              <a:rPr lang="cs-CZ" altLang="cs-CZ" sz="2800" kern="0" dirty="0">
                <a:solidFill>
                  <a:srgbClr val="000000"/>
                </a:solidFill>
                <a:latin typeface="Arial"/>
              </a:rPr>
              <a:t>V roce </a:t>
            </a:r>
            <a:r>
              <a:rPr lang="cs-CZ" altLang="cs-CZ" sz="2800" kern="0" dirty="0" smtClean="0">
                <a:solidFill>
                  <a:srgbClr val="000000"/>
                </a:solidFill>
                <a:latin typeface="Arial"/>
              </a:rPr>
              <a:t>2021 </a:t>
            </a:r>
            <a:r>
              <a:rPr lang="cs-CZ" altLang="cs-CZ" sz="2800" kern="0" dirty="0">
                <a:solidFill>
                  <a:srgbClr val="000000"/>
                </a:solidFill>
                <a:latin typeface="Arial"/>
              </a:rPr>
              <a:t>obdrží dotaci na nový DA z MV GŘ HZS ČR při splnění podmínek </a:t>
            </a:r>
            <a:r>
              <a:rPr lang="cs-CZ" altLang="cs-CZ" sz="2800" kern="0" dirty="0" smtClean="0">
                <a:solidFill>
                  <a:srgbClr val="FF0000"/>
                </a:solidFill>
                <a:latin typeface="Arial"/>
              </a:rPr>
              <a:t>21 </a:t>
            </a:r>
            <a:r>
              <a:rPr lang="cs-CZ" altLang="cs-CZ" sz="2800" kern="0" dirty="0">
                <a:solidFill>
                  <a:srgbClr val="FF0000"/>
                </a:solidFill>
                <a:latin typeface="Arial"/>
              </a:rPr>
              <a:t>obcí pro </a:t>
            </a:r>
            <a:r>
              <a:rPr lang="cs-CZ" altLang="cs-CZ" sz="2800" kern="0" dirty="0" smtClean="0">
                <a:solidFill>
                  <a:srgbClr val="FF0000"/>
                </a:solidFill>
                <a:latin typeface="Arial"/>
              </a:rPr>
              <a:t>22 </a:t>
            </a:r>
            <a:r>
              <a:rPr lang="cs-CZ" altLang="cs-CZ" sz="2800" kern="0" dirty="0">
                <a:solidFill>
                  <a:srgbClr val="FF0000"/>
                </a:solidFill>
                <a:latin typeface="Arial"/>
              </a:rPr>
              <a:t>jednotek SDH obcí Olomouckého kraje</a:t>
            </a:r>
            <a:r>
              <a:rPr lang="cs-CZ" altLang="cs-CZ" sz="2800" kern="0" dirty="0" smtClean="0">
                <a:solidFill>
                  <a:srgbClr val="FF0000"/>
                </a:solidFill>
                <a:latin typeface="Arial"/>
              </a:rPr>
              <a:t>.</a:t>
            </a:r>
          </a:p>
          <a:p>
            <a:pPr marL="0" indent="0" algn="just" eaLnBrk="1" hangingPunct="1">
              <a:spcBef>
                <a:spcPct val="0"/>
              </a:spcBef>
              <a:buFontTx/>
              <a:buChar char="•"/>
              <a:defRPr/>
            </a:pPr>
            <a:r>
              <a:rPr lang="cs-CZ" altLang="cs-CZ" sz="2000" kern="0" dirty="0">
                <a:solidFill>
                  <a:srgbClr val="000000"/>
                </a:solidFill>
                <a:latin typeface="Arial"/>
              </a:rPr>
              <a:t>Statutární město Olomouc JPO </a:t>
            </a:r>
            <a:r>
              <a:rPr lang="cs-CZ" altLang="cs-CZ" sz="2000" kern="0" dirty="0" err="1" smtClean="0">
                <a:solidFill>
                  <a:srgbClr val="000000"/>
                </a:solidFill>
                <a:latin typeface="Arial"/>
              </a:rPr>
              <a:t>Lošov</a:t>
            </a:r>
            <a:r>
              <a:rPr lang="cs-CZ" altLang="cs-CZ" sz="2000" kern="0" dirty="0" smtClean="0">
                <a:solidFill>
                  <a:srgbClr val="000000"/>
                </a:solidFill>
                <a:latin typeface="Arial"/>
              </a:rPr>
              <a:t> 		Obec Dubicko </a:t>
            </a:r>
            <a:endParaRPr lang="cs-CZ" altLang="cs-CZ" sz="2000" kern="0" dirty="0">
              <a:solidFill>
                <a:srgbClr val="000000"/>
              </a:solidFill>
              <a:latin typeface="Arial"/>
            </a:endParaRPr>
          </a:p>
          <a:p>
            <a:pPr marL="0" indent="0" algn="just" eaLnBrk="1" hangingPunct="1">
              <a:spcBef>
                <a:spcPct val="0"/>
              </a:spcBef>
              <a:buFontTx/>
              <a:buChar char="•"/>
              <a:defRPr/>
            </a:pPr>
            <a:r>
              <a:rPr lang="cs-CZ" altLang="cs-CZ" sz="2000" kern="0" dirty="0">
                <a:solidFill>
                  <a:srgbClr val="000000"/>
                </a:solidFill>
                <a:latin typeface="Arial"/>
              </a:rPr>
              <a:t>Statutární město </a:t>
            </a:r>
            <a:r>
              <a:rPr lang="cs-CZ" altLang="cs-CZ" sz="2000" kern="0" dirty="0" smtClean="0">
                <a:solidFill>
                  <a:srgbClr val="000000"/>
                </a:solidFill>
                <a:latin typeface="Arial"/>
              </a:rPr>
              <a:t>Přerov </a:t>
            </a:r>
            <a:r>
              <a:rPr lang="cs-CZ" altLang="cs-CZ" sz="2000" kern="0" dirty="0">
                <a:solidFill>
                  <a:srgbClr val="000000"/>
                </a:solidFill>
                <a:latin typeface="Arial"/>
              </a:rPr>
              <a:t>JPO </a:t>
            </a:r>
            <a:r>
              <a:rPr lang="cs-CZ" altLang="cs-CZ" sz="2000" kern="0" dirty="0" err="1" smtClean="0">
                <a:solidFill>
                  <a:srgbClr val="000000"/>
                </a:solidFill>
                <a:latin typeface="Arial"/>
              </a:rPr>
              <a:t>Čekyně</a:t>
            </a:r>
            <a:r>
              <a:rPr lang="cs-CZ" altLang="cs-CZ" sz="2000" kern="0" dirty="0" smtClean="0">
                <a:solidFill>
                  <a:srgbClr val="000000"/>
                </a:solidFill>
                <a:latin typeface="Arial"/>
              </a:rPr>
              <a:t>		Obec Horní Studénky</a:t>
            </a:r>
          </a:p>
          <a:p>
            <a:pPr marL="0" indent="0" algn="just" eaLnBrk="1" hangingPunct="1">
              <a:spcBef>
                <a:spcPct val="0"/>
              </a:spcBef>
              <a:buFontTx/>
              <a:buChar char="•"/>
              <a:defRPr/>
            </a:pPr>
            <a:r>
              <a:rPr lang="cs-CZ" altLang="cs-CZ" sz="2000" kern="0" dirty="0">
                <a:solidFill>
                  <a:srgbClr val="000000"/>
                </a:solidFill>
                <a:latin typeface="Arial"/>
              </a:rPr>
              <a:t>Statutární město </a:t>
            </a:r>
            <a:r>
              <a:rPr lang="cs-CZ" altLang="cs-CZ" sz="2000" kern="0" dirty="0" smtClean="0">
                <a:solidFill>
                  <a:srgbClr val="000000"/>
                </a:solidFill>
                <a:latin typeface="Arial"/>
              </a:rPr>
              <a:t>Přerov JPO </a:t>
            </a:r>
            <a:r>
              <a:rPr lang="cs-CZ" altLang="cs-CZ" sz="2000" kern="0" dirty="0" err="1" smtClean="0">
                <a:solidFill>
                  <a:srgbClr val="000000"/>
                </a:solidFill>
                <a:latin typeface="Arial"/>
              </a:rPr>
              <a:t>Dluhonice</a:t>
            </a:r>
            <a:r>
              <a:rPr lang="cs-CZ" altLang="cs-CZ" sz="2000" kern="0" dirty="0" smtClean="0">
                <a:solidFill>
                  <a:srgbClr val="000000"/>
                </a:solidFill>
                <a:latin typeface="Arial"/>
              </a:rPr>
              <a:t>		Obec Jindřichov (PR)</a:t>
            </a:r>
          </a:p>
          <a:p>
            <a:pPr marL="0" indent="0" algn="just" eaLnBrk="1" hangingPunct="1">
              <a:spcBef>
                <a:spcPct val="0"/>
              </a:spcBef>
              <a:buFontTx/>
              <a:buChar char="•"/>
              <a:defRPr/>
            </a:pPr>
            <a:r>
              <a:rPr lang="cs-CZ" altLang="cs-CZ" sz="2000" kern="0" dirty="0" smtClean="0">
                <a:solidFill>
                  <a:srgbClr val="000000"/>
                </a:solidFill>
                <a:latin typeface="Arial"/>
              </a:rPr>
              <a:t>Město Žulová JPO Žulová			Obec Kladky	</a:t>
            </a:r>
            <a:endParaRPr lang="cs-CZ" altLang="cs-CZ" sz="2000" kern="0" dirty="0">
              <a:solidFill>
                <a:srgbClr val="000000"/>
              </a:solidFill>
              <a:latin typeface="Arial"/>
            </a:endParaRPr>
          </a:p>
          <a:p>
            <a:pPr marL="0" indent="0" algn="just" eaLnBrk="1" hangingPunct="1">
              <a:spcBef>
                <a:spcPct val="0"/>
              </a:spcBef>
              <a:buFontTx/>
              <a:buChar char="•"/>
              <a:defRPr/>
            </a:pPr>
            <a:r>
              <a:rPr lang="cs-CZ" altLang="cs-CZ" sz="2000" kern="0" dirty="0" smtClean="0">
                <a:solidFill>
                  <a:srgbClr val="000000"/>
                </a:solidFill>
                <a:latin typeface="Arial"/>
              </a:rPr>
              <a:t>Město Kostelec na Hané			Obec Lazníky</a:t>
            </a:r>
            <a:endParaRPr lang="cs-CZ" altLang="cs-CZ" sz="2000" kern="0" dirty="0">
              <a:solidFill>
                <a:srgbClr val="000000"/>
              </a:solidFill>
              <a:latin typeface="Arial"/>
            </a:endParaRPr>
          </a:p>
          <a:p>
            <a:pPr marL="0" indent="0" algn="just" eaLnBrk="1" hangingPunct="1">
              <a:spcBef>
                <a:spcPct val="0"/>
              </a:spcBef>
              <a:buFontTx/>
              <a:buChar char="•"/>
              <a:defRPr/>
            </a:pPr>
            <a:r>
              <a:rPr lang="cs-CZ" altLang="cs-CZ" sz="2000" kern="0" dirty="0" smtClean="0">
                <a:solidFill>
                  <a:srgbClr val="000000"/>
                </a:solidFill>
                <a:latin typeface="Arial"/>
              </a:rPr>
              <a:t>Město Hranice	JPO Uhřínov			Obec Medlov</a:t>
            </a:r>
            <a:endParaRPr lang="cs-CZ" altLang="cs-CZ" sz="2000" kern="0" dirty="0">
              <a:solidFill>
                <a:srgbClr val="000000"/>
              </a:solidFill>
              <a:latin typeface="Arial"/>
            </a:endParaRPr>
          </a:p>
          <a:p>
            <a:pPr marL="0" indent="0" algn="just" eaLnBrk="1" hangingPunct="1">
              <a:spcBef>
                <a:spcPct val="0"/>
              </a:spcBef>
              <a:buFontTx/>
              <a:buChar char="•"/>
              <a:defRPr/>
            </a:pPr>
            <a:r>
              <a:rPr lang="cs-CZ" altLang="cs-CZ" sz="2000" kern="0" dirty="0" smtClean="0">
                <a:solidFill>
                  <a:srgbClr val="000000"/>
                </a:solidFill>
                <a:latin typeface="Arial"/>
              </a:rPr>
              <a:t>Městys Náměšť na Hané			Obec Rájec</a:t>
            </a:r>
            <a:endParaRPr lang="cs-CZ" altLang="cs-CZ" sz="2000" kern="0" dirty="0">
              <a:solidFill>
                <a:srgbClr val="000000"/>
              </a:solidFill>
              <a:latin typeface="Arial"/>
            </a:endParaRPr>
          </a:p>
          <a:p>
            <a:pPr marL="0" indent="0" algn="just" eaLnBrk="1" hangingPunct="1">
              <a:spcBef>
                <a:spcPct val="0"/>
              </a:spcBef>
              <a:buFontTx/>
              <a:buChar char="•"/>
              <a:defRPr/>
            </a:pPr>
            <a:r>
              <a:rPr lang="cs-CZ" altLang="cs-CZ" sz="2000" kern="0" dirty="0" smtClean="0">
                <a:solidFill>
                  <a:srgbClr val="000000"/>
                </a:solidFill>
                <a:latin typeface="Arial"/>
              </a:rPr>
              <a:t>Městys Velký Újezd				Obec Sudkov</a:t>
            </a:r>
          </a:p>
          <a:p>
            <a:pPr marL="0" indent="0" algn="just" eaLnBrk="1" hangingPunct="1">
              <a:spcBef>
                <a:spcPct val="0"/>
              </a:spcBef>
              <a:buFontTx/>
              <a:buChar char="•"/>
              <a:defRPr/>
            </a:pPr>
            <a:r>
              <a:rPr lang="cs-CZ" altLang="cs-CZ" sz="2000" kern="0" dirty="0" smtClean="0">
                <a:solidFill>
                  <a:srgbClr val="000000"/>
                </a:solidFill>
                <a:latin typeface="Arial"/>
              </a:rPr>
              <a:t>Obec 	Bohuslavice (SU)			</a:t>
            </a:r>
            <a:r>
              <a:rPr lang="cs-CZ" altLang="cs-CZ" sz="2000" kern="0" dirty="0">
                <a:solidFill>
                  <a:srgbClr val="000000"/>
                </a:solidFill>
                <a:latin typeface="Arial"/>
              </a:rPr>
              <a:t>Obec Sušice</a:t>
            </a:r>
          </a:p>
          <a:p>
            <a:pPr marL="0" indent="0" algn="just" eaLnBrk="1" hangingPunct="1">
              <a:spcBef>
                <a:spcPct val="0"/>
              </a:spcBef>
              <a:buFontTx/>
              <a:buChar char="•"/>
              <a:defRPr/>
            </a:pPr>
            <a:r>
              <a:rPr lang="cs-CZ" altLang="cs-CZ" sz="2000" kern="0" dirty="0" smtClean="0">
                <a:solidFill>
                  <a:srgbClr val="000000"/>
                </a:solidFill>
                <a:latin typeface="Arial"/>
              </a:rPr>
              <a:t>Obec Čelčice 					</a:t>
            </a:r>
            <a:r>
              <a:rPr lang="cs-CZ" altLang="cs-CZ" sz="2000" kern="0" dirty="0">
                <a:solidFill>
                  <a:srgbClr val="000000"/>
                </a:solidFill>
                <a:latin typeface="Arial"/>
              </a:rPr>
              <a:t>Obec Víceměřice</a:t>
            </a:r>
          </a:p>
          <a:p>
            <a:pPr marL="0" indent="0" algn="just" eaLnBrk="1" hangingPunct="1">
              <a:spcBef>
                <a:spcPct val="0"/>
              </a:spcBef>
              <a:buFontTx/>
              <a:buChar char="•"/>
              <a:defRPr/>
            </a:pPr>
            <a:r>
              <a:rPr lang="cs-CZ" altLang="cs-CZ" sz="2000" kern="0" dirty="0" smtClean="0">
                <a:solidFill>
                  <a:srgbClr val="000000"/>
                </a:solidFill>
                <a:latin typeface="Arial"/>
              </a:rPr>
              <a:t>Obec </a:t>
            </a:r>
            <a:r>
              <a:rPr lang="cs-CZ" altLang="cs-CZ" sz="2000" kern="0" dirty="0">
                <a:solidFill>
                  <a:srgbClr val="000000"/>
                </a:solidFill>
                <a:latin typeface="Arial"/>
              </a:rPr>
              <a:t>Dlouhá </a:t>
            </a:r>
            <a:r>
              <a:rPr lang="cs-CZ" altLang="cs-CZ" sz="2000" kern="0" dirty="0" smtClean="0">
                <a:solidFill>
                  <a:srgbClr val="000000"/>
                </a:solidFill>
                <a:latin typeface="Arial"/>
              </a:rPr>
              <a:t>Loučka </a:t>
            </a:r>
            <a:r>
              <a:rPr lang="cs-CZ" altLang="cs-CZ" sz="2000" kern="0" dirty="0">
                <a:solidFill>
                  <a:srgbClr val="000000"/>
                </a:solidFill>
                <a:latin typeface="Arial"/>
              </a:rPr>
              <a:t>JPO </a:t>
            </a:r>
            <a:r>
              <a:rPr lang="cs-CZ" altLang="cs-CZ" sz="2000" kern="0" dirty="0" err="1" smtClean="0">
                <a:solidFill>
                  <a:srgbClr val="000000"/>
                </a:solidFill>
                <a:latin typeface="Arial"/>
              </a:rPr>
              <a:t>Plinkout</a:t>
            </a:r>
            <a:r>
              <a:rPr lang="cs-CZ" altLang="cs-CZ" sz="2000" kern="0" dirty="0" smtClean="0">
                <a:solidFill>
                  <a:srgbClr val="000000"/>
                </a:solidFill>
                <a:latin typeface="Arial"/>
              </a:rPr>
              <a:t>		</a:t>
            </a:r>
            <a:r>
              <a:rPr lang="cs-CZ" altLang="cs-CZ" sz="2000" kern="0" dirty="0">
                <a:solidFill>
                  <a:srgbClr val="000000"/>
                </a:solidFill>
                <a:latin typeface="Arial"/>
              </a:rPr>
              <a:t>Obec </a:t>
            </a:r>
            <a:r>
              <a:rPr lang="cs-CZ" altLang="cs-CZ" sz="2000" kern="0" dirty="0" err="1">
                <a:solidFill>
                  <a:srgbClr val="000000"/>
                </a:solidFill>
                <a:latin typeface="Arial"/>
              </a:rPr>
              <a:t>Zábeštní</a:t>
            </a:r>
            <a:r>
              <a:rPr lang="cs-CZ" altLang="cs-CZ" sz="2000" kern="0" dirty="0">
                <a:solidFill>
                  <a:srgbClr val="000000"/>
                </a:solidFill>
                <a:latin typeface="Arial"/>
              </a:rPr>
              <a:t> Lhota</a:t>
            </a:r>
            <a:endParaRPr lang="cs-CZ" altLang="cs-CZ" sz="2000" kern="0" dirty="0" smtClean="0">
              <a:solidFill>
                <a:srgbClr val="000000"/>
              </a:solidFill>
              <a:latin typeface="Arial"/>
            </a:endParaRPr>
          </a:p>
          <a:p>
            <a:pPr marL="1257300" lvl="3" indent="0" algn="just" eaLnBrk="1" hangingPunct="1">
              <a:spcBef>
                <a:spcPct val="0"/>
              </a:spcBef>
              <a:buNone/>
              <a:defRPr/>
            </a:pPr>
            <a:r>
              <a:rPr lang="cs-CZ" altLang="cs-CZ" sz="800" kern="0" dirty="0" smtClean="0">
                <a:solidFill>
                  <a:srgbClr val="000000"/>
                </a:solidFill>
                <a:latin typeface="Arial"/>
              </a:rPr>
              <a:t>					</a:t>
            </a:r>
            <a:endParaRPr lang="cs-CZ" altLang="cs-CZ" kern="0" dirty="0" smtClean="0">
              <a:solidFill>
                <a:srgbClr val="000000"/>
              </a:solidFill>
              <a:latin typeface="Arial"/>
            </a:endParaRPr>
          </a:p>
          <a:p>
            <a:pPr marL="3543300" lvl="8" indent="0" algn="just" eaLnBrk="1" hangingPunct="1">
              <a:spcBef>
                <a:spcPct val="0"/>
              </a:spcBef>
              <a:buNone/>
              <a:defRPr/>
            </a:pPr>
            <a:r>
              <a:rPr lang="cs-CZ" altLang="cs-CZ" sz="800" kern="0" dirty="0" smtClean="0">
                <a:solidFill>
                  <a:srgbClr val="000000"/>
                </a:solidFill>
                <a:latin typeface="Arial"/>
              </a:rPr>
              <a:t>				</a:t>
            </a:r>
            <a:r>
              <a:rPr lang="cs-CZ" altLang="cs-CZ" sz="800" kern="0" dirty="0">
                <a:solidFill>
                  <a:srgbClr val="000000"/>
                </a:solidFill>
                <a:latin typeface="Arial"/>
              </a:rPr>
              <a:t>	</a:t>
            </a:r>
            <a:r>
              <a:rPr lang="cs-CZ" altLang="cs-CZ" sz="800" kern="0" dirty="0" smtClean="0">
                <a:solidFill>
                  <a:srgbClr val="000000"/>
                </a:solidFill>
                <a:latin typeface="Arial"/>
              </a:rPr>
              <a:t>				</a:t>
            </a:r>
            <a:endParaRPr lang="cs-CZ" altLang="cs-CZ" sz="800" kern="0" dirty="0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cs-CZ" smtClean="0">
                <a:solidFill>
                  <a:srgbClr val="000000"/>
                </a:solidFill>
              </a:rPr>
              <a:t>Pravidla CAS a DA - podmínka</a:t>
            </a:r>
            <a:endParaRPr lang="cs-CZ" altLang="cs-CZ" smtClean="0"/>
          </a:p>
        </p:txBody>
      </p:sp>
      <p:sp>
        <p:nvSpPr>
          <p:cNvPr id="23555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 eaLnBrk="1" hangingPunct="1">
              <a:spcBef>
                <a:spcPct val="0"/>
              </a:spcBef>
              <a:buFontTx/>
              <a:buNone/>
            </a:pPr>
            <a:r>
              <a:rPr lang="cs-CZ" altLang="cs-CZ" sz="2800" dirty="0" smtClean="0">
                <a:solidFill>
                  <a:srgbClr val="000000"/>
                </a:solidFill>
              </a:rPr>
              <a:t>V roce 2021 obdrží dotaci na novou CAS z MV GŘ HZS ČR při splnění podmínek </a:t>
            </a:r>
            <a:r>
              <a:rPr lang="cs-CZ" altLang="cs-CZ" sz="2800" dirty="0" smtClean="0">
                <a:solidFill>
                  <a:srgbClr val="FF0000"/>
                </a:solidFill>
              </a:rPr>
              <a:t>2 obce pro 2 jednotky SDH obcí Olomouckého kraje.</a:t>
            </a:r>
          </a:p>
          <a:p>
            <a:pPr marL="0" indent="0" algn="just" eaLnBrk="1" hangingPunct="1">
              <a:spcBef>
                <a:spcPct val="0"/>
              </a:spcBef>
            </a:pPr>
            <a:endParaRPr lang="cs-CZ" altLang="cs-CZ" sz="2800" dirty="0" smtClean="0">
              <a:solidFill>
                <a:srgbClr val="FF0000"/>
              </a:solidFill>
            </a:endParaRPr>
          </a:p>
          <a:p>
            <a:pPr marL="0" indent="0" algn="just" eaLnBrk="1" hangingPunct="1">
              <a:spcBef>
                <a:spcPct val="0"/>
              </a:spcBef>
            </a:pPr>
            <a:r>
              <a:rPr lang="cs-CZ" altLang="cs-CZ" sz="2000" dirty="0" smtClean="0">
                <a:solidFill>
                  <a:srgbClr val="000000"/>
                </a:solidFill>
              </a:rPr>
              <a:t>Obec Nový Malín</a:t>
            </a:r>
          </a:p>
          <a:p>
            <a:pPr marL="0" indent="0" algn="just" eaLnBrk="1" hangingPunct="1">
              <a:spcBef>
                <a:spcPct val="0"/>
              </a:spcBef>
            </a:pPr>
            <a:r>
              <a:rPr lang="cs-CZ" altLang="cs-CZ" sz="2000" dirty="0" smtClean="0">
                <a:solidFill>
                  <a:srgbClr val="000000"/>
                </a:solidFill>
              </a:rPr>
              <a:t>Obec Radslavice</a:t>
            </a:r>
          </a:p>
          <a:p>
            <a:pPr marL="0" indent="0" algn="just" eaLnBrk="1" hangingPunct="1">
              <a:spcBef>
                <a:spcPct val="0"/>
              </a:spcBef>
            </a:pPr>
            <a:endParaRPr lang="cs-CZ" altLang="cs-CZ" sz="2000" dirty="0" smtClean="0">
              <a:solidFill>
                <a:srgbClr val="000000"/>
              </a:solidFill>
            </a:endParaRPr>
          </a:p>
          <a:p>
            <a:pPr marL="0" indent="0" algn="just" eaLnBrk="1" hangingPunct="1">
              <a:spcBef>
                <a:spcPct val="0"/>
              </a:spcBef>
              <a:buFontTx/>
              <a:buNone/>
            </a:pPr>
            <a:endParaRPr lang="cs-CZ" altLang="cs-CZ" sz="2000" dirty="0" smtClean="0">
              <a:solidFill>
                <a:srgbClr val="000000"/>
              </a:solidFill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altLang="cs-CZ" dirty="0" smtClean="0">
                <a:solidFill>
                  <a:srgbClr val="000000"/>
                </a:solidFill>
                <a:ea typeface="+mn-ea"/>
                <a:cs typeface="+mn-cs"/>
              </a:rPr>
              <a:t>Termín pro podání žádostí</a:t>
            </a:r>
            <a:endParaRPr lang="cs-CZ" altLang="cs-CZ" kern="1200" dirty="0">
              <a:solidFill>
                <a:srgbClr val="000000"/>
              </a:solidFill>
              <a:ea typeface="+mn-ea"/>
              <a:cs typeface="+mn-cs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FontTx/>
              <a:buNone/>
              <a:defRPr/>
            </a:pPr>
            <a:r>
              <a:rPr lang="cs-CZ" b="1" dirty="0" smtClean="0">
                <a:latin typeface="+mj-lt"/>
              </a:rPr>
              <a:t>DT č. 1 		22. 1. 2021 - 12. 2. 2021</a:t>
            </a:r>
          </a:p>
          <a:p>
            <a:pPr marL="0" indent="0">
              <a:buFontTx/>
              <a:buNone/>
              <a:defRPr/>
            </a:pPr>
            <a:r>
              <a:rPr lang="cs-CZ" b="1" dirty="0" smtClean="0">
                <a:latin typeface="+mj-lt"/>
              </a:rPr>
              <a:t>DT č. 2		22. 1. 2021 </a:t>
            </a:r>
            <a:r>
              <a:rPr lang="cs-CZ" b="1" smtClean="0">
                <a:latin typeface="+mj-lt"/>
              </a:rPr>
              <a:t>- 5. </a:t>
            </a:r>
            <a:r>
              <a:rPr lang="cs-CZ" b="1" dirty="0" smtClean="0">
                <a:latin typeface="+mj-lt"/>
              </a:rPr>
              <a:t>2. 2021</a:t>
            </a:r>
          </a:p>
          <a:p>
            <a:pPr marL="0" indent="0" algn="ctr">
              <a:buFontTx/>
              <a:buNone/>
              <a:defRPr/>
            </a:pPr>
            <a:r>
              <a:rPr lang="cs-CZ" b="1" u="sng" dirty="0" smtClean="0">
                <a:latin typeface="+mj-lt"/>
              </a:rPr>
              <a:t>do 12.00 hod </a:t>
            </a:r>
          </a:p>
          <a:p>
            <a:pPr marL="0" indent="0" algn="ctr">
              <a:buFontTx/>
              <a:buNone/>
              <a:defRPr/>
            </a:pPr>
            <a:r>
              <a:rPr lang="cs-CZ" sz="2800" b="1" dirty="0" smtClean="0">
                <a:solidFill>
                  <a:srgbClr val="FF0000"/>
                </a:solidFill>
                <a:latin typeface="+mj-lt"/>
              </a:rPr>
              <a:t>včetně doručení do datové schránky Olomouckého kraje ID</a:t>
            </a:r>
            <a:r>
              <a:rPr lang="cs-CZ" sz="2800" b="1" dirty="0">
                <a:solidFill>
                  <a:srgbClr val="FF0000"/>
                </a:solidFill>
                <a:latin typeface="+mj-lt"/>
              </a:rPr>
              <a:t>: </a:t>
            </a:r>
            <a:r>
              <a:rPr lang="cs-CZ" sz="2800" b="1" dirty="0" err="1" smtClean="0">
                <a:solidFill>
                  <a:srgbClr val="FF0000"/>
                </a:solidFill>
                <a:latin typeface="+mj-lt"/>
              </a:rPr>
              <a:t>qiabfmf</a:t>
            </a:r>
            <a:r>
              <a:rPr lang="cs-CZ" sz="2800" b="1" dirty="0" smtClean="0">
                <a:solidFill>
                  <a:srgbClr val="FF0000"/>
                </a:solidFill>
                <a:latin typeface="+mj-lt"/>
              </a:rPr>
              <a:t> a </a:t>
            </a:r>
            <a:r>
              <a:rPr lang="cs-CZ" sz="2800" b="1" u="sng" dirty="0" smtClean="0">
                <a:solidFill>
                  <a:srgbClr val="FF0000"/>
                </a:solidFill>
                <a:latin typeface="+mj-lt"/>
              </a:rPr>
              <a:t>pouze </a:t>
            </a:r>
            <a:br>
              <a:rPr lang="cs-CZ" sz="2800" b="1" u="sng" dirty="0" smtClean="0">
                <a:solidFill>
                  <a:srgbClr val="FF0000"/>
                </a:solidFill>
                <a:latin typeface="+mj-lt"/>
              </a:rPr>
            </a:br>
            <a:r>
              <a:rPr lang="cs-CZ" sz="2800" b="1" u="sng" dirty="0" smtClean="0">
                <a:solidFill>
                  <a:srgbClr val="FF0000"/>
                </a:solidFill>
                <a:latin typeface="+mj-lt"/>
              </a:rPr>
              <a:t>s kvalifikovaným elektronickým podpisem </a:t>
            </a:r>
            <a:br>
              <a:rPr lang="cs-CZ" sz="2800" b="1" u="sng" dirty="0" smtClean="0">
                <a:solidFill>
                  <a:srgbClr val="FF0000"/>
                </a:solidFill>
                <a:latin typeface="+mj-lt"/>
              </a:rPr>
            </a:br>
            <a:r>
              <a:rPr lang="cs-CZ" sz="2800" b="1" u="sng" dirty="0" smtClean="0">
                <a:solidFill>
                  <a:srgbClr val="FF0000"/>
                </a:solidFill>
                <a:latin typeface="+mj-lt"/>
              </a:rPr>
              <a:t>a s kvalifikovaným časovým razítkem!</a:t>
            </a:r>
          </a:p>
          <a:p>
            <a:pPr marL="0" indent="0" algn="ctr">
              <a:buFontTx/>
              <a:buNone/>
              <a:defRPr/>
            </a:pPr>
            <a:endParaRPr lang="cs-CZ" sz="2800" b="1" dirty="0" smtClean="0">
              <a:solidFill>
                <a:srgbClr val="FF0000"/>
              </a:solidFill>
              <a:latin typeface="+mj-lt"/>
            </a:endParaRPr>
          </a:p>
          <a:p>
            <a:pPr marL="0" indent="0" algn="ctr">
              <a:buFontTx/>
              <a:buNone/>
              <a:defRPr/>
            </a:pPr>
            <a:endParaRPr lang="cs-CZ" sz="2800" b="1" dirty="0">
              <a:solidFill>
                <a:srgbClr val="FF0000"/>
              </a:solidFill>
              <a:latin typeface="+mj-lt"/>
            </a:endParaRPr>
          </a:p>
          <a:p>
            <a:pPr marL="0" indent="0" algn="ctr">
              <a:buFontTx/>
              <a:buNone/>
              <a:defRPr/>
            </a:pPr>
            <a:endParaRPr lang="cs-CZ" sz="2800" b="1" dirty="0" smtClean="0">
              <a:solidFill>
                <a:srgbClr val="FF0000"/>
              </a:solidFill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Nadpis 1"/>
          <p:cNvSpPr>
            <a:spLocks noGrp="1"/>
          </p:cNvSpPr>
          <p:nvPr>
            <p:ph type="title"/>
          </p:nvPr>
        </p:nvSpPr>
        <p:spPr>
          <a:xfrm>
            <a:off x="533400" y="152400"/>
            <a:ext cx="8229600" cy="1143000"/>
          </a:xfrm>
        </p:spPr>
        <p:txBody>
          <a:bodyPr/>
          <a:lstStyle/>
          <a:p>
            <a:r>
              <a:rPr lang="cs-CZ" altLang="cs-CZ" smtClean="0"/>
              <a:t>Vyhodnocení žádostí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81000" y="1524000"/>
            <a:ext cx="8458200" cy="4525963"/>
          </a:xfrm>
        </p:spPr>
        <p:txBody>
          <a:bodyPr/>
          <a:lstStyle/>
          <a:p>
            <a:pPr marL="0" indent="0" algn="ctr">
              <a:buFontTx/>
              <a:buNone/>
              <a:defRPr/>
            </a:pPr>
            <a:endParaRPr lang="cs-CZ" sz="2800" dirty="0" smtClean="0">
              <a:latin typeface="+mj-lt"/>
            </a:endParaRPr>
          </a:p>
          <a:p>
            <a:pPr marL="0" indent="0" algn="ctr">
              <a:buFontTx/>
              <a:buNone/>
              <a:defRPr/>
            </a:pPr>
            <a:r>
              <a:rPr lang="cs-CZ" sz="2800" dirty="0" smtClean="0">
                <a:latin typeface="+mj-lt"/>
              </a:rPr>
              <a:t>Vyhodnocení podaných žádostí obou dotačních titulů bude předloženo na schůzi </a:t>
            </a:r>
          </a:p>
          <a:p>
            <a:pPr marL="0" indent="0" algn="ctr">
              <a:buFontTx/>
              <a:buNone/>
              <a:defRPr/>
            </a:pPr>
            <a:r>
              <a:rPr lang="cs-CZ" sz="2800" b="1" dirty="0" smtClean="0">
                <a:latin typeface="+mj-lt"/>
              </a:rPr>
              <a:t>Rady Olomouckého kraje dne 29. 3. 2021</a:t>
            </a:r>
          </a:p>
          <a:p>
            <a:pPr marL="0" indent="0" algn="ctr">
              <a:buFontTx/>
              <a:buNone/>
              <a:defRPr/>
            </a:pPr>
            <a:r>
              <a:rPr lang="cs-CZ" sz="2800" dirty="0" smtClean="0">
                <a:latin typeface="+mj-lt"/>
              </a:rPr>
              <a:t>a následně ke schválení na zasedání </a:t>
            </a:r>
          </a:p>
          <a:p>
            <a:pPr marL="0" indent="0" algn="ctr">
              <a:buFontTx/>
              <a:buNone/>
              <a:defRPr/>
            </a:pPr>
            <a:r>
              <a:rPr lang="cs-CZ" sz="2800" b="1" dirty="0" smtClean="0">
                <a:solidFill>
                  <a:srgbClr val="FF0000"/>
                </a:solidFill>
                <a:latin typeface="+mj-lt"/>
              </a:rPr>
              <a:t>Zastupitelstva Olomouckého kraje </a:t>
            </a:r>
          </a:p>
          <a:p>
            <a:pPr marL="0" indent="0" algn="ctr">
              <a:buFontTx/>
              <a:buNone/>
              <a:defRPr/>
            </a:pPr>
            <a:r>
              <a:rPr lang="cs-CZ" sz="2800" b="1" dirty="0" smtClean="0">
                <a:solidFill>
                  <a:srgbClr val="FF0000"/>
                </a:solidFill>
                <a:latin typeface="+mj-lt"/>
              </a:rPr>
              <a:t>dne 26. 4. 2021</a:t>
            </a:r>
            <a:endParaRPr lang="cs-CZ" sz="2800" b="1" dirty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cs-CZ" smtClean="0"/>
              <a:t>Administrace smluv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219200"/>
            <a:ext cx="8610600" cy="4906963"/>
          </a:xfrm>
        </p:spPr>
        <p:txBody>
          <a:bodyPr/>
          <a:lstStyle/>
          <a:p>
            <a:pPr marL="0" indent="0">
              <a:buFontTx/>
              <a:buNone/>
              <a:defRPr/>
            </a:pPr>
            <a:r>
              <a:rPr lang="cs-CZ" sz="2800" b="1" dirty="0" smtClean="0"/>
              <a:t>Po schválení v ZOK 26. 4. 2021 bude žadatelům: </a:t>
            </a:r>
          </a:p>
          <a:p>
            <a:pPr>
              <a:defRPr/>
            </a:pPr>
            <a:r>
              <a:rPr lang="cs-CZ" sz="2400" dirty="0" smtClean="0"/>
              <a:t>do 15 dní odesláno oznámením o poskytnutí x neposkytnutí dotace x částečné poskytnutí dotace,</a:t>
            </a:r>
          </a:p>
          <a:p>
            <a:pPr>
              <a:defRPr/>
            </a:pPr>
            <a:r>
              <a:rPr lang="cs-CZ" sz="2400" dirty="0" smtClean="0"/>
              <a:t>do 30 dní bude </a:t>
            </a:r>
            <a:r>
              <a:rPr lang="cs-CZ" sz="2400" dirty="0" smtClean="0">
                <a:solidFill>
                  <a:srgbClr val="FF0000"/>
                </a:solidFill>
              </a:rPr>
              <a:t>elektronicky </a:t>
            </a:r>
            <a:r>
              <a:rPr lang="cs-CZ" sz="2400" dirty="0" smtClean="0"/>
              <a:t>doručena veřejnoprávní smlouva o poskytnutí dotace elektronicky podepsaná statutárním zástupcem Olomouckého kraje,</a:t>
            </a:r>
          </a:p>
          <a:p>
            <a:pPr>
              <a:defRPr/>
            </a:pPr>
            <a:r>
              <a:rPr lang="cs-CZ" sz="2400" dirty="0" smtClean="0"/>
              <a:t>příjemci dotace mají od doručení podepsané smlouvy od kraje 90 dní na schválení, </a:t>
            </a:r>
            <a:r>
              <a:rPr lang="cs-CZ" sz="2400" dirty="0" smtClean="0">
                <a:solidFill>
                  <a:srgbClr val="FF0000"/>
                </a:solidFill>
              </a:rPr>
              <a:t>elektronické </a:t>
            </a:r>
            <a:r>
              <a:rPr lang="cs-CZ" sz="2400" dirty="0" smtClean="0"/>
              <a:t>podepsaní a doručení smlouvy </a:t>
            </a:r>
            <a:r>
              <a:rPr lang="cs-CZ" sz="2400" dirty="0" smtClean="0">
                <a:solidFill>
                  <a:srgbClr val="FF0000"/>
                </a:solidFill>
              </a:rPr>
              <a:t>datovou schránkou </a:t>
            </a:r>
            <a:r>
              <a:rPr lang="cs-CZ" sz="2400" dirty="0" smtClean="0"/>
              <a:t>zpět na krajský úřad,</a:t>
            </a:r>
          </a:p>
          <a:p>
            <a:pPr>
              <a:defRPr/>
            </a:pPr>
            <a:r>
              <a:rPr lang="cs-CZ" sz="2400" dirty="0" smtClean="0"/>
              <a:t>do 21 dní od doručení smlouvy (případně od zveřejnění </a:t>
            </a:r>
            <a:br>
              <a:rPr lang="cs-CZ" sz="2400" dirty="0" smtClean="0"/>
            </a:br>
            <a:r>
              <a:rPr lang="cs-CZ" sz="2400" dirty="0" smtClean="0"/>
              <a:t>u smluv nad 50.000 Kč) bude dotace vyplacena na účet uvedený ve smlouvě.</a:t>
            </a:r>
            <a:endParaRPr lang="cs-CZ" sz="2400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cs-CZ" smtClean="0">
                <a:solidFill>
                  <a:srgbClr val="000000"/>
                </a:solidFill>
              </a:rPr>
              <a:t>Použití dotace a vyúčtování</a:t>
            </a:r>
            <a:endParaRPr lang="cs-CZ" altLang="cs-CZ" smtClean="0"/>
          </a:p>
        </p:txBody>
      </p:sp>
      <p:sp>
        <p:nvSpPr>
          <p:cNvPr id="30723" name="Zástupný symbol pro obsah 2"/>
          <p:cNvSpPr>
            <a:spLocks noGrp="1"/>
          </p:cNvSpPr>
          <p:nvPr>
            <p:ph idx="1"/>
          </p:nvPr>
        </p:nvSpPr>
        <p:spPr>
          <a:xfrm>
            <a:off x="152400" y="1371600"/>
            <a:ext cx="8763000" cy="4754563"/>
          </a:xfrm>
        </p:spPr>
        <p:txBody>
          <a:bodyPr/>
          <a:lstStyle/>
          <a:p>
            <a:pPr marL="0" indent="0" algn="ctr" eaLnBrk="1" hangingPunct="1">
              <a:spcBef>
                <a:spcPct val="0"/>
              </a:spcBef>
              <a:buFontTx/>
              <a:buNone/>
            </a:pPr>
            <a:r>
              <a:rPr lang="cs-CZ" altLang="cs-CZ" sz="2800" b="1" dirty="0" smtClean="0">
                <a:solidFill>
                  <a:srgbClr val="000000"/>
                </a:solidFill>
              </a:rPr>
              <a:t>DT č. 1 Pravidla JSDH</a:t>
            </a:r>
          </a:p>
          <a:p>
            <a:pPr marL="0" indent="0" algn="ctr" eaLnBrk="1" hangingPunct="1">
              <a:spcBef>
                <a:spcPct val="0"/>
              </a:spcBef>
              <a:buFontTx/>
              <a:buNone/>
            </a:pPr>
            <a:endParaRPr lang="cs-CZ" altLang="cs-CZ" sz="2800" b="1" dirty="0" smtClean="0">
              <a:solidFill>
                <a:srgbClr val="000000"/>
              </a:solidFill>
            </a:endParaRPr>
          </a:p>
          <a:p>
            <a:pPr marL="0" indent="0" algn="ctr" eaLnBrk="1" hangingPunct="1">
              <a:spcBef>
                <a:spcPct val="0"/>
              </a:spcBef>
              <a:buFontTx/>
              <a:buNone/>
            </a:pPr>
            <a:r>
              <a:rPr lang="cs-CZ" altLang="cs-CZ" sz="2800" b="1" dirty="0" smtClean="0">
                <a:solidFill>
                  <a:srgbClr val="FF0000"/>
                </a:solidFill>
              </a:rPr>
              <a:t>od 1. 1. 2021 do 30. 11. 2021</a:t>
            </a:r>
          </a:p>
          <a:p>
            <a:pPr marL="0" indent="0" algn="ctr" eaLnBrk="1" hangingPunct="1">
              <a:spcBef>
                <a:spcPct val="0"/>
              </a:spcBef>
              <a:buFontTx/>
              <a:buNone/>
            </a:pPr>
            <a:r>
              <a:rPr lang="cs-CZ" altLang="cs-CZ" sz="2800" b="1" dirty="0" smtClean="0">
                <a:solidFill>
                  <a:srgbClr val="FF0000"/>
                </a:solidFill>
              </a:rPr>
              <a:t>realizace i úhrada akce – projektu</a:t>
            </a:r>
          </a:p>
          <a:p>
            <a:pPr marL="0" indent="0" algn="ctr" eaLnBrk="1" hangingPunct="1">
              <a:spcBef>
                <a:spcPct val="0"/>
              </a:spcBef>
              <a:buFontTx/>
              <a:buNone/>
            </a:pPr>
            <a:r>
              <a:rPr lang="cs-CZ" altLang="cs-CZ" sz="2800" b="1" dirty="0" smtClean="0">
                <a:solidFill>
                  <a:srgbClr val="000000"/>
                </a:solidFill>
              </a:rPr>
              <a:t>Doporučení</a:t>
            </a:r>
          </a:p>
          <a:p>
            <a:pPr marL="0" indent="0" algn="ctr" eaLnBrk="1" hangingPunct="1">
              <a:spcBef>
                <a:spcPct val="0"/>
              </a:spcBef>
              <a:buFontTx/>
              <a:buNone/>
            </a:pPr>
            <a:r>
              <a:rPr lang="cs-CZ" altLang="cs-CZ" sz="2800" b="1" u="sng" dirty="0" smtClean="0">
                <a:solidFill>
                  <a:srgbClr val="000000"/>
                </a:solidFill>
              </a:rPr>
              <a:t>Vyúčtování zaslat elektronicky včetně kvalifikovaného podpisu do 1 měsíce od realizace a úhrady akce - projektu </a:t>
            </a:r>
          </a:p>
          <a:p>
            <a:pPr marL="0" indent="0" algn="ctr" eaLnBrk="1" hangingPunct="1">
              <a:spcBef>
                <a:spcPct val="0"/>
              </a:spcBef>
              <a:buFontTx/>
              <a:buNone/>
            </a:pPr>
            <a:r>
              <a:rPr lang="cs-CZ" altLang="cs-CZ" sz="2800" dirty="0" smtClean="0">
                <a:solidFill>
                  <a:srgbClr val="000000"/>
                </a:solidFill>
              </a:rPr>
              <a:t>nejpozději do 13. 12. 2021</a:t>
            </a:r>
          </a:p>
          <a:p>
            <a:pPr marL="0" indent="0" algn="ctr" eaLnBrk="1" hangingPunct="1">
              <a:spcBef>
                <a:spcPct val="0"/>
              </a:spcBef>
              <a:buFontTx/>
              <a:buNone/>
            </a:pPr>
            <a:endParaRPr lang="cs-CZ" altLang="cs-CZ" sz="1000" dirty="0" smtClean="0">
              <a:solidFill>
                <a:srgbClr val="000000"/>
              </a:solidFill>
            </a:endParaRPr>
          </a:p>
          <a:p>
            <a:pPr marL="0" indent="0" algn="ctr" eaLnBrk="1" hangingPunct="1">
              <a:spcBef>
                <a:spcPct val="0"/>
              </a:spcBef>
              <a:buFontTx/>
              <a:buNone/>
            </a:pPr>
            <a:endParaRPr lang="cs-CZ" altLang="cs-CZ" sz="1000" dirty="0" smtClean="0">
              <a:solidFill>
                <a:srgbClr val="000000"/>
              </a:solidFill>
            </a:endParaRPr>
          </a:p>
          <a:p>
            <a:pPr marL="0" indent="0" algn="ctr" eaLnBrk="1" hangingPunct="1">
              <a:spcBef>
                <a:spcPct val="0"/>
              </a:spcBef>
              <a:buFontTx/>
              <a:buNone/>
            </a:pPr>
            <a:r>
              <a:rPr lang="cs-CZ" altLang="cs-CZ" sz="2400" b="1" dirty="0" smtClean="0">
                <a:solidFill>
                  <a:srgbClr val="FF0000"/>
                </a:solidFill>
              </a:rPr>
              <a:t>Vyúčtování se vždy řídí uzavřenou smlouvou!</a:t>
            </a:r>
          </a:p>
          <a:p>
            <a:pPr marL="0" indent="0" algn="ctr" eaLnBrk="1" hangingPunct="1">
              <a:spcBef>
                <a:spcPct val="0"/>
              </a:spcBef>
              <a:buFontTx/>
              <a:buNone/>
            </a:pPr>
            <a:r>
              <a:rPr lang="cs-CZ" altLang="cs-CZ" sz="2400" dirty="0" smtClean="0">
                <a:solidFill>
                  <a:srgbClr val="000000"/>
                </a:solidFill>
              </a:rPr>
              <a:t>Náležitosti vyúčtování v čl. II odst. 4.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cs-CZ" smtClean="0">
                <a:solidFill>
                  <a:srgbClr val="000000"/>
                </a:solidFill>
              </a:rPr>
              <a:t>Použití dotace a vyúčtování</a:t>
            </a:r>
            <a:endParaRPr lang="cs-CZ" altLang="cs-CZ" smtClean="0"/>
          </a:p>
        </p:txBody>
      </p:sp>
      <p:sp>
        <p:nvSpPr>
          <p:cNvPr id="31747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 eaLnBrk="1" hangingPunct="1">
              <a:spcBef>
                <a:spcPct val="0"/>
              </a:spcBef>
              <a:buFontTx/>
              <a:buNone/>
            </a:pPr>
            <a:r>
              <a:rPr lang="cs-CZ" altLang="cs-CZ" sz="2800" b="1" dirty="0" smtClean="0">
                <a:solidFill>
                  <a:srgbClr val="000000"/>
                </a:solidFill>
              </a:rPr>
              <a:t>DT č. 1 Pravidla JSDH</a:t>
            </a:r>
          </a:p>
          <a:p>
            <a:pPr marL="0" indent="0" algn="ctr">
              <a:buFontTx/>
              <a:buNone/>
            </a:pPr>
            <a:r>
              <a:rPr lang="cs-CZ" altLang="cs-CZ" sz="2800" dirty="0" smtClean="0">
                <a:solidFill>
                  <a:srgbClr val="000000"/>
                </a:solidFill>
              </a:rPr>
              <a:t>Termín použití dotace do 30. 11. 2021</a:t>
            </a:r>
          </a:p>
          <a:p>
            <a:pPr marL="0" indent="0" algn="ctr">
              <a:buFontTx/>
              <a:buNone/>
            </a:pPr>
            <a:r>
              <a:rPr lang="cs-CZ" altLang="cs-CZ" sz="2800" dirty="0" smtClean="0">
                <a:solidFill>
                  <a:srgbClr val="000000"/>
                </a:solidFill>
              </a:rPr>
              <a:t>Znamená, že nejpozději 30. 11. 2021 musí odejít peníze z účtu nebo musí být faktura uhrazena hotově.</a:t>
            </a:r>
          </a:p>
          <a:p>
            <a:pPr marL="0" indent="0">
              <a:buFontTx/>
              <a:buNone/>
            </a:pPr>
            <a:endParaRPr lang="cs-CZ" altLang="cs-CZ" sz="2800" dirty="0" smtClean="0">
              <a:solidFill>
                <a:srgbClr val="000000"/>
              </a:solidFill>
            </a:endParaRPr>
          </a:p>
          <a:p>
            <a:pPr marL="0" indent="0" algn="ctr">
              <a:buFontTx/>
              <a:buNone/>
            </a:pPr>
            <a:r>
              <a:rPr lang="cs-CZ" altLang="cs-CZ" sz="2800" b="1" dirty="0" smtClean="0">
                <a:solidFill>
                  <a:srgbClr val="FF0000"/>
                </a:solidFill>
              </a:rPr>
              <a:t>Nestačí mít fakturu vystavenou 30. 11. 2021, </a:t>
            </a:r>
          </a:p>
          <a:p>
            <a:pPr marL="0" indent="0" algn="ctr">
              <a:buFontTx/>
              <a:buNone/>
            </a:pPr>
            <a:r>
              <a:rPr lang="cs-CZ" altLang="cs-CZ" sz="2800" b="1" dirty="0" smtClean="0">
                <a:solidFill>
                  <a:srgbClr val="FF0000"/>
                </a:solidFill>
              </a:rPr>
              <a:t>ale i zaplacenou!</a:t>
            </a:r>
          </a:p>
          <a:p>
            <a:pPr marL="0" indent="0" algn="ctr">
              <a:buFontTx/>
              <a:buNone/>
            </a:pPr>
            <a:endParaRPr lang="cs-CZ" altLang="cs-CZ" dirty="0" smtClean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cs-CZ" dirty="0" smtClean="0">
                <a:solidFill>
                  <a:srgbClr val="000000"/>
                </a:solidFill>
              </a:rPr>
              <a:t>Použití dotace a vyúčtování</a:t>
            </a:r>
            <a:endParaRPr lang="cs-CZ" altLang="cs-CZ" dirty="0" smtClean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4830763"/>
          </a:xfrm>
        </p:spPr>
        <p:txBody>
          <a:bodyPr/>
          <a:lstStyle/>
          <a:p>
            <a:pPr marL="0" indent="0" algn="ctr">
              <a:buFontTx/>
              <a:buNone/>
              <a:defRPr/>
            </a:pPr>
            <a:r>
              <a:rPr lang="cs-CZ" altLang="cs-CZ" sz="2800" b="1" dirty="0">
                <a:solidFill>
                  <a:srgbClr val="000000"/>
                </a:solidFill>
              </a:rPr>
              <a:t>DT č. 2 – Pravidla </a:t>
            </a:r>
            <a:r>
              <a:rPr lang="cs-CZ" altLang="cs-CZ" sz="2800" b="1" dirty="0" smtClean="0">
                <a:solidFill>
                  <a:srgbClr val="000000"/>
                </a:solidFill>
              </a:rPr>
              <a:t>CAS a DA</a:t>
            </a:r>
          </a:p>
          <a:p>
            <a:pPr marL="0" indent="0" algn="ctr" eaLnBrk="1" hangingPunct="1">
              <a:spcBef>
                <a:spcPct val="0"/>
              </a:spcBef>
              <a:buFontTx/>
              <a:buNone/>
              <a:defRPr/>
            </a:pPr>
            <a:r>
              <a:rPr lang="cs-CZ" altLang="cs-CZ" sz="2800" b="1" dirty="0" smtClean="0">
                <a:solidFill>
                  <a:srgbClr val="FF0000"/>
                </a:solidFill>
              </a:rPr>
              <a:t>od </a:t>
            </a:r>
            <a:r>
              <a:rPr lang="cs-CZ" altLang="cs-CZ" sz="2800" b="1" dirty="0">
                <a:solidFill>
                  <a:srgbClr val="FF0000"/>
                </a:solidFill>
              </a:rPr>
              <a:t>1. 1. </a:t>
            </a:r>
            <a:r>
              <a:rPr lang="cs-CZ" altLang="cs-CZ" sz="2800" b="1" dirty="0" smtClean="0">
                <a:solidFill>
                  <a:srgbClr val="FF0000"/>
                </a:solidFill>
              </a:rPr>
              <a:t>2021 do </a:t>
            </a:r>
            <a:r>
              <a:rPr lang="cs-CZ" altLang="cs-CZ" sz="2800" b="1" dirty="0">
                <a:solidFill>
                  <a:srgbClr val="FF0000"/>
                </a:solidFill>
              </a:rPr>
              <a:t>30. 6. </a:t>
            </a:r>
            <a:r>
              <a:rPr lang="cs-CZ" altLang="cs-CZ" sz="2800" b="1" dirty="0" smtClean="0">
                <a:solidFill>
                  <a:srgbClr val="FF0000"/>
                </a:solidFill>
              </a:rPr>
              <a:t>2022</a:t>
            </a:r>
          </a:p>
          <a:p>
            <a:pPr marL="0" indent="0" algn="ctr" eaLnBrk="1" hangingPunct="1">
              <a:spcBef>
                <a:spcPct val="0"/>
              </a:spcBef>
              <a:buFontTx/>
              <a:buNone/>
              <a:defRPr/>
            </a:pPr>
            <a:r>
              <a:rPr lang="cs-CZ" altLang="cs-CZ" sz="2800" b="1" dirty="0" smtClean="0"/>
              <a:t>realizace akce – projektu</a:t>
            </a:r>
          </a:p>
          <a:p>
            <a:pPr marL="0" indent="0" algn="ctr" eaLnBrk="1" hangingPunct="1">
              <a:spcBef>
                <a:spcPct val="0"/>
              </a:spcBef>
              <a:buFontTx/>
              <a:buNone/>
              <a:defRPr/>
            </a:pPr>
            <a:r>
              <a:rPr lang="cs-CZ" altLang="cs-CZ" sz="2800" b="1" dirty="0" smtClean="0"/>
              <a:t>tzn. DA nebo CAS dodána</a:t>
            </a:r>
          </a:p>
          <a:p>
            <a:pPr marL="0" indent="0" algn="ctr" eaLnBrk="1" hangingPunct="1">
              <a:spcBef>
                <a:spcPct val="0"/>
              </a:spcBef>
              <a:buFontTx/>
              <a:buNone/>
              <a:defRPr/>
            </a:pPr>
            <a:r>
              <a:rPr lang="cs-CZ" altLang="cs-CZ" sz="2800" b="1" dirty="0" smtClean="0">
                <a:solidFill>
                  <a:srgbClr val="FF0000"/>
                </a:solidFill>
              </a:rPr>
              <a:t>do 29. 7. 2022 použití dotace (úhrada)</a:t>
            </a:r>
            <a:endParaRPr lang="cs-CZ" altLang="cs-CZ" sz="2800" b="1" dirty="0">
              <a:solidFill>
                <a:srgbClr val="FF0000"/>
              </a:solidFill>
            </a:endParaRPr>
          </a:p>
          <a:p>
            <a:pPr marL="0" indent="0" algn="ctr" eaLnBrk="1" hangingPunct="1">
              <a:spcBef>
                <a:spcPct val="0"/>
              </a:spcBef>
              <a:buFontTx/>
              <a:buNone/>
              <a:defRPr/>
            </a:pPr>
            <a:r>
              <a:rPr lang="cs-CZ" altLang="cs-CZ" sz="2800" b="1" dirty="0" smtClean="0">
                <a:solidFill>
                  <a:srgbClr val="000000"/>
                </a:solidFill>
              </a:rPr>
              <a:t>Doporučení</a:t>
            </a:r>
          </a:p>
          <a:p>
            <a:pPr marL="0" indent="0" algn="ctr" eaLnBrk="1" hangingPunct="1">
              <a:spcBef>
                <a:spcPct val="0"/>
              </a:spcBef>
              <a:buFontTx/>
              <a:buNone/>
              <a:defRPr/>
            </a:pPr>
            <a:r>
              <a:rPr lang="cs-CZ" altLang="cs-CZ" sz="2800" b="1" u="sng" dirty="0">
                <a:solidFill>
                  <a:srgbClr val="000000"/>
                </a:solidFill>
              </a:rPr>
              <a:t>Vyúčtování zaslat elektronicky včetně kvalifikovaného podpisu do 1 měsíce od realizace a úhrady akce - projektu </a:t>
            </a:r>
          </a:p>
          <a:p>
            <a:pPr marL="0" indent="0" algn="ctr" eaLnBrk="1" hangingPunct="1">
              <a:spcBef>
                <a:spcPct val="0"/>
              </a:spcBef>
              <a:buFontTx/>
              <a:buNone/>
              <a:defRPr/>
            </a:pPr>
            <a:r>
              <a:rPr lang="cs-CZ" altLang="cs-CZ" sz="2800" dirty="0" smtClean="0">
                <a:solidFill>
                  <a:srgbClr val="000000"/>
                </a:solidFill>
              </a:rPr>
              <a:t>nejpozději </a:t>
            </a:r>
            <a:r>
              <a:rPr lang="cs-CZ" altLang="cs-CZ" sz="2800" dirty="0">
                <a:solidFill>
                  <a:srgbClr val="000000"/>
                </a:solidFill>
              </a:rPr>
              <a:t>do </a:t>
            </a:r>
            <a:r>
              <a:rPr lang="cs-CZ" altLang="cs-CZ" sz="2800" dirty="0" smtClean="0">
                <a:solidFill>
                  <a:srgbClr val="000000"/>
                </a:solidFill>
              </a:rPr>
              <a:t>12. 8. 2022</a:t>
            </a:r>
            <a:endParaRPr lang="cs-CZ" altLang="cs-CZ" sz="2800" dirty="0">
              <a:solidFill>
                <a:srgbClr val="000000"/>
              </a:solidFill>
            </a:endParaRPr>
          </a:p>
          <a:p>
            <a:pPr marL="0" indent="0" algn="ctr" eaLnBrk="1" hangingPunct="1">
              <a:spcBef>
                <a:spcPct val="0"/>
              </a:spcBef>
              <a:buFontTx/>
              <a:buNone/>
              <a:defRPr/>
            </a:pPr>
            <a:r>
              <a:rPr lang="cs-CZ" altLang="cs-CZ" sz="2400" b="1" dirty="0">
                <a:solidFill>
                  <a:srgbClr val="FF0000"/>
                </a:solidFill>
              </a:rPr>
              <a:t>Vyúčtování se vždy řídí uzavřenou smlouvou!</a:t>
            </a:r>
          </a:p>
          <a:p>
            <a:pPr marL="0" indent="0" algn="ctr" eaLnBrk="1" hangingPunct="1">
              <a:spcBef>
                <a:spcPct val="0"/>
              </a:spcBef>
              <a:buFontTx/>
              <a:buNone/>
              <a:defRPr/>
            </a:pPr>
            <a:r>
              <a:rPr lang="cs-CZ" altLang="cs-CZ" sz="2400" dirty="0">
                <a:solidFill>
                  <a:srgbClr val="000000"/>
                </a:solidFill>
              </a:rPr>
              <a:t>Náležitosti vyúčtování v čl. II odst. 4.</a:t>
            </a:r>
          </a:p>
          <a:p>
            <a:pPr>
              <a:defRPr/>
            </a:pPr>
            <a:endParaRPr lang="cs-CZ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cs-CZ" dirty="0">
                <a:solidFill>
                  <a:srgbClr val="000000"/>
                </a:solidFill>
              </a:rPr>
              <a:t>Použití dotace a vyúčtování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cs-CZ" dirty="0" smtClean="0"/>
              <a:t>Nově je nutné k vyúčtování dotace předložit </a:t>
            </a:r>
            <a:r>
              <a:rPr lang="cs-CZ" dirty="0"/>
              <a:t>kopii rozhodnutí Ministerstva vnitra České republiky o poskytnutí dotace z dotačního programu MV GŘ HZS ČR „Dotace pro jednotky SDH obcí“.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6417985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Nadpis 1"/>
          <p:cNvSpPr>
            <a:spLocks noGrp="1"/>
          </p:cNvSpPr>
          <p:nvPr>
            <p:ph type="title"/>
          </p:nvPr>
        </p:nvSpPr>
        <p:spPr>
          <a:xfrm>
            <a:off x="457200" y="76200"/>
            <a:ext cx="8229600" cy="1143000"/>
          </a:xfrm>
        </p:spPr>
        <p:txBody>
          <a:bodyPr/>
          <a:lstStyle/>
          <a:p>
            <a:r>
              <a:rPr lang="cs-CZ" altLang="cs-CZ" dirty="0" smtClean="0">
                <a:solidFill>
                  <a:srgbClr val="000000"/>
                </a:solidFill>
              </a:rPr>
              <a:t>Propagace Olomouckého kraje</a:t>
            </a:r>
            <a:endParaRPr lang="cs-CZ" altLang="cs-CZ" dirty="0" smtClean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4830763"/>
          </a:xfrm>
        </p:spPr>
        <p:txBody>
          <a:bodyPr/>
          <a:lstStyle/>
          <a:p>
            <a:pPr algn="just" eaLnBrk="1" hangingPunct="1">
              <a:spcBef>
                <a:spcPct val="0"/>
              </a:spcBef>
              <a:spcAft>
                <a:spcPts val="0"/>
              </a:spcAft>
              <a:defRPr/>
            </a:pPr>
            <a:r>
              <a:rPr lang="cs-CZ" altLang="cs-CZ" sz="2400" dirty="0" smtClean="0">
                <a:solidFill>
                  <a:srgbClr val="000000"/>
                </a:solidFill>
              </a:rPr>
              <a:t>VŽDY - Logo Olomouckého kraje na webových stránkách obce </a:t>
            </a:r>
            <a:r>
              <a:rPr lang="cs-CZ" sz="2400" dirty="0" smtClean="0"/>
              <a:t>nejméně do termínu vyúčtování </a:t>
            </a:r>
            <a:br>
              <a:rPr lang="cs-CZ" sz="2400" dirty="0" smtClean="0"/>
            </a:br>
            <a:r>
              <a:rPr lang="cs-CZ" sz="2400" dirty="0" smtClean="0"/>
              <a:t>13. 11. 2021 u DT č. 1 a do 13. 8. 2022 u DT č. 2.</a:t>
            </a:r>
          </a:p>
          <a:p>
            <a:pPr algn="just" eaLnBrk="1" hangingPunct="1">
              <a:spcBef>
                <a:spcPct val="0"/>
              </a:spcBef>
              <a:spcAft>
                <a:spcPts val="0"/>
              </a:spcAft>
              <a:defRPr/>
            </a:pPr>
            <a:r>
              <a:rPr lang="cs-CZ" sz="2400" dirty="0" smtClean="0"/>
              <a:t>Logo Olomouckého kraje bude doplněné textem, </a:t>
            </a:r>
            <a:br>
              <a:rPr lang="cs-CZ" sz="2400" dirty="0" smtClean="0"/>
            </a:br>
            <a:r>
              <a:rPr lang="cs-CZ" sz="2400" dirty="0" smtClean="0"/>
              <a:t>že Olomoucký kraj akci (jednotku) finančně podpořil </a:t>
            </a:r>
            <a:br>
              <a:rPr lang="cs-CZ" sz="2400" dirty="0" smtClean="0"/>
            </a:br>
            <a:r>
              <a:rPr lang="cs-CZ" sz="2400" dirty="0" smtClean="0"/>
              <a:t>a musí být na stránkách příjemce tj. obce!</a:t>
            </a:r>
            <a:endParaRPr lang="cs-CZ" sz="1600" dirty="0" smtClean="0"/>
          </a:p>
          <a:p>
            <a:pPr algn="just" eaLnBrk="1" hangingPunct="1">
              <a:spcBef>
                <a:spcPct val="0"/>
              </a:spcBef>
              <a:spcAft>
                <a:spcPts val="0"/>
              </a:spcAft>
              <a:defRPr/>
            </a:pPr>
            <a:r>
              <a:rPr lang="cs-CZ" sz="2400" dirty="0" smtClean="0"/>
              <a:t>U dotací nad 35 tis. Kč je nutno pořízené – opravené </a:t>
            </a:r>
            <a:r>
              <a:rPr lang="cs-CZ" sz="2400" b="1" dirty="0" smtClean="0"/>
              <a:t>vybavení označit - polepit logem </a:t>
            </a:r>
            <a:r>
              <a:rPr lang="cs-CZ" sz="2400" dirty="0" smtClean="0"/>
              <a:t>Olomouckého kraje – tam, kde to není možné, je tabulka na požární zbojnici (vrata, okno, dveře apod.) U DA a CAS logo na vozidle.</a:t>
            </a:r>
            <a:endParaRPr lang="cs-CZ" sz="1600" b="1" dirty="0" smtClean="0"/>
          </a:p>
          <a:p>
            <a:pPr algn="just" eaLnBrk="1" hangingPunct="1">
              <a:spcBef>
                <a:spcPct val="0"/>
              </a:spcBef>
              <a:defRPr/>
            </a:pPr>
            <a:r>
              <a:rPr lang="cs-CZ" sz="2400" b="1" dirty="0" smtClean="0"/>
              <a:t>Spolu s logem bude vždy uvedena informace, </a:t>
            </a:r>
            <a:br>
              <a:rPr lang="cs-CZ" sz="2400" b="1" dirty="0" smtClean="0"/>
            </a:br>
            <a:r>
              <a:rPr lang="cs-CZ" sz="2400" b="1" dirty="0" smtClean="0"/>
              <a:t>že poskytovatel projekt/akci finančně podpořil.</a:t>
            </a:r>
          </a:p>
          <a:p>
            <a:pPr marL="0" indent="0" algn="just" eaLnBrk="1" hangingPunct="1">
              <a:spcBef>
                <a:spcPct val="0"/>
              </a:spcBef>
              <a:buFontTx/>
              <a:buNone/>
              <a:defRPr/>
            </a:pPr>
            <a:r>
              <a:rPr lang="cs-CZ" sz="2400" dirty="0" smtClean="0"/>
              <a:t>	(webové stránky a tabulka na zbrojnici)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Nadpis 1"/>
          <p:cNvSpPr>
            <a:spLocks noGrp="1"/>
          </p:cNvSpPr>
          <p:nvPr>
            <p:ph type="title"/>
          </p:nvPr>
        </p:nvSpPr>
        <p:spPr>
          <a:xfrm>
            <a:off x="381000" y="0"/>
            <a:ext cx="8229600" cy="1143000"/>
          </a:xfrm>
        </p:spPr>
        <p:txBody>
          <a:bodyPr/>
          <a:lstStyle/>
          <a:p>
            <a:r>
              <a:rPr lang="cs-CZ" altLang="cs-CZ" smtClean="0"/>
              <a:t>Obsah vyúčtování</a:t>
            </a:r>
          </a:p>
        </p:txBody>
      </p:sp>
      <p:sp>
        <p:nvSpPr>
          <p:cNvPr id="35843" name="Zástupný symbol pro obsah 2"/>
          <p:cNvSpPr>
            <a:spLocks noGrp="1"/>
          </p:cNvSpPr>
          <p:nvPr>
            <p:ph idx="1"/>
          </p:nvPr>
        </p:nvSpPr>
        <p:spPr>
          <a:xfrm>
            <a:off x="190500" y="914400"/>
            <a:ext cx="8610600" cy="5410200"/>
          </a:xfrm>
        </p:spPr>
        <p:txBody>
          <a:bodyPr/>
          <a:lstStyle/>
          <a:p>
            <a:pPr algn="just"/>
            <a:r>
              <a:rPr lang="cs-CZ" altLang="cs-CZ" sz="2400" dirty="0" smtClean="0"/>
              <a:t>Závěrečná zpráva, která obsahuje </a:t>
            </a:r>
            <a:r>
              <a:rPr lang="cs-CZ" altLang="cs-CZ" sz="2400" u="sng" dirty="0" smtClean="0"/>
              <a:t>popis použití dotace </a:t>
            </a:r>
            <a:br>
              <a:rPr lang="cs-CZ" altLang="cs-CZ" sz="2400" u="sng" dirty="0" smtClean="0"/>
            </a:br>
            <a:r>
              <a:rPr lang="cs-CZ" altLang="cs-CZ" sz="2400" dirty="0" smtClean="0"/>
              <a:t>a </a:t>
            </a:r>
            <a:r>
              <a:rPr lang="cs-CZ" altLang="cs-CZ" sz="2400" u="sng" dirty="0" smtClean="0"/>
              <a:t>popis použití loga </a:t>
            </a:r>
            <a:r>
              <a:rPr lang="cs-CZ" altLang="cs-CZ" sz="2400" dirty="0" smtClean="0"/>
              <a:t>Olomouckého kraje </a:t>
            </a:r>
            <a:r>
              <a:rPr lang="cs-CZ" altLang="cs-CZ" sz="2400" u="sng" dirty="0" smtClean="0"/>
              <a:t>včetně odkazu na webové stránky obce s umístěním loga OK s textem</a:t>
            </a:r>
            <a:r>
              <a:rPr lang="cs-CZ" altLang="cs-CZ" sz="2400" dirty="0" smtClean="0"/>
              <a:t>,</a:t>
            </a:r>
          </a:p>
          <a:p>
            <a:pPr algn="just"/>
            <a:r>
              <a:rPr lang="cs-CZ" altLang="cs-CZ" sz="2400" dirty="0" smtClean="0"/>
              <a:t>vždy </a:t>
            </a:r>
            <a:r>
              <a:rPr lang="cs-CZ" altLang="cs-CZ" sz="2400" dirty="0" err="1" smtClean="0"/>
              <a:t>printscreen</a:t>
            </a:r>
            <a:r>
              <a:rPr lang="cs-CZ" altLang="cs-CZ" sz="2400" dirty="0" smtClean="0"/>
              <a:t> webové stránky s propagací (logo a text),</a:t>
            </a:r>
          </a:p>
          <a:p>
            <a:pPr algn="just"/>
            <a:r>
              <a:rPr lang="cs-CZ" altLang="cs-CZ" sz="2400" dirty="0" smtClean="0"/>
              <a:t>u dotací nad 35 tis. Kč navíc fotografii pořízeného nebo opraveného vybavení s nalepeným logem Olomoucké kraje (náhradní varianta cedulka s logem a textem na zbrojnici),</a:t>
            </a:r>
          </a:p>
          <a:p>
            <a:pPr algn="just"/>
            <a:r>
              <a:rPr lang="cs-CZ" altLang="cs-CZ" sz="2400" dirty="0" smtClean="0"/>
              <a:t>vyplněná tabulka Příloha č. 1 smlouvy + čestná prohlášení, která jsou součástí přílohy č. 1 (pod tabulkou), u kurzů navíc čestné prohlášení a potvrzení o absolvování kurzů,</a:t>
            </a:r>
          </a:p>
          <a:p>
            <a:pPr algn="just"/>
            <a:r>
              <a:rPr lang="cs-CZ" altLang="cs-CZ" sz="2400" dirty="0" smtClean="0"/>
              <a:t>fotokopie faktur a paragonů + výpisy z účtu nebo výdajové pokladní doklady, dokládající úhradu dle účelu, který odpovídá účelu použití dotace v uzavřené smlouvě.</a:t>
            </a:r>
          </a:p>
          <a:p>
            <a:endParaRPr lang="cs-CZ" altLang="cs-CZ" sz="2800" dirty="0" smtClean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cs-CZ" smtClean="0"/>
              <a:t>Závěrečné upozornění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4830763"/>
          </a:xfrm>
        </p:spPr>
        <p:txBody>
          <a:bodyPr/>
          <a:lstStyle/>
          <a:p>
            <a:pPr marL="0" indent="0" algn="ctr">
              <a:buFontTx/>
              <a:buNone/>
              <a:defRPr/>
            </a:pPr>
            <a:r>
              <a:rPr lang="cs-CZ" b="1" dirty="0" smtClean="0">
                <a:solidFill>
                  <a:srgbClr val="FF0000"/>
                </a:solidFill>
              </a:rPr>
              <a:t>V ROCE  2021  BUDE VŠE ZASÍLÁNO prostřednictvím datových schránek</a:t>
            </a:r>
          </a:p>
          <a:p>
            <a:pPr marL="0" indent="0" algn="ctr">
              <a:buFontTx/>
              <a:buNone/>
              <a:defRPr/>
            </a:pPr>
            <a:r>
              <a:rPr lang="cs-CZ" b="1" dirty="0" smtClean="0">
                <a:solidFill>
                  <a:srgbClr val="FF0000"/>
                </a:solidFill>
              </a:rPr>
              <a:t>s elektronickým kvalifikovaným podpisem a kvalifikovaným časovým razítkem</a:t>
            </a:r>
          </a:p>
          <a:p>
            <a:pPr>
              <a:defRPr/>
            </a:pPr>
            <a:r>
              <a:rPr lang="cs-CZ" dirty="0" smtClean="0"/>
              <a:t>Podání, zaslání a podepsání žádosti </a:t>
            </a:r>
          </a:p>
          <a:p>
            <a:pPr>
              <a:defRPr/>
            </a:pPr>
            <a:r>
              <a:rPr lang="cs-CZ" dirty="0" smtClean="0"/>
              <a:t>Zaslání a podepsání smlouvy</a:t>
            </a:r>
          </a:p>
          <a:p>
            <a:pPr>
              <a:defRPr/>
            </a:pPr>
            <a:r>
              <a:rPr lang="cs-CZ" dirty="0" smtClean="0"/>
              <a:t>Zaslání a podepsání vyúčtování</a:t>
            </a:r>
            <a:endParaRPr lang="cs-CZ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cs-CZ" smtClean="0"/>
              <a:t>Kontaktní osoba</a:t>
            </a:r>
          </a:p>
        </p:txBody>
      </p:sp>
      <p:sp>
        <p:nvSpPr>
          <p:cNvPr id="37891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FontTx/>
              <a:buNone/>
            </a:pPr>
            <a:endParaRPr lang="cs-CZ" altLang="cs-CZ" smtClean="0"/>
          </a:p>
          <a:p>
            <a:pPr marL="0" indent="0" algn="ctr">
              <a:buFontTx/>
              <a:buNone/>
            </a:pPr>
            <a:r>
              <a:rPr lang="cs-CZ" altLang="cs-CZ" smtClean="0"/>
              <a:t>Blanka Procházková</a:t>
            </a:r>
          </a:p>
          <a:p>
            <a:pPr marL="0" indent="0" algn="ctr">
              <a:buFontTx/>
              <a:buNone/>
            </a:pPr>
            <a:r>
              <a:rPr lang="cs-CZ" altLang="cs-CZ" smtClean="0"/>
              <a:t>6. NP kancelář č. 619</a:t>
            </a:r>
          </a:p>
          <a:p>
            <a:pPr marL="0" indent="0" algn="ctr">
              <a:buFontTx/>
              <a:buNone/>
            </a:pPr>
            <a:r>
              <a:rPr lang="cs-CZ" altLang="cs-CZ" smtClean="0"/>
              <a:t>tel. 585 508 248</a:t>
            </a:r>
          </a:p>
          <a:p>
            <a:pPr marL="0" indent="0" algn="ctr">
              <a:buFontTx/>
              <a:buNone/>
            </a:pPr>
            <a:r>
              <a:rPr lang="cs-CZ" altLang="cs-CZ" smtClean="0">
                <a:hlinkClick r:id="rId2"/>
              </a:rPr>
              <a:t>b.prochazkova@olkraj.cz</a:t>
            </a:r>
            <a:r>
              <a:rPr lang="cs-CZ" altLang="cs-CZ" smtClean="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altLang="cs-CZ" smtClean="0"/>
              <a:t>Děkuji za pozornost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ýchozí návrh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Char char="•"/>
          <a:tabLst/>
          <a:defRPr kumimoji="0" lang="cs-CZ" sz="2800" b="0" i="0" u="none" strike="noStrike" cap="none" normalizeH="0" baseline="0" smtClean="0">
            <a:ln>
              <a:noFill/>
            </a:ln>
            <a:solidFill>
              <a:schemeClr val="tx2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Char char="•"/>
          <a:tabLst/>
          <a:defRPr kumimoji="0" lang="cs-CZ" sz="2800" b="0" i="0" u="none" strike="noStrike" cap="none" normalizeH="0" baseline="0" smtClean="0">
            <a:ln>
              <a:noFill/>
            </a:ln>
            <a:solidFill>
              <a:schemeClr val="tx2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5813</TotalTime>
  <Words>1733</Words>
  <Application>Microsoft Office PowerPoint</Application>
  <PresentationFormat>Předvádění na obrazovce (4:3)</PresentationFormat>
  <Paragraphs>166</Paragraphs>
  <Slides>28</Slides>
  <Notes>2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28</vt:i4>
      </vt:variant>
    </vt:vector>
  </HeadingPairs>
  <TitlesOfParts>
    <vt:vector size="31" baseType="lpstr">
      <vt:lpstr>Arial</vt:lpstr>
      <vt:lpstr>Calibri</vt:lpstr>
      <vt:lpstr>Výchozí návrh</vt:lpstr>
      <vt:lpstr> 14_02 Dotační program na podporu jednotek sboru dobrovolných hasičů pro rok 2021</vt:lpstr>
      <vt:lpstr>UPOZORNĚNÍ</vt:lpstr>
      <vt:lpstr>Dotační titul č. 1</vt:lpstr>
      <vt:lpstr>Dotační titul č. 2</vt:lpstr>
      <vt:lpstr>Cíl dotačního programu </vt:lpstr>
      <vt:lpstr>Důvod vyhlášení dotačního programu </vt:lpstr>
      <vt:lpstr>Financování</vt:lpstr>
      <vt:lpstr>DT Č. 1 Pravidla JSDH</vt:lpstr>
      <vt:lpstr>Pravidla JSDH</vt:lpstr>
      <vt:lpstr>Minimální a maximální výše dotace</vt:lpstr>
      <vt:lpstr>DT č. 1 Pravidla JSDH</vt:lpstr>
      <vt:lpstr>Pravidla JSDH</vt:lpstr>
      <vt:lpstr>Prezentace aplikace PowerPoint</vt:lpstr>
      <vt:lpstr>Minimální a maximální výše dotace</vt:lpstr>
      <vt:lpstr>Prezentace aplikace PowerPoint</vt:lpstr>
      <vt:lpstr>Pravidla CAS a DA - podmínka</vt:lpstr>
      <vt:lpstr>Termín pro podání žádostí</vt:lpstr>
      <vt:lpstr>Vyhodnocení žádostí</vt:lpstr>
      <vt:lpstr>Administrace smluv</vt:lpstr>
      <vt:lpstr>Použití dotace a vyúčtování</vt:lpstr>
      <vt:lpstr>Použití dotace a vyúčtování</vt:lpstr>
      <vt:lpstr>Použití dotace a vyúčtování</vt:lpstr>
      <vt:lpstr>Použití dotace a vyúčtování</vt:lpstr>
      <vt:lpstr>Propagace Olomouckého kraje</vt:lpstr>
      <vt:lpstr>Obsah vyúčtování</vt:lpstr>
      <vt:lpstr>Závěrečné upozornění</vt:lpstr>
      <vt:lpstr>Kontaktní osoba</vt:lpstr>
      <vt:lpstr>Děkuji za pozornost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Jana</dc:creator>
  <cp:lastModifiedBy>Procházková Blanka</cp:lastModifiedBy>
  <cp:revision>249</cp:revision>
  <cp:lastPrinted>2020-01-06T05:29:11Z</cp:lastPrinted>
  <dcterms:created xsi:type="dcterms:W3CDTF">2008-01-15T11:19:01Z</dcterms:created>
  <dcterms:modified xsi:type="dcterms:W3CDTF">2021-02-10T12:51:08Z</dcterms:modified>
</cp:coreProperties>
</file>