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63" r:id="rId4"/>
    <p:sldId id="265" r:id="rId5"/>
    <p:sldId id="266" r:id="rId6"/>
    <p:sldId id="270" r:id="rId7"/>
    <p:sldId id="272" r:id="rId8"/>
    <p:sldId id="275" r:id="rId9"/>
    <p:sldId id="274" r:id="rId10"/>
    <p:sldId id="273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0CB"/>
    <a:srgbClr val="2A87C2"/>
    <a:srgbClr val="2B88C3"/>
    <a:srgbClr val="1D9EFF"/>
    <a:srgbClr val="0081E2"/>
    <a:srgbClr val="0091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200" d="100"/>
          <a:sy n="200" d="100"/>
        </p:scale>
        <p:origin x="-3918" y="-162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6-09-28T17:48:34.297" idx="1">
    <p:pos x="3181" y="752"/>
    <p:text>tady bych se přiklonil k současně používané verzi a dal tam "LIDÍ"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6-09-28T17:53:50.602" idx="3">
    <p:pos x="5921" y="2999"/>
    <p:text>Tady bych zvážil ještě zmínit knihu "12&amp;12" </p:tex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03CF1D-1621-4590-8555-EBC4FF2B96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CB92D83-18AA-4262-9477-F5DD006368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5812CB9-73E7-4BD6-9125-CE71FEA6C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F586A-AAA3-4488-962E-228E832A30C6}" type="datetimeFigureOut">
              <a:rPr lang="cs-CZ" smtClean="0"/>
              <a:pPr/>
              <a:t>20.10.2026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E3200F2-880A-4425-8551-0F5CBAEF6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9A0D5CC-17DD-4C87-90CA-1353DBB8D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6A710-F85C-4833-AB38-167CF4A838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1621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CD1CFE8-387B-4CFE-857B-287617B35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E86273-1ABA-47ED-B9E1-95F766C488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B50B25D-2156-4D20-9796-41AC160CC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F586A-AAA3-4488-962E-228E832A30C6}" type="datetimeFigureOut">
              <a:rPr lang="cs-CZ" smtClean="0"/>
              <a:pPr/>
              <a:t>20.10.2026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85A95E0-FB66-406F-9A7F-9E4E402C7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A3BBA5D-990E-4D52-A875-2473AC4FC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6A710-F85C-4833-AB38-167CF4A838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798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9B2795F-9B52-4076-B3ED-4337E56BF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3242DA7-B311-4572-B71E-4E6F242DAF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BF686EE-9138-494C-93A7-DC1D6F42B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F586A-AAA3-4488-962E-228E832A30C6}" type="datetimeFigureOut">
              <a:rPr lang="cs-CZ" smtClean="0"/>
              <a:pPr/>
              <a:t>20.10.2026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A726D51-8EA6-4582-B766-7D35AD830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1F1EB85-6D22-4A29-9A3E-D2CD92FC2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6A710-F85C-4833-AB38-167CF4A838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701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0BBB780-7513-4B18-A43C-AC0B57588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B1F8ED5-9161-4507-B88D-FC421941EF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07BE39A-11B5-47A5-873D-132DA715F1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6D7F053-9DD4-4A78-A786-94227C46E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F586A-AAA3-4488-962E-228E832A30C6}" type="datetimeFigureOut">
              <a:rPr lang="cs-CZ" smtClean="0"/>
              <a:pPr/>
              <a:t>20.10.2026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77CBD54-E816-4962-B282-6910EB2E3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7A24373-50EF-4BE9-AF02-BF1F025C1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6A710-F85C-4833-AB38-167CF4A838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156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C03329-17AE-4087-A6AF-6162655BE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162CCF6-E39B-4CDA-BFF5-CFA4A2B007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1AA2157-FF5D-49BD-A5AF-C3E28224E0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B8B465F-BBE8-4CD3-804E-AE9F928BD9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EF02DB40-9F46-4F4B-899D-D3BCA4778E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FCCEBF6-8DFE-4205-828B-6842D392B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F586A-AAA3-4488-962E-228E832A30C6}" type="datetimeFigureOut">
              <a:rPr lang="cs-CZ" smtClean="0"/>
              <a:pPr/>
              <a:t>20.10.2026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7AB6B63C-3EA0-4FAD-90F3-246048F43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435BCB1E-6049-43C8-82FA-72F7D32F4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6A710-F85C-4833-AB38-167CF4A838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157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87D00A-CEAF-472E-BF77-08CF82947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A61C76FB-EBD5-4C08-AFB4-9C07065CE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F586A-AAA3-4488-962E-228E832A30C6}" type="datetimeFigureOut">
              <a:rPr lang="cs-CZ" smtClean="0"/>
              <a:pPr/>
              <a:t>20.10.2026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718EFB0-1B96-4490-B584-E9A733116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D383E11-F872-4A09-8564-221CE6A54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6A710-F85C-4833-AB38-167CF4A838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347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7B7E249-F61C-49FC-BB2B-F75D7C2A9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F586A-AAA3-4488-962E-228E832A30C6}" type="datetimeFigureOut">
              <a:rPr lang="cs-CZ" smtClean="0"/>
              <a:pPr/>
              <a:t>20.10.2026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4458E1E-73DA-4393-B40D-A5F986FA53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ADE32AD-E16A-43C8-BF0B-B51159A99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6A710-F85C-4833-AB38-167CF4A838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406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BBAE11-0D16-436F-9034-3EF3E0EC92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3F48546-6BA2-463C-B9E2-5B1B455BA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BDC484E-0779-4D87-868F-66B8B08F5C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4D8280A-8E19-4BD5-9CA6-FBFEE4C91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F586A-AAA3-4488-962E-228E832A30C6}" type="datetimeFigureOut">
              <a:rPr lang="cs-CZ" smtClean="0"/>
              <a:pPr/>
              <a:t>20.10.2026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1FABB54-90B4-4E55-8AF3-1E49A938F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9A2C5FB-8D99-4777-AEAB-63D63FEB7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6A710-F85C-4833-AB38-167CF4A838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606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B91CB5-6F76-4204-A6B9-E57E77DE68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5B900E7-B83C-486B-9F13-3C9EC611C5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A452050-961C-4EBE-9126-F88B820AAA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5EBF28-B9DA-445E-AF74-DB5C37ADC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F586A-AAA3-4488-962E-228E832A30C6}" type="datetimeFigureOut">
              <a:rPr lang="cs-CZ" smtClean="0"/>
              <a:pPr/>
              <a:t>20.10.2026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5316577-F1C7-40CB-B4AB-1131DBEC0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1A12C05-86DE-49D4-8DFC-6F9094658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6A710-F85C-4833-AB38-167CF4A838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246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7D3056-5E47-4FA3-8C60-C5ED829D7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14ABE7D-A876-4D56-A898-90547523FD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1DA0D8-208D-4ED7-A900-FF68F71C6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F586A-AAA3-4488-962E-228E832A30C6}" type="datetimeFigureOut">
              <a:rPr lang="cs-CZ" smtClean="0"/>
              <a:pPr/>
              <a:t>20.10.2026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EE602D8-2AA5-4B51-980B-0A696FC3E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A522188-56B1-42FC-BAAF-5F24155A8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6A710-F85C-4833-AB38-167CF4A838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56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A1A3CDF8-6613-484B-A2C4-89163D04AD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34F8941-B7B1-48B2-A15C-1C6A84EFB5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E0B189B-60FA-4023-B0DB-2FCD33AAB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F586A-AAA3-4488-962E-228E832A30C6}" type="datetimeFigureOut">
              <a:rPr lang="cs-CZ" smtClean="0"/>
              <a:pPr/>
              <a:t>20.10.2026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D65A089-4C0C-467F-85C7-A80E363F4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51FC65B-5291-4087-AEA5-52C9159AF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6A710-F85C-4833-AB38-167CF4A838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48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9E11E0CB-AF36-433B-8F05-CEBFC26BC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27CFB40-637A-41BC-958E-D30515BB97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58BF554-1CFE-40F8-B47E-01E200BBA7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9F586A-AAA3-4488-962E-228E832A30C6}" type="datetimeFigureOut">
              <a:rPr lang="cs-CZ" smtClean="0"/>
              <a:pPr/>
              <a:t>20.10.2026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D6B6290-5FEF-4BC8-854B-E8DEDF1F6B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E3666A0-EF68-414E-A129-7706FD6513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96A710-F85C-4833-AB38-167CF4A838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640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FB6845-1AFF-4F95-804B-26224DD5B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D81D994-06DD-4E8C-949B-7FED8AB230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 descr="Obsah obrázku šipka&#10;&#10;Popis byl vytvořen automaticky">
            <a:extLst>
              <a:ext uri="{FF2B5EF4-FFF2-40B4-BE49-F238E27FC236}">
                <a16:creationId xmlns:a16="http://schemas.microsoft.com/office/drawing/2014/main" id="{EF5734CC-29F1-4B14-BFFE-969E87A4C6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5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5" name="Nadpis 1">
            <a:extLst>
              <a:ext uri="{FF2B5EF4-FFF2-40B4-BE49-F238E27FC236}">
                <a16:creationId xmlns:a16="http://schemas.microsoft.com/office/drawing/2014/main" id="{42600261-4348-498E-82E0-EED78206AB7B}"/>
              </a:ext>
            </a:extLst>
          </p:cNvPr>
          <p:cNvSpPr txBox="1">
            <a:spLocks/>
          </p:cNvSpPr>
          <p:nvPr/>
        </p:nvSpPr>
        <p:spPr>
          <a:xfrm>
            <a:off x="1754163" y="485559"/>
            <a:ext cx="8290001" cy="151840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>
                <a:solidFill>
                  <a:srgbClr val="3390CB"/>
                </a:solidFill>
                <a:latin typeface="Arial Black" pitchFamily="34" charset="0"/>
              </a:rPr>
              <a:t>Svépomocné společenství</a:t>
            </a:r>
            <a:br>
              <a:rPr lang="cs-CZ" sz="4000" b="1" dirty="0">
                <a:solidFill>
                  <a:srgbClr val="3390CB"/>
                </a:solidFill>
                <a:latin typeface="Arial Black" pitchFamily="34" charset="0"/>
              </a:rPr>
            </a:br>
            <a:r>
              <a:rPr lang="cs-CZ" sz="4000" b="1" dirty="0">
                <a:solidFill>
                  <a:srgbClr val="3390CB"/>
                </a:solidFill>
                <a:latin typeface="Arial Black" pitchFamily="34" charset="0"/>
              </a:rPr>
              <a:t>Anonymní Alkoholici</a:t>
            </a:r>
            <a:endParaRPr lang="cs-CZ" sz="5200" dirty="0">
              <a:solidFill>
                <a:srgbClr val="3390CB"/>
              </a:solidFill>
            </a:endParaRPr>
          </a:p>
        </p:txBody>
      </p:sp>
      <p:pic>
        <p:nvPicPr>
          <p:cNvPr id="6" name="Grafický objekt 5">
            <a:extLst>
              <a:ext uri="{FF2B5EF4-FFF2-40B4-BE49-F238E27FC236}">
                <a16:creationId xmlns:a16="http://schemas.microsoft.com/office/drawing/2014/main" id="{526DD8D1-3B58-4C07-8D82-13C3BDD6FF5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69577" y="2207602"/>
            <a:ext cx="1723375" cy="1723375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93F93A0E-33A3-48F5-98B0-640BB91EBA13}"/>
              </a:ext>
            </a:extLst>
          </p:cNvPr>
          <p:cNvSpPr txBox="1"/>
          <p:nvPr/>
        </p:nvSpPr>
        <p:spPr>
          <a:xfrm>
            <a:off x="697585" y="5459277"/>
            <a:ext cx="3582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>
                <a:solidFill>
                  <a:srgbClr val="3390CB"/>
                </a:solidFill>
              </a:rPr>
              <a:t>„Když kdokoliv kdekoliv napřáhne ruku s žádostí o pomoc, chci, aby tam ruka AA byla vždy k dispozici.“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278859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šipka&#10;&#10;Popis byl vytvořen automaticky">
            <a:extLst>
              <a:ext uri="{FF2B5EF4-FFF2-40B4-BE49-F238E27FC236}">
                <a16:creationId xmlns:a16="http://schemas.microsoft.com/office/drawing/2014/main" id="{67EC7CE3-7744-45E1-BC6B-4E27DA0AED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25" t="4255"/>
          <a:stretch/>
        </p:blipFill>
        <p:spPr>
          <a:xfrm>
            <a:off x="6096000" y="10"/>
            <a:ext cx="6092952" cy="6857990"/>
          </a:xfrm>
          <a:prstGeom prst="rect">
            <a:avLst/>
          </a:prstGeom>
        </p:spPr>
      </p:pic>
      <p:sp>
        <p:nvSpPr>
          <p:cNvPr id="5" name="Nadpis 1">
            <a:extLst>
              <a:ext uri="{FF2B5EF4-FFF2-40B4-BE49-F238E27FC236}">
                <a16:creationId xmlns:a16="http://schemas.microsoft.com/office/drawing/2014/main" id="{412BD46A-3BFD-4248-9B71-C000759D09B1}"/>
              </a:ext>
            </a:extLst>
          </p:cNvPr>
          <p:cNvSpPr txBox="1">
            <a:spLocks/>
          </p:cNvSpPr>
          <p:nvPr/>
        </p:nvSpPr>
        <p:spPr>
          <a:xfrm>
            <a:off x="4100944" y="371551"/>
            <a:ext cx="5041531" cy="6583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>
                <a:solidFill>
                  <a:srgbClr val="3390CB"/>
                </a:solidFill>
                <a:latin typeface="Arial Black" pitchFamily="34" charset="0"/>
              </a:rPr>
              <a:t>Kdo jsme?</a:t>
            </a:r>
            <a:endParaRPr lang="cs-CZ" sz="5200" dirty="0">
              <a:solidFill>
                <a:srgbClr val="3390CB"/>
              </a:solidFill>
            </a:endParaRP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79891B3-0ACF-4543-BFB1-D0A6B5F442DF}"/>
              </a:ext>
            </a:extLst>
          </p:cNvPr>
          <p:cNvSpPr txBox="1"/>
          <p:nvPr/>
        </p:nvSpPr>
        <p:spPr>
          <a:xfrm>
            <a:off x="571748" y="1193604"/>
            <a:ext cx="7874668" cy="92333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28575" cap="rnd" cmpd="thickThin">
            <a:solidFill>
              <a:srgbClr val="3390CB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Anonymní alkoholici je společenství mužů a žen, kteří spolu vzájemně sdílejí své zkušenosti, sílu a naději, že mohou vyřešit svůj společný problém a pomoci ostatním k uzdravení se z alkoholizmu.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111245C-E8C6-441A-ACEB-AAAD00F92CE1}"/>
              </a:ext>
            </a:extLst>
          </p:cNvPr>
          <p:cNvSpPr txBox="1"/>
          <p:nvPr/>
        </p:nvSpPr>
        <p:spPr>
          <a:xfrm>
            <a:off x="571748" y="2451897"/>
            <a:ext cx="6818865" cy="92333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28575">
            <a:solidFill>
              <a:srgbClr val="3390CB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Jediným požadavkem členství v AA je touha přestat pít. Členové AA neplatí žádné příspěvky nebo poplatky za členství. Jsme soběstační z vlastních dobrovolných příspěvků.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3ECA8822-B400-4190-8E88-6B5C4CFCC968}"/>
              </a:ext>
            </a:extLst>
          </p:cNvPr>
          <p:cNvSpPr txBox="1"/>
          <p:nvPr/>
        </p:nvSpPr>
        <p:spPr>
          <a:xfrm>
            <a:off x="571748" y="3679990"/>
            <a:ext cx="5923320" cy="92333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28575">
            <a:solidFill>
              <a:srgbClr val="3390CB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AA nejsou spřízněni s žádnou sektou, církví, politickou organizací ani institucí, nepřejí si zaplést se do jakékoliv rozepře, nepodporují  ani nepodporují žádné vnější programy.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F0F9E50-3652-462B-98BD-447F712FEFE1}"/>
              </a:ext>
            </a:extLst>
          </p:cNvPr>
          <p:cNvSpPr txBox="1"/>
          <p:nvPr/>
        </p:nvSpPr>
        <p:spPr>
          <a:xfrm>
            <a:off x="577960" y="4904799"/>
            <a:ext cx="4631848" cy="92333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28575">
            <a:solidFill>
              <a:srgbClr val="3390CB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Našim hlavním cílem je zůstat střízliví a napomáhat ostatním alkoholikům k  dosahování střízlivosti.</a:t>
            </a:r>
          </a:p>
        </p:txBody>
      </p:sp>
    </p:spTree>
    <p:extLst>
      <p:ext uri="{BB962C8B-B14F-4D97-AF65-F5344CB8AC3E}">
        <p14:creationId xmlns:p14="http://schemas.microsoft.com/office/powerpoint/2010/main" val="2455205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šipka&#10;&#10;Popis byl vytvořen automaticky">
            <a:extLst>
              <a:ext uri="{FF2B5EF4-FFF2-40B4-BE49-F238E27FC236}">
                <a16:creationId xmlns:a16="http://schemas.microsoft.com/office/drawing/2014/main" id="{67EC7CE3-7744-45E1-BC6B-4E27DA0AED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25" t="4255"/>
          <a:stretch/>
        </p:blipFill>
        <p:spPr>
          <a:xfrm>
            <a:off x="6096000" y="10"/>
            <a:ext cx="6092952" cy="6857990"/>
          </a:xfrm>
          <a:prstGeom prst="rect">
            <a:avLst/>
          </a:prstGeom>
        </p:spPr>
      </p:pic>
      <p:sp>
        <p:nvSpPr>
          <p:cNvPr id="5" name="Nadpis 1">
            <a:extLst>
              <a:ext uri="{FF2B5EF4-FFF2-40B4-BE49-F238E27FC236}">
                <a16:creationId xmlns:a16="http://schemas.microsoft.com/office/drawing/2014/main" id="{412BD46A-3BFD-4248-9B71-C000759D09B1}"/>
              </a:ext>
            </a:extLst>
          </p:cNvPr>
          <p:cNvSpPr txBox="1">
            <a:spLocks/>
          </p:cNvSpPr>
          <p:nvPr/>
        </p:nvSpPr>
        <p:spPr>
          <a:xfrm>
            <a:off x="2102177" y="371550"/>
            <a:ext cx="8722705" cy="79834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>
                <a:solidFill>
                  <a:srgbClr val="3390CB"/>
                </a:solidFill>
                <a:latin typeface="Arial Black" pitchFamily="34" charset="0"/>
              </a:rPr>
              <a:t>Program uzdravování</a:t>
            </a:r>
            <a:endParaRPr lang="cs-CZ" sz="5200" dirty="0">
              <a:solidFill>
                <a:srgbClr val="3390CB"/>
              </a:solidFill>
            </a:endParaRP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79891B3-0ACF-4543-BFB1-D0A6B5F442DF}"/>
              </a:ext>
            </a:extLst>
          </p:cNvPr>
          <p:cNvSpPr txBox="1"/>
          <p:nvPr/>
        </p:nvSpPr>
        <p:spPr>
          <a:xfrm>
            <a:off x="596959" y="2411795"/>
            <a:ext cx="7874668" cy="120032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28575" cap="rnd" cmpd="thickThin">
            <a:solidFill>
              <a:srgbClr val="3390CB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dirty="0"/>
              <a:t>Účast na setkáních skupin společenství AA.</a:t>
            </a:r>
          </a:p>
          <a:p>
            <a:pPr marL="285750" indent="-285750">
              <a:buFontTx/>
              <a:buChar char="-"/>
            </a:pPr>
            <a:r>
              <a:rPr lang="cs-CZ" dirty="0"/>
              <a:t>Dvanáct Kroků společenství AA.</a:t>
            </a:r>
          </a:p>
          <a:p>
            <a:pPr marL="285750" indent="-285750">
              <a:buFontTx/>
              <a:buChar char="-"/>
            </a:pPr>
            <a:r>
              <a:rPr lang="cs-CZ" dirty="0"/>
              <a:t>Dvanáct Tradic společenství AA.</a:t>
            </a:r>
          </a:p>
          <a:p>
            <a:pPr marL="285750" indent="-285750">
              <a:buFontTx/>
              <a:buChar char="-"/>
            </a:pPr>
            <a:r>
              <a:rPr lang="cs-CZ" dirty="0"/>
              <a:t>Práce ve Službě pro společenství AA.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1CD3A547-2F7E-4501-A31D-A3F91F2BD015}"/>
              </a:ext>
            </a:extLst>
          </p:cNvPr>
          <p:cNvSpPr txBox="1"/>
          <p:nvPr/>
        </p:nvSpPr>
        <p:spPr>
          <a:xfrm>
            <a:off x="744718" y="1329179"/>
            <a:ext cx="75791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>
                <a:solidFill>
                  <a:srgbClr val="0070C0"/>
                </a:solidFill>
              </a:rPr>
              <a:t>Ve společenství AA nabízíme každému nemocnému alkoholikovi možnost léčby prostřednictvím programu uzdravování. Součástí našeho Programu jsou: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E055F5B8-7D65-4181-B63A-722DE8A2B4C3}"/>
              </a:ext>
            </a:extLst>
          </p:cNvPr>
          <p:cNvSpPr txBox="1"/>
          <p:nvPr/>
        </p:nvSpPr>
        <p:spPr>
          <a:xfrm>
            <a:off x="596959" y="3987538"/>
            <a:ext cx="75195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>
                <a:solidFill>
                  <a:srgbClr val="0070C0"/>
                </a:solidFill>
              </a:rPr>
              <a:t>Každá součást našeho Programu je soubor doporučených aktivit, které nejsou ani závazné, ani povinné. Záleží na každém jednotlivci, co si z Programu pro své uzdravování vybere.</a:t>
            </a:r>
          </a:p>
        </p:txBody>
      </p:sp>
    </p:spTree>
    <p:extLst>
      <p:ext uri="{BB962C8B-B14F-4D97-AF65-F5344CB8AC3E}">
        <p14:creationId xmlns:p14="http://schemas.microsoft.com/office/powerpoint/2010/main" val="246699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Nadpis 1">
            <a:extLst>
              <a:ext uri="{FF2B5EF4-FFF2-40B4-BE49-F238E27FC236}">
                <a16:creationId xmlns:a16="http://schemas.microsoft.com/office/drawing/2014/main" id="{412BD46A-3BFD-4248-9B71-C000759D09B1}"/>
              </a:ext>
            </a:extLst>
          </p:cNvPr>
          <p:cNvSpPr txBox="1">
            <a:spLocks/>
          </p:cNvSpPr>
          <p:nvPr/>
        </p:nvSpPr>
        <p:spPr>
          <a:xfrm>
            <a:off x="6494741" y="574783"/>
            <a:ext cx="4288480" cy="12897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cs-CZ" sz="4000" b="1" dirty="0">
                <a:solidFill>
                  <a:srgbClr val="3390CB"/>
                </a:solidFill>
                <a:latin typeface="Arial Black" pitchFamily="34" charset="0"/>
              </a:rPr>
              <a:t>Dvanáct tradic</a:t>
            </a:r>
            <a:endParaRPr lang="en-US" sz="4000" dirty="0"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0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1" name="Obrázek 10" descr="Obsah obrázku text&#10;&#10;Popis byl vytvořen automaticky">
            <a:extLst>
              <a:ext uri="{FF2B5EF4-FFF2-40B4-BE49-F238E27FC236}">
                <a16:creationId xmlns:a16="http://schemas.microsoft.com/office/drawing/2014/main" id="{04D35253-6392-4C05-B36F-CA011C72AA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" r="12054" b="-1"/>
          <a:stretch/>
        </p:blipFill>
        <p:spPr>
          <a:xfrm>
            <a:off x="255312" y="907231"/>
            <a:ext cx="4838021" cy="5063738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CD3A547-2F7E-4501-A31D-A3F91F2BD015}"/>
              </a:ext>
            </a:extLst>
          </p:cNvPr>
          <p:cNvSpPr txBox="1"/>
          <p:nvPr/>
        </p:nvSpPr>
        <p:spPr>
          <a:xfrm>
            <a:off x="5961769" y="1817840"/>
            <a:ext cx="5486399" cy="43217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algn="ctr">
              <a:lnSpc>
                <a:spcPts val="2600"/>
              </a:lnSpc>
            </a:pPr>
            <a:r>
              <a:rPr lang="en-US" b="1" i="1" dirty="0"/>
              <a:t>Tradice jsou doporučené principy, které zajišťují přežití </a:t>
            </a:r>
            <a:endParaRPr lang="cs-CZ" b="1" i="1" dirty="0"/>
          </a:p>
          <a:p>
            <a:pPr algn="ctr">
              <a:lnSpc>
                <a:spcPts val="2600"/>
              </a:lnSpc>
            </a:pPr>
            <a:r>
              <a:rPr lang="en-US" b="1" i="1" dirty="0"/>
              <a:t>a růst tisíců skupin, které jsou základem společenství A</a:t>
            </a:r>
            <a:r>
              <a:rPr lang="cs-CZ" b="1" i="1" dirty="0"/>
              <a:t>nonymních alkoholiků</a:t>
            </a:r>
            <a:r>
              <a:rPr lang="en-US" b="1" i="1" dirty="0"/>
              <a:t>. </a:t>
            </a:r>
            <a:endParaRPr lang="cs-CZ" b="1" i="1" dirty="0"/>
          </a:p>
          <a:p>
            <a:pPr algn="ctr">
              <a:lnSpc>
                <a:spcPts val="2600"/>
              </a:lnSpc>
            </a:pPr>
            <a:r>
              <a:rPr lang="en-US" b="1" i="1" dirty="0"/>
              <a:t>Tradice, které vyšly ze zkušeností skupin v počátečním kritickém období společenství, se vztahují na řízení vnitřních záležitostí skupin, na spolupráci mezi jednotlivými skupinami a vztahy skupin směrem k vnějšímu okolí. </a:t>
            </a:r>
            <a:endParaRPr lang="cs-CZ" b="1" i="1" dirty="0"/>
          </a:p>
          <a:p>
            <a:pPr algn="ctr">
              <a:lnSpc>
                <a:spcPts val="2600"/>
              </a:lnSpc>
            </a:pPr>
            <a:r>
              <a:rPr lang="en-US" b="1" i="1" dirty="0"/>
              <a:t>Většina tradic odráží </a:t>
            </a:r>
            <a:endParaRPr lang="cs-CZ" b="1" i="1" dirty="0"/>
          </a:p>
          <a:p>
            <a:pPr algn="ctr">
              <a:lnSpc>
                <a:spcPts val="2600"/>
              </a:lnSpc>
            </a:pPr>
            <a:r>
              <a:rPr lang="en-US" b="1" i="1" dirty="0"/>
              <a:t>duchovní orientaci společenství. Pro skupiny nejsou tradice formálně závazné, ale převážná většina skupin po celém světě se rozhodla řídit své záležitosti podle principů, které tyto tradice ztělesňují</a:t>
            </a:r>
            <a:r>
              <a:rPr lang="cs-CZ" b="1" i="1" dirty="0"/>
              <a:t>.</a:t>
            </a:r>
            <a:r>
              <a:rPr lang="en-US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7604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Nadpis 1">
            <a:extLst>
              <a:ext uri="{FF2B5EF4-FFF2-40B4-BE49-F238E27FC236}">
                <a16:creationId xmlns:a16="http://schemas.microsoft.com/office/drawing/2014/main" id="{412BD46A-3BFD-4248-9B71-C000759D09B1}"/>
              </a:ext>
            </a:extLst>
          </p:cNvPr>
          <p:cNvSpPr txBox="1">
            <a:spLocks/>
          </p:cNvSpPr>
          <p:nvPr/>
        </p:nvSpPr>
        <p:spPr>
          <a:xfrm>
            <a:off x="6496050" y="548432"/>
            <a:ext cx="4557178" cy="12897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cs-CZ" sz="4000" b="1" dirty="0">
                <a:solidFill>
                  <a:srgbClr val="3390CB"/>
                </a:solidFill>
                <a:latin typeface="Arial Black" pitchFamily="34" charset="0"/>
              </a:rPr>
              <a:t>Dvanáct kroků</a:t>
            </a:r>
            <a:endParaRPr lang="en-US" sz="4000" dirty="0"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0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1" name="Obrázek 10" descr="Obsah obrázku text&#10;&#10;Popis byl vytvořen automaticky">
            <a:extLst>
              <a:ext uri="{FF2B5EF4-FFF2-40B4-BE49-F238E27FC236}">
                <a16:creationId xmlns:a16="http://schemas.microsoft.com/office/drawing/2014/main" id="{04D35253-6392-4C05-B36F-CA011C72AA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" r="12054" b="-1"/>
          <a:stretch/>
        </p:blipFill>
        <p:spPr>
          <a:xfrm>
            <a:off x="255312" y="907231"/>
            <a:ext cx="4838021" cy="5063738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7D7DD153-1B7B-492C-82DE-4F2A0D173088}"/>
              </a:ext>
            </a:extLst>
          </p:cNvPr>
          <p:cNvSpPr txBox="1"/>
          <p:nvPr/>
        </p:nvSpPr>
        <p:spPr>
          <a:xfrm>
            <a:off x="5870187" y="2073897"/>
            <a:ext cx="5614875" cy="3070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cs-CZ" sz="1800" b="1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Dvanáct kroků Anonymních alkoholiků je řada zásad duchovní povahy, které v případě, že se uskutečňují jako způsob života, mohou potlačit posedlost pitím a umožnit trpícímu stát se znovu šťastným a užitečným plnohodnotným člověkem.</a:t>
            </a:r>
            <a:br>
              <a:rPr lang="cs-CZ" b="1" i="1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b="1" i="1" dirty="0">
                <a:ea typeface="Calibri" panose="020F0502020204030204" pitchFamily="34" charset="0"/>
                <a:cs typeface="Times New Roman" panose="02020603050405020304" pitchFamily="18" charset="0"/>
              </a:rPr>
              <a:t>Vznikly na základě zkušeností prvních členů.  Základním textem pro pochopení, rozšíření a uplatňování 12 kroků, coby hlavního pilíře programu uzdravení v AA, je</a:t>
            </a:r>
          </a:p>
          <a:p>
            <a:pPr algn="ctr">
              <a:lnSpc>
                <a:spcPts val="2600"/>
              </a:lnSpc>
            </a:pPr>
            <a:r>
              <a:rPr lang="cs-CZ" b="1" i="1" dirty="0">
                <a:ea typeface="Calibri" panose="020F0502020204030204" pitchFamily="34" charset="0"/>
                <a:cs typeface="Times New Roman" panose="02020603050405020304" pitchFamily="18" charset="0"/>
              </a:rPr>
              <a:t> Modrá kniha.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26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6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Zástupný obsah 6">
            <a:extLst>
              <a:ext uri="{FF2B5EF4-FFF2-40B4-BE49-F238E27FC236}">
                <a16:creationId xmlns:a16="http://schemas.microsoft.com/office/drawing/2014/main" id="{87534BAA-22CE-BDC5-F034-06A9E0E4CB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9831" t="4112" r="10023" b="689"/>
          <a:stretch>
            <a:fillRect/>
          </a:stretch>
        </p:blipFill>
        <p:spPr>
          <a:xfrm>
            <a:off x="6198275" y="1347108"/>
            <a:ext cx="5400453" cy="491971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FA11393-5184-C16E-379E-26DC1A848681}"/>
              </a:ext>
            </a:extLst>
          </p:cNvPr>
          <p:cNvSpPr txBox="1"/>
          <p:nvPr/>
        </p:nvSpPr>
        <p:spPr>
          <a:xfrm>
            <a:off x="428847" y="1544806"/>
            <a:ext cx="556487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JEDNOTA: jsem součástí společenství, sdílím, nejsem sám</a:t>
            </a:r>
          </a:p>
          <a:p>
            <a:endParaRPr lang="cs-CZ" sz="3200" dirty="0"/>
          </a:p>
          <a:p>
            <a:r>
              <a:rPr lang="cs-CZ" sz="3200" dirty="0"/>
              <a:t>SLUŽBA: pomáhat, podílet se na chodu AA, vystoupit tak ze svého vlastního problému</a:t>
            </a:r>
          </a:p>
          <a:p>
            <a:endParaRPr lang="cs-CZ" sz="3200" dirty="0"/>
          </a:p>
          <a:p>
            <a:r>
              <a:rPr lang="cs-CZ" sz="3200" dirty="0"/>
              <a:t>UZDRAVENÍ: vlastní cesta zotavení (zejména 12 kroky)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DD8FDE5B-23CA-71CF-1228-3B7DA652454B}"/>
              </a:ext>
            </a:extLst>
          </p:cNvPr>
          <p:cNvSpPr txBox="1"/>
          <p:nvPr/>
        </p:nvSpPr>
        <p:spPr>
          <a:xfrm>
            <a:off x="428847" y="242667"/>
            <a:ext cx="111045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i="1" dirty="0">
                <a:solidFill>
                  <a:schemeClr val="accent1"/>
                </a:solidFill>
              </a:rPr>
              <a:t>3 základní pilíře společenství, každý podporuje ty ostatní: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300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D51DDC5-D14D-7C0E-2C97-E3CE2D5C04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r="29281"/>
          <a:stretch/>
        </p:blipFill>
        <p:spPr>
          <a:xfrm>
            <a:off x="2955472" y="-856"/>
            <a:ext cx="5898818" cy="6857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37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5995ED-9025-2D5B-45FB-22555BCA8C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FE9F48-2A53-149F-ED04-693B3BB29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178" y="383572"/>
            <a:ext cx="7690308" cy="800249"/>
          </a:xfrm>
        </p:spPr>
        <p:txBody>
          <a:bodyPr/>
          <a:lstStyle/>
          <a:p>
            <a:r>
              <a:rPr lang="cs-CZ" b="1" i="1" dirty="0">
                <a:solidFill>
                  <a:schemeClr val="accent1"/>
                </a:solidFill>
              </a:rPr>
              <a:t>Služby ve věznicích: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6DA455A-355A-21D7-3AA2-3EAC0A7A4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8214" y="1183821"/>
            <a:ext cx="11375571" cy="5372249"/>
          </a:xfrm>
        </p:spPr>
        <p:txBody>
          <a:bodyPr>
            <a:normAutofit fontScale="25000" lnSpcReduction="20000"/>
          </a:bodyPr>
          <a:lstStyle/>
          <a:p>
            <a:r>
              <a:rPr lang="cs-CZ" sz="11200" dirty="0"/>
              <a:t>HEŘMANICE</a:t>
            </a:r>
          </a:p>
          <a:p>
            <a:r>
              <a:rPr lang="cs-CZ" sz="11200" dirty="0"/>
              <a:t>KUŘIM</a:t>
            </a:r>
          </a:p>
          <a:p>
            <a:r>
              <a:rPr lang="cs-CZ" sz="11200" dirty="0"/>
              <a:t>JIŘICE</a:t>
            </a:r>
          </a:p>
          <a:p>
            <a:r>
              <a:rPr lang="cs-CZ" sz="11200" dirty="0"/>
              <a:t>VINAŘICE</a:t>
            </a:r>
          </a:p>
          <a:p>
            <a:r>
              <a:rPr lang="cs-CZ" sz="11200" dirty="0"/>
              <a:t>RÝNOVICE</a:t>
            </a:r>
          </a:p>
          <a:p>
            <a:r>
              <a:rPr lang="cs-CZ" sz="11200" dirty="0"/>
              <a:t>RUZYNĚ</a:t>
            </a:r>
          </a:p>
          <a:p>
            <a:r>
              <a:rPr lang="cs-CZ" sz="11200" dirty="0"/>
              <a:t>SVĚTLÁ NAD SÁZAVOU</a:t>
            </a:r>
          </a:p>
          <a:p>
            <a:r>
              <a:rPr lang="cs-CZ" sz="11200" dirty="0"/>
              <a:t>HORNÍ SLAVKOV</a:t>
            </a:r>
          </a:p>
          <a:p>
            <a:pPr marL="0" indent="0">
              <a:buNone/>
            </a:pPr>
            <a:endParaRPr lang="cs-CZ" sz="11200" b="1" i="1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cs-CZ" sz="11200" b="1" i="1" dirty="0">
                <a:solidFill>
                  <a:schemeClr val="accent1"/>
                </a:solidFill>
              </a:rPr>
              <a:t>V jednání, příprava:</a:t>
            </a:r>
          </a:p>
          <a:p>
            <a:r>
              <a:rPr lang="cs-CZ" sz="11200" dirty="0"/>
              <a:t> Kynšperk nad Ohří, Nové Sedlo, Bory, PN Dobřany (soudem nařízená léčba)</a:t>
            </a:r>
          </a:p>
          <a:p>
            <a:r>
              <a:rPr lang="cs-CZ" sz="11200" dirty="0"/>
              <a:t> někteří služebníci absolvují jednodenní školení ve Stráži pod Ralskem</a:t>
            </a:r>
            <a:br>
              <a:rPr lang="cs-CZ" sz="2400" dirty="0"/>
            </a:b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1783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C080B08B-E052-00DE-756A-C3D204521BF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1845" y="-856"/>
            <a:ext cx="9907543" cy="685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100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F2767C8A-314E-4575-81DC-6F0D05C1FA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t="2762" b="9790"/>
          <a:stretch/>
        </p:blipFill>
        <p:spPr>
          <a:xfrm>
            <a:off x="859537" y="-5387"/>
            <a:ext cx="10464714" cy="686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00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472</Words>
  <Application>Microsoft Office PowerPoint</Application>
  <PresentationFormat>Širokoúhlá obrazovka</PresentationFormat>
  <Paragraphs>42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Times New Roman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Služby ve věznicích: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 K</dc:creator>
  <cp:lastModifiedBy>Konecny, Martin</cp:lastModifiedBy>
  <cp:revision>43</cp:revision>
  <dcterms:created xsi:type="dcterms:W3CDTF">2021-01-14T04:43:45Z</dcterms:created>
  <dcterms:modified xsi:type="dcterms:W3CDTF">2026-10-20T08:59:31Z</dcterms:modified>
</cp:coreProperties>
</file>