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51"/>
  </p:notesMasterIdLst>
  <p:sldIdLst>
    <p:sldId id="291" r:id="rId2"/>
    <p:sldId id="856" r:id="rId3"/>
    <p:sldId id="585" r:id="rId4"/>
    <p:sldId id="867" r:id="rId5"/>
    <p:sldId id="868" r:id="rId6"/>
    <p:sldId id="870" r:id="rId7"/>
    <p:sldId id="871" r:id="rId8"/>
    <p:sldId id="872" r:id="rId9"/>
    <p:sldId id="873" r:id="rId10"/>
    <p:sldId id="875" r:id="rId11"/>
    <p:sldId id="874" r:id="rId12"/>
    <p:sldId id="859" r:id="rId13"/>
    <p:sldId id="476" r:id="rId14"/>
    <p:sldId id="497" r:id="rId15"/>
    <p:sldId id="876" r:id="rId16"/>
    <p:sldId id="479" r:id="rId17"/>
    <p:sldId id="546" r:id="rId18"/>
    <p:sldId id="566" r:id="rId19"/>
    <p:sldId id="568" r:id="rId20"/>
    <p:sldId id="854" r:id="rId21"/>
    <p:sldId id="576" r:id="rId22"/>
    <p:sldId id="577" r:id="rId23"/>
    <p:sldId id="578" r:id="rId24"/>
    <p:sldId id="579" r:id="rId25"/>
    <p:sldId id="580" r:id="rId26"/>
    <p:sldId id="864" r:id="rId27"/>
    <p:sldId id="318" r:id="rId28"/>
    <p:sldId id="588" r:id="rId29"/>
    <p:sldId id="632" r:id="rId30"/>
    <p:sldId id="740" r:id="rId31"/>
    <p:sldId id="851" r:id="rId32"/>
    <p:sldId id="721" r:id="rId33"/>
    <p:sldId id="500" r:id="rId34"/>
    <p:sldId id="501" r:id="rId35"/>
    <p:sldId id="581" r:id="rId36"/>
    <p:sldId id="596" r:id="rId37"/>
    <p:sldId id="593" r:id="rId38"/>
    <p:sldId id="594" r:id="rId39"/>
    <p:sldId id="855" r:id="rId40"/>
    <p:sldId id="858" r:id="rId41"/>
    <p:sldId id="584" r:id="rId42"/>
    <p:sldId id="595" r:id="rId43"/>
    <p:sldId id="583" r:id="rId44"/>
    <p:sldId id="846" r:id="rId45"/>
    <p:sldId id="638" r:id="rId46"/>
    <p:sldId id="722" r:id="rId47"/>
    <p:sldId id="723" r:id="rId48"/>
    <p:sldId id="865" r:id="rId49"/>
    <p:sldId id="319" r:id="rId50"/>
  </p:sldIdLst>
  <p:sldSz cx="12192000" cy="6858000"/>
  <p:notesSz cx="7010400" cy="92964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5" pos="529" userDrawn="1">
          <p15:clr>
            <a:srgbClr val="A4A3A4"/>
          </p15:clr>
        </p15:guide>
        <p15:guide id="6" orient="horz" userDrawn="1">
          <p15:clr>
            <a:srgbClr val="A4A3A4"/>
          </p15:clr>
        </p15:guide>
        <p15:guide id="7" pos="7151" userDrawn="1">
          <p15:clr>
            <a:srgbClr val="A4A3A4"/>
          </p15:clr>
        </p15:guide>
        <p15:guide id="8" orient="horz" pos="3861" userDrawn="1">
          <p15:clr>
            <a:srgbClr val="A4A3A4"/>
          </p15:clr>
        </p15:guide>
        <p15:guide id="10" orient="horz" pos="1434" userDrawn="1">
          <p15:clr>
            <a:srgbClr val="A4A3A4"/>
          </p15:clr>
        </p15:guide>
        <p15:guide id="11" orient="horz" pos="822" userDrawn="1">
          <p15:clr>
            <a:srgbClr val="A4A3A4"/>
          </p15:clr>
        </p15:guide>
        <p15:guide id="12" orient="horz" pos="1253" userDrawn="1">
          <p15:clr>
            <a:srgbClr val="A4A3A4"/>
          </p15:clr>
        </p15:guide>
        <p15:guide id="15" pos="413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BB47"/>
    <a:srgbClr val="6BB7EB"/>
    <a:srgbClr val="A1C05B"/>
    <a:srgbClr val="00549F"/>
    <a:srgbClr val="C4262E"/>
    <a:srgbClr val="A5C659"/>
    <a:srgbClr val="578A4C"/>
    <a:srgbClr val="92D400"/>
    <a:srgbClr val="93C84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661" autoAdjust="0"/>
    <p:restoredTop sz="96327"/>
  </p:normalViewPr>
  <p:slideViewPr>
    <p:cSldViewPr snapToGrid="0" snapToObjects="1" showGuides="1">
      <p:cViewPr varScale="1">
        <p:scale>
          <a:sx n="82" d="100"/>
          <a:sy n="82" d="100"/>
        </p:scale>
        <p:origin x="874" y="72"/>
      </p:cViewPr>
      <p:guideLst>
        <p:guide pos="3840"/>
        <p:guide pos="529"/>
        <p:guide orient="horz"/>
        <p:guide pos="7151"/>
        <p:guide orient="horz" pos="3861"/>
        <p:guide orient="horz" pos="1434"/>
        <p:guide orient="horz" pos="822"/>
        <p:guide orient="horz" pos="1253"/>
        <p:guide pos="413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3037840" cy="4664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970938" y="0"/>
            <a:ext cx="3037840" cy="466435"/>
          </a:xfrm>
          <a:prstGeom prst="rect">
            <a:avLst/>
          </a:prstGeom>
        </p:spPr>
        <p:txBody>
          <a:bodyPr vert="horz" lIns="91440" tIns="45720" rIns="91440" bIns="45720" rtlCol="0"/>
          <a:lstStyle>
            <a:lvl1pPr algn="r">
              <a:defRPr sz="1200"/>
            </a:lvl1pPr>
          </a:lstStyle>
          <a:p>
            <a:fld id="{E01E40DC-3E09-D246-ACC8-8D44CF70B152}" type="datetimeFigureOut">
              <a:rPr lang="cs-CZ" smtClean="0"/>
              <a:t>21.10.2026</a:t>
            </a:fld>
            <a:endParaRPr lang="cs-CZ"/>
          </a:p>
        </p:txBody>
      </p:sp>
      <p:sp>
        <p:nvSpPr>
          <p:cNvPr id="4" name="Zástupný symbol pro obrázek snímku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701041" y="4473892"/>
            <a:ext cx="5608320" cy="3660458"/>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829968"/>
            <a:ext cx="3037840" cy="466434"/>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970938" y="8829968"/>
            <a:ext cx="3037840" cy="466434"/>
          </a:xfrm>
          <a:prstGeom prst="rect">
            <a:avLst/>
          </a:prstGeom>
        </p:spPr>
        <p:txBody>
          <a:bodyPr vert="horz" lIns="91440" tIns="45720" rIns="91440" bIns="45720" rtlCol="0" anchor="b"/>
          <a:lstStyle>
            <a:lvl1pPr algn="r">
              <a:defRPr sz="1200"/>
            </a:lvl1pPr>
          </a:lstStyle>
          <a:p>
            <a:fld id="{5F0055B3-7155-F446-AC50-9C579597B327}" type="slidenum">
              <a:rPr lang="cs-CZ" smtClean="0"/>
              <a:t>‹#›</a:t>
            </a:fld>
            <a:endParaRPr lang="cs-CZ"/>
          </a:p>
        </p:txBody>
      </p:sp>
    </p:spTree>
    <p:extLst>
      <p:ext uri="{BB962C8B-B14F-4D97-AF65-F5344CB8AC3E}">
        <p14:creationId xmlns:p14="http://schemas.microsoft.com/office/powerpoint/2010/main" val="6325321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Skupina 6">
            <a:extLst>
              <a:ext uri="{FF2B5EF4-FFF2-40B4-BE49-F238E27FC236}">
                <a16:creationId xmlns:a16="http://schemas.microsoft.com/office/drawing/2014/main" id="{1F89291F-BFF3-F149-8545-E5BD693BB10A}"/>
              </a:ext>
            </a:extLst>
          </p:cNvPr>
          <p:cNvGrpSpPr/>
          <p:nvPr userDrawn="1"/>
        </p:nvGrpSpPr>
        <p:grpSpPr>
          <a:xfrm>
            <a:off x="-1" y="0"/>
            <a:ext cx="12192001" cy="6858000"/>
            <a:chOff x="-1" y="0"/>
            <a:chExt cx="12192001" cy="6858000"/>
          </a:xfrm>
        </p:grpSpPr>
        <p:sp>
          <p:nvSpPr>
            <p:cNvPr id="8" name="Obdélník 7">
              <a:extLst>
                <a:ext uri="{FF2B5EF4-FFF2-40B4-BE49-F238E27FC236}">
                  <a16:creationId xmlns:a16="http://schemas.microsoft.com/office/drawing/2014/main" id="{9B8A71D6-4121-A049-9152-97C298ED2BB1}"/>
                </a:ext>
              </a:extLst>
            </p:cNvPr>
            <p:cNvSpPr/>
            <p:nvPr/>
          </p:nvSpPr>
          <p:spPr>
            <a:xfrm>
              <a:off x="-1" y="0"/>
              <a:ext cx="121920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pic>
          <p:nvPicPr>
            <p:cNvPr id="9" name="Grafický objekt 19">
              <a:extLst>
                <a:ext uri="{FF2B5EF4-FFF2-40B4-BE49-F238E27FC236}">
                  <a16:creationId xmlns:a16="http://schemas.microsoft.com/office/drawing/2014/main" id="{D859EB27-7C8D-FB4C-ABB8-C95E4E30107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768667" y="765706"/>
              <a:ext cx="4259696" cy="532462"/>
            </a:xfrm>
            <a:prstGeom prst="rect">
              <a:avLst/>
            </a:prstGeom>
          </p:spPr>
        </p:pic>
        <p:pic>
          <p:nvPicPr>
            <p:cNvPr id="10" name="Grafický objekt 7">
              <a:extLst>
                <a:ext uri="{FF2B5EF4-FFF2-40B4-BE49-F238E27FC236}">
                  <a16:creationId xmlns:a16="http://schemas.microsoft.com/office/drawing/2014/main" id="{8F093256-8D25-044F-BFF0-EF923A8BDF2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 y="0"/>
              <a:ext cx="7896226" cy="5687314"/>
            </a:xfrm>
            <a:prstGeom prst="rect">
              <a:avLst/>
            </a:prstGeom>
          </p:spPr>
        </p:pic>
      </p:grpSp>
      <p:sp>
        <p:nvSpPr>
          <p:cNvPr id="2" name="Nadpis 1">
            <a:extLst>
              <a:ext uri="{FF2B5EF4-FFF2-40B4-BE49-F238E27FC236}">
                <a16:creationId xmlns:a16="http://schemas.microsoft.com/office/drawing/2014/main" id="{E3D64F53-6641-8946-85D8-2D5EA31A8ED3}"/>
              </a:ext>
            </a:extLst>
          </p:cNvPr>
          <p:cNvSpPr>
            <a:spLocks noGrp="1"/>
          </p:cNvSpPr>
          <p:nvPr>
            <p:ph type="ctrTitle"/>
          </p:nvPr>
        </p:nvSpPr>
        <p:spPr>
          <a:xfrm>
            <a:off x="4384800" y="3636000"/>
            <a:ext cx="6750000" cy="1533600"/>
          </a:xfrm>
        </p:spPr>
        <p:txBody>
          <a:bodyPr anchor="b">
            <a:normAutofit/>
          </a:bodyPr>
          <a:lstStyle>
            <a:lvl1pPr algn="r">
              <a:defRPr sz="3600"/>
            </a:lvl1pPr>
          </a:lstStyle>
          <a:p>
            <a:r>
              <a:rPr lang="cs-CZ" dirty="0"/>
              <a:t>Kliknutím lze upravit styl.</a:t>
            </a:r>
          </a:p>
        </p:txBody>
      </p:sp>
      <p:sp>
        <p:nvSpPr>
          <p:cNvPr id="3" name="Podnadpis 2">
            <a:extLst>
              <a:ext uri="{FF2B5EF4-FFF2-40B4-BE49-F238E27FC236}">
                <a16:creationId xmlns:a16="http://schemas.microsoft.com/office/drawing/2014/main" id="{47204E7A-2188-624C-A10B-9B14021961FA}"/>
              </a:ext>
            </a:extLst>
          </p:cNvPr>
          <p:cNvSpPr>
            <a:spLocks noGrp="1"/>
          </p:cNvSpPr>
          <p:nvPr>
            <p:ph type="subTitle" idx="1"/>
          </p:nvPr>
        </p:nvSpPr>
        <p:spPr>
          <a:xfrm>
            <a:off x="4384800" y="5374800"/>
            <a:ext cx="6750000" cy="936000"/>
          </a:xfrm>
        </p:spPr>
        <p:txBody>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dirty="0"/>
              <a:t>Kliknutím můžete upravit styl předlohy.</a:t>
            </a:r>
          </a:p>
        </p:txBody>
      </p:sp>
    </p:spTree>
    <p:extLst>
      <p:ext uri="{BB962C8B-B14F-4D97-AF65-F5344CB8AC3E}">
        <p14:creationId xmlns:p14="http://schemas.microsoft.com/office/powerpoint/2010/main" val="2566467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20BC99E-F575-CD4F-BC8C-B6D0F1C7B194}"/>
              </a:ext>
            </a:extLst>
          </p:cNvPr>
          <p:cNvSpPr>
            <a:spLocks noGrp="1"/>
          </p:cNvSpPr>
          <p:nvPr>
            <p:ph type="title"/>
          </p:nvPr>
        </p:nvSpPr>
        <p:spPr/>
        <p:txBody>
          <a:bodyPr/>
          <a:lstStyle>
            <a:lvl1pPr>
              <a:defRPr>
                <a:solidFill>
                  <a:srgbClr val="00549F"/>
                </a:solidFill>
              </a:defRPr>
            </a:lvl1pPr>
          </a:lstStyle>
          <a:p>
            <a:r>
              <a:rPr lang="cs-CZ" dirty="0"/>
              <a:t>Kliknutím lze upravit styl.</a:t>
            </a:r>
          </a:p>
        </p:txBody>
      </p:sp>
      <p:sp>
        <p:nvSpPr>
          <p:cNvPr id="3" name="Zástupný obsah 2">
            <a:extLst>
              <a:ext uri="{FF2B5EF4-FFF2-40B4-BE49-F238E27FC236}">
                <a16:creationId xmlns:a16="http://schemas.microsoft.com/office/drawing/2014/main" id="{846636C4-A3EA-684D-BB48-3F868DD7D6BB}"/>
              </a:ext>
            </a:extLst>
          </p:cNvPr>
          <p:cNvSpPr>
            <a:spLocks noGrp="1"/>
          </p:cNvSpPr>
          <p:nvPr>
            <p:ph idx="1"/>
          </p:nvPr>
        </p:nvSpPr>
        <p:spPr/>
        <p:txBody>
          <a:bodyPr/>
          <a:lstStyle>
            <a:lvl1pPr>
              <a:defRPr>
                <a:solidFill>
                  <a:srgbClr val="00549F"/>
                </a:solidFill>
              </a:defRPr>
            </a:lvl1pPr>
            <a:lvl2pPr>
              <a:defRPr>
                <a:solidFill>
                  <a:srgbClr val="00549F"/>
                </a:solidFill>
              </a:defRPr>
            </a:lvl2pPr>
            <a:lvl3pPr>
              <a:defRPr>
                <a:solidFill>
                  <a:srgbClr val="00549F"/>
                </a:solidFill>
              </a:defRPr>
            </a:lvl3pPr>
            <a:lvl4pPr>
              <a:defRPr>
                <a:solidFill>
                  <a:srgbClr val="00549F"/>
                </a:solidFill>
              </a:defRPr>
            </a:lvl4pPr>
            <a:lvl5pPr>
              <a:defRPr>
                <a:solidFill>
                  <a:srgbClr val="00549F"/>
                </a:solidFill>
              </a:defRPr>
            </a:lvl5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77FA1B98-0F0A-804B-9EFB-6541F5139E62}"/>
              </a:ext>
            </a:extLst>
          </p:cNvPr>
          <p:cNvSpPr>
            <a:spLocks noGrp="1"/>
          </p:cNvSpPr>
          <p:nvPr>
            <p:ph type="dt" sz="half" idx="10"/>
          </p:nvPr>
        </p:nvSpPr>
        <p:spPr/>
        <p:txBody>
          <a:bodyPr/>
          <a:lstStyle>
            <a:lvl1pPr>
              <a:defRPr>
                <a:solidFill>
                  <a:srgbClr val="00549F"/>
                </a:solidFill>
              </a:defRPr>
            </a:lvl1pPr>
          </a:lstStyle>
          <a:p>
            <a:r>
              <a:rPr lang="cs-CZ" dirty="0"/>
              <a:t>21.02.2022</a:t>
            </a:r>
          </a:p>
        </p:txBody>
      </p:sp>
      <p:sp>
        <p:nvSpPr>
          <p:cNvPr id="5" name="Zástupný symbol pro zápatí 4">
            <a:extLst>
              <a:ext uri="{FF2B5EF4-FFF2-40B4-BE49-F238E27FC236}">
                <a16:creationId xmlns:a16="http://schemas.microsoft.com/office/drawing/2014/main" id="{CE878FF5-0B17-9941-82F2-75724957087A}"/>
              </a:ext>
            </a:extLst>
          </p:cNvPr>
          <p:cNvSpPr>
            <a:spLocks noGrp="1"/>
          </p:cNvSpPr>
          <p:nvPr>
            <p:ph type="ftr" sz="quarter" idx="11"/>
          </p:nvPr>
        </p:nvSpPr>
        <p:spPr/>
        <p:txBody>
          <a:bodyPr/>
          <a:lstStyle>
            <a:lvl1pPr>
              <a:defRPr>
                <a:solidFill>
                  <a:srgbClr val="00549F"/>
                </a:solidFill>
              </a:defRPr>
            </a:lvl1pPr>
          </a:lstStyle>
          <a:p>
            <a:endParaRPr lang="cs-CZ"/>
          </a:p>
        </p:txBody>
      </p:sp>
      <p:sp>
        <p:nvSpPr>
          <p:cNvPr id="6" name="Zástupný symbol pro číslo snímku 5">
            <a:extLst>
              <a:ext uri="{FF2B5EF4-FFF2-40B4-BE49-F238E27FC236}">
                <a16:creationId xmlns:a16="http://schemas.microsoft.com/office/drawing/2014/main" id="{67649C84-5642-254D-9462-884B59857756}"/>
              </a:ext>
            </a:extLst>
          </p:cNvPr>
          <p:cNvSpPr>
            <a:spLocks noGrp="1"/>
          </p:cNvSpPr>
          <p:nvPr>
            <p:ph type="sldNum" sz="quarter" idx="12"/>
          </p:nvPr>
        </p:nvSpPr>
        <p:spPr/>
        <p:txBody>
          <a:bodyPr/>
          <a:lstStyle>
            <a:lvl1pPr>
              <a:defRPr>
                <a:solidFill>
                  <a:srgbClr val="00549F"/>
                </a:solidFill>
              </a:defRPr>
            </a:lvl1pPr>
          </a:lstStyle>
          <a:p>
            <a:fld id="{F756C1FA-8DED-774F-A9BF-965BD70CC5BD}" type="slidenum">
              <a:rPr lang="cs-CZ" smtClean="0"/>
              <a:pPr/>
              <a:t>‹#›</a:t>
            </a:fld>
            <a:endParaRPr lang="cs-CZ"/>
          </a:p>
        </p:txBody>
      </p:sp>
    </p:spTree>
    <p:extLst>
      <p:ext uri="{BB962C8B-B14F-4D97-AF65-F5344CB8AC3E}">
        <p14:creationId xmlns:p14="http://schemas.microsoft.com/office/powerpoint/2010/main" val="1316661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C2A1488F-B8BD-6C4D-AB8D-B06252DD25A7}"/>
              </a:ext>
            </a:extLst>
          </p:cNvPr>
          <p:cNvSpPr>
            <a:spLocks noGrp="1"/>
          </p:cNvSpPr>
          <p:nvPr>
            <p:ph type="title"/>
          </p:nvPr>
        </p:nvSpPr>
        <p:spPr>
          <a:xfrm>
            <a:off x="831850" y="1709738"/>
            <a:ext cx="10515600" cy="2852737"/>
          </a:xfrm>
        </p:spPr>
        <p:txBody>
          <a:bodyPr anchor="b"/>
          <a:lstStyle>
            <a:lvl1pPr>
              <a:defRPr sz="6000"/>
            </a:lvl1pPr>
          </a:lstStyle>
          <a:p>
            <a:r>
              <a:rPr lang="cs-CZ" dirty="0"/>
              <a:t>Kliknutím lze upravit styl.</a:t>
            </a:r>
          </a:p>
        </p:txBody>
      </p:sp>
      <p:sp>
        <p:nvSpPr>
          <p:cNvPr id="3" name="Zástupný text 2">
            <a:extLst>
              <a:ext uri="{FF2B5EF4-FFF2-40B4-BE49-F238E27FC236}">
                <a16:creationId xmlns:a16="http://schemas.microsoft.com/office/drawing/2014/main" id="{127B5E2E-DFC9-5A45-A199-DC7437FF0A4A}"/>
              </a:ext>
            </a:extLst>
          </p:cNvPr>
          <p:cNvSpPr>
            <a:spLocks noGrp="1"/>
          </p:cNvSpPr>
          <p:nvPr>
            <p:ph type="body" idx="1"/>
          </p:nvPr>
        </p:nvSpPr>
        <p:spPr>
          <a:xfrm>
            <a:off x="831850" y="4589463"/>
            <a:ext cx="10515600" cy="1500187"/>
          </a:xfrm>
        </p:spPr>
        <p:txBody>
          <a:bodyPr/>
          <a:lstStyle>
            <a:lvl1pPr marL="0" indent="0">
              <a:buNone/>
              <a:defRPr sz="2400">
                <a:solidFill>
                  <a:srgbClr val="00549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dirty="0"/>
              <a:t>Upravte styly předlohy textu.</a:t>
            </a:r>
          </a:p>
        </p:txBody>
      </p:sp>
      <p:sp>
        <p:nvSpPr>
          <p:cNvPr id="4" name="Zástupný symbol pro datum 3">
            <a:extLst>
              <a:ext uri="{FF2B5EF4-FFF2-40B4-BE49-F238E27FC236}">
                <a16:creationId xmlns:a16="http://schemas.microsoft.com/office/drawing/2014/main" id="{2F65DA62-5DB1-1846-9E72-4AF265C87D85}"/>
              </a:ext>
            </a:extLst>
          </p:cNvPr>
          <p:cNvSpPr>
            <a:spLocks noGrp="1"/>
          </p:cNvSpPr>
          <p:nvPr>
            <p:ph type="dt" sz="half" idx="10"/>
          </p:nvPr>
        </p:nvSpPr>
        <p:spPr/>
        <p:txBody>
          <a:bodyPr/>
          <a:lstStyle/>
          <a:p>
            <a:r>
              <a:rPr lang="cs-CZ" dirty="0"/>
              <a:t>21.02.2022</a:t>
            </a:r>
          </a:p>
        </p:txBody>
      </p:sp>
      <p:sp>
        <p:nvSpPr>
          <p:cNvPr id="5" name="Zástupný symbol pro zápatí 4">
            <a:extLst>
              <a:ext uri="{FF2B5EF4-FFF2-40B4-BE49-F238E27FC236}">
                <a16:creationId xmlns:a16="http://schemas.microsoft.com/office/drawing/2014/main" id="{F8395789-FFA9-6A48-956B-EF1DC9AF13B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11AC4762-22A7-B142-A230-5302F205D6AE}"/>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551587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3175D58-12AD-B84A-9ACC-A82DD980FC20}"/>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F0F0FCBF-CF8C-0C45-8F30-B1531CB45A9E}"/>
              </a:ext>
            </a:extLst>
          </p:cNvPr>
          <p:cNvSpPr>
            <a:spLocks noGrp="1"/>
          </p:cNvSpPr>
          <p:nvPr>
            <p:ph sz="half" idx="1"/>
          </p:nvPr>
        </p:nvSpPr>
        <p:spPr>
          <a:xfrm>
            <a:off x="838200" y="1990799"/>
            <a:ext cx="5181600" cy="4186163"/>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obsah 3">
            <a:extLst>
              <a:ext uri="{FF2B5EF4-FFF2-40B4-BE49-F238E27FC236}">
                <a16:creationId xmlns:a16="http://schemas.microsoft.com/office/drawing/2014/main" id="{22E56DF1-50BA-E140-92EC-104EAB7003E1}"/>
              </a:ext>
            </a:extLst>
          </p:cNvPr>
          <p:cNvSpPr>
            <a:spLocks noGrp="1"/>
          </p:cNvSpPr>
          <p:nvPr>
            <p:ph sz="half" idx="2"/>
          </p:nvPr>
        </p:nvSpPr>
        <p:spPr>
          <a:xfrm>
            <a:off x="6172200" y="1990799"/>
            <a:ext cx="5181600" cy="4186163"/>
          </a:xfrm>
        </p:spPr>
        <p:txBody>
          <a:body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5" name="Zástupný symbol pro datum 4">
            <a:extLst>
              <a:ext uri="{FF2B5EF4-FFF2-40B4-BE49-F238E27FC236}">
                <a16:creationId xmlns:a16="http://schemas.microsoft.com/office/drawing/2014/main" id="{81A118F6-91BB-5B4E-9105-4A744995A2B0}"/>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D99D79A-A34B-5E4E-BD52-7B47EF30AF6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2BC3DBA3-F30E-054A-A599-FE6A6D323A5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135713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A4D6D53-2781-654E-BC8D-8DCFAA2C66F3}"/>
              </a:ext>
            </a:extLst>
          </p:cNvPr>
          <p:cNvSpPr>
            <a:spLocks noGrp="1"/>
          </p:cNvSpPr>
          <p:nvPr>
            <p:ph type="title"/>
          </p:nvPr>
        </p:nvSpPr>
        <p:spPr>
          <a:xfrm>
            <a:off x="839788" y="1306800"/>
            <a:ext cx="10515600" cy="684000"/>
          </a:xfrm>
        </p:spPr>
        <p:txBody>
          <a:bodyPr/>
          <a:lstStyle/>
          <a:p>
            <a:r>
              <a:rPr lang="cs-CZ" dirty="0"/>
              <a:t>Kliknutím lze upravit styl.</a:t>
            </a:r>
          </a:p>
        </p:txBody>
      </p:sp>
      <p:sp>
        <p:nvSpPr>
          <p:cNvPr id="3" name="Zástupný text 2">
            <a:extLst>
              <a:ext uri="{FF2B5EF4-FFF2-40B4-BE49-F238E27FC236}">
                <a16:creationId xmlns:a16="http://schemas.microsoft.com/office/drawing/2014/main" id="{3864ED1C-7B69-0348-A11D-AEEBDD71F385}"/>
              </a:ext>
            </a:extLst>
          </p:cNvPr>
          <p:cNvSpPr>
            <a:spLocks noGrp="1"/>
          </p:cNvSpPr>
          <p:nvPr>
            <p:ph type="body" idx="1"/>
          </p:nvPr>
        </p:nvSpPr>
        <p:spPr>
          <a:xfrm>
            <a:off x="839788" y="1990799"/>
            <a:ext cx="5157787"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Upravte styly předlohy textu.</a:t>
            </a:r>
          </a:p>
        </p:txBody>
      </p:sp>
      <p:sp>
        <p:nvSpPr>
          <p:cNvPr id="4" name="Zástupný obsah 3">
            <a:extLst>
              <a:ext uri="{FF2B5EF4-FFF2-40B4-BE49-F238E27FC236}">
                <a16:creationId xmlns:a16="http://schemas.microsoft.com/office/drawing/2014/main" id="{356A51F1-1974-AC48-A80F-20A9EEBA9C6F}"/>
              </a:ext>
            </a:extLst>
          </p:cNvPr>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B00F50A2-1C4A-5948-BE8B-49F769660EA8}"/>
              </a:ext>
            </a:extLst>
          </p:cNvPr>
          <p:cNvSpPr>
            <a:spLocks noGrp="1"/>
          </p:cNvSpPr>
          <p:nvPr>
            <p:ph type="body" sz="quarter" idx="3"/>
          </p:nvPr>
        </p:nvSpPr>
        <p:spPr>
          <a:xfrm>
            <a:off x="6172200" y="1990799"/>
            <a:ext cx="5183188" cy="514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a:t>Upravte styly předlohy textu.</a:t>
            </a:r>
          </a:p>
        </p:txBody>
      </p:sp>
      <p:sp>
        <p:nvSpPr>
          <p:cNvPr id="6" name="Zástupný obsah 5">
            <a:extLst>
              <a:ext uri="{FF2B5EF4-FFF2-40B4-BE49-F238E27FC236}">
                <a16:creationId xmlns:a16="http://schemas.microsoft.com/office/drawing/2014/main" id="{7F59BBBA-C966-8046-8253-6FA4A97369FF}"/>
              </a:ext>
            </a:extLst>
          </p:cNvPr>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8431FEF3-E8E8-764A-8425-D76EC96F26B1}"/>
              </a:ext>
            </a:extLst>
          </p:cNvPr>
          <p:cNvSpPr>
            <a:spLocks noGrp="1"/>
          </p:cNvSpPr>
          <p:nvPr>
            <p:ph type="dt" sz="half" idx="10"/>
          </p:nvPr>
        </p:nvSpPr>
        <p:spPr/>
        <p:txBody>
          <a:bodyPr/>
          <a:lstStyle/>
          <a:p>
            <a:r>
              <a:rPr lang="cs-CZ"/>
              <a:t>21.02.2022</a:t>
            </a:r>
          </a:p>
        </p:txBody>
      </p:sp>
      <p:sp>
        <p:nvSpPr>
          <p:cNvPr id="8" name="Zástupný symbol pro zápatí 7">
            <a:extLst>
              <a:ext uri="{FF2B5EF4-FFF2-40B4-BE49-F238E27FC236}">
                <a16:creationId xmlns:a16="http://schemas.microsoft.com/office/drawing/2014/main" id="{57760BE4-BEDE-EC45-829F-8B835D771377}"/>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D55BC128-C9BD-2744-A437-600544B17F2D}"/>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625207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52A329B-A10A-1844-81FE-4F1BA6E8E7B8}"/>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1EC71333-B3E7-D44C-923B-31A328BFD228}"/>
              </a:ext>
            </a:extLst>
          </p:cNvPr>
          <p:cNvSpPr>
            <a:spLocks noGrp="1"/>
          </p:cNvSpPr>
          <p:nvPr>
            <p:ph type="dt" sz="half" idx="10"/>
          </p:nvPr>
        </p:nvSpPr>
        <p:spPr/>
        <p:txBody>
          <a:bodyPr/>
          <a:lstStyle/>
          <a:p>
            <a:r>
              <a:rPr lang="cs-CZ"/>
              <a:t>21.02.2022</a:t>
            </a:r>
          </a:p>
        </p:txBody>
      </p:sp>
      <p:sp>
        <p:nvSpPr>
          <p:cNvPr id="4" name="Zástupný symbol pro zápatí 3">
            <a:extLst>
              <a:ext uri="{FF2B5EF4-FFF2-40B4-BE49-F238E27FC236}">
                <a16:creationId xmlns:a16="http://schemas.microsoft.com/office/drawing/2014/main" id="{8D4F56B5-69F8-9842-89E0-8584572C267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A2C60967-6179-1748-9882-4147B7FD1213}"/>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2091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8AFF1581-7E1B-4C4C-9E2B-241D2E59A4A2}"/>
              </a:ext>
            </a:extLst>
          </p:cNvPr>
          <p:cNvSpPr>
            <a:spLocks noGrp="1"/>
          </p:cNvSpPr>
          <p:nvPr>
            <p:ph type="dt" sz="half" idx="10"/>
          </p:nvPr>
        </p:nvSpPr>
        <p:spPr/>
        <p:txBody>
          <a:bodyPr/>
          <a:lstStyle/>
          <a:p>
            <a:r>
              <a:rPr lang="cs-CZ"/>
              <a:t>21.02.2022</a:t>
            </a:r>
          </a:p>
        </p:txBody>
      </p:sp>
      <p:sp>
        <p:nvSpPr>
          <p:cNvPr id="3" name="Zástupný symbol pro zápatí 2">
            <a:extLst>
              <a:ext uri="{FF2B5EF4-FFF2-40B4-BE49-F238E27FC236}">
                <a16:creationId xmlns:a16="http://schemas.microsoft.com/office/drawing/2014/main" id="{662A342E-B1A3-1E42-96F5-03D898A2BBDC}"/>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B41026D2-DDB7-2C4B-B64A-F7847D569F8F}"/>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78173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C2A16DA-D7E8-5649-9C03-290A0510B4EE}"/>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A2DB8DE4-6BC5-A348-A7D5-D9F5B9E402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C43F7F5D-4343-F540-A8D8-A55E9F556E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26B22C0C-88B0-3D4C-ABC1-BFCC0119A93B}"/>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E7D2AC44-F960-D746-856F-0488AAABF0E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6E894C3-3974-3841-973A-EBDD4A18BFCB}"/>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2204094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B143B6F-9D61-124F-9986-7DE8D91D7896}"/>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B184FF4E-EDAE-4D40-BA8C-F6093CC30A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a:t>Kliknutím na ikonu přidáte obrázek.</a:t>
            </a:r>
          </a:p>
        </p:txBody>
      </p:sp>
      <p:sp>
        <p:nvSpPr>
          <p:cNvPr id="4" name="Zástupný text 3">
            <a:extLst>
              <a:ext uri="{FF2B5EF4-FFF2-40B4-BE49-F238E27FC236}">
                <a16:creationId xmlns:a16="http://schemas.microsoft.com/office/drawing/2014/main" id="{60206F0B-6F67-3746-8B9F-FB42DE5A45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id="{626AF41B-EB73-B049-ACCD-3FA0E9B4CC1C}"/>
              </a:ext>
            </a:extLst>
          </p:cNvPr>
          <p:cNvSpPr>
            <a:spLocks noGrp="1"/>
          </p:cNvSpPr>
          <p:nvPr>
            <p:ph type="dt" sz="half" idx="10"/>
          </p:nvPr>
        </p:nvSpPr>
        <p:spPr/>
        <p:txBody>
          <a:bodyPr/>
          <a:lstStyle/>
          <a:p>
            <a:r>
              <a:rPr lang="cs-CZ"/>
              <a:t>21.02.2022</a:t>
            </a:r>
          </a:p>
        </p:txBody>
      </p:sp>
      <p:sp>
        <p:nvSpPr>
          <p:cNvPr id="6" name="Zástupný symbol pro zápatí 5">
            <a:extLst>
              <a:ext uri="{FF2B5EF4-FFF2-40B4-BE49-F238E27FC236}">
                <a16:creationId xmlns:a16="http://schemas.microsoft.com/office/drawing/2014/main" id="{1453D8BE-FDF7-5243-8A49-BBC8AEBE142B}"/>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583D8E34-C96A-0649-A500-4C7413579911}"/>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3154234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D01DDCC-3029-9F4E-95D9-4BDAF75A3AA7}"/>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B5EB361E-08D2-DE42-9AD2-2722B2FC998B}"/>
              </a:ext>
            </a:extLst>
          </p:cNvPr>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E58958E-BAF2-4043-9B6A-5788E57E134E}"/>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30C7D488-F6DF-344A-AE4B-C17C5131FDD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1984AC4-89DC-3048-BE97-584ACDBF8E35}"/>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1337705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C9C61156-2D2A-6349-AB80-D946D1067A9C}"/>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AF63548B-0631-3842-ADED-8A09B1C3201F}"/>
              </a:ext>
            </a:extLst>
          </p:cNvPr>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C3FE42E-7771-CC48-BD71-BDE25A9F0355}"/>
              </a:ext>
            </a:extLst>
          </p:cNvPr>
          <p:cNvSpPr>
            <a:spLocks noGrp="1"/>
          </p:cNvSpPr>
          <p:nvPr>
            <p:ph type="dt" sz="half" idx="10"/>
          </p:nvPr>
        </p:nvSpPr>
        <p:spPr/>
        <p:txBody>
          <a:bodyPr/>
          <a:lstStyle/>
          <a:p>
            <a:r>
              <a:rPr lang="cs-CZ"/>
              <a:t>21.02.2022</a:t>
            </a:r>
          </a:p>
        </p:txBody>
      </p:sp>
      <p:sp>
        <p:nvSpPr>
          <p:cNvPr id="5" name="Zástupný symbol pro zápatí 4">
            <a:extLst>
              <a:ext uri="{FF2B5EF4-FFF2-40B4-BE49-F238E27FC236}">
                <a16:creationId xmlns:a16="http://schemas.microsoft.com/office/drawing/2014/main" id="{BC9DAF4E-587E-474E-9EC6-282F2EBC1ED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6F5A078-CFCC-1D48-A208-343756D5F392}"/>
              </a:ext>
            </a:extLst>
          </p:cNvPr>
          <p:cNvSpPr>
            <a:spLocks noGrp="1"/>
          </p:cNvSpPr>
          <p:nvPr>
            <p:ph type="sldNum" sz="quarter" idx="12"/>
          </p:nvPr>
        </p:nvSpPr>
        <p:spPr/>
        <p:txBody>
          <a:bodyPr/>
          <a:lstStyle/>
          <a:p>
            <a:fld id="{F756C1FA-8DED-774F-A9BF-965BD70CC5BD}" type="slidenum">
              <a:rPr lang="cs-CZ" smtClean="0"/>
              <a:t>‹#›</a:t>
            </a:fld>
            <a:endParaRPr lang="cs-CZ"/>
          </a:p>
        </p:txBody>
      </p:sp>
    </p:spTree>
    <p:extLst>
      <p:ext uri="{BB962C8B-B14F-4D97-AF65-F5344CB8AC3E}">
        <p14:creationId xmlns:p14="http://schemas.microsoft.com/office/powerpoint/2010/main" val="538729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A1443AAB-CF41-0148-BC90-304F7189D449}"/>
              </a:ext>
            </a:extLst>
          </p:cNvPr>
          <p:cNvSpPr>
            <a:spLocks noGrp="1"/>
          </p:cNvSpPr>
          <p:nvPr>
            <p:ph type="title"/>
          </p:nvPr>
        </p:nvSpPr>
        <p:spPr>
          <a:xfrm>
            <a:off x="838200" y="1306800"/>
            <a:ext cx="10515600" cy="684000"/>
          </a:xfrm>
          <a:prstGeom prst="rect">
            <a:avLst/>
          </a:prstGeom>
        </p:spPr>
        <p:txBody>
          <a:bodyPr vert="horz" lIns="91440" tIns="45720" rIns="91440" bIns="45720" rtlCol="0" anchor="ctr">
            <a:normAutofit/>
          </a:bodyPr>
          <a:lstStyle/>
          <a:p>
            <a:r>
              <a:rPr lang="cs-CZ" dirty="0"/>
              <a:t>Kliknutím lze upravit styl.</a:t>
            </a:r>
          </a:p>
        </p:txBody>
      </p:sp>
      <p:sp>
        <p:nvSpPr>
          <p:cNvPr id="3" name="Zástupný text 2">
            <a:extLst>
              <a:ext uri="{FF2B5EF4-FFF2-40B4-BE49-F238E27FC236}">
                <a16:creationId xmlns:a16="http://schemas.microsoft.com/office/drawing/2014/main" id="{41188D97-627F-714B-A0B0-855A906B52B1}"/>
              </a:ext>
            </a:extLst>
          </p:cNvPr>
          <p:cNvSpPr>
            <a:spLocks noGrp="1"/>
          </p:cNvSpPr>
          <p:nvPr>
            <p:ph type="body" idx="1"/>
          </p:nvPr>
        </p:nvSpPr>
        <p:spPr>
          <a:xfrm>
            <a:off x="838200" y="2268000"/>
            <a:ext cx="10515600" cy="3862800"/>
          </a:xfrm>
          <a:prstGeom prst="rect">
            <a:avLst/>
          </a:prstGeom>
        </p:spPr>
        <p:txBody>
          <a:bodyPr vert="horz" lIns="91440" tIns="45720" rIns="91440" bIns="45720" rtlCol="0">
            <a:normAutofit/>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BD5F214B-FF17-2E4F-97E8-98C001A5C2F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rgbClr val="00549F"/>
                </a:solidFill>
              </a:defRPr>
            </a:lvl1pPr>
          </a:lstStyle>
          <a:p>
            <a:r>
              <a:rPr lang="cs-CZ" dirty="0"/>
              <a:t>21.02.2022</a:t>
            </a:r>
          </a:p>
        </p:txBody>
      </p:sp>
      <p:sp>
        <p:nvSpPr>
          <p:cNvPr id="5" name="Zástupný symbol pro zápatí 4">
            <a:extLst>
              <a:ext uri="{FF2B5EF4-FFF2-40B4-BE49-F238E27FC236}">
                <a16:creationId xmlns:a16="http://schemas.microsoft.com/office/drawing/2014/main" id="{488D8351-1CFF-8748-B796-579D5EEDD7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rgbClr val="00549F"/>
                </a:solidFill>
              </a:defRPr>
            </a:lvl1pPr>
          </a:lstStyle>
          <a:p>
            <a:endParaRPr lang="cs-CZ"/>
          </a:p>
        </p:txBody>
      </p:sp>
      <p:sp>
        <p:nvSpPr>
          <p:cNvPr id="6" name="Zástupný symbol pro číslo snímku 5">
            <a:extLst>
              <a:ext uri="{FF2B5EF4-FFF2-40B4-BE49-F238E27FC236}">
                <a16:creationId xmlns:a16="http://schemas.microsoft.com/office/drawing/2014/main" id="{D66384A0-3575-644F-943F-3D8B6A8E5FC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rgbClr val="00549F"/>
                </a:solidFill>
              </a:defRPr>
            </a:lvl1pPr>
          </a:lstStyle>
          <a:p>
            <a:fld id="{F756C1FA-8DED-774F-A9BF-965BD70CC5BD}" type="slidenum">
              <a:rPr lang="cs-CZ" smtClean="0"/>
              <a:pPr/>
              <a:t>‹#›</a:t>
            </a:fld>
            <a:endParaRPr lang="cs-CZ"/>
          </a:p>
        </p:txBody>
      </p:sp>
      <p:pic>
        <p:nvPicPr>
          <p:cNvPr id="7" name="Grafický objekt 6">
            <a:extLst>
              <a:ext uri="{FF2B5EF4-FFF2-40B4-BE49-F238E27FC236}">
                <a16:creationId xmlns:a16="http://schemas.microsoft.com/office/drawing/2014/main" id="{7F005F39-F40F-D346-82E7-15471EBD534F}"/>
              </a:ext>
            </a:extLst>
          </p:cNvPr>
          <p:cNvPicPr>
            <a:picLocks noChangeAspect="1"/>
          </p:cNvPicPr>
          <p:nvPr userDrawn="1"/>
        </p:nvPicPr>
        <p:blipFill>
          <a:blip>
            <a:extLst>
              <a:ext uri="{96DAC541-7B7A-43D3-8B79-37D633B846F1}">
                <asvg:svgBlip xmlns:asvg="http://schemas.microsoft.com/office/drawing/2016/SVG/main" r:embed="rId13"/>
              </a:ext>
            </a:extLst>
          </a:blip>
          <a:stretch>
            <a:fillRect/>
          </a:stretch>
        </p:blipFill>
        <p:spPr>
          <a:xfrm>
            <a:off x="0" y="0"/>
            <a:ext cx="2111835" cy="1521065"/>
          </a:xfrm>
          <a:prstGeom prst="rect">
            <a:avLst/>
          </a:prstGeom>
        </p:spPr>
      </p:pic>
      <p:cxnSp>
        <p:nvCxnSpPr>
          <p:cNvPr id="8" name="Přímá spojnice 7">
            <a:extLst>
              <a:ext uri="{FF2B5EF4-FFF2-40B4-BE49-F238E27FC236}">
                <a16:creationId xmlns:a16="http://schemas.microsoft.com/office/drawing/2014/main" id="{E7DE0464-B0AE-E643-9683-91B407784A15}"/>
              </a:ext>
            </a:extLst>
          </p:cNvPr>
          <p:cNvCxnSpPr>
            <a:cxnSpLocks/>
          </p:cNvCxnSpPr>
          <p:nvPr userDrawn="1"/>
        </p:nvCxnSpPr>
        <p:spPr>
          <a:xfrm>
            <a:off x="0" y="6294210"/>
            <a:ext cx="12192000"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37372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rgbClr val="00549F"/>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549F"/>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549F"/>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549F"/>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549F"/>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549F"/>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image" Target="../media/image2.svg"/><Relationship Id="rId1" Type="http://schemas.openxmlformats.org/officeDocument/2006/relationships/slideLayout" Target="../slideLayouts/slideLayout1.xml"/><Relationship Id="rId4" Type="http://schemas.openxmlformats.org/officeDocument/2006/relationships/hyperlink" Target="mailto:o.nepsinska@olkraj.cz"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mpsv.gov.cz/ziskani-pristupu-k-aplikaci"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mpsv.gov.cz/registr-poskytovatelu-sluzeb"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mpsv.gov.cz/zruseni-registrace-socialni-sluzby-na-zadost-poskytovatele" TargetMode="External"/><Relationship Id="rId2" Type="http://schemas.openxmlformats.org/officeDocument/2006/relationships/hyperlink" Target="https://mpsv.gov.cz/udaje-o-registrovane-socialni-sluzb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mpsv.cz/doporucene-postupy-odboru"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e-sbirka.gov.cz/sb/2026/135?zalozka=text"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s://e-sbirka.gov.cz/sb/2026/92?zalozka=text"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e-sbirka.gov.cz/sb/2026/152?zalozka=text"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qg8SIBr48BY" TargetMode="External"/><Relationship Id="rId2" Type="http://schemas.openxmlformats.org/officeDocument/2006/relationships/hyperlink" Target="https://mpsv.gov.cz/cms/documents/f2e1f168-ddde-365d-d64c-a3973213f245/pptWebinare_PUOPZ.pdf"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olkraj.cz/get-file/143615"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mailto:o.nepsinska@olkraj.cz" TargetMode="External"/><Relationship Id="rId2" Type="http://schemas.openxmlformats.org/officeDocument/2006/relationships/hyperlink" Target="mailto:n.macoszkova@olkraj.cz" TargetMode="External"/><Relationship Id="rId1" Type="http://schemas.openxmlformats.org/officeDocument/2006/relationships/slideLayout" Target="../slideLayouts/slideLayout2.xml"/><Relationship Id="rId4" Type="http://schemas.openxmlformats.org/officeDocument/2006/relationships/hyperlink" Target="https://www.olkraj.cz/socialni-zalezitosti/podpora-bydleni"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Skupina 13">
            <a:extLst>
              <a:ext uri="{FF2B5EF4-FFF2-40B4-BE49-F238E27FC236}">
                <a16:creationId xmlns:a16="http://schemas.microsoft.com/office/drawing/2014/main" id="{1F89291F-BFF3-F149-8545-E5BD693BB10A}"/>
              </a:ext>
            </a:extLst>
          </p:cNvPr>
          <p:cNvGrpSpPr/>
          <p:nvPr/>
        </p:nvGrpSpPr>
        <p:grpSpPr>
          <a:xfrm>
            <a:off x="-1" y="0"/>
            <a:ext cx="12192001" cy="6858000"/>
            <a:chOff x="-1" y="0"/>
            <a:chExt cx="12192001" cy="6858000"/>
          </a:xfrm>
        </p:grpSpPr>
        <p:sp>
          <p:nvSpPr>
            <p:cNvPr id="7" name="Obdélník 6">
              <a:extLst>
                <a:ext uri="{FF2B5EF4-FFF2-40B4-BE49-F238E27FC236}">
                  <a16:creationId xmlns:a16="http://schemas.microsoft.com/office/drawing/2014/main" id="{9B8A71D6-4121-A049-9152-97C298ED2BB1}"/>
                </a:ext>
              </a:extLst>
            </p:cNvPr>
            <p:cNvSpPr/>
            <p:nvPr/>
          </p:nvSpPr>
          <p:spPr>
            <a:xfrm>
              <a:off x="-1" y="0"/>
              <a:ext cx="121920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dirty="0"/>
            </a:p>
          </p:txBody>
        </p:sp>
        <p:pic>
          <p:nvPicPr>
            <p:cNvPr id="20" name="Grafický objekt 19">
              <a:extLst>
                <a:ext uri="{FF2B5EF4-FFF2-40B4-BE49-F238E27FC236}">
                  <a16:creationId xmlns:a16="http://schemas.microsoft.com/office/drawing/2014/main" id="{D859EB27-7C8D-FB4C-ABB8-C95E4E301079}"/>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768667" y="765706"/>
              <a:ext cx="4259696" cy="532462"/>
            </a:xfrm>
            <a:prstGeom prst="rect">
              <a:avLst/>
            </a:prstGeom>
          </p:spPr>
        </p:pic>
        <p:pic>
          <p:nvPicPr>
            <p:cNvPr id="8" name="Grafický objekt 7">
              <a:extLst>
                <a:ext uri="{FF2B5EF4-FFF2-40B4-BE49-F238E27FC236}">
                  <a16:creationId xmlns:a16="http://schemas.microsoft.com/office/drawing/2014/main" id="{8F093256-8D25-044F-BFF0-EF923A8BDF2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 y="0"/>
              <a:ext cx="7896226" cy="5687314"/>
            </a:xfrm>
            <a:prstGeom prst="rect">
              <a:avLst/>
            </a:prstGeom>
          </p:spPr>
        </p:pic>
      </p:grpSp>
      <p:sp>
        <p:nvSpPr>
          <p:cNvPr id="2" name="Nadpis 1">
            <a:extLst>
              <a:ext uri="{FF2B5EF4-FFF2-40B4-BE49-F238E27FC236}">
                <a16:creationId xmlns:a16="http://schemas.microsoft.com/office/drawing/2014/main" id="{C2A064BA-43CA-F941-BCEA-9499EDA1D9BB}"/>
              </a:ext>
            </a:extLst>
          </p:cNvPr>
          <p:cNvSpPr>
            <a:spLocks noGrp="1"/>
          </p:cNvSpPr>
          <p:nvPr>
            <p:ph type="ctrTitle"/>
          </p:nvPr>
        </p:nvSpPr>
        <p:spPr>
          <a:xfrm>
            <a:off x="3400561" y="3355256"/>
            <a:ext cx="7981772" cy="3097764"/>
          </a:xfrm>
        </p:spPr>
        <p:txBody>
          <a:bodyPr anchor="b">
            <a:noAutofit/>
          </a:bodyPr>
          <a:lstStyle/>
          <a:p>
            <a:pPr>
              <a:lnSpc>
                <a:spcPct val="100000"/>
              </a:lnSpc>
            </a:pPr>
            <a:br>
              <a:rPr lang="cs-CZ" sz="2800" b="1" dirty="0">
                <a:solidFill>
                  <a:srgbClr val="578A4C"/>
                </a:solidFill>
                <a:latin typeface="Arial" panose="020B0604020202020204" pitchFamily="34" charset="0"/>
                <a:ea typeface="Times New Roman" panose="02020603050405020304" pitchFamily="18" charset="0"/>
                <a:cs typeface="Arial" panose="020B0604020202020204" pitchFamily="34" charset="0"/>
              </a:rPr>
            </a:br>
            <a:r>
              <a:rPr lang="cs-CZ" sz="2800" b="1" dirty="0">
                <a:solidFill>
                  <a:srgbClr val="A5C659"/>
                </a:solidFill>
                <a:latin typeface="Arial" panose="020B0604020202020204" pitchFamily="34" charset="0"/>
                <a:ea typeface="Times New Roman" panose="02020603050405020304" pitchFamily="18" charset="0"/>
                <a:cs typeface="Arial" panose="020B0604020202020204" pitchFamily="34" charset="0"/>
              </a:rPr>
              <a:t>Aktuality z oddělení sociální pomoci </a:t>
            </a:r>
            <a:br>
              <a:rPr lang="cs-CZ" sz="2800" b="1" dirty="0">
                <a:solidFill>
                  <a:srgbClr val="A5C659"/>
                </a:solidFill>
                <a:latin typeface="Arial" panose="020B0604020202020204" pitchFamily="34" charset="0"/>
                <a:ea typeface="Times New Roman" panose="02020603050405020304" pitchFamily="18" charset="0"/>
                <a:cs typeface="Arial" panose="020B0604020202020204" pitchFamily="34" charset="0"/>
              </a:rPr>
            </a:br>
            <a:r>
              <a:rPr lang="cs-CZ" sz="2800" b="1" dirty="0">
                <a:solidFill>
                  <a:srgbClr val="A5C659"/>
                </a:solidFill>
                <a:latin typeface="Arial" panose="020B0604020202020204" pitchFamily="34" charset="0"/>
                <a:ea typeface="Times New Roman" panose="02020603050405020304" pitchFamily="18" charset="0"/>
                <a:cs typeface="Arial" panose="020B0604020202020204" pitchFamily="34" charset="0"/>
              </a:rPr>
              <a:t>– zejména agendy registrace soc. služeb</a:t>
            </a:r>
            <a:br>
              <a:rPr lang="cs-CZ" sz="2800" b="1" dirty="0">
                <a:effectLst/>
                <a:latin typeface="Arial" panose="020B0604020202020204" pitchFamily="34" charset="0"/>
                <a:ea typeface="Times New Roman" panose="02020603050405020304" pitchFamily="18" charset="0"/>
                <a:cs typeface="Arial" panose="020B0604020202020204" pitchFamily="34" charset="0"/>
              </a:rPr>
            </a:br>
            <a:r>
              <a:rPr lang="cs-CZ" sz="2400" b="1" dirty="0">
                <a:solidFill>
                  <a:srgbClr val="C4262E"/>
                </a:solidFill>
                <a:latin typeface="Arial" panose="020B0604020202020204" pitchFamily="34" charset="0"/>
                <a:ea typeface="Times New Roman" panose="02020603050405020304" pitchFamily="18" charset="0"/>
                <a:cs typeface="Arial" panose="020B0604020202020204" pitchFamily="34" charset="0"/>
              </a:rPr>
              <a:t>22. 10. </a:t>
            </a:r>
            <a:r>
              <a:rPr lang="cs-CZ" sz="2400" b="1" dirty="0">
                <a:solidFill>
                  <a:srgbClr val="C4262E"/>
                </a:solidFill>
                <a:effectLst/>
                <a:latin typeface="Arial" panose="020B0604020202020204" pitchFamily="34" charset="0"/>
                <a:ea typeface="Times New Roman" panose="02020603050405020304" pitchFamily="18" charset="0"/>
                <a:cs typeface="Arial" panose="020B0604020202020204" pitchFamily="34" charset="0"/>
              </a:rPr>
              <a:t>2026, </a:t>
            </a:r>
            <a:br>
              <a:rPr lang="cs-CZ" sz="2400" b="1" dirty="0">
                <a:solidFill>
                  <a:srgbClr val="C4262E"/>
                </a:solidFill>
                <a:effectLst/>
                <a:latin typeface="Arial" panose="020B0604020202020204" pitchFamily="34" charset="0"/>
                <a:ea typeface="Times New Roman" panose="02020603050405020304" pitchFamily="18" charset="0"/>
                <a:cs typeface="Arial" panose="020B0604020202020204" pitchFamily="34" charset="0"/>
              </a:rPr>
            </a:br>
            <a:r>
              <a:rPr lang="cs-CZ" sz="2400" b="1" dirty="0">
                <a:solidFill>
                  <a:srgbClr val="EABB47"/>
                </a:solidFill>
                <a:effectLst/>
                <a:latin typeface="Arial" panose="020B0604020202020204" pitchFamily="34" charset="0"/>
                <a:ea typeface="Times New Roman" panose="02020603050405020304" pitchFamily="18" charset="0"/>
                <a:cs typeface="Arial" panose="020B0604020202020204" pitchFamily="34" charset="0"/>
              </a:rPr>
              <a:t>setkání poskytovatelů soc. služeb OK, Hynaisova, Olomouc</a:t>
            </a:r>
            <a:br>
              <a:rPr lang="cs-CZ" sz="2400" b="1" dirty="0">
                <a:solidFill>
                  <a:srgbClr val="A5C659"/>
                </a:solidFill>
                <a:effectLst/>
                <a:latin typeface="Arial" panose="020B0604020202020204" pitchFamily="34" charset="0"/>
                <a:ea typeface="Times New Roman" panose="02020603050405020304" pitchFamily="18" charset="0"/>
                <a:cs typeface="Arial" panose="020B0604020202020204" pitchFamily="34" charset="0"/>
              </a:rPr>
            </a:br>
            <a:r>
              <a:rPr lang="cs-CZ" sz="2400" b="1" dirty="0">
                <a:solidFill>
                  <a:srgbClr val="6BB7EB"/>
                </a:solidFill>
              </a:rPr>
              <a:t>Mgr. Olga Nepšinská</a:t>
            </a:r>
            <a:br>
              <a:rPr lang="cs-CZ" sz="2400" dirty="0">
                <a:solidFill>
                  <a:schemeClr val="tx1"/>
                </a:solidFill>
              </a:rPr>
            </a:br>
            <a:r>
              <a:rPr lang="cs-CZ" sz="2400" dirty="0">
                <a:solidFill>
                  <a:schemeClr val="tx1"/>
                </a:solidFill>
                <a:hlinkClick r:id="rId4"/>
              </a:rPr>
              <a:t>o.nepsinska@olkraj.cz</a:t>
            </a:r>
            <a:r>
              <a:rPr lang="cs-CZ" sz="2400" dirty="0">
                <a:solidFill>
                  <a:srgbClr val="6BB7EB"/>
                </a:solidFill>
              </a:rPr>
              <a:t>, 585 508 451</a:t>
            </a:r>
            <a:endParaRPr lang="cs-CZ" sz="2400" dirty="0">
              <a:solidFill>
                <a:schemeClr val="accent3">
                  <a:lumMod val="60000"/>
                  <a:lumOff val="40000"/>
                </a:schemeClr>
              </a:solidFill>
              <a:ea typeface="Inter" panose="02000503000000020004" pitchFamily="2" charset="0"/>
              <a:cs typeface="Arial" panose="020B0604020202020204" pitchFamily="34" charset="0"/>
            </a:endParaRPr>
          </a:p>
        </p:txBody>
      </p:sp>
    </p:spTree>
    <p:extLst>
      <p:ext uri="{BB962C8B-B14F-4D97-AF65-F5344CB8AC3E}">
        <p14:creationId xmlns:p14="http://schemas.microsoft.com/office/powerpoint/2010/main" val="16532124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62A7-2EF6-AFDC-5BAD-F67D525ACBF5}"/>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24C30E2C-2513-D495-F656-DCD1AC1BCA67}"/>
              </a:ext>
            </a:extLst>
          </p:cNvPr>
          <p:cNvSpPr>
            <a:spLocks noGrp="1"/>
          </p:cNvSpPr>
          <p:nvPr>
            <p:ph type="title"/>
          </p:nvPr>
        </p:nvSpPr>
        <p:spPr>
          <a:xfrm>
            <a:off x="838200" y="956829"/>
            <a:ext cx="10515600" cy="961200"/>
          </a:xfrm>
        </p:spPr>
        <p:txBody>
          <a:bodyPr>
            <a:normAutofit fontScale="90000"/>
          </a:bodyPr>
          <a:lstStyle/>
          <a:p>
            <a:br>
              <a:rPr lang="cs-CZ" sz="4400" dirty="0"/>
            </a:br>
            <a:endParaRPr lang="cs-CZ" dirty="0"/>
          </a:p>
        </p:txBody>
      </p:sp>
      <p:sp>
        <p:nvSpPr>
          <p:cNvPr id="3" name="Zástupný obsah 2">
            <a:extLst>
              <a:ext uri="{FF2B5EF4-FFF2-40B4-BE49-F238E27FC236}">
                <a16:creationId xmlns:a16="http://schemas.microsoft.com/office/drawing/2014/main" id="{EDDFCFF9-A745-927F-6858-0EAEC0CD9274}"/>
              </a:ext>
            </a:extLst>
          </p:cNvPr>
          <p:cNvSpPr>
            <a:spLocks noGrp="1"/>
          </p:cNvSpPr>
          <p:nvPr>
            <p:ph idx="1"/>
          </p:nvPr>
        </p:nvSpPr>
        <p:spPr>
          <a:xfrm>
            <a:off x="838200" y="1341119"/>
            <a:ext cx="10515600" cy="5380355"/>
          </a:xfrm>
        </p:spPr>
        <p:txBody>
          <a:bodyPr>
            <a:normAutofit/>
          </a:bodyPr>
          <a:lstStyle/>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lgn="ctr">
              <a:buNone/>
            </a:pPr>
            <a:r>
              <a:rPr lang="cs-CZ" sz="4000" b="1" i="1" dirty="0">
                <a:solidFill>
                  <a:srgbClr val="C00000"/>
                </a:solidFill>
                <a:latin typeface="Arial" panose="020B0604020202020204" pitchFamily="34" charset="0"/>
                <a:ea typeface="Times New Roman" panose="02020603050405020304" pitchFamily="18" charset="0"/>
                <a:cs typeface="Arial" panose="020B0604020202020204" pitchFamily="34" charset="0"/>
              </a:rPr>
              <a:t>Změna statutárního zástupce (zejména </a:t>
            </a:r>
            <a:br>
              <a:rPr lang="cs-CZ" sz="4000" b="1" i="1" dirty="0">
                <a:solidFill>
                  <a:srgbClr val="C00000"/>
                </a:solidFill>
                <a:latin typeface="Arial" panose="020B0604020202020204" pitchFamily="34" charset="0"/>
                <a:ea typeface="Times New Roman" panose="02020603050405020304" pitchFamily="18" charset="0"/>
                <a:cs typeface="Arial" panose="020B0604020202020204" pitchFamily="34" charset="0"/>
              </a:rPr>
            </a:br>
            <a:r>
              <a:rPr lang="cs-CZ" sz="4000" b="1" i="1" dirty="0">
                <a:solidFill>
                  <a:srgbClr val="C00000"/>
                </a:solidFill>
                <a:latin typeface="Arial" panose="020B0604020202020204" pitchFamily="34" charset="0"/>
                <a:ea typeface="Times New Roman" panose="02020603050405020304" pitchFamily="18" charset="0"/>
                <a:cs typeface="Arial" panose="020B0604020202020204" pitchFamily="34" charset="0"/>
              </a:rPr>
              <a:t>aktuálně u obcí po volbách)</a:t>
            </a:r>
            <a:br>
              <a:rPr lang="cs-CZ" sz="4400" b="1" dirty="0">
                <a:latin typeface="Arial" panose="020B0604020202020204" pitchFamily="34" charset="0"/>
                <a:ea typeface="Times New Roman" panose="02020603050405020304" pitchFamily="18" charset="0"/>
                <a:cs typeface="Arial" panose="020B0604020202020204" pitchFamily="34" charset="0"/>
              </a:rPr>
            </a:br>
            <a:endParaRPr lang="cs-CZ" sz="4000" b="1" i="1" dirty="0">
              <a:solidFill>
                <a:srgbClr val="A5C659"/>
              </a:solidFill>
            </a:endParaRPr>
          </a:p>
        </p:txBody>
      </p:sp>
      <p:sp>
        <p:nvSpPr>
          <p:cNvPr id="6" name="Zástupný symbol pro číslo snímku 5">
            <a:extLst>
              <a:ext uri="{FF2B5EF4-FFF2-40B4-BE49-F238E27FC236}">
                <a16:creationId xmlns:a16="http://schemas.microsoft.com/office/drawing/2014/main" id="{489FA787-D437-9F7D-CCEF-9C2D422C6F9E}"/>
              </a:ext>
            </a:extLst>
          </p:cNvPr>
          <p:cNvSpPr>
            <a:spLocks noGrp="1"/>
          </p:cNvSpPr>
          <p:nvPr>
            <p:ph type="sldNum" sz="quarter" idx="12"/>
          </p:nvPr>
        </p:nvSpPr>
        <p:spPr/>
        <p:txBody>
          <a:bodyPr/>
          <a:lstStyle/>
          <a:p>
            <a:fld id="{F756C1FA-8DED-774F-A9BF-965BD70CC5BD}" type="slidenum">
              <a:rPr lang="cs-CZ" smtClean="0"/>
              <a:pPr/>
              <a:t>2</a:t>
            </a:fld>
            <a:endParaRPr lang="cs-CZ"/>
          </a:p>
        </p:txBody>
      </p:sp>
    </p:spTree>
    <p:extLst>
      <p:ext uri="{BB962C8B-B14F-4D97-AF65-F5344CB8AC3E}">
        <p14:creationId xmlns:p14="http://schemas.microsoft.com/office/powerpoint/2010/main" val="883291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1B043-7149-34E8-4A75-914A34DAB5CD}"/>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3355AB2C-6FA6-667F-A6FA-6EB1F629A390}"/>
              </a:ext>
            </a:extLst>
          </p:cNvPr>
          <p:cNvSpPr>
            <a:spLocks noGrp="1"/>
          </p:cNvSpPr>
          <p:nvPr>
            <p:ph type="title"/>
          </p:nvPr>
        </p:nvSpPr>
        <p:spPr>
          <a:xfrm>
            <a:off x="838200" y="1111078"/>
            <a:ext cx="10515600" cy="684000"/>
          </a:xfrm>
        </p:spPr>
        <p:txBody>
          <a:bodyPr>
            <a:normAutofit fontScale="90000"/>
          </a:bodyPr>
          <a:lstStyle/>
          <a:p>
            <a:r>
              <a:rPr lang="cs-CZ" b="1" dirty="0">
                <a:solidFill>
                  <a:srgbClr val="C00000"/>
                </a:solidFill>
              </a:rPr>
              <a:t>Změna statutárního zástupce</a:t>
            </a:r>
          </a:p>
        </p:txBody>
      </p:sp>
      <p:sp>
        <p:nvSpPr>
          <p:cNvPr id="3" name="Zástupný obsah 2">
            <a:extLst>
              <a:ext uri="{FF2B5EF4-FFF2-40B4-BE49-F238E27FC236}">
                <a16:creationId xmlns:a16="http://schemas.microsoft.com/office/drawing/2014/main" id="{3261AA5B-B726-7A57-C494-DE5AFFCB63B6}"/>
              </a:ext>
            </a:extLst>
          </p:cNvPr>
          <p:cNvSpPr>
            <a:spLocks noGrp="1"/>
          </p:cNvSpPr>
          <p:nvPr>
            <p:ph idx="1"/>
          </p:nvPr>
        </p:nvSpPr>
        <p:spPr>
          <a:xfrm>
            <a:off x="838200" y="1754081"/>
            <a:ext cx="10515600" cy="3992841"/>
          </a:xfrm>
        </p:spPr>
        <p:txBody>
          <a:bodyPr>
            <a:normAutofit fontScale="92500"/>
          </a:bodyPr>
          <a:lstStyle/>
          <a:p>
            <a:pPr algn="just">
              <a:buFontTx/>
              <a:buChar char="-"/>
            </a:pPr>
            <a:r>
              <a:rPr lang="cs-CZ" dirty="0">
                <a:solidFill>
                  <a:schemeClr val="tx1"/>
                </a:solidFill>
              </a:rPr>
              <a:t>nutno </a:t>
            </a:r>
            <a:r>
              <a:rPr lang="cs-CZ" b="1" dirty="0">
                <a:solidFill>
                  <a:schemeClr val="tx1"/>
                </a:solidFill>
              </a:rPr>
              <a:t>požádat MPSV o zřízení přístupu do aplikace </a:t>
            </a:r>
            <a:br>
              <a:rPr lang="cs-CZ" b="1" dirty="0">
                <a:solidFill>
                  <a:schemeClr val="tx1"/>
                </a:solidFill>
              </a:rPr>
            </a:br>
            <a:r>
              <a:rPr lang="cs-CZ" b="1" dirty="0" err="1">
                <a:solidFill>
                  <a:schemeClr val="tx1"/>
                </a:solidFill>
              </a:rPr>
              <a:t>OKslužby</a:t>
            </a:r>
            <a:r>
              <a:rPr lang="cs-CZ" b="1" dirty="0">
                <a:solidFill>
                  <a:schemeClr val="tx1"/>
                </a:solidFill>
              </a:rPr>
              <a:t> – Poskytovatel</a:t>
            </a:r>
            <a:r>
              <a:rPr lang="cs-CZ" dirty="0">
                <a:solidFill>
                  <a:schemeClr val="tx1"/>
                </a:solidFill>
              </a:rPr>
              <a:t> (nezbytné pro podání žádosti </a:t>
            </a:r>
            <a:br>
              <a:rPr lang="cs-CZ" dirty="0">
                <a:solidFill>
                  <a:schemeClr val="tx1"/>
                </a:solidFill>
              </a:rPr>
            </a:br>
            <a:r>
              <a:rPr lang="cs-CZ" dirty="0">
                <a:solidFill>
                  <a:schemeClr val="tx1"/>
                </a:solidFill>
              </a:rPr>
              <a:t>o dotaci, pro splnění zákonné povinnosti vykazování) – info, včetně formuláře souhlasu s GDPR: </a:t>
            </a:r>
            <a:r>
              <a:rPr lang="cs-CZ" dirty="0">
                <a:solidFill>
                  <a:schemeClr val="tx1"/>
                </a:solidFill>
                <a:hlinkClick r:id="rId2"/>
              </a:rPr>
              <a:t>https://mpsv.gov.cz/ziskani-pristupu-k-aplikaci</a:t>
            </a:r>
            <a:endParaRPr lang="cs-CZ" dirty="0">
              <a:solidFill>
                <a:schemeClr val="tx1"/>
              </a:solidFill>
            </a:endParaRPr>
          </a:p>
          <a:p>
            <a:pPr algn="just">
              <a:buFontTx/>
              <a:buChar char="-"/>
            </a:pPr>
            <a:r>
              <a:rPr lang="cs-CZ" b="1" dirty="0">
                <a:solidFill>
                  <a:schemeClr val="tx1"/>
                </a:solidFill>
              </a:rPr>
              <a:t>požádat krajský úřad </a:t>
            </a:r>
            <a:r>
              <a:rPr lang="cs-CZ" dirty="0">
                <a:solidFill>
                  <a:schemeClr val="tx1"/>
                </a:solidFill>
              </a:rPr>
              <a:t>příslušný dle sídla poskytovatele </a:t>
            </a:r>
            <a:r>
              <a:rPr lang="cs-CZ" b="1" dirty="0">
                <a:solidFill>
                  <a:schemeClr val="tx1"/>
                </a:solidFill>
              </a:rPr>
              <a:t>o změnu registrace soc. služby </a:t>
            </a:r>
            <a:r>
              <a:rPr lang="cs-CZ" dirty="0">
                <a:solidFill>
                  <a:schemeClr val="tx1"/>
                </a:solidFill>
              </a:rPr>
              <a:t>– volnou formou + přiložit doklad o volbě (např. zápis z ustavujícího zasedání zastupitelstva obce)</a:t>
            </a:r>
          </a:p>
          <a:p>
            <a:pPr algn="just">
              <a:buFontTx/>
              <a:buChar char="-"/>
            </a:pPr>
            <a:r>
              <a:rPr lang="cs-CZ" b="1" dirty="0">
                <a:solidFill>
                  <a:schemeClr val="tx1"/>
                </a:solidFill>
              </a:rPr>
              <a:t>kontaktovat Mgr. Zelinku z oddělení plánování soc. služeb ohledně přístupu do </a:t>
            </a:r>
            <a:r>
              <a:rPr lang="cs-CZ" b="1" dirty="0" err="1">
                <a:solidFill>
                  <a:schemeClr val="tx1"/>
                </a:solidFill>
              </a:rPr>
              <a:t>KISSoSu</a:t>
            </a:r>
            <a:endParaRPr lang="cs-CZ" b="1" dirty="0">
              <a:solidFill>
                <a:schemeClr val="tx1"/>
              </a:solidFill>
            </a:endParaRPr>
          </a:p>
          <a:p>
            <a:pPr algn="just">
              <a:buFontTx/>
              <a:buChar char="-"/>
            </a:pPr>
            <a:endParaRPr lang="cs-CZ" dirty="0">
              <a:solidFill>
                <a:schemeClr val="tx1"/>
              </a:solidFill>
            </a:endParaRPr>
          </a:p>
        </p:txBody>
      </p:sp>
      <p:sp>
        <p:nvSpPr>
          <p:cNvPr id="6" name="Zástupný symbol pro číslo snímku 5">
            <a:extLst>
              <a:ext uri="{FF2B5EF4-FFF2-40B4-BE49-F238E27FC236}">
                <a16:creationId xmlns:a16="http://schemas.microsoft.com/office/drawing/2014/main" id="{F2BF1577-8F29-0755-BD42-801F20DF85FF}"/>
              </a:ext>
            </a:extLst>
          </p:cNvPr>
          <p:cNvSpPr>
            <a:spLocks noGrp="1"/>
          </p:cNvSpPr>
          <p:nvPr>
            <p:ph type="sldNum" sz="quarter" idx="12"/>
          </p:nvPr>
        </p:nvSpPr>
        <p:spPr/>
        <p:txBody>
          <a:bodyPr/>
          <a:lstStyle/>
          <a:p>
            <a:fld id="{F756C1FA-8DED-774F-A9BF-965BD70CC5BD}" type="slidenum">
              <a:rPr lang="cs-CZ" smtClean="0"/>
              <a:pPr/>
              <a:t>3</a:t>
            </a:fld>
            <a:endParaRPr lang="cs-CZ"/>
          </a:p>
        </p:txBody>
      </p:sp>
    </p:spTree>
    <p:extLst>
      <p:ext uri="{BB962C8B-B14F-4D97-AF65-F5344CB8AC3E}">
        <p14:creationId xmlns:p14="http://schemas.microsoft.com/office/powerpoint/2010/main" val="220108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9978FD-349E-1838-DCCD-06504F1E11E3}"/>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31735B24-70B2-03AD-BDEB-985012AE10D9}"/>
              </a:ext>
            </a:extLst>
          </p:cNvPr>
          <p:cNvSpPr>
            <a:spLocks noGrp="1"/>
          </p:cNvSpPr>
          <p:nvPr>
            <p:ph type="title"/>
          </p:nvPr>
        </p:nvSpPr>
        <p:spPr>
          <a:xfrm>
            <a:off x="838200" y="956829"/>
            <a:ext cx="10515600" cy="961200"/>
          </a:xfrm>
        </p:spPr>
        <p:txBody>
          <a:bodyPr>
            <a:normAutofit fontScale="90000"/>
          </a:bodyPr>
          <a:lstStyle/>
          <a:p>
            <a:br>
              <a:rPr lang="cs-CZ" sz="4400" dirty="0"/>
            </a:br>
            <a:endParaRPr lang="cs-CZ" dirty="0"/>
          </a:p>
        </p:txBody>
      </p:sp>
      <p:sp>
        <p:nvSpPr>
          <p:cNvPr id="3" name="Zástupný obsah 2">
            <a:extLst>
              <a:ext uri="{FF2B5EF4-FFF2-40B4-BE49-F238E27FC236}">
                <a16:creationId xmlns:a16="http://schemas.microsoft.com/office/drawing/2014/main" id="{CABCAF65-9379-DBC1-6EC4-BF7728E2EC2E}"/>
              </a:ext>
            </a:extLst>
          </p:cNvPr>
          <p:cNvSpPr>
            <a:spLocks noGrp="1"/>
          </p:cNvSpPr>
          <p:nvPr>
            <p:ph idx="1"/>
          </p:nvPr>
        </p:nvSpPr>
        <p:spPr>
          <a:xfrm>
            <a:off x="838200" y="1341119"/>
            <a:ext cx="10515600" cy="5380355"/>
          </a:xfrm>
        </p:spPr>
        <p:txBody>
          <a:bodyPr>
            <a:normAutofit/>
          </a:bodyPr>
          <a:lstStyle/>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lgn="ctr">
              <a:buNone/>
            </a:pPr>
            <a:r>
              <a:rPr lang="cs-CZ" sz="4000" b="1" i="1" dirty="0">
                <a:solidFill>
                  <a:srgbClr val="A1C05B"/>
                </a:solidFill>
              </a:rPr>
              <a:t>Změny v registru poskytovatelů soc. služeb a na webu MPSV</a:t>
            </a:r>
          </a:p>
        </p:txBody>
      </p:sp>
      <p:sp>
        <p:nvSpPr>
          <p:cNvPr id="6" name="Zástupný symbol pro číslo snímku 5">
            <a:extLst>
              <a:ext uri="{FF2B5EF4-FFF2-40B4-BE49-F238E27FC236}">
                <a16:creationId xmlns:a16="http://schemas.microsoft.com/office/drawing/2014/main" id="{8421DFAE-A681-BC20-9F8E-E4C6BDE6B278}"/>
              </a:ext>
            </a:extLst>
          </p:cNvPr>
          <p:cNvSpPr>
            <a:spLocks noGrp="1"/>
          </p:cNvSpPr>
          <p:nvPr>
            <p:ph type="sldNum" sz="quarter" idx="12"/>
          </p:nvPr>
        </p:nvSpPr>
        <p:spPr/>
        <p:txBody>
          <a:bodyPr/>
          <a:lstStyle/>
          <a:p>
            <a:fld id="{F756C1FA-8DED-774F-A9BF-965BD70CC5BD}" type="slidenum">
              <a:rPr lang="cs-CZ" smtClean="0"/>
              <a:pPr/>
              <a:t>4</a:t>
            </a:fld>
            <a:endParaRPr lang="cs-CZ"/>
          </a:p>
        </p:txBody>
      </p:sp>
    </p:spTree>
    <p:extLst>
      <p:ext uri="{BB962C8B-B14F-4D97-AF65-F5344CB8AC3E}">
        <p14:creationId xmlns:p14="http://schemas.microsoft.com/office/powerpoint/2010/main" val="3240267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E0BEB-7CD7-3825-ECC2-02B6FDDC8367}"/>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4B8EEF3E-4C85-E74D-145B-856FB6E88B03}"/>
              </a:ext>
            </a:extLst>
          </p:cNvPr>
          <p:cNvSpPr>
            <a:spLocks noGrp="1"/>
          </p:cNvSpPr>
          <p:nvPr>
            <p:ph type="title"/>
          </p:nvPr>
        </p:nvSpPr>
        <p:spPr>
          <a:xfrm>
            <a:off x="838200" y="860518"/>
            <a:ext cx="10515600" cy="961200"/>
          </a:xfrm>
        </p:spPr>
        <p:txBody>
          <a:bodyPr>
            <a:normAutofit fontScale="90000"/>
          </a:bodyPr>
          <a:lstStyle/>
          <a:p>
            <a:r>
              <a:rPr lang="cs-CZ" sz="3100" b="1" dirty="0">
                <a:solidFill>
                  <a:srgbClr val="92D050"/>
                </a:solidFill>
              </a:rPr>
              <a:t>změny ve veřejném registru</a:t>
            </a:r>
            <a:br>
              <a:rPr lang="cs-CZ" sz="4400" dirty="0"/>
            </a:br>
            <a:endParaRPr lang="cs-CZ" dirty="0"/>
          </a:p>
        </p:txBody>
      </p:sp>
      <p:sp>
        <p:nvSpPr>
          <p:cNvPr id="3" name="Zástupný obsah 2">
            <a:extLst>
              <a:ext uri="{FF2B5EF4-FFF2-40B4-BE49-F238E27FC236}">
                <a16:creationId xmlns:a16="http://schemas.microsoft.com/office/drawing/2014/main" id="{23B1DA22-45C0-A4E4-3DC5-890D812EBE46}"/>
              </a:ext>
            </a:extLst>
          </p:cNvPr>
          <p:cNvSpPr>
            <a:spLocks noGrp="1"/>
          </p:cNvSpPr>
          <p:nvPr>
            <p:ph idx="1"/>
          </p:nvPr>
        </p:nvSpPr>
        <p:spPr>
          <a:xfrm>
            <a:off x="847531" y="1341119"/>
            <a:ext cx="10515600" cy="5380355"/>
          </a:xfrm>
        </p:spPr>
        <p:txBody>
          <a:bodyPr>
            <a:normAutofit lnSpcReduction="10000"/>
          </a:bodyPr>
          <a:lstStyle/>
          <a:p>
            <a:pPr algn="just"/>
            <a:r>
              <a:rPr lang="cs-CZ" sz="2400" dirty="0">
                <a:solidFill>
                  <a:schemeClr val="tx1"/>
                </a:solidFill>
              </a:rPr>
              <a:t>ve veřejném registru poskytovatelů sociálních služeb </a:t>
            </a:r>
            <a:r>
              <a:rPr lang="cs-CZ" sz="2400" dirty="0"/>
              <a:t>(</a:t>
            </a:r>
            <a:r>
              <a:rPr lang="cs-CZ" sz="2400" u="sng" dirty="0">
                <a:hlinkClick r:id="rId2"/>
              </a:rPr>
              <a:t>https://mpsv.gov.cz/registr-</a:t>
            </a:r>
            <a:r>
              <a:rPr lang="cs-CZ" sz="2400" u="sng" dirty="0" err="1">
                <a:hlinkClick r:id="rId2"/>
              </a:rPr>
              <a:t>poskytovatelu</a:t>
            </a:r>
            <a:r>
              <a:rPr lang="cs-CZ" sz="2400" u="sng" dirty="0">
                <a:hlinkClick r:id="rId2"/>
              </a:rPr>
              <a:t>-</a:t>
            </a:r>
            <a:r>
              <a:rPr lang="cs-CZ" sz="2400" u="sng" dirty="0" err="1">
                <a:hlinkClick r:id="rId2"/>
              </a:rPr>
              <a:t>sluzeb</a:t>
            </a:r>
            <a:r>
              <a:rPr lang="cs-CZ" sz="2400" dirty="0"/>
              <a:t>) </a:t>
            </a:r>
            <a:r>
              <a:rPr lang="cs-CZ" sz="2400" dirty="0">
                <a:solidFill>
                  <a:schemeClr val="tx1"/>
                </a:solidFill>
              </a:rPr>
              <a:t>byly provedeny tyto úpravy - nově bude možno v registru uvést a tedy podle tohoto parametru </a:t>
            </a:r>
            <a:br>
              <a:rPr lang="cs-CZ" sz="2400" dirty="0">
                <a:solidFill>
                  <a:schemeClr val="tx1"/>
                </a:solidFill>
              </a:rPr>
            </a:br>
            <a:r>
              <a:rPr lang="cs-CZ" sz="2400" dirty="0">
                <a:solidFill>
                  <a:schemeClr val="tx1"/>
                </a:solidFill>
              </a:rPr>
              <a:t>i vyhledávat tyto údaje:</a:t>
            </a:r>
          </a:p>
          <a:p>
            <a:pPr lvl="0" algn="just"/>
            <a:r>
              <a:rPr lang="cs-CZ" sz="2400" b="1" dirty="0">
                <a:solidFill>
                  <a:schemeClr val="tx1"/>
                </a:solidFill>
              </a:rPr>
              <a:t>zda jde o službu komunitního charakteru</a:t>
            </a:r>
            <a:r>
              <a:rPr lang="cs-CZ" sz="2400" dirty="0">
                <a:solidFill>
                  <a:schemeClr val="tx1"/>
                </a:solidFill>
              </a:rPr>
              <a:t> (přičemž dle výkladu KÚOK pak dále bude v registru upřesněno, které místo poskytování tyto parametry splňuje v situaci, kdy je nesplňují všechna místa poskytování dané služby, ale např. jen 1 z nich);</a:t>
            </a:r>
          </a:p>
          <a:p>
            <a:pPr algn="just"/>
            <a:r>
              <a:rPr lang="cs-CZ" sz="2400" b="1" dirty="0">
                <a:solidFill>
                  <a:schemeClr val="tx1"/>
                </a:solidFill>
              </a:rPr>
              <a:t>5 nových cílových skupin</a:t>
            </a:r>
            <a:r>
              <a:rPr lang="cs-CZ" sz="2400" dirty="0">
                <a:solidFill>
                  <a:schemeClr val="tx1"/>
                </a:solidFill>
              </a:rPr>
              <a:t> (přidaných ke stávajícím 27) - nové cílové skupiny jsou </a:t>
            </a:r>
            <a:r>
              <a:rPr lang="cs-CZ" sz="2400" b="1" dirty="0">
                <a:solidFill>
                  <a:schemeClr val="tx1"/>
                </a:solidFill>
              </a:rPr>
              <a:t>více specifické </a:t>
            </a:r>
            <a:r>
              <a:rPr lang="cs-CZ" sz="2400" dirty="0">
                <a:solidFill>
                  <a:schemeClr val="tx1"/>
                </a:solidFill>
              </a:rPr>
              <a:t>a </a:t>
            </a:r>
            <a:r>
              <a:rPr lang="cs-CZ" sz="2400" b="1" dirty="0">
                <a:solidFill>
                  <a:schemeClr val="tx1"/>
                </a:solidFill>
              </a:rPr>
              <a:t>umožní tedy lépe rozlišit </a:t>
            </a:r>
            <a:br>
              <a:rPr lang="cs-CZ" sz="2400" b="1" dirty="0">
                <a:solidFill>
                  <a:schemeClr val="tx1"/>
                </a:solidFill>
              </a:rPr>
            </a:br>
            <a:r>
              <a:rPr lang="cs-CZ" sz="2400" b="1" dirty="0">
                <a:solidFill>
                  <a:schemeClr val="tx1"/>
                </a:solidFill>
              </a:rPr>
              <a:t>a lépe vyhledávat mezi službami</a:t>
            </a:r>
          </a:p>
          <a:p>
            <a:pPr marL="0" indent="0" algn="just">
              <a:buNone/>
            </a:pPr>
            <a:r>
              <a:rPr lang="cs-CZ" sz="2400" b="1" dirty="0">
                <a:solidFill>
                  <a:srgbClr val="FF0000"/>
                </a:solidFill>
              </a:rPr>
              <a:t>Změna </a:t>
            </a:r>
            <a:r>
              <a:rPr lang="cs-CZ" sz="2400" dirty="0">
                <a:solidFill>
                  <a:srgbClr val="FF0000"/>
                </a:solidFill>
              </a:rPr>
              <a:t>se v registru neprovede automaticky, </a:t>
            </a:r>
            <a:r>
              <a:rPr lang="cs-CZ" sz="2400" b="1" dirty="0">
                <a:solidFill>
                  <a:srgbClr val="FF0000"/>
                </a:solidFill>
              </a:rPr>
              <a:t>podléhá správnímu řízení, které je možné provést jen na žádost poskytovatele – doporučujeme postupně o tyto změny žádat. Nejedná se o však zákonnou povinnost, není tedy stanoven žádný termín.</a:t>
            </a:r>
          </a:p>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AF0BC28C-C52C-795C-E2F7-8CF168F721CA}"/>
              </a:ext>
            </a:extLst>
          </p:cNvPr>
          <p:cNvSpPr>
            <a:spLocks noGrp="1"/>
          </p:cNvSpPr>
          <p:nvPr>
            <p:ph type="sldNum" sz="quarter" idx="12"/>
          </p:nvPr>
        </p:nvSpPr>
        <p:spPr/>
        <p:txBody>
          <a:bodyPr/>
          <a:lstStyle/>
          <a:p>
            <a:fld id="{F756C1FA-8DED-774F-A9BF-965BD70CC5BD}" type="slidenum">
              <a:rPr lang="cs-CZ" smtClean="0"/>
              <a:pPr/>
              <a:t>5</a:t>
            </a:fld>
            <a:endParaRPr lang="cs-CZ"/>
          </a:p>
        </p:txBody>
      </p:sp>
    </p:spTree>
    <p:extLst>
      <p:ext uri="{BB962C8B-B14F-4D97-AF65-F5344CB8AC3E}">
        <p14:creationId xmlns:p14="http://schemas.microsoft.com/office/powerpoint/2010/main" val="33993937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873C2D-9378-86A3-DA81-56F35A278056}"/>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20A1D3D7-1C56-132F-2230-04447020FBCA}"/>
              </a:ext>
            </a:extLst>
          </p:cNvPr>
          <p:cNvSpPr>
            <a:spLocks noGrp="1"/>
          </p:cNvSpPr>
          <p:nvPr>
            <p:ph type="title"/>
          </p:nvPr>
        </p:nvSpPr>
        <p:spPr>
          <a:xfrm>
            <a:off x="838200" y="956829"/>
            <a:ext cx="10515600" cy="961200"/>
          </a:xfrm>
        </p:spPr>
        <p:txBody>
          <a:bodyPr>
            <a:normAutofit fontScale="90000"/>
          </a:bodyPr>
          <a:lstStyle/>
          <a:p>
            <a:r>
              <a:rPr lang="cs-CZ" sz="3100" b="1" dirty="0">
                <a:solidFill>
                  <a:srgbClr val="92D050"/>
                </a:solidFill>
              </a:rPr>
              <a:t>5 nových cílových skupin</a:t>
            </a:r>
            <a:br>
              <a:rPr lang="cs-CZ" sz="4400" dirty="0"/>
            </a:br>
            <a:endParaRPr lang="cs-CZ" dirty="0"/>
          </a:p>
        </p:txBody>
      </p:sp>
      <p:sp>
        <p:nvSpPr>
          <p:cNvPr id="3" name="Zástupný obsah 2">
            <a:extLst>
              <a:ext uri="{FF2B5EF4-FFF2-40B4-BE49-F238E27FC236}">
                <a16:creationId xmlns:a16="http://schemas.microsoft.com/office/drawing/2014/main" id="{DC9F9141-1476-47AB-8AB3-7F8CF787EB9D}"/>
              </a:ext>
            </a:extLst>
          </p:cNvPr>
          <p:cNvSpPr>
            <a:spLocks noGrp="1"/>
          </p:cNvSpPr>
          <p:nvPr>
            <p:ph idx="1"/>
          </p:nvPr>
        </p:nvSpPr>
        <p:spPr>
          <a:xfrm>
            <a:off x="838200" y="1341119"/>
            <a:ext cx="10515600" cy="5380355"/>
          </a:xfrm>
        </p:spPr>
        <p:txBody>
          <a:bodyPr>
            <a:normAutofit/>
          </a:bodyPr>
          <a:lstStyle/>
          <a:p>
            <a:pPr marL="0" indent="0" algn="just">
              <a:buNone/>
            </a:pPr>
            <a:endParaRPr lang="cs-CZ" b="1" dirty="0">
              <a:solidFill>
                <a:schemeClr val="tx1"/>
              </a:solidFill>
            </a:endParaRPr>
          </a:p>
          <a:p>
            <a:pPr algn="just"/>
            <a:r>
              <a:rPr lang="cs-CZ" b="1" dirty="0">
                <a:solidFill>
                  <a:schemeClr val="tx1"/>
                </a:solidFill>
              </a:rPr>
              <a:t>oběti sexuálního násilí </a:t>
            </a:r>
            <a:endParaRPr lang="cs-CZ" dirty="0">
              <a:solidFill>
                <a:schemeClr val="tx1"/>
              </a:solidFill>
            </a:endParaRPr>
          </a:p>
          <a:p>
            <a:pPr algn="just"/>
            <a:r>
              <a:rPr lang="cs-CZ" b="1" dirty="0">
                <a:solidFill>
                  <a:schemeClr val="tx1"/>
                </a:solidFill>
              </a:rPr>
              <a:t>osoby s poruchou autistického spektra </a:t>
            </a:r>
            <a:endParaRPr lang="cs-CZ" dirty="0">
              <a:solidFill>
                <a:schemeClr val="tx1"/>
              </a:solidFill>
            </a:endParaRPr>
          </a:p>
          <a:p>
            <a:pPr algn="just"/>
            <a:r>
              <a:rPr lang="cs-CZ" b="1" dirty="0">
                <a:solidFill>
                  <a:schemeClr val="tx1"/>
                </a:solidFill>
              </a:rPr>
              <a:t>osoby s poruchou chování </a:t>
            </a:r>
          </a:p>
          <a:p>
            <a:pPr algn="just"/>
            <a:r>
              <a:rPr lang="cs-CZ" b="1" dirty="0">
                <a:solidFill>
                  <a:schemeClr val="tx1"/>
                </a:solidFill>
              </a:rPr>
              <a:t>osoby s rizikem poruch duševních a chování </a:t>
            </a:r>
          </a:p>
          <a:p>
            <a:pPr algn="just"/>
            <a:r>
              <a:rPr lang="cs-CZ" b="1" dirty="0">
                <a:solidFill>
                  <a:schemeClr val="tx1"/>
                </a:solidFill>
              </a:rPr>
              <a:t>osoby žijící s demencí</a:t>
            </a: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5C9EC13B-F48F-54D5-9946-2C08D0003835}"/>
              </a:ext>
            </a:extLst>
          </p:cNvPr>
          <p:cNvSpPr>
            <a:spLocks noGrp="1"/>
          </p:cNvSpPr>
          <p:nvPr>
            <p:ph type="sldNum" sz="quarter" idx="12"/>
          </p:nvPr>
        </p:nvSpPr>
        <p:spPr/>
        <p:txBody>
          <a:bodyPr/>
          <a:lstStyle/>
          <a:p>
            <a:fld id="{F756C1FA-8DED-774F-A9BF-965BD70CC5BD}" type="slidenum">
              <a:rPr lang="cs-CZ" smtClean="0"/>
              <a:pPr/>
              <a:t>6</a:t>
            </a:fld>
            <a:endParaRPr lang="cs-CZ"/>
          </a:p>
        </p:txBody>
      </p:sp>
    </p:spTree>
    <p:extLst>
      <p:ext uri="{BB962C8B-B14F-4D97-AF65-F5344CB8AC3E}">
        <p14:creationId xmlns:p14="http://schemas.microsoft.com/office/powerpoint/2010/main" val="3588569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1B023-07BB-F329-E289-BEE00ACF34DA}"/>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0EE531D2-6EBF-AD3F-00D2-BEA60D20E530}"/>
              </a:ext>
            </a:extLst>
          </p:cNvPr>
          <p:cNvSpPr>
            <a:spLocks noGrp="1"/>
          </p:cNvSpPr>
          <p:nvPr>
            <p:ph type="title"/>
          </p:nvPr>
        </p:nvSpPr>
        <p:spPr>
          <a:xfrm>
            <a:off x="838200" y="956829"/>
            <a:ext cx="10515600" cy="961200"/>
          </a:xfrm>
        </p:spPr>
        <p:txBody>
          <a:bodyPr>
            <a:normAutofit fontScale="90000"/>
          </a:bodyPr>
          <a:lstStyle/>
          <a:p>
            <a:r>
              <a:rPr lang="cs-CZ" sz="3100" b="1" dirty="0">
                <a:solidFill>
                  <a:srgbClr val="92D050"/>
                </a:solidFill>
              </a:rPr>
              <a:t>Doporučení ke změně, tj. nahrazení („překlopení“) cílových skupin</a:t>
            </a:r>
            <a:br>
              <a:rPr lang="cs-CZ" sz="4400" dirty="0"/>
            </a:br>
            <a:endParaRPr lang="cs-CZ" dirty="0"/>
          </a:p>
        </p:txBody>
      </p:sp>
      <p:sp>
        <p:nvSpPr>
          <p:cNvPr id="3" name="Zástupný obsah 2">
            <a:extLst>
              <a:ext uri="{FF2B5EF4-FFF2-40B4-BE49-F238E27FC236}">
                <a16:creationId xmlns:a16="http://schemas.microsoft.com/office/drawing/2014/main" id="{3DE1A95E-C446-6774-A020-6E28E39E0CFB}"/>
              </a:ext>
            </a:extLst>
          </p:cNvPr>
          <p:cNvSpPr>
            <a:spLocks noGrp="1"/>
          </p:cNvSpPr>
          <p:nvPr>
            <p:ph idx="1"/>
          </p:nvPr>
        </p:nvSpPr>
        <p:spPr>
          <a:xfrm>
            <a:off x="838200" y="1341119"/>
            <a:ext cx="10515600" cy="5380355"/>
          </a:xfrm>
        </p:spPr>
        <p:txBody>
          <a:bodyPr>
            <a:normAutofit/>
          </a:bodyPr>
          <a:lstStyle/>
          <a:p>
            <a:pPr marL="0" indent="0" algn="just">
              <a:buNone/>
            </a:pPr>
            <a:endParaRPr lang="cs-CZ" b="1"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EB5464FB-FADB-2387-CB35-C8013166DE7B}"/>
              </a:ext>
            </a:extLst>
          </p:cNvPr>
          <p:cNvSpPr>
            <a:spLocks noGrp="1"/>
          </p:cNvSpPr>
          <p:nvPr>
            <p:ph type="sldNum" sz="quarter" idx="12"/>
          </p:nvPr>
        </p:nvSpPr>
        <p:spPr/>
        <p:txBody>
          <a:bodyPr/>
          <a:lstStyle/>
          <a:p>
            <a:fld id="{F756C1FA-8DED-774F-A9BF-965BD70CC5BD}" type="slidenum">
              <a:rPr lang="cs-CZ" smtClean="0"/>
              <a:pPr/>
              <a:t>7</a:t>
            </a:fld>
            <a:endParaRPr lang="cs-CZ"/>
          </a:p>
        </p:txBody>
      </p:sp>
      <p:graphicFrame>
        <p:nvGraphicFramePr>
          <p:cNvPr id="4" name="Tabulka 3">
            <a:extLst>
              <a:ext uri="{FF2B5EF4-FFF2-40B4-BE49-F238E27FC236}">
                <a16:creationId xmlns:a16="http://schemas.microsoft.com/office/drawing/2014/main" id="{EA63DF29-2688-5C86-F64E-2FEF77C856E7}"/>
              </a:ext>
            </a:extLst>
          </p:cNvPr>
          <p:cNvGraphicFramePr>
            <a:graphicFrameLocks noGrp="1"/>
          </p:cNvGraphicFramePr>
          <p:nvPr/>
        </p:nvGraphicFramePr>
        <p:xfrm>
          <a:off x="949649" y="1662058"/>
          <a:ext cx="8128000" cy="38455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2812304"/>
                    </a:ext>
                  </a:extLst>
                </a:gridCol>
                <a:gridCol w="4064000">
                  <a:extLst>
                    <a:ext uri="{9D8B030D-6E8A-4147-A177-3AD203B41FA5}">
                      <a16:colId xmlns:a16="http://schemas.microsoft.com/office/drawing/2014/main" val="96941373"/>
                    </a:ext>
                  </a:extLst>
                </a:gridCol>
              </a:tblGrid>
              <a:tr h="370840">
                <a:tc>
                  <a:txBody>
                    <a:bodyPr/>
                    <a:lstStyle/>
                    <a:p>
                      <a:r>
                        <a:rPr lang="cs-CZ" dirty="0"/>
                        <a:t>stávající cílová skupina (zrušit)</a:t>
                      </a:r>
                    </a:p>
                  </a:txBody>
                  <a:tcPr/>
                </a:tc>
                <a:tc>
                  <a:txBody>
                    <a:bodyPr/>
                    <a:lstStyle/>
                    <a:p>
                      <a:r>
                        <a:rPr lang="cs-CZ" dirty="0"/>
                        <a:t>nová cílová skupina (zaregistrovat)</a:t>
                      </a:r>
                    </a:p>
                  </a:txBody>
                  <a:tcPr/>
                </a:tc>
                <a:extLst>
                  <a:ext uri="{0D108BD9-81ED-4DB2-BD59-A6C34878D82A}">
                    <a16:rowId xmlns:a16="http://schemas.microsoft.com/office/drawing/2014/main" val="2723076605"/>
                  </a:ext>
                </a:extLst>
              </a:tr>
              <a:tr h="370840">
                <a:tc>
                  <a:txBody>
                    <a:bodyPr/>
                    <a:lstStyle/>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b="1" dirty="0">
                          <a:solidFill>
                            <a:schemeClr val="tx1"/>
                          </a:solidFill>
                        </a:rPr>
                        <a:t>osoby s kombinovaným postižením </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s-CZ" b="0" i="0" dirty="0">
                          <a:solidFill>
                            <a:schemeClr val="tx1"/>
                          </a:solidFill>
                        </a:rPr>
                        <a:t>(u kterých je v poznámce upřesněno, že se tím rozumí osoby s PAS; </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s-CZ" b="0" i="0" dirty="0">
                          <a:solidFill>
                            <a:schemeClr val="tx1"/>
                          </a:solidFill>
                        </a:rPr>
                        <a:t>pokud jde o jiné kombinace, např. mentálního a tělesného postižení, ponechat „osoby s kombinovaným postižením“)</a:t>
                      </a:r>
                      <a:endParaRPr lang="cs-CZ" i="0" dirty="0"/>
                    </a:p>
                  </a:txBody>
                  <a:tcPr/>
                </a:tc>
                <a:tc>
                  <a:txBody>
                    <a:bodyPr/>
                    <a:lstStyle/>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b="1" dirty="0">
                          <a:solidFill>
                            <a:schemeClr val="tx1"/>
                          </a:solidFill>
                        </a:rPr>
                        <a:t>osoby s poruchou autistického spektra </a:t>
                      </a:r>
                      <a:endParaRPr lang="cs-CZ" dirty="0"/>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cs-CZ" dirty="0"/>
                    </a:p>
                  </a:txBody>
                  <a:tcPr/>
                </a:tc>
                <a:extLst>
                  <a:ext uri="{0D108BD9-81ED-4DB2-BD59-A6C34878D82A}">
                    <a16:rowId xmlns:a16="http://schemas.microsoft.com/office/drawing/2014/main" val="1465089136"/>
                  </a:ext>
                </a:extLst>
              </a:tr>
              <a:tr h="370840">
                <a:tc>
                  <a:txBody>
                    <a:bodyPr/>
                    <a:lstStyle/>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b="1" dirty="0">
                          <a:solidFill>
                            <a:schemeClr val="tx1"/>
                          </a:solidFill>
                        </a:rPr>
                        <a:t>osoby s chronickým duševním onemocněním </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s-CZ" b="0" dirty="0">
                          <a:solidFill>
                            <a:schemeClr val="tx1"/>
                          </a:solidFill>
                        </a:rPr>
                        <a:t>(u kterých je v poznámce upřesněno, že se tím rozumí osoby s demencí)</a:t>
                      </a:r>
                      <a:endParaRPr lang="cs-CZ" dirty="0"/>
                    </a:p>
                  </a:txBody>
                  <a:tcPr/>
                </a:tc>
                <a:tc>
                  <a:txBody>
                    <a:bodyPr/>
                    <a:lstStyle/>
                    <a:p>
                      <a:pPr marL="228600" lvl="0" indent="-228600" algn="l">
                        <a:buClrTx/>
                        <a:buSzTx/>
                        <a:buFont typeface="Arial" panose="020B0604020202020204" pitchFamily="34" charset="0"/>
                        <a:buChar char="•"/>
                      </a:pPr>
                      <a:r>
                        <a:rPr lang="cs-CZ" b="1" dirty="0">
                          <a:solidFill>
                            <a:schemeClr val="tx1"/>
                          </a:solidFill>
                        </a:rPr>
                        <a:t>osoby žijící s demencí</a:t>
                      </a:r>
                      <a:endParaRPr lang="cs-CZ" sz="1400" dirty="0">
                        <a:solidFill>
                          <a:schemeClr val="tx1"/>
                        </a:solidFill>
                      </a:endParaRPr>
                    </a:p>
                  </a:txBody>
                  <a:tcPr/>
                </a:tc>
                <a:extLst>
                  <a:ext uri="{0D108BD9-81ED-4DB2-BD59-A6C34878D82A}">
                    <a16:rowId xmlns:a16="http://schemas.microsoft.com/office/drawing/2014/main" val="1854756365"/>
                  </a:ext>
                </a:extLst>
              </a:tr>
            </a:tbl>
          </a:graphicData>
        </a:graphic>
      </p:graphicFrame>
    </p:spTree>
    <p:extLst>
      <p:ext uri="{BB962C8B-B14F-4D97-AF65-F5344CB8AC3E}">
        <p14:creationId xmlns:p14="http://schemas.microsoft.com/office/powerpoint/2010/main" val="1893880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9BCEB-EDB1-8394-247F-4C896183CE27}"/>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3B19AA3B-FB51-5D0B-171E-406B2EBD7242}"/>
              </a:ext>
            </a:extLst>
          </p:cNvPr>
          <p:cNvSpPr>
            <a:spLocks noGrp="1"/>
          </p:cNvSpPr>
          <p:nvPr>
            <p:ph type="title"/>
          </p:nvPr>
        </p:nvSpPr>
        <p:spPr>
          <a:xfrm>
            <a:off x="838200" y="956829"/>
            <a:ext cx="10515600" cy="961200"/>
          </a:xfrm>
        </p:spPr>
        <p:txBody>
          <a:bodyPr>
            <a:normAutofit fontScale="90000"/>
          </a:bodyPr>
          <a:lstStyle/>
          <a:p>
            <a:r>
              <a:rPr lang="cs-CZ" sz="3100" b="1" dirty="0">
                <a:solidFill>
                  <a:srgbClr val="92D050"/>
                </a:solidFill>
              </a:rPr>
              <a:t>Doporučení k doplnění („</a:t>
            </a:r>
            <a:r>
              <a:rPr lang="cs-CZ" sz="3100" b="1" dirty="0" err="1">
                <a:solidFill>
                  <a:srgbClr val="92D050"/>
                </a:solidFill>
              </a:rPr>
              <a:t>doregistrování</a:t>
            </a:r>
            <a:r>
              <a:rPr lang="cs-CZ" sz="3100" b="1" dirty="0">
                <a:solidFill>
                  <a:srgbClr val="92D050"/>
                </a:solidFill>
              </a:rPr>
              <a:t>“) dalších cílových skupin, tj. rozšíření cílových skupin</a:t>
            </a:r>
            <a:br>
              <a:rPr lang="cs-CZ" sz="4400" dirty="0"/>
            </a:br>
            <a:endParaRPr lang="cs-CZ" dirty="0"/>
          </a:p>
        </p:txBody>
      </p:sp>
      <p:sp>
        <p:nvSpPr>
          <p:cNvPr id="3" name="Zástupný obsah 2">
            <a:extLst>
              <a:ext uri="{FF2B5EF4-FFF2-40B4-BE49-F238E27FC236}">
                <a16:creationId xmlns:a16="http://schemas.microsoft.com/office/drawing/2014/main" id="{05515604-4140-685B-1659-E4C8ADA37BCC}"/>
              </a:ext>
            </a:extLst>
          </p:cNvPr>
          <p:cNvSpPr>
            <a:spLocks noGrp="1"/>
          </p:cNvSpPr>
          <p:nvPr>
            <p:ph idx="1"/>
          </p:nvPr>
        </p:nvSpPr>
        <p:spPr>
          <a:xfrm>
            <a:off x="838200" y="1338630"/>
            <a:ext cx="10515600" cy="5380355"/>
          </a:xfrm>
        </p:spPr>
        <p:txBody>
          <a:bodyPr>
            <a:normAutofit/>
          </a:bodyPr>
          <a:lstStyle/>
          <a:p>
            <a:pPr marL="0" indent="0" algn="just">
              <a:buNone/>
            </a:pPr>
            <a:endParaRPr lang="cs-CZ" b="1"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B5E6FE08-E43A-3ED6-04B5-3312BE074AFD}"/>
              </a:ext>
            </a:extLst>
          </p:cNvPr>
          <p:cNvSpPr>
            <a:spLocks noGrp="1"/>
          </p:cNvSpPr>
          <p:nvPr>
            <p:ph type="sldNum" sz="quarter" idx="12"/>
          </p:nvPr>
        </p:nvSpPr>
        <p:spPr/>
        <p:txBody>
          <a:bodyPr/>
          <a:lstStyle/>
          <a:p>
            <a:fld id="{F756C1FA-8DED-774F-A9BF-965BD70CC5BD}" type="slidenum">
              <a:rPr lang="cs-CZ" smtClean="0"/>
              <a:pPr/>
              <a:t>8</a:t>
            </a:fld>
            <a:endParaRPr lang="cs-CZ"/>
          </a:p>
        </p:txBody>
      </p:sp>
      <p:graphicFrame>
        <p:nvGraphicFramePr>
          <p:cNvPr id="4" name="Tabulka 3">
            <a:extLst>
              <a:ext uri="{FF2B5EF4-FFF2-40B4-BE49-F238E27FC236}">
                <a16:creationId xmlns:a16="http://schemas.microsoft.com/office/drawing/2014/main" id="{E67E12A6-D5B9-3486-8335-7574BEC69D12}"/>
              </a:ext>
            </a:extLst>
          </p:cNvPr>
          <p:cNvGraphicFramePr>
            <a:graphicFrameLocks noGrp="1"/>
          </p:cNvGraphicFramePr>
          <p:nvPr>
            <p:extLst>
              <p:ext uri="{D42A27DB-BD31-4B8C-83A1-F6EECF244321}">
                <p14:modId xmlns:p14="http://schemas.microsoft.com/office/powerpoint/2010/main" val="1696666530"/>
              </p:ext>
            </p:extLst>
          </p:nvPr>
        </p:nvGraphicFramePr>
        <p:xfrm>
          <a:off x="949649" y="1662058"/>
          <a:ext cx="8127999" cy="402336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02812304"/>
                    </a:ext>
                  </a:extLst>
                </a:gridCol>
                <a:gridCol w="2709333">
                  <a:extLst>
                    <a:ext uri="{9D8B030D-6E8A-4147-A177-3AD203B41FA5}">
                      <a16:colId xmlns:a16="http://schemas.microsoft.com/office/drawing/2014/main" val="96941373"/>
                    </a:ext>
                  </a:extLst>
                </a:gridCol>
                <a:gridCol w="2709333">
                  <a:extLst>
                    <a:ext uri="{9D8B030D-6E8A-4147-A177-3AD203B41FA5}">
                      <a16:colId xmlns:a16="http://schemas.microsoft.com/office/drawing/2014/main" val="1934597231"/>
                    </a:ext>
                  </a:extLst>
                </a:gridCol>
              </a:tblGrid>
              <a:tr h="370840">
                <a:tc>
                  <a:txBody>
                    <a:bodyPr/>
                    <a:lstStyle/>
                    <a:p>
                      <a:r>
                        <a:rPr lang="cs-CZ" dirty="0"/>
                        <a:t>stávající cílová skupina, která bude ponechána</a:t>
                      </a:r>
                    </a:p>
                  </a:txBody>
                  <a:tcPr/>
                </a:tc>
                <a:tc>
                  <a:txBody>
                    <a:bodyPr/>
                    <a:lstStyle/>
                    <a:p>
                      <a:r>
                        <a:rPr lang="cs-CZ" dirty="0"/>
                        <a:t>další cílová/é skupina/y, která/é budou přidány</a:t>
                      </a:r>
                    </a:p>
                  </a:txBody>
                  <a:tcPr/>
                </a:tc>
                <a:tc>
                  <a:txBody>
                    <a:bodyPr/>
                    <a:lstStyle/>
                    <a:p>
                      <a:r>
                        <a:rPr lang="cs-CZ" dirty="0"/>
                        <a:t>druh soc. služby, </a:t>
                      </a:r>
                      <a:br>
                        <a:rPr lang="cs-CZ" dirty="0"/>
                      </a:br>
                      <a:r>
                        <a:rPr lang="cs-CZ" dirty="0"/>
                        <a:t>u kterého tyto cílové skupiny zákon předpokládá</a:t>
                      </a:r>
                    </a:p>
                  </a:txBody>
                  <a:tcPr/>
                </a:tc>
                <a:extLst>
                  <a:ext uri="{0D108BD9-81ED-4DB2-BD59-A6C34878D82A}">
                    <a16:rowId xmlns:a16="http://schemas.microsoft.com/office/drawing/2014/main" val="2723076605"/>
                  </a:ext>
                </a:extLst>
              </a:tr>
              <a:tr h="370840">
                <a:tc>
                  <a:txBody>
                    <a:bodyPr/>
                    <a:lstStyle/>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b="1" dirty="0">
                          <a:solidFill>
                            <a:schemeClr val="tx1"/>
                          </a:solidFill>
                        </a:rPr>
                        <a:t>osoby s chronickým duševním onemocněním </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cs-CZ" b="0" dirty="0">
                          <a:solidFill>
                            <a:schemeClr val="tx1"/>
                          </a:solidFill>
                        </a:rPr>
                        <a:t>(u kterých je v poznámce upřesněno, že se tím rozumí osoby s psychiatrickou nemocí odlišnou od demence – např. schizofrenie)</a:t>
                      </a:r>
                      <a:endParaRPr lang="cs-CZ" dirty="0"/>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cs-CZ" dirty="0"/>
                    </a:p>
                  </a:txBody>
                  <a:tcPr/>
                </a:tc>
                <a:tc>
                  <a:txBody>
                    <a:bodyPr/>
                    <a:lstStyle/>
                    <a:p>
                      <a:pPr marL="228600" lvl="0" indent="-228600" algn="just">
                        <a:buClrTx/>
                        <a:buSzTx/>
                        <a:buFont typeface="Arial" panose="020B0604020202020204" pitchFamily="34" charset="0"/>
                        <a:buChar char="•"/>
                      </a:pPr>
                      <a:r>
                        <a:rPr lang="cs-CZ" b="1" dirty="0">
                          <a:solidFill>
                            <a:schemeClr val="tx1"/>
                          </a:solidFill>
                        </a:rPr>
                        <a:t>osoby s poruchou chování </a:t>
                      </a:r>
                    </a:p>
                    <a:p>
                      <a:pPr marL="228600" lvl="0" indent="-228600" algn="just">
                        <a:buClrTx/>
                        <a:buSzTx/>
                        <a:buFont typeface="Arial" panose="020B0604020202020204" pitchFamily="34" charset="0"/>
                        <a:buChar char="•"/>
                      </a:pPr>
                      <a:r>
                        <a:rPr lang="cs-CZ" b="1" dirty="0">
                          <a:solidFill>
                            <a:schemeClr val="tx1"/>
                          </a:solidFill>
                        </a:rPr>
                        <a:t>osoby s rizikem poruch duševních </a:t>
                      </a:r>
                      <a:br>
                        <a:rPr lang="cs-CZ" b="1" dirty="0">
                          <a:solidFill>
                            <a:schemeClr val="tx1"/>
                          </a:solidFill>
                        </a:rPr>
                      </a:br>
                      <a:r>
                        <a:rPr lang="cs-CZ" b="1" dirty="0">
                          <a:solidFill>
                            <a:schemeClr val="tx1"/>
                          </a:solidFill>
                        </a:rPr>
                        <a:t>a chování</a:t>
                      </a:r>
                      <a:endParaRPr lang="cs-CZ" dirty="0"/>
                    </a:p>
                  </a:txBody>
                  <a:tcPr/>
                </a:tc>
                <a:tc>
                  <a:txBody>
                    <a:bodyPr/>
                    <a:lstStyle/>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dirty="0"/>
                        <a:t>centrum duševního zdraví</a:t>
                      </a:r>
                    </a:p>
                  </a:txBody>
                  <a:tcPr/>
                </a:tc>
                <a:extLst>
                  <a:ext uri="{0D108BD9-81ED-4DB2-BD59-A6C34878D82A}">
                    <a16:rowId xmlns:a16="http://schemas.microsoft.com/office/drawing/2014/main" val="1465089136"/>
                  </a:ext>
                </a:extLst>
              </a:tr>
            </a:tbl>
          </a:graphicData>
        </a:graphic>
      </p:graphicFrame>
    </p:spTree>
    <p:extLst>
      <p:ext uri="{BB962C8B-B14F-4D97-AF65-F5344CB8AC3E}">
        <p14:creationId xmlns:p14="http://schemas.microsoft.com/office/powerpoint/2010/main" val="2359065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4405F8-04EF-9822-46CA-13B8192D19E6}"/>
            </a:ext>
          </a:extLst>
        </p:cNvPr>
        <p:cNvGrpSpPr/>
        <p:nvPr/>
      </p:nvGrpSpPr>
      <p:grpSpPr>
        <a:xfrm>
          <a:off x="0" y="0"/>
          <a:ext cx="0" cy="0"/>
          <a:chOff x="0" y="0"/>
          <a:chExt cx="0" cy="0"/>
        </a:xfrm>
      </p:grpSpPr>
      <p:sp>
        <p:nvSpPr>
          <p:cNvPr id="3" name="Zástupný obsah 2">
            <a:extLst>
              <a:ext uri="{FF2B5EF4-FFF2-40B4-BE49-F238E27FC236}">
                <a16:creationId xmlns:a16="http://schemas.microsoft.com/office/drawing/2014/main" id="{7C757BE6-2BA5-F4C4-BBC9-8E54E5854D9C}"/>
              </a:ext>
            </a:extLst>
          </p:cNvPr>
          <p:cNvSpPr>
            <a:spLocks noGrp="1"/>
          </p:cNvSpPr>
          <p:nvPr>
            <p:ph idx="1"/>
          </p:nvPr>
        </p:nvSpPr>
        <p:spPr>
          <a:xfrm>
            <a:off x="838200" y="975995"/>
            <a:ext cx="10515600" cy="5380355"/>
          </a:xfrm>
        </p:spPr>
        <p:txBody>
          <a:bodyPr>
            <a:normAutofit/>
          </a:bodyPr>
          <a:lstStyle/>
          <a:p>
            <a:pPr algn="just">
              <a:buFontTx/>
              <a:buChar char="-"/>
            </a:pPr>
            <a:r>
              <a:rPr lang="cs-CZ" b="1" dirty="0">
                <a:solidFill>
                  <a:schemeClr val="tx1"/>
                </a:solidFill>
              </a:rPr>
              <a:t>další změny v registrovaných cílových skupinách jsou </a:t>
            </a:r>
            <a:br>
              <a:rPr lang="cs-CZ" b="1" dirty="0">
                <a:solidFill>
                  <a:schemeClr val="tx1"/>
                </a:solidFill>
              </a:rPr>
            </a:br>
            <a:r>
              <a:rPr lang="cs-CZ" b="1" dirty="0">
                <a:solidFill>
                  <a:schemeClr val="tx1"/>
                </a:solidFill>
              </a:rPr>
              <a:t>ke zvážení poskytovatele</a:t>
            </a:r>
          </a:p>
          <a:p>
            <a:pPr algn="just">
              <a:buFontTx/>
              <a:buChar char="-"/>
            </a:pPr>
            <a:r>
              <a:rPr lang="cs-CZ" dirty="0">
                <a:solidFill>
                  <a:schemeClr val="tx1"/>
                </a:solidFill>
              </a:rPr>
              <a:t>doporučení KÚOK:</a:t>
            </a:r>
          </a:p>
          <a:p>
            <a:pPr algn="just">
              <a:buFont typeface="Wingdings" panose="05000000000000000000" pitchFamily="2" charset="2"/>
              <a:buChar char="Ø"/>
            </a:pPr>
            <a:r>
              <a:rPr lang="cs-CZ" dirty="0">
                <a:solidFill>
                  <a:schemeClr val="tx1"/>
                </a:solidFill>
              </a:rPr>
              <a:t> registrovat </a:t>
            </a:r>
            <a:r>
              <a:rPr lang="cs-CZ" b="1" dirty="0">
                <a:solidFill>
                  <a:schemeClr val="tx1"/>
                </a:solidFill>
              </a:rPr>
              <a:t>pouze primární cílovou skupinu související </a:t>
            </a:r>
            <a:br>
              <a:rPr lang="cs-CZ" b="1" dirty="0">
                <a:solidFill>
                  <a:schemeClr val="tx1"/>
                </a:solidFill>
              </a:rPr>
            </a:br>
            <a:r>
              <a:rPr lang="cs-CZ" b="1" dirty="0">
                <a:solidFill>
                  <a:schemeClr val="tx1"/>
                </a:solidFill>
              </a:rPr>
              <a:t>s nepříznivou soc. situací, která klienta do služby přivádí, nikoliv cílové skupiny přidružené</a:t>
            </a:r>
            <a:r>
              <a:rPr lang="cs-CZ" dirty="0">
                <a:solidFill>
                  <a:schemeClr val="tx1"/>
                </a:solidFill>
              </a:rPr>
              <a:t> (např. u domova se zvláštním režimem bude ke zvážení, zda primární cílovou skupinou jsou „osoby s poruchou autistického spektra“ nebo „osoby s poruchou chování“ apod.), v poznámce k cílové skupině je možno dále upřesnit – např. že k cílové skupině jsou (nebo nejsou) přidruženy i další charakteristiky (např. u DZR pro osoby s PAS je možno uvést, že cílovou skupinou ne/jsou rovněž osoby s přidruženou poruchou chování apod.)</a:t>
            </a:r>
          </a:p>
          <a:p>
            <a:pPr algn="just">
              <a:buFont typeface="Wingdings" panose="05000000000000000000" pitchFamily="2" charset="2"/>
              <a:buChar char="Ø"/>
            </a:pPr>
            <a:endParaRPr lang="cs-CZ"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C4F309F9-5627-4F2B-6C70-4C8754CAC1BE}"/>
              </a:ext>
            </a:extLst>
          </p:cNvPr>
          <p:cNvSpPr>
            <a:spLocks noGrp="1"/>
          </p:cNvSpPr>
          <p:nvPr>
            <p:ph type="sldNum" sz="quarter" idx="12"/>
          </p:nvPr>
        </p:nvSpPr>
        <p:spPr/>
        <p:txBody>
          <a:bodyPr/>
          <a:lstStyle/>
          <a:p>
            <a:fld id="{F756C1FA-8DED-774F-A9BF-965BD70CC5BD}" type="slidenum">
              <a:rPr lang="cs-CZ" smtClean="0"/>
              <a:pPr/>
              <a:t>9</a:t>
            </a:fld>
            <a:endParaRPr lang="cs-CZ"/>
          </a:p>
        </p:txBody>
      </p:sp>
    </p:spTree>
    <p:extLst>
      <p:ext uri="{BB962C8B-B14F-4D97-AF65-F5344CB8AC3E}">
        <p14:creationId xmlns:p14="http://schemas.microsoft.com/office/powerpoint/2010/main" val="18111829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3AC667-1ABF-C59C-1657-3A61B47E09FB}"/>
            </a:ext>
          </a:extLst>
        </p:cNvPr>
        <p:cNvGrpSpPr/>
        <p:nvPr/>
      </p:nvGrpSpPr>
      <p:grpSpPr>
        <a:xfrm>
          <a:off x="0" y="0"/>
          <a:ext cx="0" cy="0"/>
          <a:chOff x="0" y="0"/>
          <a:chExt cx="0" cy="0"/>
        </a:xfrm>
      </p:grpSpPr>
      <p:sp>
        <p:nvSpPr>
          <p:cNvPr id="3" name="Zástupný obsah 2">
            <a:extLst>
              <a:ext uri="{FF2B5EF4-FFF2-40B4-BE49-F238E27FC236}">
                <a16:creationId xmlns:a16="http://schemas.microsoft.com/office/drawing/2014/main" id="{8783D9A1-302A-3C0B-D267-D4CAE0E22211}"/>
              </a:ext>
            </a:extLst>
          </p:cNvPr>
          <p:cNvSpPr>
            <a:spLocks noGrp="1"/>
          </p:cNvSpPr>
          <p:nvPr>
            <p:ph idx="1"/>
          </p:nvPr>
        </p:nvSpPr>
        <p:spPr>
          <a:xfrm>
            <a:off x="838200" y="975995"/>
            <a:ext cx="10515600" cy="5380355"/>
          </a:xfrm>
        </p:spPr>
        <p:txBody>
          <a:bodyPr>
            <a:normAutofit/>
          </a:bodyPr>
          <a:lstStyle/>
          <a:p>
            <a:pPr algn="just">
              <a:buFontTx/>
              <a:buChar char="-"/>
            </a:pPr>
            <a:r>
              <a:rPr lang="cs-CZ" dirty="0">
                <a:solidFill>
                  <a:schemeClr val="tx1"/>
                </a:solidFill>
              </a:rPr>
              <a:t>doporučení KÚOK:</a:t>
            </a:r>
          </a:p>
          <a:p>
            <a:pPr algn="just">
              <a:buFont typeface="Wingdings" panose="05000000000000000000" pitchFamily="2" charset="2"/>
              <a:buChar char="Ø"/>
            </a:pPr>
            <a:r>
              <a:rPr lang="cs-CZ" dirty="0">
                <a:solidFill>
                  <a:schemeClr val="tx1"/>
                </a:solidFill>
              </a:rPr>
              <a:t> registrovat </a:t>
            </a:r>
            <a:r>
              <a:rPr lang="cs-CZ" b="1" dirty="0">
                <a:solidFill>
                  <a:schemeClr val="tx1"/>
                </a:solidFill>
              </a:rPr>
              <a:t>buď specifické cílové skupiny nebo skupinu zastřešující (nedublovat) </a:t>
            </a:r>
            <a:r>
              <a:rPr lang="cs-CZ" dirty="0">
                <a:solidFill>
                  <a:schemeClr val="tx1"/>
                </a:solidFill>
              </a:rPr>
              <a:t>– např. registrovat samostatně novou cílovou skupinu „oběti sexuálního násilí“, k tomu dále např. „oběti domácího násilí“ ad., nebo zaregistrovat zastřešující cílovou skupinu „oběti trestné činnosti“, obdobně pak u cílových skupin osob s postižením (buď registrovat zastřešující cílovou skupinu „osoby se zdravotním postižením“ nebo jednotlivé cílové skupiny, např. „osoby s tělesným postižením“, „osoby s mentálním postižením“ atd.)</a:t>
            </a:r>
          </a:p>
          <a:p>
            <a:pPr algn="just">
              <a:buFont typeface="Wingdings" panose="05000000000000000000" pitchFamily="2" charset="2"/>
              <a:buChar char="Ø"/>
            </a:pPr>
            <a:endParaRPr lang="cs-CZ"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AA5769AC-CF88-9845-0FB5-9CBF59D0E3DC}"/>
              </a:ext>
            </a:extLst>
          </p:cNvPr>
          <p:cNvSpPr>
            <a:spLocks noGrp="1"/>
          </p:cNvSpPr>
          <p:nvPr>
            <p:ph type="sldNum" sz="quarter" idx="12"/>
          </p:nvPr>
        </p:nvSpPr>
        <p:spPr/>
        <p:txBody>
          <a:bodyPr/>
          <a:lstStyle/>
          <a:p>
            <a:fld id="{F756C1FA-8DED-774F-A9BF-965BD70CC5BD}" type="slidenum">
              <a:rPr lang="cs-CZ" smtClean="0"/>
              <a:pPr/>
              <a:t>10</a:t>
            </a:fld>
            <a:endParaRPr lang="cs-CZ"/>
          </a:p>
        </p:txBody>
      </p:sp>
    </p:spTree>
    <p:extLst>
      <p:ext uri="{BB962C8B-B14F-4D97-AF65-F5344CB8AC3E}">
        <p14:creationId xmlns:p14="http://schemas.microsoft.com/office/powerpoint/2010/main" val="2929348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DBA64-C477-E573-C314-11C6FCB27935}"/>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9030D372-6727-8C60-6AAF-BE4452A532A5}"/>
              </a:ext>
            </a:extLst>
          </p:cNvPr>
          <p:cNvSpPr>
            <a:spLocks noGrp="1"/>
          </p:cNvSpPr>
          <p:nvPr>
            <p:ph type="title"/>
          </p:nvPr>
        </p:nvSpPr>
        <p:spPr>
          <a:xfrm>
            <a:off x="838200" y="956829"/>
            <a:ext cx="10515600" cy="961200"/>
          </a:xfrm>
        </p:spPr>
        <p:txBody>
          <a:bodyPr>
            <a:normAutofit fontScale="90000"/>
          </a:bodyPr>
          <a:lstStyle/>
          <a:p>
            <a:r>
              <a:rPr lang="cs-CZ" sz="3600" b="1" dirty="0">
                <a:solidFill>
                  <a:srgbClr val="EABB47"/>
                </a:solidFill>
              </a:rPr>
              <a:t>formuláře MPSV</a:t>
            </a:r>
            <a:br>
              <a:rPr lang="cs-CZ" sz="4400" dirty="0"/>
            </a:br>
            <a:endParaRPr lang="cs-CZ" dirty="0"/>
          </a:p>
        </p:txBody>
      </p:sp>
      <p:sp>
        <p:nvSpPr>
          <p:cNvPr id="3" name="Zástupný obsah 2">
            <a:extLst>
              <a:ext uri="{FF2B5EF4-FFF2-40B4-BE49-F238E27FC236}">
                <a16:creationId xmlns:a16="http://schemas.microsoft.com/office/drawing/2014/main" id="{42C73BEB-3503-3FAB-06C3-AB45556EDE44}"/>
              </a:ext>
            </a:extLst>
          </p:cNvPr>
          <p:cNvSpPr>
            <a:spLocks noGrp="1"/>
          </p:cNvSpPr>
          <p:nvPr>
            <p:ph idx="1"/>
          </p:nvPr>
        </p:nvSpPr>
        <p:spPr>
          <a:xfrm>
            <a:off x="838200" y="1341119"/>
            <a:ext cx="10515600" cy="5380355"/>
          </a:xfrm>
        </p:spPr>
        <p:txBody>
          <a:bodyPr>
            <a:normAutofit fontScale="92500" lnSpcReduction="10000"/>
          </a:bodyPr>
          <a:lstStyle/>
          <a:p>
            <a:pPr marL="0" indent="0" algn="just">
              <a:buNone/>
            </a:pPr>
            <a:r>
              <a:rPr lang="cs-CZ" dirty="0">
                <a:solidFill>
                  <a:schemeClr val="tx1"/>
                </a:solidFill>
              </a:rPr>
              <a:t>- </a:t>
            </a:r>
            <a:r>
              <a:rPr lang="cs-CZ" b="1" dirty="0">
                <a:solidFill>
                  <a:schemeClr val="tx1"/>
                </a:solidFill>
              </a:rPr>
              <a:t>formulář Údaje o registrované sociální službě </a:t>
            </a:r>
            <a:r>
              <a:rPr lang="cs-CZ" dirty="0">
                <a:hlinkClick r:id="rId2"/>
              </a:rPr>
              <a:t>https://mpsv.gov.cz/udaje-o-registrovane-socialni-sluzbe</a:t>
            </a:r>
            <a:r>
              <a:rPr lang="cs-CZ" dirty="0"/>
              <a:t> </a:t>
            </a:r>
            <a:r>
              <a:rPr lang="cs-CZ" b="1" dirty="0">
                <a:solidFill>
                  <a:schemeClr val="tx1"/>
                </a:solidFill>
              </a:rPr>
              <a:t>by měl být </a:t>
            </a:r>
            <a:br>
              <a:rPr lang="cs-CZ" b="1" dirty="0">
                <a:solidFill>
                  <a:schemeClr val="tx1"/>
                </a:solidFill>
              </a:rPr>
            </a:br>
            <a:r>
              <a:rPr lang="cs-CZ" dirty="0">
                <a:solidFill>
                  <a:schemeClr val="tx1"/>
                </a:solidFill>
              </a:rPr>
              <a:t>v budoucnu (zatím stále není) </a:t>
            </a:r>
            <a:r>
              <a:rPr lang="cs-CZ" b="1" dirty="0">
                <a:solidFill>
                  <a:schemeClr val="tx1"/>
                </a:solidFill>
              </a:rPr>
              <a:t>zaktualizován </a:t>
            </a:r>
            <a:r>
              <a:rPr lang="cs-CZ" dirty="0">
                <a:solidFill>
                  <a:schemeClr val="tx1"/>
                </a:solidFill>
              </a:rPr>
              <a:t>– co do rozšíření cílových skupin a uvedení informace, zda jde o službu komunitního charakteru; zatím je možno používat starý formulář </a:t>
            </a:r>
            <a:br>
              <a:rPr lang="cs-CZ" dirty="0">
                <a:solidFill>
                  <a:schemeClr val="tx1"/>
                </a:solidFill>
              </a:rPr>
            </a:br>
            <a:r>
              <a:rPr lang="cs-CZ" dirty="0">
                <a:solidFill>
                  <a:schemeClr val="tx1"/>
                </a:solidFill>
              </a:rPr>
              <a:t>a informace uvést do poznámky; jinak pro žádost o změnu registrace soc. služby formulář další není – píše se volnou formou;</a:t>
            </a:r>
          </a:p>
          <a:p>
            <a:pPr marL="0" indent="0" algn="just">
              <a:buNone/>
            </a:pPr>
            <a:r>
              <a:rPr lang="cs-CZ" dirty="0">
                <a:solidFill>
                  <a:schemeClr val="tx1"/>
                </a:solidFill>
              </a:rPr>
              <a:t>- </a:t>
            </a:r>
            <a:r>
              <a:rPr lang="cs-CZ" b="1" dirty="0">
                <a:solidFill>
                  <a:schemeClr val="tx1"/>
                </a:solidFill>
              </a:rPr>
              <a:t>nový formulář pro žádost o zrušení registrace soc. služby</a:t>
            </a:r>
            <a:r>
              <a:rPr lang="cs-CZ" dirty="0">
                <a:solidFill>
                  <a:schemeClr val="tx1"/>
                </a:solidFill>
              </a:rPr>
              <a:t>: </a:t>
            </a:r>
            <a:r>
              <a:rPr lang="cs-CZ" dirty="0">
                <a:solidFill>
                  <a:schemeClr val="tx1"/>
                </a:solidFill>
                <a:hlinkClick r:id="rId3"/>
              </a:rPr>
              <a:t>https://mpsv.gov.cz/zruseni-registrace-socialni-sluzby-na-zadost-poskytovatele</a:t>
            </a:r>
            <a:r>
              <a:rPr lang="cs-CZ" dirty="0">
                <a:solidFill>
                  <a:schemeClr val="tx1"/>
                </a:solidFill>
              </a:rPr>
              <a:t> (ve formuláři kromě jiného nutno uvést i způsob zajištění péče o stávající klienty – lze případně i za pomoci KÚ </a:t>
            </a:r>
            <a:br>
              <a:rPr lang="cs-CZ" dirty="0">
                <a:solidFill>
                  <a:schemeClr val="tx1"/>
                </a:solidFill>
              </a:rPr>
            </a:br>
            <a:r>
              <a:rPr lang="cs-CZ" dirty="0">
                <a:solidFill>
                  <a:schemeClr val="tx1"/>
                </a:solidFill>
              </a:rPr>
              <a:t>a OÚORP – viz § 93 písm. c) ZSS; formulář dále obsahuje upozornění, že žádost se musí podat nejméně 3 měsíce před ukončením služby – což vyplývá ze zákonné úpravy - § 83 </a:t>
            </a:r>
            <a:br>
              <a:rPr lang="cs-CZ" dirty="0">
                <a:solidFill>
                  <a:schemeClr val="tx1"/>
                </a:solidFill>
              </a:rPr>
            </a:br>
            <a:r>
              <a:rPr lang="cs-CZ" dirty="0">
                <a:solidFill>
                  <a:schemeClr val="tx1"/>
                </a:solidFill>
              </a:rPr>
              <a:t>odst. 3 písm. d) ZSS, jinak by se jednalo o přestupek)</a:t>
            </a:r>
          </a:p>
          <a:p>
            <a:pPr algn="just"/>
            <a:endParaRPr lang="cs-CZ"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887E644D-A299-C44C-82CC-5F36B7B0E027}"/>
              </a:ext>
            </a:extLst>
          </p:cNvPr>
          <p:cNvSpPr>
            <a:spLocks noGrp="1"/>
          </p:cNvSpPr>
          <p:nvPr>
            <p:ph type="sldNum" sz="quarter" idx="12"/>
          </p:nvPr>
        </p:nvSpPr>
        <p:spPr/>
        <p:txBody>
          <a:bodyPr/>
          <a:lstStyle/>
          <a:p>
            <a:fld id="{F756C1FA-8DED-774F-A9BF-965BD70CC5BD}" type="slidenum">
              <a:rPr lang="cs-CZ" smtClean="0"/>
              <a:pPr/>
              <a:t>11</a:t>
            </a:fld>
            <a:endParaRPr lang="cs-CZ"/>
          </a:p>
        </p:txBody>
      </p:sp>
    </p:spTree>
    <p:extLst>
      <p:ext uri="{BB962C8B-B14F-4D97-AF65-F5344CB8AC3E}">
        <p14:creationId xmlns:p14="http://schemas.microsoft.com/office/powerpoint/2010/main" val="3927411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3E9D30-FBAC-4AD5-6547-6B5130D9C927}"/>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189EE527-5C32-A844-6625-5F2F97096C8B}"/>
              </a:ext>
            </a:extLst>
          </p:cNvPr>
          <p:cNvSpPr>
            <a:spLocks noGrp="1"/>
          </p:cNvSpPr>
          <p:nvPr>
            <p:ph type="title"/>
          </p:nvPr>
        </p:nvSpPr>
        <p:spPr>
          <a:xfrm>
            <a:off x="838200" y="956829"/>
            <a:ext cx="10515600" cy="961200"/>
          </a:xfrm>
        </p:spPr>
        <p:txBody>
          <a:bodyPr>
            <a:normAutofit fontScale="90000"/>
          </a:bodyPr>
          <a:lstStyle/>
          <a:p>
            <a:br>
              <a:rPr lang="cs-CZ" sz="4400" dirty="0"/>
            </a:br>
            <a:endParaRPr lang="cs-CZ" dirty="0"/>
          </a:p>
        </p:txBody>
      </p:sp>
      <p:sp>
        <p:nvSpPr>
          <p:cNvPr id="3" name="Zástupný obsah 2">
            <a:extLst>
              <a:ext uri="{FF2B5EF4-FFF2-40B4-BE49-F238E27FC236}">
                <a16:creationId xmlns:a16="http://schemas.microsoft.com/office/drawing/2014/main" id="{3B2870A4-D372-2088-F737-DFC653D0E182}"/>
              </a:ext>
            </a:extLst>
          </p:cNvPr>
          <p:cNvSpPr>
            <a:spLocks noGrp="1"/>
          </p:cNvSpPr>
          <p:nvPr>
            <p:ph idx="1"/>
          </p:nvPr>
        </p:nvSpPr>
        <p:spPr>
          <a:xfrm>
            <a:off x="838200" y="1341119"/>
            <a:ext cx="10515600" cy="5380355"/>
          </a:xfrm>
        </p:spPr>
        <p:txBody>
          <a:bodyPr>
            <a:normAutofit/>
          </a:bodyPr>
          <a:lstStyle/>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lgn="ctr">
              <a:buNone/>
            </a:pPr>
            <a:r>
              <a:rPr lang="cs-CZ" sz="4000" b="1" i="1" dirty="0">
                <a:solidFill>
                  <a:srgbClr val="92D050"/>
                </a:solidFill>
                <a:latin typeface="Arial" panose="020B0604020202020204" pitchFamily="34" charset="0"/>
                <a:ea typeface="Times New Roman" panose="02020603050405020304" pitchFamily="18" charset="0"/>
                <a:cs typeface="Arial" panose="020B0604020202020204" pitchFamily="34" charset="0"/>
              </a:rPr>
              <a:t>Posuzování bezúhonnosti v soc. službách (+ připomenutí některých dalších informací k </a:t>
            </a:r>
            <a:r>
              <a:rPr lang="cs-CZ" sz="4000" b="1" i="1" dirty="0" err="1">
                <a:solidFill>
                  <a:srgbClr val="92D050"/>
                </a:solidFill>
                <a:latin typeface="Arial" panose="020B0604020202020204" pitchFamily="34" charset="0"/>
                <a:ea typeface="Times New Roman" panose="02020603050405020304" pitchFamily="18" charset="0"/>
                <a:cs typeface="Arial" panose="020B0604020202020204" pitchFamily="34" charset="0"/>
              </a:rPr>
              <a:t>pers</a:t>
            </a:r>
            <a:r>
              <a:rPr lang="cs-CZ" sz="4000" b="1" i="1" dirty="0">
                <a:solidFill>
                  <a:srgbClr val="92D050"/>
                </a:solidFill>
                <a:latin typeface="Arial" panose="020B0604020202020204" pitchFamily="34" charset="0"/>
                <a:ea typeface="Times New Roman" panose="02020603050405020304" pitchFamily="18" charset="0"/>
                <a:cs typeface="Arial" panose="020B0604020202020204" pitchFamily="34" charset="0"/>
              </a:rPr>
              <a:t>. zajištění soc. služby) </a:t>
            </a:r>
            <a:br>
              <a:rPr lang="cs-CZ" sz="4400" b="1" dirty="0">
                <a:latin typeface="Arial" panose="020B0604020202020204" pitchFamily="34" charset="0"/>
                <a:ea typeface="Times New Roman" panose="02020603050405020304" pitchFamily="18" charset="0"/>
                <a:cs typeface="Arial" panose="020B0604020202020204" pitchFamily="34" charset="0"/>
              </a:rPr>
            </a:br>
            <a:endParaRPr lang="cs-CZ" sz="4000" b="1" i="1" dirty="0">
              <a:solidFill>
                <a:srgbClr val="A5C659"/>
              </a:solidFill>
            </a:endParaRPr>
          </a:p>
        </p:txBody>
      </p:sp>
      <p:sp>
        <p:nvSpPr>
          <p:cNvPr id="6" name="Zástupný symbol pro číslo snímku 5">
            <a:extLst>
              <a:ext uri="{FF2B5EF4-FFF2-40B4-BE49-F238E27FC236}">
                <a16:creationId xmlns:a16="http://schemas.microsoft.com/office/drawing/2014/main" id="{0422958D-1828-39FE-42CC-D8BDEA97F84B}"/>
              </a:ext>
            </a:extLst>
          </p:cNvPr>
          <p:cNvSpPr>
            <a:spLocks noGrp="1"/>
          </p:cNvSpPr>
          <p:nvPr>
            <p:ph type="sldNum" sz="quarter" idx="12"/>
          </p:nvPr>
        </p:nvSpPr>
        <p:spPr/>
        <p:txBody>
          <a:bodyPr/>
          <a:lstStyle/>
          <a:p>
            <a:fld id="{F756C1FA-8DED-774F-A9BF-965BD70CC5BD}" type="slidenum">
              <a:rPr lang="cs-CZ" smtClean="0"/>
              <a:pPr/>
              <a:t>12</a:t>
            </a:fld>
            <a:endParaRPr lang="cs-CZ"/>
          </a:p>
        </p:txBody>
      </p:sp>
    </p:spTree>
    <p:extLst>
      <p:ext uri="{BB962C8B-B14F-4D97-AF65-F5344CB8AC3E}">
        <p14:creationId xmlns:p14="http://schemas.microsoft.com/office/powerpoint/2010/main" val="6337839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7881540-A946-397E-ADD6-60C371BC0417}"/>
              </a:ext>
            </a:extLst>
          </p:cNvPr>
          <p:cNvSpPr>
            <a:spLocks noGrp="1"/>
          </p:cNvSpPr>
          <p:nvPr>
            <p:ph type="title"/>
          </p:nvPr>
        </p:nvSpPr>
        <p:spPr>
          <a:xfrm>
            <a:off x="838200" y="915136"/>
            <a:ext cx="10515600" cy="684000"/>
          </a:xfrm>
        </p:spPr>
        <p:txBody>
          <a:bodyPr>
            <a:noAutofit/>
          </a:bodyPr>
          <a:lstStyle/>
          <a:p>
            <a:pPr algn="just"/>
            <a:r>
              <a:rPr lang="cs-CZ" sz="3200" b="1" dirty="0">
                <a:solidFill>
                  <a:srgbClr val="92D050"/>
                </a:solidFill>
              </a:rPr>
              <a:t>stávající právní úprava - kdo je za bezúhonného považován při poskytování soc. služby</a:t>
            </a:r>
          </a:p>
        </p:txBody>
      </p:sp>
      <p:sp>
        <p:nvSpPr>
          <p:cNvPr id="3" name="Zástupný obsah 2">
            <a:extLst>
              <a:ext uri="{FF2B5EF4-FFF2-40B4-BE49-F238E27FC236}">
                <a16:creationId xmlns:a16="http://schemas.microsoft.com/office/drawing/2014/main" id="{A2C30886-5C05-9C00-CE9B-F2FACD4A03E6}"/>
              </a:ext>
            </a:extLst>
          </p:cNvPr>
          <p:cNvSpPr>
            <a:spLocks noGrp="1"/>
          </p:cNvSpPr>
          <p:nvPr>
            <p:ph idx="1"/>
          </p:nvPr>
        </p:nvSpPr>
        <p:spPr>
          <a:xfrm>
            <a:off x="838200" y="1754155"/>
            <a:ext cx="10515600" cy="4506686"/>
          </a:xfrm>
        </p:spPr>
        <p:txBody>
          <a:bodyPr>
            <a:normAutofit fontScale="62500" lnSpcReduction="20000"/>
          </a:bodyPr>
          <a:lstStyle/>
          <a:p>
            <a:pPr algn="just"/>
            <a:r>
              <a:rPr lang="cs-CZ" dirty="0">
                <a:solidFill>
                  <a:schemeClr val="tx1"/>
                </a:solidFill>
              </a:rPr>
              <a:t>§ 79 odst. 2 ZSS </a:t>
            </a:r>
            <a:r>
              <a:rPr lang="cs-CZ" i="1" dirty="0">
                <a:solidFill>
                  <a:schemeClr val="tx2"/>
                </a:solidFill>
              </a:rPr>
              <a:t>(</a:t>
            </a:r>
            <a:r>
              <a:rPr lang="cs-CZ" i="1" dirty="0"/>
              <a:t>černý text je citací ze zákona, modrý text kurzívou je komentářem přednášející)</a:t>
            </a:r>
            <a:r>
              <a:rPr lang="cs-CZ" dirty="0">
                <a:solidFill>
                  <a:schemeClr val="tx1"/>
                </a:solidFill>
              </a:rPr>
              <a:t>:</a:t>
            </a:r>
          </a:p>
          <a:p>
            <a:pPr marL="0" indent="0" algn="just">
              <a:buNone/>
            </a:pPr>
            <a:r>
              <a:rPr lang="cs-CZ" b="1" dirty="0">
                <a:solidFill>
                  <a:schemeClr val="tx1"/>
                </a:solidFill>
              </a:rPr>
              <a:t>za bezúhonného se považuje </a:t>
            </a:r>
          </a:p>
          <a:p>
            <a:pPr algn="just"/>
            <a:r>
              <a:rPr lang="cs-CZ" b="1" dirty="0">
                <a:solidFill>
                  <a:schemeClr val="tx1"/>
                </a:solidFill>
              </a:rPr>
              <a:t>a) pracovník v sociálních službách </a:t>
            </a:r>
            <a:r>
              <a:rPr lang="cs-CZ" dirty="0">
                <a:solidFill>
                  <a:schemeClr val="tx1"/>
                </a:solidFill>
              </a:rPr>
              <a:t>podle § 116 odst. 1, </a:t>
            </a:r>
            <a:r>
              <a:rPr lang="cs-CZ" b="1" dirty="0">
                <a:solidFill>
                  <a:schemeClr val="tx1"/>
                </a:solidFill>
              </a:rPr>
              <a:t>který nebyl pravomocně odsouzen </a:t>
            </a:r>
            <a:br>
              <a:rPr lang="cs-CZ" b="1" dirty="0">
                <a:solidFill>
                  <a:schemeClr val="tx1"/>
                </a:solidFill>
              </a:rPr>
            </a:br>
            <a:r>
              <a:rPr lang="cs-CZ" b="1" dirty="0">
                <a:solidFill>
                  <a:schemeClr val="tx1"/>
                </a:solidFill>
              </a:rPr>
              <a:t>k trestu odnětí svobody </a:t>
            </a:r>
            <a:r>
              <a:rPr lang="cs-CZ" i="1" dirty="0"/>
              <a:t>(pozn. „podmínka“ tedy není překážkou, bezúhonnost je splněna) </a:t>
            </a:r>
            <a:br>
              <a:rPr lang="cs-CZ" i="1" dirty="0"/>
            </a:br>
            <a:r>
              <a:rPr lang="cs-CZ" b="1" dirty="0">
                <a:solidFill>
                  <a:schemeClr val="tx1"/>
                </a:solidFill>
              </a:rPr>
              <a:t>pro úmyslný trestný čin </a:t>
            </a:r>
            <a:r>
              <a:rPr lang="cs-CZ" i="1" dirty="0"/>
              <a:t>(pozn. nedbalostní TČ tedy není překážkou, bezúhonnost je splněna) </a:t>
            </a:r>
            <a:r>
              <a:rPr lang="cs-CZ" b="1" dirty="0">
                <a:solidFill>
                  <a:schemeClr val="tx1"/>
                </a:solidFill>
              </a:rPr>
              <a:t>spáchaný v souvislosti s vykonáváním činností při poskytování sociálních služeb</a:t>
            </a:r>
            <a:r>
              <a:rPr lang="cs-CZ" dirty="0">
                <a:solidFill>
                  <a:schemeClr val="tx1"/>
                </a:solidFill>
              </a:rPr>
              <a:t> nebo </a:t>
            </a:r>
            <a:r>
              <a:rPr lang="cs-CZ" b="1" dirty="0">
                <a:solidFill>
                  <a:schemeClr val="tx1"/>
                </a:solidFill>
              </a:rPr>
              <a:t>činností s nimi srovnatelných </a:t>
            </a:r>
            <a:r>
              <a:rPr lang="cs-CZ" i="1" dirty="0"/>
              <a:t>(pozn. samotný VRT nemusí obsahovat informaci, nutno vyžádat např. rozsudek, nutno vědět, jestli např. podvod, krádež, ohrožení pod vlivem návykové látky aj. nebylo v souvislosti s poskytováním soc. služby nebo srovnatelné činnosti – např. zdrav. služby aj.)</a:t>
            </a:r>
            <a:r>
              <a:rPr lang="cs-CZ" dirty="0">
                <a:solidFill>
                  <a:schemeClr val="tx1"/>
                </a:solidFill>
              </a:rPr>
              <a:t>, anebo </a:t>
            </a:r>
            <a:r>
              <a:rPr lang="cs-CZ" b="1" dirty="0">
                <a:solidFill>
                  <a:schemeClr val="tx1"/>
                </a:solidFill>
              </a:rPr>
              <a:t>se na něj hledí, jako by nebyl odsouzen </a:t>
            </a:r>
            <a:r>
              <a:rPr lang="cs-CZ" i="1" dirty="0">
                <a:solidFill>
                  <a:schemeClr val="tx2"/>
                </a:solidFill>
              </a:rPr>
              <a:t>(</a:t>
            </a:r>
            <a:r>
              <a:rPr lang="cs-CZ" i="1" dirty="0"/>
              <a:t>pozn. </a:t>
            </a:r>
            <a:r>
              <a:rPr lang="cs-CZ" i="1" dirty="0">
                <a:solidFill>
                  <a:schemeClr val="tx2"/>
                </a:solidFill>
              </a:rPr>
              <a:t>pokud trest již byl vykonán a ve VRT zahlazen – o výmaz lze požádat po uplynutí stanoveného počtu let „osvědčení se“ – viz trestní zákoník, nutno doložit tento čistý VRT – tj. po výmazu)</a:t>
            </a:r>
          </a:p>
          <a:p>
            <a:pPr algn="just"/>
            <a:r>
              <a:rPr lang="cs-CZ" b="1" dirty="0">
                <a:solidFill>
                  <a:schemeClr val="tx1"/>
                </a:solidFill>
              </a:rPr>
              <a:t>b) fyzická osoba vykonávající odbornou činnost v sociálních službách s výjimkou pracovníka uvedeného v písmenu a)</a:t>
            </a:r>
            <a:r>
              <a:rPr lang="cs-CZ" dirty="0">
                <a:solidFill>
                  <a:schemeClr val="tx1"/>
                </a:solidFill>
              </a:rPr>
              <a:t> </a:t>
            </a:r>
            <a:r>
              <a:rPr lang="cs-CZ" i="1" dirty="0">
                <a:solidFill>
                  <a:schemeClr val="tx2"/>
                </a:solidFill>
              </a:rPr>
              <a:t>(pozn. tj. všichni ostatní pracovníci dle § 115 odst. 1 </a:t>
            </a:r>
            <a:br>
              <a:rPr lang="cs-CZ" i="1" dirty="0">
                <a:solidFill>
                  <a:schemeClr val="tx2"/>
                </a:solidFill>
              </a:rPr>
            </a:br>
            <a:r>
              <a:rPr lang="cs-CZ" i="1" dirty="0">
                <a:solidFill>
                  <a:schemeClr val="tx2"/>
                </a:solidFill>
              </a:rPr>
              <a:t>ZSS s výjimkou PSS, tedy soc. pracovník, </a:t>
            </a:r>
            <a:r>
              <a:rPr lang="cs-CZ" i="1" dirty="0" err="1">
                <a:solidFill>
                  <a:schemeClr val="tx2"/>
                </a:solidFill>
              </a:rPr>
              <a:t>ped</a:t>
            </a:r>
            <a:r>
              <a:rPr lang="cs-CZ" i="1" dirty="0">
                <a:solidFill>
                  <a:schemeClr val="tx2"/>
                </a:solidFill>
              </a:rPr>
              <a:t>. pracovník, manželský a rodinný poradce, další odborný pracovník, do konce roku 2026 zdrav. pracovník) </a:t>
            </a:r>
            <a:r>
              <a:rPr lang="cs-CZ" dirty="0">
                <a:solidFill>
                  <a:schemeClr val="tx1"/>
                </a:solidFill>
              </a:rPr>
              <a:t>a </a:t>
            </a:r>
            <a:r>
              <a:rPr lang="cs-CZ" b="1" dirty="0">
                <a:solidFill>
                  <a:schemeClr val="tx1"/>
                </a:solidFill>
              </a:rPr>
              <a:t>právnická osoba, které nebyly pravomocně odsouzeny </a:t>
            </a:r>
            <a:r>
              <a:rPr lang="cs-CZ" i="1" dirty="0"/>
              <a:t>(pozn. zde tedy i „podmínka“ je překážkou, tj. nesplněním bezúhonnosti) </a:t>
            </a:r>
            <a:r>
              <a:rPr lang="cs-CZ" b="1" dirty="0">
                <a:solidFill>
                  <a:schemeClr val="tx1"/>
                </a:solidFill>
              </a:rPr>
              <a:t>pro úmyslný trestný čin </a:t>
            </a:r>
            <a:r>
              <a:rPr lang="cs-CZ" i="1" dirty="0"/>
              <a:t>(pozn. viz výše)</a:t>
            </a:r>
            <a:r>
              <a:rPr lang="cs-CZ" b="1" dirty="0">
                <a:solidFill>
                  <a:schemeClr val="tx1"/>
                </a:solidFill>
              </a:rPr>
              <a:t>, spáchaný v souvislosti s vykonáváním činností </a:t>
            </a:r>
            <a:br>
              <a:rPr lang="cs-CZ" b="1" dirty="0">
                <a:solidFill>
                  <a:schemeClr val="tx1"/>
                </a:solidFill>
              </a:rPr>
            </a:br>
            <a:r>
              <a:rPr lang="cs-CZ" b="1" dirty="0">
                <a:solidFill>
                  <a:schemeClr val="tx1"/>
                </a:solidFill>
              </a:rPr>
              <a:t>při poskytování sociálních služeb </a:t>
            </a:r>
            <a:r>
              <a:rPr lang="cs-CZ" dirty="0">
                <a:solidFill>
                  <a:schemeClr val="tx1"/>
                </a:solidFill>
              </a:rPr>
              <a:t>nebo </a:t>
            </a:r>
            <a:r>
              <a:rPr lang="cs-CZ" b="1" dirty="0">
                <a:solidFill>
                  <a:schemeClr val="tx1"/>
                </a:solidFill>
              </a:rPr>
              <a:t>činností s nimi srovnatelných </a:t>
            </a:r>
            <a:r>
              <a:rPr lang="cs-CZ" i="1" dirty="0"/>
              <a:t>(pozn. viz výše)</a:t>
            </a:r>
            <a:r>
              <a:rPr lang="cs-CZ" dirty="0">
                <a:solidFill>
                  <a:schemeClr val="tx1"/>
                </a:solidFill>
              </a:rPr>
              <a:t>, anebo </a:t>
            </a:r>
            <a:r>
              <a:rPr lang="cs-CZ" b="1" dirty="0">
                <a:solidFill>
                  <a:schemeClr val="tx1"/>
                </a:solidFill>
              </a:rPr>
              <a:t>se na ně hledí, jako by nebyly odsouzeny </a:t>
            </a:r>
            <a:r>
              <a:rPr lang="cs-CZ" i="1" dirty="0"/>
              <a:t>(pozn. viz výše)</a:t>
            </a:r>
            <a:r>
              <a:rPr lang="cs-CZ" dirty="0">
                <a:solidFill>
                  <a:schemeClr val="tx1"/>
                </a:solidFill>
              </a:rPr>
              <a:t>. </a:t>
            </a:r>
          </a:p>
          <a:p>
            <a:pPr algn="just"/>
            <a:endParaRPr lang="cs-CZ" dirty="0">
              <a:solidFill>
                <a:schemeClr val="tx1"/>
              </a:solidFill>
            </a:endParaRPr>
          </a:p>
          <a:p>
            <a:endParaRPr lang="cs-CZ" dirty="0"/>
          </a:p>
        </p:txBody>
      </p:sp>
      <p:sp>
        <p:nvSpPr>
          <p:cNvPr id="6" name="Zástupný symbol pro číslo snímku 5">
            <a:extLst>
              <a:ext uri="{FF2B5EF4-FFF2-40B4-BE49-F238E27FC236}">
                <a16:creationId xmlns:a16="http://schemas.microsoft.com/office/drawing/2014/main" id="{15A34F26-D760-05AA-A396-08AA40EA3149}"/>
              </a:ext>
            </a:extLst>
          </p:cNvPr>
          <p:cNvSpPr>
            <a:spLocks noGrp="1"/>
          </p:cNvSpPr>
          <p:nvPr>
            <p:ph type="sldNum" sz="quarter" idx="12"/>
          </p:nvPr>
        </p:nvSpPr>
        <p:spPr/>
        <p:txBody>
          <a:bodyPr/>
          <a:lstStyle/>
          <a:p>
            <a:fld id="{F756C1FA-8DED-774F-A9BF-965BD70CC5BD}" type="slidenum">
              <a:rPr lang="cs-CZ" smtClean="0"/>
              <a:pPr/>
              <a:t>13</a:t>
            </a:fld>
            <a:endParaRPr lang="cs-CZ"/>
          </a:p>
        </p:txBody>
      </p:sp>
    </p:spTree>
    <p:extLst>
      <p:ext uri="{BB962C8B-B14F-4D97-AF65-F5344CB8AC3E}">
        <p14:creationId xmlns:p14="http://schemas.microsoft.com/office/powerpoint/2010/main" val="35059843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631EB-C41A-2AEA-9E2E-DA36A3ED2D25}"/>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6D4F482E-D045-3542-3E8C-070985912B4A}"/>
              </a:ext>
            </a:extLst>
          </p:cNvPr>
          <p:cNvSpPr>
            <a:spLocks noGrp="1"/>
          </p:cNvSpPr>
          <p:nvPr>
            <p:ph type="title"/>
          </p:nvPr>
        </p:nvSpPr>
        <p:spPr>
          <a:xfrm>
            <a:off x="838200" y="1111078"/>
            <a:ext cx="10515600" cy="684000"/>
          </a:xfrm>
        </p:spPr>
        <p:txBody>
          <a:bodyPr>
            <a:normAutofit fontScale="90000"/>
          </a:bodyPr>
          <a:lstStyle/>
          <a:p>
            <a:r>
              <a:rPr lang="cs-CZ" b="1" dirty="0">
                <a:solidFill>
                  <a:srgbClr val="92D050"/>
                </a:solidFill>
              </a:rPr>
              <a:t>od 1. 1. 2027 k prokázání bezúhonnosti nutné navíc doložit tzv. dětský certifikát</a:t>
            </a:r>
          </a:p>
        </p:txBody>
      </p:sp>
      <p:sp>
        <p:nvSpPr>
          <p:cNvPr id="3" name="Zástupný obsah 2">
            <a:extLst>
              <a:ext uri="{FF2B5EF4-FFF2-40B4-BE49-F238E27FC236}">
                <a16:creationId xmlns:a16="http://schemas.microsoft.com/office/drawing/2014/main" id="{007A5680-5336-EF91-896A-687245C76627}"/>
              </a:ext>
            </a:extLst>
          </p:cNvPr>
          <p:cNvSpPr>
            <a:spLocks noGrp="1"/>
          </p:cNvSpPr>
          <p:nvPr>
            <p:ph idx="1"/>
          </p:nvPr>
        </p:nvSpPr>
        <p:spPr>
          <a:xfrm>
            <a:off x="838200" y="2267999"/>
            <a:ext cx="10515600" cy="4263430"/>
          </a:xfrm>
        </p:spPr>
        <p:txBody>
          <a:bodyPr>
            <a:normAutofit fontScale="70000" lnSpcReduction="20000"/>
          </a:bodyPr>
          <a:lstStyle/>
          <a:p>
            <a:pPr marL="0" indent="0" algn="just">
              <a:buNone/>
            </a:pPr>
            <a:r>
              <a:rPr lang="cs-CZ" dirty="0">
                <a:solidFill>
                  <a:schemeClr val="tx1"/>
                </a:solidFill>
              </a:rPr>
              <a:t>do § 79 odst. 2 ZSS je u obou kategorií doplněn ještě dovětek (novela zákonem </a:t>
            </a:r>
            <a:br>
              <a:rPr lang="cs-CZ" dirty="0">
                <a:solidFill>
                  <a:schemeClr val="tx1"/>
                </a:solidFill>
              </a:rPr>
            </a:br>
            <a:r>
              <a:rPr lang="cs-CZ" dirty="0">
                <a:solidFill>
                  <a:schemeClr val="tx1"/>
                </a:solidFill>
              </a:rPr>
              <a:t>č. 270/2025 Sb.):</a:t>
            </a:r>
          </a:p>
          <a:p>
            <a:pPr marL="0" indent="0" algn="just">
              <a:buNone/>
            </a:pPr>
            <a:r>
              <a:rPr lang="cs-CZ" b="1" dirty="0">
                <a:solidFill>
                  <a:schemeClr val="tx1"/>
                </a:solidFill>
              </a:rPr>
              <a:t>„a pokud jeho/jejich činnost spočívá v přímém a pravidelném kontaktu </a:t>
            </a:r>
            <a:br>
              <a:rPr lang="cs-CZ" b="1" dirty="0">
                <a:solidFill>
                  <a:schemeClr val="tx1"/>
                </a:solidFill>
              </a:rPr>
            </a:br>
            <a:r>
              <a:rPr lang="cs-CZ" b="1" dirty="0">
                <a:solidFill>
                  <a:schemeClr val="tx1"/>
                </a:solidFill>
              </a:rPr>
              <a:t>s dětmi, který/které ani nemá/nemají záznam v evidenci skutečností důležitých </a:t>
            </a:r>
            <a:br>
              <a:rPr lang="cs-CZ" b="1" dirty="0">
                <a:solidFill>
                  <a:schemeClr val="tx1"/>
                </a:solidFill>
              </a:rPr>
            </a:br>
            <a:r>
              <a:rPr lang="cs-CZ" b="1" dirty="0">
                <a:solidFill>
                  <a:schemeClr val="tx1"/>
                </a:solidFill>
              </a:rPr>
              <a:t>pro práci s dětmi vedené Ministerstvem spravedlnosti“ </a:t>
            </a:r>
          </a:p>
          <a:p>
            <a:pPr marL="0" indent="0" algn="just">
              <a:buNone/>
            </a:pPr>
            <a:r>
              <a:rPr lang="cs-CZ" dirty="0">
                <a:solidFill>
                  <a:schemeClr val="tx1"/>
                </a:solidFill>
              </a:rPr>
              <a:t>pozn.: i tzv. dětský certifikát bude obstarávat registrující orgán sám pouze </a:t>
            </a:r>
            <a:br>
              <a:rPr lang="cs-CZ" dirty="0">
                <a:solidFill>
                  <a:schemeClr val="tx1"/>
                </a:solidFill>
              </a:rPr>
            </a:br>
            <a:r>
              <a:rPr lang="cs-CZ" dirty="0">
                <a:solidFill>
                  <a:schemeClr val="tx1"/>
                </a:solidFill>
              </a:rPr>
              <a:t>v případě, že bude vedeno správní řízení o udělení registrace nebo kontrola registrace </a:t>
            </a:r>
            <a:br>
              <a:rPr lang="cs-CZ" dirty="0">
                <a:solidFill>
                  <a:schemeClr val="tx1"/>
                </a:solidFill>
              </a:rPr>
            </a:br>
            <a:r>
              <a:rPr lang="cs-CZ" dirty="0">
                <a:solidFill>
                  <a:schemeClr val="tx1"/>
                </a:solidFill>
              </a:rPr>
              <a:t>dle § 82a ZSS, jinak má povinnost jej doložit poskytovatel</a:t>
            </a:r>
          </a:p>
          <a:p>
            <a:pPr marL="0" indent="0" algn="just">
              <a:buNone/>
            </a:pPr>
            <a:r>
              <a:rPr lang="cs-CZ" dirty="0">
                <a:solidFill>
                  <a:schemeClr val="tx1"/>
                </a:solidFill>
              </a:rPr>
              <a:t>Po 1. 1. 2027 bude nutno, aby všichni poskytovatelé soc. služeb, kteří poskytují sociální službu i dětem, </a:t>
            </a:r>
            <a:r>
              <a:rPr lang="cs-CZ" b="1" dirty="0">
                <a:solidFill>
                  <a:schemeClr val="tx1"/>
                </a:solidFill>
              </a:rPr>
              <a:t>doložili registrujícímu orgánu u daných (a to i u stávajících) pracovníků doklad, že tito nemají záznam v evidenci skutečností důležitých pro práci s dětmi </a:t>
            </a:r>
            <a:r>
              <a:rPr lang="cs-CZ" dirty="0">
                <a:solidFill>
                  <a:schemeClr val="tx1"/>
                </a:solidFill>
              </a:rPr>
              <a:t>vedené Ministerstvem spravedlnosti (od 1. 1. 2027 bude možné požádat stejnými způsoby jako o klasický výpis z Rejstříku trestů, jedná se však o specializovaný výpis </a:t>
            </a:r>
            <a:br>
              <a:rPr lang="cs-CZ" dirty="0">
                <a:solidFill>
                  <a:schemeClr val="tx1"/>
                </a:solidFill>
              </a:rPr>
            </a:br>
            <a:r>
              <a:rPr lang="cs-CZ" dirty="0">
                <a:solidFill>
                  <a:schemeClr val="tx1"/>
                </a:solidFill>
              </a:rPr>
              <a:t>z evidence Rejstříku trestů). </a:t>
            </a:r>
            <a:r>
              <a:rPr lang="cs-CZ" b="1" dirty="0">
                <a:solidFill>
                  <a:srgbClr val="FF0000"/>
                </a:solidFill>
              </a:rPr>
              <a:t>Je třeba doložit do 15. 2. 2027 u pracovníků, kteří budou na dané pozici k 1. 1. 2027 (nová povinnost), případně nastoupí v průběhu ledna 2027</a:t>
            </a:r>
            <a:r>
              <a:rPr lang="cs-CZ" dirty="0">
                <a:solidFill>
                  <a:schemeClr val="tx1"/>
                </a:solidFill>
              </a:rPr>
              <a:t>. Dále pak postup dle § 82 odst. 1 ZSS.</a:t>
            </a:r>
          </a:p>
          <a:p>
            <a:pPr marL="0" indent="0" algn="just">
              <a:buNone/>
            </a:pPr>
            <a:endParaRPr lang="cs-CZ" dirty="0">
              <a:solidFill>
                <a:schemeClr val="tx2"/>
              </a:solidFill>
            </a:endParaRPr>
          </a:p>
        </p:txBody>
      </p:sp>
      <p:sp>
        <p:nvSpPr>
          <p:cNvPr id="6" name="Zástupný symbol pro číslo snímku 5">
            <a:extLst>
              <a:ext uri="{FF2B5EF4-FFF2-40B4-BE49-F238E27FC236}">
                <a16:creationId xmlns:a16="http://schemas.microsoft.com/office/drawing/2014/main" id="{801E725B-43A8-C8DB-4CEB-5986C13DDDAF}"/>
              </a:ext>
            </a:extLst>
          </p:cNvPr>
          <p:cNvSpPr>
            <a:spLocks noGrp="1"/>
          </p:cNvSpPr>
          <p:nvPr>
            <p:ph type="sldNum" sz="quarter" idx="12"/>
          </p:nvPr>
        </p:nvSpPr>
        <p:spPr/>
        <p:txBody>
          <a:bodyPr/>
          <a:lstStyle/>
          <a:p>
            <a:fld id="{F756C1FA-8DED-774F-A9BF-965BD70CC5BD}" type="slidenum">
              <a:rPr lang="cs-CZ" smtClean="0"/>
              <a:pPr/>
              <a:t>14</a:t>
            </a:fld>
            <a:endParaRPr lang="cs-CZ"/>
          </a:p>
        </p:txBody>
      </p:sp>
    </p:spTree>
    <p:extLst>
      <p:ext uri="{BB962C8B-B14F-4D97-AF65-F5344CB8AC3E}">
        <p14:creationId xmlns:p14="http://schemas.microsoft.com/office/powerpoint/2010/main" val="1548679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7083FF-2B24-4F68-DC2B-5CF162DBD1CB}"/>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FA74BC0F-6993-E4B8-F6AA-C701BD5F5CF1}"/>
              </a:ext>
            </a:extLst>
          </p:cNvPr>
          <p:cNvSpPr>
            <a:spLocks noGrp="1"/>
          </p:cNvSpPr>
          <p:nvPr>
            <p:ph type="title"/>
          </p:nvPr>
        </p:nvSpPr>
        <p:spPr>
          <a:xfrm>
            <a:off x="772886" y="826458"/>
            <a:ext cx="10515600" cy="684000"/>
          </a:xfrm>
        </p:spPr>
        <p:txBody>
          <a:bodyPr>
            <a:noAutofit/>
          </a:bodyPr>
          <a:lstStyle/>
          <a:p>
            <a:pPr algn="just"/>
            <a:r>
              <a:rPr lang="cs-CZ" sz="3200" b="1" dirty="0">
                <a:solidFill>
                  <a:srgbClr val="C4262E"/>
                </a:solidFill>
              </a:rPr>
              <a:t>připomenutí - odborná způsobilost </a:t>
            </a:r>
            <a:r>
              <a:rPr lang="cs-CZ" sz="3200" dirty="0">
                <a:solidFill>
                  <a:srgbClr val="C4262E"/>
                </a:solidFill>
              </a:rPr>
              <a:t>a </a:t>
            </a:r>
            <a:r>
              <a:rPr lang="cs-CZ" sz="3200" b="1" dirty="0">
                <a:solidFill>
                  <a:srgbClr val="C4262E"/>
                </a:solidFill>
              </a:rPr>
              <a:t>bezúhonnost </a:t>
            </a:r>
          </a:p>
        </p:txBody>
      </p:sp>
      <p:sp>
        <p:nvSpPr>
          <p:cNvPr id="3" name="Zástupný obsah 2">
            <a:extLst>
              <a:ext uri="{FF2B5EF4-FFF2-40B4-BE49-F238E27FC236}">
                <a16:creationId xmlns:a16="http://schemas.microsoft.com/office/drawing/2014/main" id="{B5E907C9-11D8-3726-1A14-29A4262D113D}"/>
              </a:ext>
            </a:extLst>
          </p:cNvPr>
          <p:cNvSpPr>
            <a:spLocks noGrp="1"/>
          </p:cNvSpPr>
          <p:nvPr>
            <p:ph idx="1"/>
          </p:nvPr>
        </p:nvSpPr>
        <p:spPr>
          <a:xfrm>
            <a:off x="838200" y="1436913"/>
            <a:ext cx="10515600" cy="5284562"/>
          </a:xfrm>
        </p:spPr>
        <p:txBody>
          <a:bodyPr>
            <a:normAutofit/>
          </a:bodyPr>
          <a:lstStyle/>
          <a:p>
            <a:pPr algn="just">
              <a:buFontTx/>
              <a:buChar char="-"/>
            </a:pPr>
            <a:r>
              <a:rPr lang="cs-CZ" dirty="0">
                <a:solidFill>
                  <a:schemeClr val="tx1"/>
                </a:solidFill>
              </a:rPr>
              <a:t>forma dokladu:</a:t>
            </a:r>
          </a:p>
          <a:p>
            <a:pPr marL="0" indent="0" algn="just">
              <a:buNone/>
            </a:pPr>
            <a:r>
              <a:rPr lang="cs-CZ" b="1" dirty="0">
                <a:solidFill>
                  <a:schemeClr val="tx1"/>
                </a:solidFill>
              </a:rPr>
              <a:t>odborná způsobilost </a:t>
            </a:r>
            <a:r>
              <a:rPr lang="cs-CZ" dirty="0">
                <a:solidFill>
                  <a:schemeClr val="tx1"/>
                </a:solidFill>
              </a:rPr>
              <a:t>– postačí prostá kopie (v pochybnostech si registrující orgán může ale vyžádat originál)</a:t>
            </a:r>
          </a:p>
          <a:p>
            <a:pPr marL="0" indent="0" algn="just">
              <a:buNone/>
            </a:pPr>
            <a:r>
              <a:rPr lang="cs-CZ" b="1" dirty="0">
                <a:solidFill>
                  <a:schemeClr val="tx1"/>
                </a:solidFill>
              </a:rPr>
              <a:t>bezúhonnost </a:t>
            </a:r>
            <a:r>
              <a:rPr lang="cs-CZ" dirty="0">
                <a:solidFill>
                  <a:schemeClr val="tx1"/>
                </a:solidFill>
              </a:rPr>
              <a:t>– nutno doložit originál nebo úředně ověřenou kopii</a:t>
            </a:r>
          </a:p>
        </p:txBody>
      </p:sp>
      <p:sp>
        <p:nvSpPr>
          <p:cNvPr id="6" name="Zástupný symbol pro číslo snímku 5">
            <a:extLst>
              <a:ext uri="{FF2B5EF4-FFF2-40B4-BE49-F238E27FC236}">
                <a16:creationId xmlns:a16="http://schemas.microsoft.com/office/drawing/2014/main" id="{35F3DF45-4DAF-E481-5583-5CA51D05B9EE}"/>
              </a:ext>
            </a:extLst>
          </p:cNvPr>
          <p:cNvSpPr>
            <a:spLocks noGrp="1"/>
          </p:cNvSpPr>
          <p:nvPr>
            <p:ph type="sldNum" sz="quarter" idx="12"/>
          </p:nvPr>
        </p:nvSpPr>
        <p:spPr/>
        <p:txBody>
          <a:bodyPr/>
          <a:lstStyle/>
          <a:p>
            <a:fld id="{F756C1FA-8DED-774F-A9BF-965BD70CC5BD}" type="slidenum">
              <a:rPr lang="cs-CZ" smtClean="0"/>
              <a:pPr/>
              <a:t>15</a:t>
            </a:fld>
            <a:endParaRPr lang="cs-CZ"/>
          </a:p>
        </p:txBody>
      </p:sp>
    </p:spTree>
    <p:extLst>
      <p:ext uri="{BB962C8B-B14F-4D97-AF65-F5344CB8AC3E}">
        <p14:creationId xmlns:p14="http://schemas.microsoft.com/office/powerpoint/2010/main" val="2491922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9E16F-27B3-5AA2-11AE-522DE34F867C}"/>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8D6BD6D8-2FE5-6670-B759-599361782FB7}"/>
              </a:ext>
            </a:extLst>
          </p:cNvPr>
          <p:cNvSpPr>
            <a:spLocks noGrp="1"/>
          </p:cNvSpPr>
          <p:nvPr>
            <p:ph type="title"/>
          </p:nvPr>
        </p:nvSpPr>
        <p:spPr>
          <a:xfrm>
            <a:off x="838200" y="658507"/>
            <a:ext cx="10515600" cy="684000"/>
          </a:xfrm>
        </p:spPr>
        <p:txBody>
          <a:bodyPr>
            <a:noAutofit/>
          </a:bodyPr>
          <a:lstStyle/>
          <a:p>
            <a:pPr algn="just"/>
            <a:r>
              <a:rPr lang="cs-CZ" sz="3200" b="1" dirty="0">
                <a:solidFill>
                  <a:srgbClr val="C4262E"/>
                </a:solidFill>
              </a:rPr>
              <a:t>připomenutí - odborná způsobilost </a:t>
            </a:r>
            <a:r>
              <a:rPr lang="cs-CZ" sz="3200" dirty="0">
                <a:solidFill>
                  <a:srgbClr val="C4262E"/>
                </a:solidFill>
              </a:rPr>
              <a:t>a </a:t>
            </a:r>
            <a:r>
              <a:rPr lang="cs-CZ" sz="3200" b="1" dirty="0">
                <a:solidFill>
                  <a:srgbClr val="C4262E"/>
                </a:solidFill>
              </a:rPr>
              <a:t>bezúhonnost </a:t>
            </a:r>
          </a:p>
        </p:txBody>
      </p:sp>
      <p:sp>
        <p:nvSpPr>
          <p:cNvPr id="3" name="Zástupný obsah 2">
            <a:extLst>
              <a:ext uri="{FF2B5EF4-FFF2-40B4-BE49-F238E27FC236}">
                <a16:creationId xmlns:a16="http://schemas.microsoft.com/office/drawing/2014/main" id="{89B7FC82-1FE0-74CF-4ED1-9D10DEFCE360}"/>
              </a:ext>
            </a:extLst>
          </p:cNvPr>
          <p:cNvSpPr>
            <a:spLocks noGrp="1"/>
          </p:cNvSpPr>
          <p:nvPr>
            <p:ph idx="1"/>
          </p:nvPr>
        </p:nvSpPr>
        <p:spPr>
          <a:xfrm>
            <a:off x="838200" y="1212980"/>
            <a:ext cx="10515600" cy="5508495"/>
          </a:xfrm>
        </p:spPr>
        <p:txBody>
          <a:bodyPr>
            <a:normAutofit fontScale="77500" lnSpcReduction="20000"/>
          </a:bodyPr>
          <a:lstStyle/>
          <a:p>
            <a:pPr algn="just">
              <a:buFontTx/>
              <a:buChar char="-"/>
            </a:pPr>
            <a:r>
              <a:rPr lang="cs-CZ" dirty="0">
                <a:solidFill>
                  <a:srgbClr val="FF0000"/>
                </a:solidFill>
              </a:rPr>
              <a:t>pozor</a:t>
            </a:r>
            <a:r>
              <a:rPr lang="cs-CZ" dirty="0">
                <a:solidFill>
                  <a:schemeClr val="tx1"/>
                </a:solidFill>
              </a:rPr>
              <a:t> - poskytovatel musí tyto podmínky registrace plnit celou dobu, po kterou má oprávnění, tj. </a:t>
            </a:r>
            <a:r>
              <a:rPr lang="cs-CZ" b="1" dirty="0">
                <a:solidFill>
                  <a:schemeClr val="tx1"/>
                </a:solidFill>
              </a:rPr>
              <a:t>neměl by přijmout pracovníka, který mu ke dni nástupu dané podmínky neprokázal</a:t>
            </a:r>
            <a:r>
              <a:rPr lang="cs-CZ" dirty="0">
                <a:solidFill>
                  <a:schemeClr val="tx1"/>
                </a:solidFill>
              </a:rPr>
              <a:t> (tj. neakceptovat, že doklady doloží až v průběhu zkušební doby)</a:t>
            </a:r>
          </a:p>
          <a:p>
            <a:pPr algn="just">
              <a:buFontTx/>
              <a:buChar char="-"/>
            </a:pPr>
            <a:r>
              <a:rPr lang="cs-CZ" dirty="0">
                <a:solidFill>
                  <a:srgbClr val="FF0000"/>
                </a:solidFill>
              </a:rPr>
              <a:t>pozor - </a:t>
            </a:r>
            <a:r>
              <a:rPr lang="cs-CZ" dirty="0">
                <a:solidFill>
                  <a:schemeClr val="tx1"/>
                </a:solidFill>
              </a:rPr>
              <a:t>prokazuje se </a:t>
            </a:r>
            <a:r>
              <a:rPr lang="cs-CZ" b="1" dirty="0">
                <a:solidFill>
                  <a:schemeClr val="tx1"/>
                </a:solidFill>
              </a:rPr>
              <a:t>u všech pracovníků přímo zajišťujících soc. službu</a:t>
            </a:r>
            <a:r>
              <a:rPr lang="cs-CZ" dirty="0">
                <a:solidFill>
                  <a:schemeClr val="tx1"/>
                </a:solidFill>
              </a:rPr>
              <a:t>, </a:t>
            </a:r>
            <a:br>
              <a:rPr lang="cs-CZ" dirty="0">
                <a:solidFill>
                  <a:schemeClr val="tx1"/>
                </a:solidFill>
              </a:rPr>
            </a:br>
            <a:r>
              <a:rPr lang="cs-CZ" dirty="0">
                <a:solidFill>
                  <a:schemeClr val="tx1"/>
                </a:solidFill>
              </a:rPr>
              <a:t>tj. jak u těch, kteří</a:t>
            </a:r>
          </a:p>
          <a:p>
            <a:pPr algn="just">
              <a:lnSpc>
                <a:spcPct val="110000"/>
              </a:lnSpc>
              <a:spcBef>
                <a:spcPts val="0"/>
              </a:spcBef>
              <a:buFontTx/>
              <a:buChar char="-"/>
            </a:pPr>
            <a:r>
              <a:rPr lang="cs-CZ" dirty="0">
                <a:solidFill>
                  <a:schemeClr val="tx1"/>
                </a:solidFill>
              </a:rPr>
              <a:t>pracují na:</a:t>
            </a:r>
          </a:p>
          <a:p>
            <a:pPr marL="0" indent="0" algn="just">
              <a:lnSpc>
                <a:spcPct val="110000"/>
              </a:lnSpc>
              <a:spcBef>
                <a:spcPts val="0"/>
              </a:spcBef>
              <a:buNone/>
            </a:pPr>
            <a:r>
              <a:rPr lang="cs-CZ" b="1" dirty="0">
                <a:solidFill>
                  <a:schemeClr val="tx1"/>
                </a:solidFill>
              </a:rPr>
              <a:t>pracovní smlouvu (HPP), </a:t>
            </a:r>
          </a:p>
          <a:p>
            <a:pPr marL="0" indent="0" algn="just">
              <a:lnSpc>
                <a:spcPct val="120000"/>
              </a:lnSpc>
              <a:spcBef>
                <a:spcPts val="0"/>
              </a:spcBef>
              <a:buNone/>
            </a:pPr>
            <a:r>
              <a:rPr lang="cs-CZ" b="1" dirty="0">
                <a:solidFill>
                  <a:schemeClr val="tx1"/>
                </a:solidFill>
              </a:rPr>
              <a:t>dohodu o provedení práce (DPP), </a:t>
            </a:r>
          </a:p>
          <a:p>
            <a:pPr marL="0" indent="0" algn="just">
              <a:lnSpc>
                <a:spcPct val="120000"/>
              </a:lnSpc>
              <a:spcBef>
                <a:spcPts val="0"/>
              </a:spcBef>
              <a:buNone/>
            </a:pPr>
            <a:r>
              <a:rPr lang="cs-CZ" b="1" dirty="0">
                <a:solidFill>
                  <a:schemeClr val="tx1"/>
                </a:solidFill>
              </a:rPr>
              <a:t>dohodu o pracovní činnosti (DPČ), </a:t>
            </a:r>
          </a:p>
          <a:p>
            <a:pPr marL="0" indent="0" algn="just">
              <a:lnSpc>
                <a:spcPct val="120000"/>
              </a:lnSpc>
              <a:spcBef>
                <a:spcPts val="0"/>
              </a:spcBef>
              <a:buNone/>
            </a:pPr>
            <a:r>
              <a:rPr lang="cs-CZ" b="1" dirty="0">
                <a:solidFill>
                  <a:schemeClr val="tx1"/>
                </a:solidFill>
              </a:rPr>
              <a:t>smlouvu o dílo aj.</a:t>
            </a:r>
          </a:p>
          <a:p>
            <a:pPr algn="just">
              <a:buFontTx/>
              <a:buChar char="-"/>
            </a:pPr>
            <a:r>
              <a:rPr lang="cs-CZ" dirty="0">
                <a:solidFill>
                  <a:schemeClr val="tx1"/>
                </a:solidFill>
              </a:rPr>
              <a:t>jsou vyslaní </a:t>
            </a:r>
            <a:r>
              <a:rPr lang="cs-CZ" b="1" dirty="0">
                <a:solidFill>
                  <a:schemeClr val="tx1"/>
                </a:solidFill>
              </a:rPr>
              <a:t>agenturou práce </a:t>
            </a:r>
          </a:p>
          <a:p>
            <a:pPr marL="0" indent="0" algn="just">
              <a:buNone/>
            </a:pPr>
            <a:r>
              <a:rPr lang="cs-CZ" dirty="0">
                <a:solidFill>
                  <a:schemeClr val="tx1"/>
                </a:solidFill>
              </a:rPr>
              <a:t>pozn.: MPSV vydalo Doporučený postup č. 4/2024 k agenturnímu zaměstnávání pracovníků v soc. službách:  </a:t>
            </a:r>
            <a:r>
              <a:rPr lang="cs-CZ" dirty="0">
                <a:solidFill>
                  <a:schemeClr val="tx1"/>
                </a:solidFill>
                <a:hlinkClick r:id="rId2"/>
              </a:rPr>
              <a:t>https://www.mpsv.cz/</a:t>
            </a:r>
            <a:r>
              <a:rPr lang="cs-CZ" dirty="0" err="1">
                <a:solidFill>
                  <a:schemeClr val="tx1"/>
                </a:solidFill>
                <a:hlinkClick r:id="rId2"/>
              </a:rPr>
              <a:t>doporucene</a:t>
            </a:r>
            <a:r>
              <a:rPr lang="cs-CZ" dirty="0">
                <a:solidFill>
                  <a:schemeClr val="tx1"/>
                </a:solidFill>
                <a:hlinkClick r:id="rId2"/>
              </a:rPr>
              <a:t>-postupy-odboru</a:t>
            </a:r>
            <a:r>
              <a:rPr lang="cs-CZ" dirty="0">
                <a:solidFill>
                  <a:schemeClr val="tx1"/>
                </a:solidFill>
              </a:rPr>
              <a:t>,</a:t>
            </a:r>
          </a:p>
          <a:p>
            <a:pPr marL="0" indent="0" algn="just">
              <a:buNone/>
            </a:pPr>
            <a:r>
              <a:rPr lang="cs-CZ" dirty="0">
                <a:solidFill>
                  <a:schemeClr val="tx1"/>
                </a:solidFill>
              </a:rPr>
              <a:t>zde </a:t>
            </a:r>
            <a:r>
              <a:rPr lang="cs-CZ" dirty="0">
                <a:solidFill>
                  <a:srgbClr val="FF0000"/>
                </a:solidFill>
              </a:rPr>
              <a:t>pozor</a:t>
            </a:r>
            <a:r>
              <a:rPr lang="cs-CZ" dirty="0">
                <a:solidFill>
                  <a:schemeClr val="tx1"/>
                </a:solidFill>
              </a:rPr>
              <a:t> na nelegální, respektive tzv. zastřené agentury, ověřit na stránkách Úřadu práce ČR, že agentura má oprávnění: </a:t>
            </a:r>
            <a:r>
              <a:rPr lang="cs-CZ" u="sng" dirty="0">
                <a:solidFill>
                  <a:srgbClr val="0070C0"/>
                </a:solidFill>
              </a:rPr>
              <a:t>https://mpsv.gov.cz/</a:t>
            </a:r>
            <a:r>
              <a:rPr lang="cs-CZ" u="sng" dirty="0" err="1">
                <a:solidFill>
                  <a:srgbClr val="0070C0"/>
                </a:solidFill>
              </a:rPr>
              <a:t>hledani</a:t>
            </a:r>
            <a:r>
              <a:rPr lang="cs-CZ" u="sng" dirty="0">
                <a:solidFill>
                  <a:srgbClr val="0070C0"/>
                </a:solidFill>
              </a:rPr>
              <a:t>-agentur-</a:t>
            </a:r>
            <a:r>
              <a:rPr lang="cs-CZ" u="sng" dirty="0" err="1">
                <a:solidFill>
                  <a:srgbClr val="0070C0"/>
                </a:solidFill>
              </a:rPr>
              <a:t>prace</a:t>
            </a:r>
            <a:r>
              <a:rPr lang="cs-CZ" u="sng" dirty="0">
                <a:solidFill>
                  <a:srgbClr val="0070C0"/>
                </a:solidFill>
              </a:rPr>
              <a:t>,</a:t>
            </a:r>
            <a:r>
              <a:rPr lang="cs-CZ" dirty="0">
                <a:solidFill>
                  <a:srgbClr val="0070C0"/>
                </a:solidFill>
              </a:rPr>
              <a:t> </a:t>
            </a:r>
            <a:r>
              <a:rPr lang="cs-CZ" dirty="0">
                <a:solidFill>
                  <a:schemeClr val="tx1"/>
                </a:solidFill>
              </a:rPr>
              <a:t>v případě pochybností o postupu agentury práce – obrátit se s podnětem </a:t>
            </a:r>
            <a:br>
              <a:rPr lang="cs-CZ" dirty="0">
                <a:solidFill>
                  <a:schemeClr val="tx1"/>
                </a:solidFill>
              </a:rPr>
            </a:br>
            <a:r>
              <a:rPr lang="cs-CZ" dirty="0">
                <a:solidFill>
                  <a:schemeClr val="tx1"/>
                </a:solidFill>
              </a:rPr>
              <a:t>na místně příslušný oblastní inspektorát práce (pozn.: pokud však daný subjekt nemá zaměstnance, nelze jej kontrolovat)</a:t>
            </a:r>
          </a:p>
          <a:p>
            <a:pPr algn="just">
              <a:buFontTx/>
              <a:buChar char="-"/>
            </a:pPr>
            <a:endParaRPr lang="cs-CZ" dirty="0">
              <a:solidFill>
                <a:schemeClr val="tx1"/>
              </a:solidFill>
            </a:endParaRPr>
          </a:p>
        </p:txBody>
      </p:sp>
      <p:sp>
        <p:nvSpPr>
          <p:cNvPr id="6" name="Zástupný symbol pro číslo snímku 5">
            <a:extLst>
              <a:ext uri="{FF2B5EF4-FFF2-40B4-BE49-F238E27FC236}">
                <a16:creationId xmlns:a16="http://schemas.microsoft.com/office/drawing/2014/main" id="{1264F2FF-C1D7-603D-80FB-5362648BE975}"/>
              </a:ext>
            </a:extLst>
          </p:cNvPr>
          <p:cNvSpPr>
            <a:spLocks noGrp="1"/>
          </p:cNvSpPr>
          <p:nvPr>
            <p:ph type="sldNum" sz="quarter" idx="12"/>
          </p:nvPr>
        </p:nvSpPr>
        <p:spPr/>
        <p:txBody>
          <a:bodyPr/>
          <a:lstStyle/>
          <a:p>
            <a:fld id="{F756C1FA-8DED-774F-A9BF-965BD70CC5BD}" type="slidenum">
              <a:rPr lang="cs-CZ" smtClean="0"/>
              <a:pPr/>
              <a:t>16</a:t>
            </a:fld>
            <a:endParaRPr lang="cs-CZ" dirty="0"/>
          </a:p>
        </p:txBody>
      </p:sp>
    </p:spTree>
    <p:extLst>
      <p:ext uri="{BB962C8B-B14F-4D97-AF65-F5344CB8AC3E}">
        <p14:creationId xmlns:p14="http://schemas.microsoft.com/office/powerpoint/2010/main" val="28266559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8389E-E7D9-B6E8-2FFD-59AAB99BA007}"/>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9790409C-F73D-0EE8-16AF-16BB65759EB7}"/>
              </a:ext>
            </a:extLst>
          </p:cNvPr>
          <p:cNvSpPr>
            <a:spLocks noGrp="1"/>
          </p:cNvSpPr>
          <p:nvPr>
            <p:ph type="title"/>
          </p:nvPr>
        </p:nvSpPr>
        <p:spPr>
          <a:xfrm>
            <a:off x="772886" y="826458"/>
            <a:ext cx="10515600" cy="684000"/>
          </a:xfrm>
        </p:spPr>
        <p:txBody>
          <a:bodyPr>
            <a:noAutofit/>
          </a:bodyPr>
          <a:lstStyle/>
          <a:p>
            <a:pPr algn="just"/>
            <a:r>
              <a:rPr lang="cs-CZ" sz="3600" b="1" dirty="0">
                <a:solidFill>
                  <a:srgbClr val="C4262E"/>
                </a:solidFill>
              </a:rPr>
              <a:t>odborná způsobilost </a:t>
            </a:r>
            <a:r>
              <a:rPr lang="cs-CZ" sz="3600" dirty="0">
                <a:solidFill>
                  <a:srgbClr val="C4262E"/>
                </a:solidFill>
              </a:rPr>
              <a:t>a </a:t>
            </a:r>
            <a:r>
              <a:rPr lang="cs-CZ" sz="3600" b="1" dirty="0">
                <a:solidFill>
                  <a:srgbClr val="C4262E"/>
                </a:solidFill>
              </a:rPr>
              <a:t>bezúhonnost </a:t>
            </a:r>
          </a:p>
        </p:txBody>
      </p:sp>
      <p:sp>
        <p:nvSpPr>
          <p:cNvPr id="3" name="Zástupný obsah 2">
            <a:extLst>
              <a:ext uri="{FF2B5EF4-FFF2-40B4-BE49-F238E27FC236}">
                <a16:creationId xmlns:a16="http://schemas.microsoft.com/office/drawing/2014/main" id="{B314CDCF-D98F-291D-78A9-AF677B4B7C7B}"/>
              </a:ext>
            </a:extLst>
          </p:cNvPr>
          <p:cNvSpPr>
            <a:spLocks noGrp="1"/>
          </p:cNvSpPr>
          <p:nvPr>
            <p:ph idx="1"/>
          </p:nvPr>
        </p:nvSpPr>
        <p:spPr>
          <a:xfrm>
            <a:off x="838200" y="1436913"/>
            <a:ext cx="10515600" cy="5284562"/>
          </a:xfrm>
        </p:spPr>
        <p:txBody>
          <a:bodyPr>
            <a:normAutofit/>
          </a:bodyPr>
          <a:lstStyle/>
          <a:p>
            <a:pPr algn="just">
              <a:buFontTx/>
              <a:buChar char="-"/>
            </a:pPr>
            <a:r>
              <a:rPr lang="cs-CZ" dirty="0">
                <a:solidFill>
                  <a:schemeClr val="tx1"/>
                </a:solidFill>
              </a:rPr>
              <a:t>fyzické </a:t>
            </a:r>
            <a:r>
              <a:rPr lang="cs-CZ" b="1" dirty="0">
                <a:solidFill>
                  <a:schemeClr val="tx1"/>
                </a:solidFill>
              </a:rPr>
              <a:t>osoby, které </a:t>
            </a:r>
            <a:r>
              <a:rPr lang="cs-CZ" dirty="0">
                <a:solidFill>
                  <a:schemeClr val="tx1"/>
                </a:solidFill>
              </a:rPr>
              <a:t>budou </a:t>
            </a:r>
            <a:r>
              <a:rPr lang="cs-CZ" b="1" dirty="0">
                <a:solidFill>
                  <a:schemeClr val="tx1"/>
                </a:solidFill>
              </a:rPr>
              <a:t>přímo</a:t>
            </a:r>
            <a:r>
              <a:rPr lang="cs-CZ" dirty="0">
                <a:solidFill>
                  <a:schemeClr val="tx1"/>
                </a:solidFill>
              </a:rPr>
              <a:t> poskytovat </a:t>
            </a:r>
            <a:r>
              <a:rPr lang="cs-CZ" b="1" dirty="0">
                <a:solidFill>
                  <a:schemeClr val="tx1"/>
                </a:solidFill>
              </a:rPr>
              <a:t>(poskytují) soc. služby</a:t>
            </a:r>
            <a:r>
              <a:rPr lang="cs-CZ" dirty="0">
                <a:solidFill>
                  <a:schemeClr val="tx1"/>
                </a:solidFill>
              </a:rPr>
              <a:t> - výčet těchto osob je v </a:t>
            </a:r>
            <a:r>
              <a:rPr lang="cs-CZ" b="1" dirty="0">
                <a:solidFill>
                  <a:schemeClr val="tx1"/>
                </a:solidFill>
              </a:rPr>
              <a:t>§ 115 odst. 1 ZSS: </a:t>
            </a:r>
          </a:p>
          <a:p>
            <a:pPr algn="just">
              <a:buFont typeface="Wingdings" panose="05000000000000000000" pitchFamily="2" charset="2"/>
              <a:buChar char="ü"/>
            </a:pPr>
            <a:r>
              <a:rPr lang="cs-CZ" b="1" dirty="0">
                <a:solidFill>
                  <a:schemeClr val="tx1"/>
                </a:solidFill>
              </a:rPr>
              <a:t>sociální pracovník </a:t>
            </a:r>
          </a:p>
          <a:p>
            <a:pPr algn="just">
              <a:buFont typeface="Wingdings" panose="05000000000000000000" pitchFamily="2" charset="2"/>
              <a:buChar char="ü"/>
            </a:pPr>
            <a:r>
              <a:rPr lang="cs-CZ" b="1" dirty="0">
                <a:solidFill>
                  <a:schemeClr val="tx1"/>
                </a:solidFill>
              </a:rPr>
              <a:t>pracovník v sociálních službách </a:t>
            </a:r>
          </a:p>
          <a:p>
            <a:pPr algn="just">
              <a:buFont typeface="Wingdings" panose="05000000000000000000" pitchFamily="2" charset="2"/>
              <a:buChar char="ü"/>
            </a:pPr>
            <a:r>
              <a:rPr lang="cs-CZ" b="1" dirty="0">
                <a:solidFill>
                  <a:schemeClr val="tx1"/>
                </a:solidFill>
              </a:rPr>
              <a:t>zdravotnický pracovník </a:t>
            </a:r>
            <a:r>
              <a:rPr lang="cs-CZ" dirty="0">
                <a:solidFill>
                  <a:srgbClr val="FF0000"/>
                </a:solidFill>
              </a:rPr>
              <a:t>(pozn.: pouze u vlastních zaměstnanců a pouze do doby, než bude získáno rozhodnutí </a:t>
            </a:r>
            <a:br>
              <a:rPr lang="cs-CZ" dirty="0">
                <a:solidFill>
                  <a:srgbClr val="FF0000"/>
                </a:solidFill>
              </a:rPr>
            </a:br>
            <a:r>
              <a:rPr lang="cs-CZ" dirty="0">
                <a:solidFill>
                  <a:srgbClr val="FF0000"/>
                </a:solidFill>
              </a:rPr>
              <a:t>o oprávnění k poskytování zdrav. služby, respektive nejdéle </a:t>
            </a:r>
            <a:br>
              <a:rPr lang="cs-CZ" dirty="0">
                <a:solidFill>
                  <a:srgbClr val="FF0000"/>
                </a:solidFill>
              </a:rPr>
            </a:br>
            <a:r>
              <a:rPr lang="cs-CZ" dirty="0">
                <a:solidFill>
                  <a:srgbClr val="FF0000"/>
                </a:solidFill>
              </a:rPr>
              <a:t>do 31. 12. 2026)</a:t>
            </a:r>
          </a:p>
          <a:p>
            <a:pPr algn="just">
              <a:buFont typeface="Wingdings" panose="05000000000000000000" pitchFamily="2" charset="2"/>
              <a:buChar char="ü"/>
            </a:pPr>
            <a:r>
              <a:rPr lang="cs-CZ" b="1" dirty="0">
                <a:solidFill>
                  <a:schemeClr val="tx1"/>
                </a:solidFill>
              </a:rPr>
              <a:t>pedagogický pracovník</a:t>
            </a:r>
          </a:p>
          <a:p>
            <a:pPr algn="just">
              <a:buFont typeface="Wingdings" panose="05000000000000000000" pitchFamily="2" charset="2"/>
              <a:buChar char="ü"/>
            </a:pPr>
            <a:r>
              <a:rPr lang="cs-CZ" b="1" dirty="0">
                <a:solidFill>
                  <a:schemeClr val="tx1"/>
                </a:solidFill>
              </a:rPr>
              <a:t>manželský a rodinný poradce</a:t>
            </a:r>
          </a:p>
          <a:p>
            <a:pPr algn="just">
              <a:buFont typeface="Wingdings" panose="05000000000000000000" pitchFamily="2" charset="2"/>
              <a:buChar char="ü"/>
            </a:pPr>
            <a:r>
              <a:rPr lang="cs-CZ" b="1" dirty="0">
                <a:solidFill>
                  <a:schemeClr val="tx1"/>
                </a:solidFill>
              </a:rPr>
              <a:t>další odborný pracovník</a:t>
            </a:r>
          </a:p>
        </p:txBody>
      </p:sp>
      <p:sp>
        <p:nvSpPr>
          <p:cNvPr id="6" name="Zástupný symbol pro číslo snímku 5">
            <a:extLst>
              <a:ext uri="{FF2B5EF4-FFF2-40B4-BE49-F238E27FC236}">
                <a16:creationId xmlns:a16="http://schemas.microsoft.com/office/drawing/2014/main" id="{BF66C468-0E09-571D-2EF6-3BEE1AF5BCB8}"/>
              </a:ext>
            </a:extLst>
          </p:cNvPr>
          <p:cNvSpPr>
            <a:spLocks noGrp="1"/>
          </p:cNvSpPr>
          <p:nvPr>
            <p:ph type="sldNum" sz="quarter" idx="12"/>
          </p:nvPr>
        </p:nvSpPr>
        <p:spPr/>
        <p:txBody>
          <a:bodyPr/>
          <a:lstStyle/>
          <a:p>
            <a:fld id="{F756C1FA-8DED-774F-A9BF-965BD70CC5BD}" type="slidenum">
              <a:rPr lang="cs-CZ" smtClean="0"/>
              <a:pPr/>
              <a:t>17</a:t>
            </a:fld>
            <a:endParaRPr lang="cs-CZ"/>
          </a:p>
        </p:txBody>
      </p:sp>
    </p:spTree>
    <p:extLst>
      <p:ext uri="{BB962C8B-B14F-4D97-AF65-F5344CB8AC3E}">
        <p14:creationId xmlns:p14="http://schemas.microsoft.com/office/powerpoint/2010/main" val="742776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0620A-79F2-3A3F-3317-46C92C56D8C4}"/>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8E17A016-F009-2AB1-9432-7A5033467E8F}"/>
              </a:ext>
            </a:extLst>
          </p:cNvPr>
          <p:cNvSpPr>
            <a:spLocks noGrp="1"/>
          </p:cNvSpPr>
          <p:nvPr>
            <p:ph type="title"/>
          </p:nvPr>
        </p:nvSpPr>
        <p:spPr>
          <a:xfrm>
            <a:off x="772886" y="826458"/>
            <a:ext cx="10515600" cy="684000"/>
          </a:xfrm>
        </p:spPr>
        <p:txBody>
          <a:bodyPr>
            <a:noAutofit/>
          </a:bodyPr>
          <a:lstStyle/>
          <a:p>
            <a:pPr algn="just"/>
            <a:r>
              <a:rPr lang="cs-CZ" sz="2800" b="1" dirty="0">
                <a:solidFill>
                  <a:srgbClr val="C4262E"/>
                </a:solidFill>
              </a:rPr>
              <a:t>peer pracovník (peer konzultant)</a:t>
            </a:r>
          </a:p>
        </p:txBody>
      </p:sp>
      <p:sp>
        <p:nvSpPr>
          <p:cNvPr id="3" name="Zástupný obsah 2">
            <a:extLst>
              <a:ext uri="{FF2B5EF4-FFF2-40B4-BE49-F238E27FC236}">
                <a16:creationId xmlns:a16="http://schemas.microsoft.com/office/drawing/2014/main" id="{105278C2-5919-7788-B5A0-8B6A0F0A721C}"/>
              </a:ext>
            </a:extLst>
          </p:cNvPr>
          <p:cNvSpPr>
            <a:spLocks noGrp="1"/>
          </p:cNvSpPr>
          <p:nvPr>
            <p:ph idx="1"/>
          </p:nvPr>
        </p:nvSpPr>
        <p:spPr>
          <a:xfrm>
            <a:off x="838200" y="1436913"/>
            <a:ext cx="10515600" cy="5284562"/>
          </a:xfrm>
        </p:spPr>
        <p:txBody>
          <a:bodyPr>
            <a:normAutofit fontScale="85000" lnSpcReduction="10000"/>
          </a:bodyPr>
          <a:lstStyle/>
          <a:p>
            <a:pPr algn="just">
              <a:buFontTx/>
              <a:buChar char="-"/>
            </a:pPr>
            <a:r>
              <a:rPr lang="cs-CZ" dirty="0">
                <a:solidFill>
                  <a:srgbClr val="C4262E"/>
                </a:solidFill>
              </a:rPr>
              <a:t>pozor</a:t>
            </a:r>
            <a:r>
              <a:rPr lang="cs-CZ" dirty="0">
                <a:solidFill>
                  <a:schemeClr val="tx1"/>
                </a:solidFill>
              </a:rPr>
              <a:t>: </a:t>
            </a:r>
            <a:r>
              <a:rPr lang="cs-CZ" b="1" dirty="0">
                <a:solidFill>
                  <a:schemeClr val="tx1"/>
                </a:solidFill>
              </a:rPr>
              <a:t>peer pracovník – nad rámec/mimo sociální službu</a:t>
            </a:r>
            <a:r>
              <a:rPr lang="cs-CZ" dirty="0">
                <a:solidFill>
                  <a:schemeClr val="tx1"/>
                </a:solidFill>
              </a:rPr>
              <a:t>, </a:t>
            </a:r>
            <a:br>
              <a:rPr lang="cs-CZ" dirty="0">
                <a:solidFill>
                  <a:schemeClr val="tx1"/>
                </a:solidFill>
              </a:rPr>
            </a:br>
            <a:r>
              <a:rPr lang="cs-CZ" dirty="0">
                <a:solidFill>
                  <a:schemeClr val="tx1"/>
                </a:solidFill>
              </a:rPr>
              <a:t>v případě, že jde současně např. o pracovníka v sociálních službách, je třeba rozlišit úvazek, pouze část úvazku na pracovníka </a:t>
            </a:r>
            <a:br>
              <a:rPr lang="cs-CZ" dirty="0">
                <a:solidFill>
                  <a:schemeClr val="tx1"/>
                </a:solidFill>
              </a:rPr>
            </a:br>
            <a:r>
              <a:rPr lang="cs-CZ" dirty="0">
                <a:solidFill>
                  <a:schemeClr val="tx1"/>
                </a:solidFill>
              </a:rPr>
              <a:t>v sociálních službách je pak možno hradit z dotace ad.</a:t>
            </a:r>
          </a:p>
          <a:p>
            <a:pPr algn="just">
              <a:buFontTx/>
              <a:buChar char="-"/>
            </a:pPr>
            <a:r>
              <a:rPr lang="cs-CZ" b="1" dirty="0">
                <a:solidFill>
                  <a:schemeClr val="tx1"/>
                </a:solidFill>
              </a:rPr>
              <a:t>novela nařízení vlády č. 222/2010 Sb., o katalogu prací</a:t>
            </a:r>
            <a:r>
              <a:rPr lang="cs-CZ" dirty="0">
                <a:solidFill>
                  <a:schemeClr val="tx1"/>
                </a:solidFill>
              </a:rPr>
              <a:t> </a:t>
            </a:r>
            <a:r>
              <a:rPr lang="cs-CZ" b="1" dirty="0">
                <a:solidFill>
                  <a:schemeClr val="tx1"/>
                </a:solidFill>
              </a:rPr>
              <a:t>ve veřejných službách a správě</a:t>
            </a:r>
            <a:r>
              <a:rPr lang="cs-CZ" dirty="0">
                <a:solidFill>
                  <a:schemeClr val="tx1"/>
                </a:solidFill>
              </a:rPr>
              <a:t> - </a:t>
            </a:r>
            <a:r>
              <a:rPr lang="cs-CZ" dirty="0">
                <a:solidFill>
                  <a:schemeClr val="tx1"/>
                </a:solidFill>
                <a:hlinkClick r:id="rId2"/>
              </a:rPr>
              <a:t>https://e-sbirka.gov.cz/sb/2026/135?zalozka=text</a:t>
            </a:r>
            <a:r>
              <a:rPr lang="cs-CZ" dirty="0">
                <a:solidFill>
                  <a:schemeClr val="tx1"/>
                </a:solidFill>
              </a:rPr>
              <a:t> </a:t>
            </a:r>
            <a:br>
              <a:rPr lang="cs-CZ" dirty="0">
                <a:solidFill>
                  <a:schemeClr val="tx1"/>
                </a:solidFill>
              </a:rPr>
            </a:br>
            <a:r>
              <a:rPr lang="cs-CZ" dirty="0">
                <a:solidFill>
                  <a:schemeClr val="tx1"/>
                </a:solidFill>
              </a:rPr>
              <a:t>- </a:t>
            </a:r>
            <a:r>
              <a:rPr lang="cs-CZ" b="1" dirty="0">
                <a:solidFill>
                  <a:schemeClr val="tx1"/>
                </a:solidFill>
              </a:rPr>
              <a:t>od 1. 8. 2026 nová pozice: „1.05.07 PRACOVNÍK S ŽITOU ZKUŠENOSTÍ (PEER PRACOVNÍK)</a:t>
            </a:r>
            <a:r>
              <a:rPr lang="cs-CZ" dirty="0">
                <a:solidFill>
                  <a:schemeClr val="tx1"/>
                </a:solidFill>
              </a:rPr>
              <a:t>“ (6. – 10. platová třída)</a:t>
            </a:r>
          </a:p>
          <a:p>
            <a:pPr marL="0" indent="0" algn="just">
              <a:buNone/>
            </a:pPr>
            <a:r>
              <a:rPr lang="cs-CZ" dirty="0">
                <a:solidFill>
                  <a:schemeClr val="tx1"/>
                </a:solidFill>
              </a:rPr>
              <a:t>Z důvodové zprávy: „</a:t>
            </a:r>
            <a:r>
              <a:rPr lang="cs-CZ" b="1" dirty="0">
                <a:solidFill>
                  <a:schemeClr val="tx1"/>
                </a:solidFill>
              </a:rPr>
              <a:t>Příklady prací jsou formulovány tak</a:t>
            </a:r>
            <a:r>
              <a:rPr lang="cs-CZ" dirty="0">
                <a:solidFill>
                  <a:schemeClr val="tx1"/>
                </a:solidFill>
              </a:rPr>
              <a:t>, </a:t>
            </a:r>
            <a:br>
              <a:rPr lang="cs-CZ" dirty="0">
                <a:solidFill>
                  <a:schemeClr val="tx1"/>
                </a:solidFill>
              </a:rPr>
            </a:br>
            <a:r>
              <a:rPr lang="cs-CZ" dirty="0">
                <a:solidFill>
                  <a:schemeClr val="tx1"/>
                </a:solidFill>
              </a:rPr>
              <a:t>aby postihovaly zejména podpůrnou, motivační, doprovodnou, edukační, </a:t>
            </a:r>
            <a:r>
              <a:rPr lang="cs-CZ" dirty="0" err="1">
                <a:solidFill>
                  <a:schemeClr val="tx1"/>
                </a:solidFill>
              </a:rPr>
              <a:t>destigmatizační</a:t>
            </a:r>
            <a:r>
              <a:rPr lang="cs-CZ" dirty="0">
                <a:solidFill>
                  <a:schemeClr val="tx1"/>
                </a:solidFill>
              </a:rPr>
              <a:t>, koordinační a metodickou rovinu této práce. Současně jsou vymezeny tak, </a:t>
            </a:r>
            <a:r>
              <a:rPr lang="cs-CZ" b="1" dirty="0">
                <a:solidFill>
                  <a:schemeClr val="tx1"/>
                </a:solidFill>
              </a:rPr>
              <a:t>aby bylo zřejmé, že nejde o náhradu regulovaných odborných profesí, zejména sociálního pracovníka, pracovníka </a:t>
            </a:r>
            <a:br>
              <a:rPr lang="cs-CZ" b="1" dirty="0">
                <a:solidFill>
                  <a:schemeClr val="tx1"/>
                </a:solidFill>
              </a:rPr>
            </a:br>
            <a:r>
              <a:rPr lang="cs-CZ" b="1" dirty="0">
                <a:solidFill>
                  <a:schemeClr val="tx1"/>
                </a:solidFill>
              </a:rPr>
              <a:t>v sociálních službách, zdravotnického pracovníka, psychologa, pedagoga nebo jiného odborného pracovníka</a:t>
            </a:r>
            <a:r>
              <a:rPr lang="cs-CZ" dirty="0">
                <a:solidFill>
                  <a:schemeClr val="tx1"/>
                </a:solidFill>
              </a:rPr>
              <a:t>, </a:t>
            </a:r>
            <a:r>
              <a:rPr lang="cs-CZ" b="1" dirty="0">
                <a:solidFill>
                  <a:schemeClr val="tx1"/>
                </a:solidFill>
              </a:rPr>
              <a:t>ale o zvláštní podpůrnou roli založenou na využití vlastní žité zkušenosti</a:t>
            </a:r>
            <a:r>
              <a:rPr lang="cs-CZ" dirty="0">
                <a:solidFill>
                  <a:schemeClr val="tx1"/>
                </a:solidFill>
              </a:rPr>
              <a:t>.“</a:t>
            </a:r>
          </a:p>
          <a:p>
            <a:pPr algn="just">
              <a:buFontTx/>
              <a:buChar char="-"/>
            </a:pPr>
            <a:endParaRPr lang="cs-CZ" b="1" dirty="0">
              <a:solidFill>
                <a:schemeClr val="tx1"/>
              </a:solidFill>
            </a:endParaRPr>
          </a:p>
          <a:p>
            <a:pPr algn="just">
              <a:buFontTx/>
              <a:buChar char="-"/>
            </a:pPr>
            <a:endParaRPr lang="cs-CZ" b="1" dirty="0">
              <a:solidFill>
                <a:schemeClr val="tx1"/>
              </a:solidFill>
            </a:endParaRPr>
          </a:p>
        </p:txBody>
      </p:sp>
      <p:sp>
        <p:nvSpPr>
          <p:cNvPr id="6" name="Zástupný symbol pro číslo snímku 5">
            <a:extLst>
              <a:ext uri="{FF2B5EF4-FFF2-40B4-BE49-F238E27FC236}">
                <a16:creationId xmlns:a16="http://schemas.microsoft.com/office/drawing/2014/main" id="{27D5AF41-2A4D-5770-4BCE-08989FD55685}"/>
              </a:ext>
            </a:extLst>
          </p:cNvPr>
          <p:cNvSpPr>
            <a:spLocks noGrp="1"/>
          </p:cNvSpPr>
          <p:nvPr>
            <p:ph type="sldNum" sz="quarter" idx="12"/>
          </p:nvPr>
        </p:nvSpPr>
        <p:spPr/>
        <p:txBody>
          <a:bodyPr/>
          <a:lstStyle/>
          <a:p>
            <a:fld id="{F756C1FA-8DED-774F-A9BF-965BD70CC5BD}" type="slidenum">
              <a:rPr lang="cs-CZ" smtClean="0"/>
              <a:pPr/>
              <a:t>18</a:t>
            </a:fld>
            <a:endParaRPr lang="cs-CZ"/>
          </a:p>
        </p:txBody>
      </p:sp>
    </p:spTree>
    <p:extLst>
      <p:ext uri="{BB962C8B-B14F-4D97-AF65-F5344CB8AC3E}">
        <p14:creationId xmlns:p14="http://schemas.microsoft.com/office/powerpoint/2010/main" val="2459716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E5E14-34DB-9AAF-459B-49598530E39B}"/>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95A18DAE-14E0-3E55-4362-72B310C952AA}"/>
              </a:ext>
            </a:extLst>
          </p:cNvPr>
          <p:cNvSpPr>
            <a:spLocks noGrp="1"/>
          </p:cNvSpPr>
          <p:nvPr>
            <p:ph type="title"/>
          </p:nvPr>
        </p:nvSpPr>
        <p:spPr>
          <a:xfrm>
            <a:off x="772886" y="826458"/>
            <a:ext cx="10515600" cy="684000"/>
          </a:xfrm>
        </p:spPr>
        <p:txBody>
          <a:bodyPr>
            <a:noAutofit/>
          </a:bodyPr>
          <a:lstStyle/>
          <a:p>
            <a:pPr algn="just"/>
            <a:r>
              <a:rPr lang="cs-CZ" sz="2800" b="1" dirty="0">
                <a:solidFill>
                  <a:srgbClr val="C4262E"/>
                </a:solidFill>
              </a:rPr>
              <a:t>peer pracovník (peer konzultant)</a:t>
            </a:r>
          </a:p>
        </p:txBody>
      </p:sp>
      <p:sp>
        <p:nvSpPr>
          <p:cNvPr id="3" name="Zástupný obsah 2">
            <a:extLst>
              <a:ext uri="{FF2B5EF4-FFF2-40B4-BE49-F238E27FC236}">
                <a16:creationId xmlns:a16="http://schemas.microsoft.com/office/drawing/2014/main" id="{ADB349E1-E8F0-71C3-FC37-D794DB899773}"/>
              </a:ext>
            </a:extLst>
          </p:cNvPr>
          <p:cNvSpPr>
            <a:spLocks noGrp="1"/>
          </p:cNvSpPr>
          <p:nvPr>
            <p:ph idx="1"/>
          </p:nvPr>
        </p:nvSpPr>
        <p:spPr>
          <a:xfrm>
            <a:off x="838200" y="1436913"/>
            <a:ext cx="10515600" cy="5284562"/>
          </a:xfrm>
        </p:spPr>
        <p:txBody>
          <a:bodyPr>
            <a:normAutofit/>
          </a:bodyPr>
          <a:lstStyle/>
          <a:p>
            <a:pPr marL="0" indent="0" algn="just">
              <a:buNone/>
            </a:pPr>
            <a:r>
              <a:rPr lang="cs-CZ" dirty="0">
                <a:solidFill>
                  <a:schemeClr val="tx1"/>
                </a:solidFill>
              </a:rPr>
              <a:t>Z důvodové zprávy k novele nařízení vlády č. 222/2010 Sb., </a:t>
            </a:r>
            <a:br>
              <a:rPr lang="cs-CZ" dirty="0">
                <a:solidFill>
                  <a:schemeClr val="tx1"/>
                </a:solidFill>
              </a:rPr>
            </a:br>
            <a:r>
              <a:rPr lang="cs-CZ" dirty="0">
                <a:solidFill>
                  <a:schemeClr val="tx1"/>
                </a:solidFill>
              </a:rPr>
              <a:t>o katalogu prací ve veřejných službách a správě:</a:t>
            </a:r>
          </a:p>
          <a:p>
            <a:pPr marL="0" indent="0" algn="just">
              <a:buNone/>
            </a:pPr>
            <a:r>
              <a:rPr lang="cs-CZ" dirty="0">
                <a:solidFill>
                  <a:schemeClr val="tx1"/>
                </a:solidFill>
              </a:rPr>
              <a:t>„Návrh nařízení vlády je předkládán na pokyn předsedy vlády </a:t>
            </a:r>
            <a:br>
              <a:rPr lang="cs-CZ" dirty="0">
                <a:solidFill>
                  <a:schemeClr val="tx1"/>
                </a:solidFill>
              </a:rPr>
            </a:br>
            <a:r>
              <a:rPr lang="cs-CZ" dirty="0">
                <a:solidFill>
                  <a:schemeClr val="tx1"/>
                </a:solidFill>
              </a:rPr>
              <a:t>a v návaznosti na meziresortní jednání k potřebě systémového ukotvení peer pracovníků ve veřejných službách a správě. Návrh představuje rychlé minimální řešení umožňující v krátké době zařazení těchto prací do platového systému veřejných služeb </a:t>
            </a:r>
            <a:br>
              <a:rPr lang="cs-CZ" dirty="0">
                <a:solidFill>
                  <a:schemeClr val="tx1"/>
                </a:solidFill>
              </a:rPr>
            </a:br>
            <a:r>
              <a:rPr lang="cs-CZ" dirty="0">
                <a:solidFill>
                  <a:schemeClr val="tx1"/>
                </a:solidFill>
              </a:rPr>
              <a:t>a správy, a to s předpokládanou účinností od 1. srpna 2026.“</a:t>
            </a:r>
          </a:p>
          <a:p>
            <a:pPr algn="just">
              <a:buFontTx/>
              <a:buChar char="-"/>
            </a:pPr>
            <a:endParaRPr lang="cs-CZ" b="1" dirty="0">
              <a:solidFill>
                <a:schemeClr val="tx1"/>
              </a:solidFill>
            </a:endParaRPr>
          </a:p>
          <a:p>
            <a:pPr algn="just">
              <a:buFontTx/>
              <a:buChar char="-"/>
            </a:pPr>
            <a:endParaRPr lang="cs-CZ" b="1" dirty="0">
              <a:solidFill>
                <a:schemeClr val="tx1"/>
              </a:solidFill>
            </a:endParaRPr>
          </a:p>
        </p:txBody>
      </p:sp>
      <p:sp>
        <p:nvSpPr>
          <p:cNvPr id="6" name="Zástupný symbol pro číslo snímku 5">
            <a:extLst>
              <a:ext uri="{FF2B5EF4-FFF2-40B4-BE49-F238E27FC236}">
                <a16:creationId xmlns:a16="http://schemas.microsoft.com/office/drawing/2014/main" id="{1BB2525D-2E90-E6FF-365F-C108DCF63446}"/>
              </a:ext>
            </a:extLst>
          </p:cNvPr>
          <p:cNvSpPr>
            <a:spLocks noGrp="1"/>
          </p:cNvSpPr>
          <p:nvPr>
            <p:ph type="sldNum" sz="quarter" idx="12"/>
          </p:nvPr>
        </p:nvSpPr>
        <p:spPr/>
        <p:txBody>
          <a:bodyPr/>
          <a:lstStyle/>
          <a:p>
            <a:fld id="{F756C1FA-8DED-774F-A9BF-965BD70CC5BD}" type="slidenum">
              <a:rPr lang="cs-CZ" smtClean="0"/>
              <a:pPr/>
              <a:t>19</a:t>
            </a:fld>
            <a:endParaRPr lang="cs-CZ"/>
          </a:p>
        </p:txBody>
      </p:sp>
    </p:spTree>
    <p:extLst>
      <p:ext uri="{BB962C8B-B14F-4D97-AF65-F5344CB8AC3E}">
        <p14:creationId xmlns:p14="http://schemas.microsoft.com/office/powerpoint/2010/main" val="187125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91DCB-EA41-BDF9-1A55-089CA13BEB01}"/>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E8BF9BBE-2521-CD49-B22E-A1D4A216F0AF}"/>
              </a:ext>
            </a:extLst>
          </p:cNvPr>
          <p:cNvSpPr>
            <a:spLocks noGrp="1"/>
          </p:cNvSpPr>
          <p:nvPr>
            <p:ph type="title"/>
          </p:nvPr>
        </p:nvSpPr>
        <p:spPr>
          <a:xfrm>
            <a:off x="838200" y="956829"/>
            <a:ext cx="10515600" cy="961200"/>
          </a:xfrm>
        </p:spPr>
        <p:txBody>
          <a:bodyPr>
            <a:normAutofit fontScale="90000"/>
          </a:bodyPr>
          <a:lstStyle/>
          <a:p>
            <a:br>
              <a:rPr lang="cs-CZ" sz="4400" dirty="0"/>
            </a:br>
            <a:endParaRPr lang="cs-CZ" dirty="0"/>
          </a:p>
        </p:txBody>
      </p:sp>
      <p:sp>
        <p:nvSpPr>
          <p:cNvPr id="3" name="Zástupný obsah 2">
            <a:extLst>
              <a:ext uri="{FF2B5EF4-FFF2-40B4-BE49-F238E27FC236}">
                <a16:creationId xmlns:a16="http://schemas.microsoft.com/office/drawing/2014/main" id="{B0F85C7C-10A8-8EBB-9CF0-844DE36632DA}"/>
              </a:ext>
            </a:extLst>
          </p:cNvPr>
          <p:cNvSpPr>
            <a:spLocks noGrp="1"/>
          </p:cNvSpPr>
          <p:nvPr>
            <p:ph idx="1"/>
          </p:nvPr>
        </p:nvSpPr>
        <p:spPr>
          <a:xfrm>
            <a:off x="838200" y="1341119"/>
            <a:ext cx="10515600" cy="5380355"/>
          </a:xfrm>
        </p:spPr>
        <p:txBody>
          <a:bodyPr>
            <a:normAutofit/>
          </a:bodyPr>
          <a:lstStyle/>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lgn="ctr">
              <a:buNone/>
            </a:pPr>
            <a:r>
              <a:rPr lang="cs-CZ" sz="4000" b="1" i="1" dirty="0">
                <a:solidFill>
                  <a:srgbClr val="6BB7EB"/>
                </a:solidFill>
                <a:latin typeface="Arial" panose="020B0604020202020204" pitchFamily="34" charset="0"/>
                <a:ea typeface="Times New Roman" panose="02020603050405020304" pitchFamily="18" charset="0"/>
                <a:cs typeface="Arial" panose="020B0604020202020204" pitchFamily="34" charset="0"/>
              </a:rPr>
              <a:t>Sociálně – zdravotní služby</a:t>
            </a:r>
            <a:br>
              <a:rPr lang="cs-CZ" sz="4400" b="1" dirty="0">
                <a:latin typeface="Arial" panose="020B0604020202020204" pitchFamily="34" charset="0"/>
                <a:ea typeface="Times New Roman" panose="02020603050405020304" pitchFamily="18" charset="0"/>
                <a:cs typeface="Arial" panose="020B0604020202020204" pitchFamily="34" charset="0"/>
              </a:rPr>
            </a:br>
            <a:endParaRPr lang="cs-CZ" sz="4000" b="1" i="1" dirty="0">
              <a:solidFill>
                <a:srgbClr val="A5C659"/>
              </a:solidFill>
            </a:endParaRPr>
          </a:p>
        </p:txBody>
      </p:sp>
      <p:sp>
        <p:nvSpPr>
          <p:cNvPr id="6" name="Zástupný symbol pro číslo snímku 5">
            <a:extLst>
              <a:ext uri="{FF2B5EF4-FFF2-40B4-BE49-F238E27FC236}">
                <a16:creationId xmlns:a16="http://schemas.microsoft.com/office/drawing/2014/main" id="{C486F739-9DCC-0308-40EB-7306B5AB5488}"/>
              </a:ext>
            </a:extLst>
          </p:cNvPr>
          <p:cNvSpPr>
            <a:spLocks noGrp="1"/>
          </p:cNvSpPr>
          <p:nvPr>
            <p:ph type="sldNum" sz="quarter" idx="12"/>
          </p:nvPr>
        </p:nvSpPr>
        <p:spPr/>
        <p:txBody>
          <a:bodyPr/>
          <a:lstStyle/>
          <a:p>
            <a:fld id="{F756C1FA-8DED-774F-A9BF-965BD70CC5BD}" type="slidenum">
              <a:rPr lang="cs-CZ" smtClean="0"/>
              <a:pPr/>
              <a:t>20</a:t>
            </a:fld>
            <a:endParaRPr lang="cs-CZ"/>
          </a:p>
        </p:txBody>
      </p:sp>
    </p:spTree>
    <p:extLst>
      <p:ext uri="{BB962C8B-B14F-4D97-AF65-F5344CB8AC3E}">
        <p14:creationId xmlns:p14="http://schemas.microsoft.com/office/powerpoint/2010/main" val="1870594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A7B83-8C88-AFBA-837E-D050CF675508}"/>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70716C0D-942A-787D-FEC6-C90DDD54823D}"/>
              </a:ext>
            </a:extLst>
          </p:cNvPr>
          <p:cNvSpPr>
            <a:spLocks noGrp="1"/>
          </p:cNvSpPr>
          <p:nvPr>
            <p:ph type="title"/>
          </p:nvPr>
        </p:nvSpPr>
        <p:spPr>
          <a:xfrm>
            <a:off x="838200" y="1208756"/>
            <a:ext cx="10515600" cy="961200"/>
          </a:xfrm>
        </p:spPr>
        <p:txBody>
          <a:bodyPr>
            <a:normAutofit fontScale="90000"/>
          </a:bodyPr>
          <a:lstStyle/>
          <a:p>
            <a:r>
              <a:rPr lang="cs-CZ" sz="3100" b="1" dirty="0">
                <a:solidFill>
                  <a:srgbClr val="92D050"/>
                </a:solidFill>
              </a:rPr>
              <a:t>Připomenutí (tento text byl zasláno </a:t>
            </a:r>
            <a:r>
              <a:rPr lang="cs-CZ" sz="3100" b="1" dirty="0" err="1">
                <a:solidFill>
                  <a:srgbClr val="92D050"/>
                </a:solidFill>
              </a:rPr>
              <a:t>KISSoSem</a:t>
            </a:r>
            <a:r>
              <a:rPr lang="cs-CZ" sz="3100" b="1" dirty="0">
                <a:solidFill>
                  <a:srgbClr val="92D050"/>
                </a:solidFill>
              </a:rPr>
              <a:t>) - </a:t>
            </a:r>
            <a:r>
              <a:rPr lang="cs-CZ" sz="3100" b="1" dirty="0">
                <a:solidFill>
                  <a:srgbClr val="6BB7EB"/>
                </a:solidFill>
              </a:rPr>
              <a:t>nová povinnost dle § 80a zákona o soc. službách – ošetřovatelská péče</a:t>
            </a:r>
            <a:r>
              <a:rPr lang="cs-CZ" sz="3100" b="1" u="sng" dirty="0">
                <a:solidFill>
                  <a:srgbClr val="6BB7EB"/>
                </a:solidFill>
              </a:rPr>
              <a:t> </a:t>
            </a:r>
            <a:br>
              <a:rPr lang="cs-CZ" sz="4400" dirty="0"/>
            </a:br>
            <a:endParaRPr lang="cs-CZ" dirty="0"/>
          </a:p>
        </p:txBody>
      </p:sp>
      <p:sp>
        <p:nvSpPr>
          <p:cNvPr id="3" name="Zástupný obsah 2">
            <a:extLst>
              <a:ext uri="{FF2B5EF4-FFF2-40B4-BE49-F238E27FC236}">
                <a16:creationId xmlns:a16="http://schemas.microsoft.com/office/drawing/2014/main" id="{E321F76D-B3FD-97F7-C2DD-54E599A781EE}"/>
              </a:ext>
            </a:extLst>
          </p:cNvPr>
          <p:cNvSpPr>
            <a:spLocks noGrp="1"/>
          </p:cNvSpPr>
          <p:nvPr>
            <p:ph idx="1"/>
          </p:nvPr>
        </p:nvSpPr>
        <p:spPr>
          <a:xfrm>
            <a:off x="838200" y="1341119"/>
            <a:ext cx="10515600" cy="5380355"/>
          </a:xfrm>
        </p:spPr>
        <p:txBody>
          <a:bodyPr>
            <a:normAutofit/>
          </a:bodyPr>
          <a:lstStyle/>
          <a:p>
            <a:pPr algn="just"/>
            <a:endParaRPr lang="cs-CZ" dirty="0">
              <a:solidFill>
                <a:schemeClr val="tx1"/>
              </a:solidFill>
            </a:endParaRPr>
          </a:p>
          <a:p>
            <a:pPr algn="just"/>
            <a:r>
              <a:rPr lang="cs-CZ" dirty="0">
                <a:solidFill>
                  <a:schemeClr val="tx1"/>
                </a:solidFill>
              </a:rPr>
              <a:t>Určené druhy soc. služeb (5 druhů služeb: </a:t>
            </a:r>
            <a:r>
              <a:rPr lang="cs-CZ" b="1" dirty="0">
                <a:solidFill>
                  <a:schemeClr val="tx1"/>
                </a:solidFill>
              </a:rPr>
              <a:t>domovy </a:t>
            </a:r>
            <a:br>
              <a:rPr lang="cs-CZ" b="1" dirty="0">
                <a:solidFill>
                  <a:schemeClr val="tx1"/>
                </a:solidFill>
              </a:rPr>
            </a:br>
            <a:r>
              <a:rPr lang="cs-CZ" b="1" dirty="0">
                <a:solidFill>
                  <a:schemeClr val="tx1"/>
                </a:solidFill>
              </a:rPr>
              <a:t>pro seniory, domovy se zvláštním režimem, domovy pro osoby se zdravotním postižením, týdenní stacionáře, odlehčovací služby v pobytové formě</a:t>
            </a:r>
            <a:r>
              <a:rPr lang="cs-CZ" dirty="0">
                <a:solidFill>
                  <a:schemeClr val="tx1"/>
                </a:solidFill>
              </a:rPr>
              <a:t>) </a:t>
            </a:r>
            <a:r>
              <a:rPr lang="cs-CZ" b="1" dirty="0">
                <a:solidFill>
                  <a:schemeClr val="tx1"/>
                </a:solidFill>
              </a:rPr>
              <a:t>mají povinnost zajistit (či zprostředkovat) ošetřovatelskou péči.</a:t>
            </a:r>
            <a:endParaRPr lang="cs-CZ" dirty="0">
              <a:solidFill>
                <a:schemeClr val="tx1"/>
              </a:solidFill>
            </a:endParaRPr>
          </a:p>
          <a:p>
            <a:pPr algn="just"/>
            <a:r>
              <a:rPr lang="cs-CZ" b="1" dirty="0">
                <a:solidFill>
                  <a:schemeClr val="tx1"/>
                </a:solidFill>
              </a:rPr>
              <a:t>Poskytovatel</a:t>
            </a:r>
            <a:r>
              <a:rPr lang="cs-CZ" dirty="0">
                <a:solidFill>
                  <a:schemeClr val="tx1"/>
                </a:solidFill>
              </a:rPr>
              <a:t> (výše uvedených druhů služeb) </a:t>
            </a:r>
            <a:r>
              <a:rPr lang="cs-CZ" b="1" dirty="0">
                <a:solidFill>
                  <a:schemeClr val="tx1"/>
                </a:solidFill>
              </a:rPr>
              <a:t>je povinen nejpozději ke dni započetí poskytování dané </a:t>
            </a:r>
            <a:br>
              <a:rPr lang="cs-CZ" b="1" dirty="0">
                <a:solidFill>
                  <a:schemeClr val="tx1"/>
                </a:solidFill>
              </a:rPr>
            </a:br>
            <a:r>
              <a:rPr lang="cs-CZ" b="1" dirty="0">
                <a:solidFill>
                  <a:schemeClr val="tx1"/>
                </a:solidFill>
              </a:rPr>
              <a:t>soc. služby</a:t>
            </a:r>
            <a:r>
              <a:rPr lang="cs-CZ" dirty="0">
                <a:solidFill>
                  <a:schemeClr val="tx1"/>
                </a:solidFill>
              </a:rPr>
              <a:t> </a:t>
            </a:r>
            <a:r>
              <a:rPr lang="cs-CZ" b="1" dirty="0">
                <a:solidFill>
                  <a:schemeClr val="tx1"/>
                </a:solidFill>
              </a:rPr>
              <a:t>zajistit</a:t>
            </a:r>
            <a:r>
              <a:rPr lang="cs-CZ" dirty="0">
                <a:solidFill>
                  <a:schemeClr val="tx1"/>
                </a:solidFill>
              </a:rPr>
              <a:t> osobám, kterým poskytuje tyto služby, </a:t>
            </a:r>
            <a:r>
              <a:rPr lang="cs-CZ" b="1" dirty="0">
                <a:solidFill>
                  <a:schemeClr val="tx1"/>
                </a:solidFill>
              </a:rPr>
              <a:t>poskytování zdravotní </a:t>
            </a:r>
            <a:r>
              <a:rPr lang="cs-CZ" b="1">
                <a:solidFill>
                  <a:schemeClr val="tx1"/>
                </a:solidFill>
              </a:rPr>
              <a:t>péče </a:t>
            </a:r>
            <a:br>
              <a:rPr lang="cs-CZ" b="1" dirty="0">
                <a:solidFill>
                  <a:schemeClr val="tx1"/>
                </a:solidFill>
              </a:rPr>
            </a:br>
            <a:r>
              <a:rPr lang="cs-CZ" b="1" dirty="0">
                <a:solidFill>
                  <a:schemeClr val="tx1"/>
                </a:solidFill>
              </a:rPr>
              <a:t>v rozsahu </a:t>
            </a:r>
            <a:r>
              <a:rPr lang="cs-CZ" b="1" u="sng" dirty="0">
                <a:solidFill>
                  <a:schemeClr val="tx1"/>
                </a:solidFill>
              </a:rPr>
              <a:t>ošetřovatelské péče</a:t>
            </a:r>
            <a:r>
              <a:rPr lang="cs-CZ" dirty="0">
                <a:solidFill>
                  <a:schemeClr val="tx1"/>
                </a:solidFill>
              </a:rPr>
              <a:t> podle zákona o zdravotních službách.</a:t>
            </a:r>
          </a:p>
          <a:p>
            <a:pPr>
              <a:buFontTx/>
              <a:buChar char="-"/>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A83920AB-D00E-13A1-AD47-CBEA465E6779}"/>
              </a:ext>
            </a:extLst>
          </p:cNvPr>
          <p:cNvSpPr>
            <a:spLocks noGrp="1"/>
          </p:cNvSpPr>
          <p:nvPr>
            <p:ph type="sldNum" sz="quarter" idx="12"/>
          </p:nvPr>
        </p:nvSpPr>
        <p:spPr/>
        <p:txBody>
          <a:bodyPr/>
          <a:lstStyle/>
          <a:p>
            <a:fld id="{F756C1FA-8DED-774F-A9BF-965BD70CC5BD}" type="slidenum">
              <a:rPr lang="cs-CZ" smtClean="0"/>
              <a:pPr/>
              <a:t>21</a:t>
            </a:fld>
            <a:endParaRPr lang="cs-CZ"/>
          </a:p>
        </p:txBody>
      </p:sp>
    </p:spTree>
    <p:extLst>
      <p:ext uri="{BB962C8B-B14F-4D97-AF65-F5344CB8AC3E}">
        <p14:creationId xmlns:p14="http://schemas.microsoft.com/office/powerpoint/2010/main" val="31296123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599BA8-96A1-B8CF-4A7F-780503D873FB}"/>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A6158BE6-B2C7-3BB9-FB10-DA05DA0821C8}"/>
              </a:ext>
            </a:extLst>
          </p:cNvPr>
          <p:cNvSpPr>
            <a:spLocks noGrp="1"/>
          </p:cNvSpPr>
          <p:nvPr>
            <p:ph type="title"/>
          </p:nvPr>
        </p:nvSpPr>
        <p:spPr>
          <a:xfrm>
            <a:off x="838200" y="742225"/>
            <a:ext cx="10515600" cy="961200"/>
          </a:xfrm>
        </p:spPr>
        <p:txBody>
          <a:bodyPr>
            <a:normAutofit/>
          </a:bodyPr>
          <a:lstStyle/>
          <a:p>
            <a:r>
              <a:rPr lang="cs-CZ" sz="2800" b="1" dirty="0">
                <a:solidFill>
                  <a:srgbClr val="6BB7EB"/>
                </a:solidFill>
              </a:rPr>
              <a:t>nová povinnost dle § 80a zákona o soc. službách </a:t>
            </a:r>
            <a:br>
              <a:rPr lang="cs-CZ" sz="2800" b="1" dirty="0">
                <a:solidFill>
                  <a:srgbClr val="6BB7EB"/>
                </a:solidFill>
              </a:rPr>
            </a:br>
            <a:r>
              <a:rPr lang="cs-CZ" sz="2800" b="1" dirty="0">
                <a:solidFill>
                  <a:srgbClr val="6BB7EB"/>
                </a:solidFill>
              </a:rPr>
              <a:t>– ošetřovatelská péče</a:t>
            </a:r>
            <a:endParaRPr lang="cs-CZ" sz="2800" dirty="0">
              <a:solidFill>
                <a:srgbClr val="6BB7EB"/>
              </a:solidFill>
            </a:endParaRPr>
          </a:p>
        </p:txBody>
      </p:sp>
      <p:sp>
        <p:nvSpPr>
          <p:cNvPr id="3" name="Zástupný obsah 2">
            <a:extLst>
              <a:ext uri="{FF2B5EF4-FFF2-40B4-BE49-F238E27FC236}">
                <a16:creationId xmlns:a16="http://schemas.microsoft.com/office/drawing/2014/main" id="{486E07EB-0BF3-338F-EFF7-173517D7DDF4}"/>
              </a:ext>
            </a:extLst>
          </p:cNvPr>
          <p:cNvSpPr>
            <a:spLocks noGrp="1"/>
          </p:cNvSpPr>
          <p:nvPr>
            <p:ph idx="1"/>
          </p:nvPr>
        </p:nvSpPr>
        <p:spPr>
          <a:xfrm>
            <a:off x="838200" y="1341119"/>
            <a:ext cx="10515600" cy="5380355"/>
          </a:xfrm>
        </p:spPr>
        <p:txBody>
          <a:bodyPr>
            <a:normAutofit fontScale="85000" lnSpcReduction="20000"/>
          </a:bodyPr>
          <a:lstStyle/>
          <a:p>
            <a:pPr marL="0" indent="0" algn="just">
              <a:buNone/>
            </a:pPr>
            <a:endParaRPr lang="cs-CZ" b="1" dirty="0">
              <a:solidFill>
                <a:schemeClr val="tx1"/>
              </a:solidFill>
            </a:endParaRPr>
          </a:p>
          <a:p>
            <a:pPr marL="0" indent="0" algn="just">
              <a:buNone/>
            </a:pPr>
            <a:r>
              <a:rPr lang="cs-CZ" b="1" dirty="0">
                <a:solidFill>
                  <a:schemeClr val="tx1"/>
                </a:solidFill>
              </a:rPr>
              <a:t>-</a:t>
            </a:r>
            <a:r>
              <a:rPr lang="cs-CZ" dirty="0">
                <a:solidFill>
                  <a:schemeClr val="tx1"/>
                </a:solidFill>
              </a:rPr>
              <a:t> </a:t>
            </a:r>
            <a:r>
              <a:rPr lang="cs-CZ" b="1" dirty="0">
                <a:solidFill>
                  <a:schemeClr val="tx1"/>
                </a:solidFill>
              </a:rPr>
              <a:t>zajistí poskytování zdravotní péče prostřednictvím buď:</a:t>
            </a:r>
            <a:endParaRPr lang="cs-CZ" dirty="0">
              <a:solidFill>
                <a:schemeClr val="tx1"/>
              </a:solidFill>
            </a:endParaRPr>
          </a:p>
          <a:p>
            <a:pPr marL="0" indent="0" algn="just">
              <a:buNone/>
            </a:pPr>
            <a:r>
              <a:rPr lang="cs-CZ" b="1" dirty="0">
                <a:solidFill>
                  <a:schemeClr val="tx1"/>
                </a:solidFill>
              </a:rPr>
              <a:t>a)</a:t>
            </a:r>
            <a:r>
              <a:rPr lang="cs-CZ" dirty="0">
                <a:solidFill>
                  <a:schemeClr val="tx1"/>
                </a:solidFill>
              </a:rPr>
              <a:t> </a:t>
            </a:r>
            <a:r>
              <a:rPr lang="cs-CZ" b="1" dirty="0">
                <a:solidFill>
                  <a:schemeClr val="tx1"/>
                </a:solidFill>
              </a:rPr>
              <a:t>svých zaměstnanců</a:t>
            </a:r>
            <a:r>
              <a:rPr lang="cs-CZ" dirty="0">
                <a:solidFill>
                  <a:schemeClr val="tx1"/>
                </a:solidFill>
              </a:rPr>
              <a:t> (pak je třeba </a:t>
            </a:r>
            <a:r>
              <a:rPr lang="cs-CZ" b="1" dirty="0">
                <a:solidFill>
                  <a:schemeClr val="tx1"/>
                </a:solidFill>
              </a:rPr>
              <a:t>registrujícímu orgánu doložit oprávnění k poskytování zdravotní služby</a:t>
            </a:r>
            <a:r>
              <a:rPr lang="cs-CZ" dirty="0">
                <a:solidFill>
                  <a:schemeClr val="tx1"/>
                </a:solidFill>
              </a:rPr>
              <a:t>, jakmile dojde k jeho získání</a:t>
            </a:r>
            <a:r>
              <a:rPr lang="cs-CZ" b="1" dirty="0">
                <a:solidFill>
                  <a:schemeClr val="tx1"/>
                </a:solidFill>
              </a:rPr>
              <a:t>, </a:t>
            </a:r>
            <a:br>
              <a:rPr lang="cs-CZ" b="1" dirty="0">
                <a:solidFill>
                  <a:schemeClr val="tx1"/>
                </a:solidFill>
              </a:rPr>
            </a:br>
            <a:r>
              <a:rPr lang="cs-CZ" b="1" dirty="0">
                <a:solidFill>
                  <a:schemeClr val="tx1"/>
                </a:solidFill>
              </a:rPr>
              <a:t>a to rozhodnutí s doložkou právní moci</a:t>
            </a:r>
            <a:r>
              <a:rPr lang="cs-CZ" dirty="0">
                <a:solidFill>
                  <a:schemeClr val="tx1"/>
                </a:solidFill>
              </a:rPr>
              <a:t>)</a:t>
            </a:r>
          </a:p>
          <a:p>
            <a:pPr marL="0" indent="0" algn="just">
              <a:buNone/>
            </a:pPr>
            <a:r>
              <a:rPr lang="cs-CZ" dirty="0">
                <a:solidFill>
                  <a:schemeClr val="tx1"/>
                </a:solidFill>
              </a:rPr>
              <a:t>(pozn.: subjektu, který poskytoval některý z těchto 4 druhů služeb: domovy pro seniory, domovy se zvláštním režimem, domovy pro osoby se zdravotním postižením, týdenní stacionáře před 1. 1. 2026, plyne přechodné období, po které je možno zajišťovat službu vlastními zaměstnanci </a:t>
            </a:r>
            <a:br>
              <a:rPr lang="cs-CZ" dirty="0">
                <a:solidFill>
                  <a:schemeClr val="tx1"/>
                </a:solidFill>
              </a:rPr>
            </a:br>
            <a:r>
              <a:rPr lang="cs-CZ" dirty="0">
                <a:solidFill>
                  <a:schemeClr val="tx1"/>
                </a:solidFill>
              </a:rPr>
              <a:t>bez rozhodnutí o registraci zdrav. služby – a to do 31. 12. 2026, respektive </a:t>
            </a:r>
            <a:br>
              <a:rPr lang="cs-CZ" dirty="0">
                <a:solidFill>
                  <a:schemeClr val="tx1"/>
                </a:solidFill>
              </a:rPr>
            </a:br>
            <a:r>
              <a:rPr lang="cs-CZ" dirty="0">
                <a:solidFill>
                  <a:schemeClr val="tx1"/>
                </a:solidFill>
              </a:rPr>
              <a:t>- za předpokladu, že do 30. 9. 2026 požádá o udělení oprávnění </a:t>
            </a:r>
            <a:br>
              <a:rPr lang="cs-CZ" dirty="0">
                <a:solidFill>
                  <a:schemeClr val="tx1"/>
                </a:solidFill>
              </a:rPr>
            </a:br>
            <a:r>
              <a:rPr lang="cs-CZ" dirty="0">
                <a:solidFill>
                  <a:schemeClr val="tx1"/>
                </a:solidFill>
              </a:rPr>
              <a:t>k poskytování ošetřovatelské péče v zařízeních sociálních služeb podle § 10 odst. 1 písm. c) zákona č. 372/2011 Sb., ve znění pozdějších předpisů, je oprávněn poskytovat tyto zdravotní služby bez oprávnění až do nabytí právní moci rozhodnutí o této žádosti;</a:t>
            </a:r>
          </a:p>
          <a:p>
            <a:pPr marL="0" indent="0" algn="just">
              <a:buNone/>
            </a:pPr>
            <a:r>
              <a:rPr lang="cs-CZ" dirty="0">
                <a:solidFill>
                  <a:schemeClr val="tx1"/>
                </a:solidFill>
              </a:rPr>
              <a:t>na subjekt, který poskytoval odlehčovací službu v pobytové formě i před </a:t>
            </a:r>
            <a:br>
              <a:rPr lang="cs-CZ" dirty="0">
                <a:solidFill>
                  <a:schemeClr val="tx1"/>
                </a:solidFill>
              </a:rPr>
            </a:br>
            <a:r>
              <a:rPr lang="cs-CZ" dirty="0">
                <a:solidFill>
                  <a:schemeClr val="tx1"/>
                </a:solidFill>
              </a:rPr>
              <a:t>1. 1. 2026, se výše uvedené přechodné období nevztahuje, je nutno zajistit tedy získání oprávnění k poskytování zdrav. služby co nejdříve)</a:t>
            </a:r>
          </a:p>
          <a:p>
            <a:pPr>
              <a:buFontTx/>
              <a:buChar char="-"/>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8A190A6B-D11A-DD0F-222E-207A0A5DF31E}"/>
              </a:ext>
            </a:extLst>
          </p:cNvPr>
          <p:cNvSpPr>
            <a:spLocks noGrp="1"/>
          </p:cNvSpPr>
          <p:nvPr>
            <p:ph type="sldNum" sz="quarter" idx="12"/>
          </p:nvPr>
        </p:nvSpPr>
        <p:spPr/>
        <p:txBody>
          <a:bodyPr/>
          <a:lstStyle/>
          <a:p>
            <a:fld id="{F756C1FA-8DED-774F-A9BF-965BD70CC5BD}" type="slidenum">
              <a:rPr lang="cs-CZ" smtClean="0"/>
              <a:pPr/>
              <a:t>22</a:t>
            </a:fld>
            <a:endParaRPr lang="cs-CZ"/>
          </a:p>
        </p:txBody>
      </p:sp>
    </p:spTree>
    <p:extLst>
      <p:ext uri="{BB962C8B-B14F-4D97-AF65-F5344CB8AC3E}">
        <p14:creationId xmlns:p14="http://schemas.microsoft.com/office/powerpoint/2010/main" val="29663463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1ED5F-DEFF-8E56-3766-F9DA5AEF0EBD}"/>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3BF1BA10-8603-FEFA-5FE0-B479ECBB04DE}"/>
              </a:ext>
            </a:extLst>
          </p:cNvPr>
          <p:cNvSpPr>
            <a:spLocks noGrp="1"/>
          </p:cNvSpPr>
          <p:nvPr>
            <p:ph type="title"/>
          </p:nvPr>
        </p:nvSpPr>
        <p:spPr>
          <a:xfrm>
            <a:off x="838200" y="956829"/>
            <a:ext cx="10515600" cy="961200"/>
          </a:xfrm>
        </p:spPr>
        <p:txBody>
          <a:bodyPr>
            <a:normAutofit fontScale="90000"/>
          </a:bodyPr>
          <a:lstStyle/>
          <a:p>
            <a:r>
              <a:rPr lang="cs-CZ" sz="3100" b="1" dirty="0">
                <a:solidFill>
                  <a:srgbClr val="6BB7EB"/>
                </a:solidFill>
              </a:rPr>
              <a:t>nová povinnost dle § 80a zákona o soc. službách </a:t>
            </a:r>
            <a:br>
              <a:rPr lang="cs-CZ" sz="3100" b="1" dirty="0">
                <a:solidFill>
                  <a:srgbClr val="6BB7EB"/>
                </a:solidFill>
              </a:rPr>
            </a:br>
            <a:r>
              <a:rPr lang="cs-CZ" sz="3100" b="1" dirty="0">
                <a:solidFill>
                  <a:srgbClr val="6BB7EB"/>
                </a:solidFill>
              </a:rPr>
              <a:t>– ošetřovatelská péče</a:t>
            </a:r>
            <a:br>
              <a:rPr lang="cs-CZ" sz="4400" dirty="0"/>
            </a:br>
            <a:endParaRPr lang="cs-CZ" dirty="0"/>
          </a:p>
        </p:txBody>
      </p:sp>
      <p:sp>
        <p:nvSpPr>
          <p:cNvPr id="3" name="Zástupný obsah 2">
            <a:extLst>
              <a:ext uri="{FF2B5EF4-FFF2-40B4-BE49-F238E27FC236}">
                <a16:creationId xmlns:a16="http://schemas.microsoft.com/office/drawing/2014/main" id="{95E637D8-9356-2C81-C936-1640518AD07F}"/>
              </a:ext>
            </a:extLst>
          </p:cNvPr>
          <p:cNvSpPr>
            <a:spLocks noGrp="1"/>
          </p:cNvSpPr>
          <p:nvPr>
            <p:ph idx="1"/>
          </p:nvPr>
        </p:nvSpPr>
        <p:spPr>
          <a:xfrm>
            <a:off x="838200" y="1341119"/>
            <a:ext cx="10515600" cy="5380355"/>
          </a:xfrm>
        </p:spPr>
        <p:txBody>
          <a:bodyPr>
            <a:normAutofit/>
          </a:bodyPr>
          <a:lstStyle/>
          <a:p>
            <a:pPr marL="0" indent="0" algn="just">
              <a:buNone/>
            </a:pPr>
            <a:endParaRPr lang="cs-CZ" b="1" dirty="0">
              <a:solidFill>
                <a:schemeClr val="tx1"/>
              </a:solidFill>
            </a:endParaRPr>
          </a:p>
          <a:p>
            <a:pPr marL="0" indent="0" algn="just">
              <a:buNone/>
            </a:pPr>
            <a:r>
              <a:rPr lang="cs-CZ" b="1" dirty="0">
                <a:solidFill>
                  <a:schemeClr val="tx1"/>
                </a:solidFill>
              </a:rPr>
              <a:t>b)</a:t>
            </a:r>
            <a:r>
              <a:rPr lang="cs-CZ" dirty="0">
                <a:solidFill>
                  <a:schemeClr val="tx1"/>
                </a:solidFill>
              </a:rPr>
              <a:t> </a:t>
            </a:r>
            <a:r>
              <a:rPr lang="cs-CZ" b="1" dirty="0">
                <a:solidFill>
                  <a:schemeClr val="tx1"/>
                </a:solidFill>
              </a:rPr>
              <a:t>jiného poskytovatele zdravotních služeb</a:t>
            </a:r>
            <a:r>
              <a:rPr lang="cs-CZ" dirty="0">
                <a:solidFill>
                  <a:schemeClr val="tx1"/>
                </a:solidFill>
              </a:rPr>
              <a:t>, a to na základě</a:t>
            </a:r>
          </a:p>
          <a:p>
            <a:pPr marL="0" indent="0" algn="just">
              <a:buNone/>
            </a:pPr>
            <a:r>
              <a:rPr lang="cs-CZ" b="1" dirty="0">
                <a:solidFill>
                  <a:schemeClr val="tx1"/>
                </a:solidFill>
              </a:rPr>
              <a:t>1.</a:t>
            </a:r>
            <a:r>
              <a:rPr lang="cs-CZ" dirty="0">
                <a:solidFill>
                  <a:schemeClr val="tx1"/>
                </a:solidFill>
              </a:rPr>
              <a:t> </a:t>
            </a:r>
            <a:r>
              <a:rPr lang="cs-CZ" b="1" dirty="0">
                <a:solidFill>
                  <a:schemeClr val="tx1"/>
                </a:solidFill>
              </a:rPr>
              <a:t>smlouvy</a:t>
            </a:r>
            <a:r>
              <a:rPr lang="cs-CZ" dirty="0">
                <a:solidFill>
                  <a:schemeClr val="tx1"/>
                </a:solidFill>
              </a:rPr>
              <a:t> </a:t>
            </a:r>
            <a:r>
              <a:rPr lang="cs-CZ" b="1" dirty="0">
                <a:solidFill>
                  <a:schemeClr val="tx1"/>
                </a:solidFill>
              </a:rPr>
              <a:t>o poskytování domácí péče v rozsahu ošetřovatelské péče</a:t>
            </a:r>
            <a:r>
              <a:rPr lang="cs-CZ" dirty="0">
                <a:solidFill>
                  <a:schemeClr val="tx1"/>
                </a:solidFill>
              </a:rPr>
              <a:t> (</a:t>
            </a:r>
            <a:r>
              <a:rPr lang="cs-CZ" b="1" dirty="0">
                <a:solidFill>
                  <a:schemeClr val="tx1"/>
                </a:solidFill>
              </a:rPr>
              <a:t>tu je třeba registrujícímu orgánu také doložit</a:t>
            </a:r>
            <a:r>
              <a:rPr lang="cs-CZ" dirty="0">
                <a:solidFill>
                  <a:schemeClr val="tx1"/>
                </a:solidFill>
              </a:rPr>
              <a:t>),</a:t>
            </a:r>
          </a:p>
          <a:p>
            <a:pPr marL="0" indent="0" algn="just">
              <a:buNone/>
            </a:pPr>
            <a:r>
              <a:rPr lang="cs-CZ" dirty="0">
                <a:solidFill>
                  <a:schemeClr val="tx1"/>
                </a:solidFill>
              </a:rPr>
              <a:t>(pozn.: daný </a:t>
            </a:r>
            <a:r>
              <a:rPr lang="cs-CZ" b="1" dirty="0">
                <a:solidFill>
                  <a:schemeClr val="tx1"/>
                </a:solidFill>
              </a:rPr>
              <a:t>externí poskytovatel musí mít oprávněné pro</a:t>
            </a:r>
            <a:r>
              <a:rPr lang="cs-CZ" dirty="0">
                <a:solidFill>
                  <a:schemeClr val="tx1"/>
                </a:solidFill>
              </a:rPr>
              <a:t> zdravotní službu dle ustanovení § 10 odst. 1 písm. b) zákona </a:t>
            </a:r>
            <a:br>
              <a:rPr lang="cs-CZ" dirty="0">
                <a:solidFill>
                  <a:schemeClr val="tx1"/>
                </a:solidFill>
              </a:rPr>
            </a:br>
            <a:r>
              <a:rPr lang="cs-CZ" dirty="0">
                <a:solidFill>
                  <a:schemeClr val="tx1"/>
                </a:solidFill>
              </a:rPr>
              <a:t>č. 372/2011 Sb., ve znění pozdějších předpisů, tj. </a:t>
            </a:r>
            <a:r>
              <a:rPr lang="cs-CZ" b="1" dirty="0">
                <a:solidFill>
                  <a:schemeClr val="tx1"/>
                </a:solidFill>
              </a:rPr>
              <a:t>domácí péče, kterou je ošetřovatelská péče</a:t>
            </a:r>
            <a:r>
              <a:rPr lang="cs-CZ" dirty="0">
                <a:solidFill>
                  <a:schemeClr val="tx1"/>
                </a:solidFill>
              </a:rPr>
              <a:t>; </a:t>
            </a:r>
            <a:r>
              <a:rPr lang="cs-CZ" b="1" dirty="0">
                <a:solidFill>
                  <a:schemeClr val="tx1"/>
                </a:solidFill>
              </a:rPr>
              <a:t>daná podmínka není splněna</a:t>
            </a:r>
            <a:r>
              <a:rPr lang="cs-CZ" dirty="0">
                <a:solidFill>
                  <a:schemeClr val="tx1"/>
                </a:solidFill>
              </a:rPr>
              <a:t>, pokud externí poskytovatel disponuje jiným oprávněním </a:t>
            </a:r>
            <a:br>
              <a:rPr lang="cs-CZ" dirty="0">
                <a:solidFill>
                  <a:schemeClr val="tx1"/>
                </a:solidFill>
              </a:rPr>
            </a:br>
            <a:r>
              <a:rPr lang="cs-CZ" dirty="0">
                <a:solidFill>
                  <a:schemeClr val="tx1"/>
                </a:solidFill>
              </a:rPr>
              <a:t>a zajišťuje např. výhradně </a:t>
            </a:r>
            <a:r>
              <a:rPr lang="cs-CZ" b="1" dirty="0">
                <a:solidFill>
                  <a:schemeClr val="tx1"/>
                </a:solidFill>
              </a:rPr>
              <a:t>návštěvní službu </a:t>
            </a:r>
            <a:r>
              <a:rPr lang="cs-CZ" dirty="0">
                <a:solidFill>
                  <a:schemeClr val="tx1"/>
                </a:solidFill>
              </a:rPr>
              <a:t>dle § 10 odst. 1 písm. a) zákona č. 372/2011 Sb., ve znění pozdějších předpisů),</a:t>
            </a:r>
          </a:p>
          <a:p>
            <a:pPr>
              <a:buFontTx/>
              <a:buChar char="-"/>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675BE4D5-D2F3-5DFD-FEAD-4E3247828956}"/>
              </a:ext>
            </a:extLst>
          </p:cNvPr>
          <p:cNvSpPr>
            <a:spLocks noGrp="1"/>
          </p:cNvSpPr>
          <p:nvPr>
            <p:ph type="sldNum" sz="quarter" idx="12"/>
          </p:nvPr>
        </p:nvSpPr>
        <p:spPr/>
        <p:txBody>
          <a:bodyPr/>
          <a:lstStyle/>
          <a:p>
            <a:fld id="{F756C1FA-8DED-774F-A9BF-965BD70CC5BD}" type="slidenum">
              <a:rPr lang="cs-CZ" smtClean="0"/>
              <a:pPr/>
              <a:t>23</a:t>
            </a:fld>
            <a:endParaRPr lang="cs-CZ"/>
          </a:p>
        </p:txBody>
      </p:sp>
    </p:spTree>
    <p:extLst>
      <p:ext uri="{BB962C8B-B14F-4D97-AF65-F5344CB8AC3E}">
        <p14:creationId xmlns:p14="http://schemas.microsoft.com/office/powerpoint/2010/main" val="3504167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565F4-4EC9-BA76-79DA-43822CCC4348}"/>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302E4884-C73F-7026-E6DB-8578D62F6A2C}"/>
              </a:ext>
            </a:extLst>
          </p:cNvPr>
          <p:cNvSpPr>
            <a:spLocks noGrp="1"/>
          </p:cNvSpPr>
          <p:nvPr>
            <p:ph type="title"/>
          </p:nvPr>
        </p:nvSpPr>
        <p:spPr>
          <a:xfrm>
            <a:off x="838200" y="956829"/>
            <a:ext cx="10515600" cy="961200"/>
          </a:xfrm>
        </p:spPr>
        <p:txBody>
          <a:bodyPr>
            <a:normAutofit fontScale="90000"/>
          </a:bodyPr>
          <a:lstStyle/>
          <a:p>
            <a:r>
              <a:rPr lang="cs-CZ" sz="3100" b="1" dirty="0">
                <a:solidFill>
                  <a:srgbClr val="6BB7EB"/>
                </a:solidFill>
              </a:rPr>
              <a:t>nová povinnost dle § 80a zákona o soc. službách </a:t>
            </a:r>
            <a:br>
              <a:rPr lang="cs-CZ" sz="3100" b="1" dirty="0">
                <a:solidFill>
                  <a:srgbClr val="6BB7EB"/>
                </a:solidFill>
              </a:rPr>
            </a:br>
            <a:r>
              <a:rPr lang="cs-CZ" sz="3100" b="1" dirty="0">
                <a:solidFill>
                  <a:srgbClr val="6BB7EB"/>
                </a:solidFill>
              </a:rPr>
              <a:t>– ošetřovatelská péče</a:t>
            </a:r>
            <a:br>
              <a:rPr lang="cs-CZ" sz="4400" dirty="0"/>
            </a:br>
            <a:endParaRPr lang="cs-CZ" dirty="0"/>
          </a:p>
        </p:txBody>
      </p:sp>
      <p:sp>
        <p:nvSpPr>
          <p:cNvPr id="3" name="Zástupný obsah 2">
            <a:extLst>
              <a:ext uri="{FF2B5EF4-FFF2-40B4-BE49-F238E27FC236}">
                <a16:creationId xmlns:a16="http://schemas.microsoft.com/office/drawing/2014/main" id="{EBA85966-E971-44B3-D62B-7B95EA15646E}"/>
              </a:ext>
            </a:extLst>
          </p:cNvPr>
          <p:cNvSpPr>
            <a:spLocks noGrp="1"/>
          </p:cNvSpPr>
          <p:nvPr>
            <p:ph idx="1"/>
          </p:nvPr>
        </p:nvSpPr>
        <p:spPr>
          <a:xfrm>
            <a:off x="838200" y="1341119"/>
            <a:ext cx="10515600" cy="5380355"/>
          </a:xfrm>
        </p:spPr>
        <p:txBody>
          <a:bodyPr>
            <a:normAutofit/>
          </a:bodyPr>
          <a:lstStyle/>
          <a:p>
            <a:pPr marL="0" indent="0" algn="just">
              <a:buNone/>
            </a:pPr>
            <a:endParaRPr lang="cs-CZ" b="1" dirty="0">
              <a:solidFill>
                <a:schemeClr val="tx1"/>
              </a:solidFill>
            </a:endParaRPr>
          </a:p>
          <a:p>
            <a:pPr marL="0" indent="0" algn="just">
              <a:buNone/>
            </a:pPr>
            <a:r>
              <a:rPr lang="cs-CZ" b="1" dirty="0">
                <a:solidFill>
                  <a:schemeClr val="tx1"/>
                </a:solidFill>
              </a:rPr>
              <a:t>2.</a:t>
            </a:r>
            <a:r>
              <a:rPr lang="cs-CZ" dirty="0">
                <a:solidFill>
                  <a:schemeClr val="tx1"/>
                </a:solidFill>
              </a:rPr>
              <a:t> </a:t>
            </a:r>
            <a:r>
              <a:rPr lang="cs-CZ" b="1" dirty="0">
                <a:solidFill>
                  <a:schemeClr val="tx1"/>
                </a:solidFill>
              </a:rPr>
              <a:t>vyrozumění zdravotních pojišťoven</a:t>
            </a:r>
            <a:r>
              <a:rPr lang="cs-CZ" dirty="0">
                <a:solidFill>
                  <a:schemeClr val="tx1"/>
                </a:solidFill>
              </a:rPr>
              <a:t> o nezbytnosti zajištění domácí péče v rozsahu ošetřovatelské péče, kdy umožní poskytování této zdravotní péče ve svém zařízení sociálních služeb poskytovatelem zdravotních služeb zajištěným zdravotní pojišťovnou - vyrozumí zdravotní pojišťovny nejpozději 2 měsíce před zamýšleným dnem započetí poskytování sociálních služeb – respektive 2 měsíce před změnou způsobu zajištění zdravotní péče, tj. v případě, že by přestala být péče zajišťována vlastními zaměstnanci či externím poskytovatelem </a:t>
            </a:r>
            <a:r>
              <a:rPr lang="cs-CZ" b="1" dirty="0">
                <a:solidFill>
                  <a:schemeClr val="tx1"/>
                </a:solidFill>
              </a:rPr>
              <a:t>(i tuto skutečnost – písemné vyrozumění pojišťoven - je nutno doložit registrujícímu orgánu)</a:t>
            </a: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BC84331A-62C9-0F37-7C0C-BC66A7B4A14F}"/>
              </a:ext>
            </a:extLst>
          </p:cNvPr>
          <p:cNvSpPr>
            <a:spLocks noGrp="1"/>
          </p:cNvSpPr>
          <p:nvPr>
            <p:ph type="sldNum" sz="quarter" idx="12"/>
          </p:nvPr>
        </p:nvSpPr>
        <p:spPr/>
        <p:txBody>
          <a:bodyPr/>
          <a:lstStyle/>
          <a:p>
            <a:fld id="{F756C1FA-8DED-774F-A9BF-965BD70CC5BD}" type="slidenum">
              <a:rPr lang="cs-CZ" smtClean="0"/>
              <a:pPr/>
              <a:t>24</a:t>
            </a:fld>
            <a:endParaRPr lang="cs-CZ"/>
          </a:p>
        </p:txBody>
      </p:sp>
    </p:spTree>
    <p:extLst>
      <p:ext uri="{BB962C8B-B14F-4D97-AF65-F5344CB8AC3E}">
        <p14:creationId xmlns:p14="http://schemas.microsoft.com/office/powerpoint/2010/main" val="37420867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AD9A45-D686-641B-2DD9-225D93AFBA04}"/>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87973B64-73B2-91B9-F753-1B0FF6083F7B}"/>
              </a:ext>
            </a:extLst>
          </p:cNvPr>
          <p:cNvSpPr>
            <a:spLocks noGrp="1"/>
          </p:cNvSpPr>
          <p:nvPr>
            <p:ph type="title"/>
          </p:nvPr>
        </p:nvSpPr>
        <p:spPr>
          <a:xfrm>
            <a:off x="838200" y="956829"/>
            <a:ext cx="10515600" cy="961200"/>
          </a:xfrm>
        </p:spPr>
        <p:txBody>
          <a:bodyPr>
            <a:normAutofit fontScale="90000"/>
          </a:bodyPr>
          <a:lstStyle/>
          <a:p>
            <a:r>
              <a:rPr lang="cs-CZ" sz="3100" b="1" dirty="0">
                <a:solidFill>
                  <a:srgbClr val="6BB7EB"/>
                </a:solidFill>
              </a:rPr>
              <a:t>nová povinnost dle § 80a zákona o soc. službách </a:t>
            </a:r>
            <a:br>
              <a:rPr lang="cs-CZ" sz="3100" b="1" dirty="0">
                <a:solidFill>
                  <a:srgbClr val="6BB7EB"/>
                </a:solidFill>
              </a:rPr>
            </a:br>
            <a:r>
              <a:rPr lang="cs-CZ" sz="3100" b="1" dirty="0">
                <a:solidFill>
                  <a:srgbClr val="6BB7EB"/>
                </a:solidFill>
              </a:rPr>
              <a:t>– ošetřovatelská péče</a:t>
            </a:r>
            <a:br>
              <a:rPr lang="cs-CZ" sz="4400" dirty="0"/>
            </a:br>
            <a:endParaRPr lang="cs-CZ" dirty="0"/>
          </a:p>
        </p:txBody>
      </p:sp>
      <p:sp>
        <p:nvSpPr>
          <p:cNvPr id="3" name="Zástupný obsah 2">
            <a:extLst>
              <a:ext uri="{FF2B5EF4-FFF2-40B4-BE49-F238E27FC236}">
                <a16:creationId xmlns:a16="http://schemas.microsoft.com/office/drawing/2014/main" id="{4AEA4B92-C453-EC89-A82B-FCF03E6B4351}"/>
              </a:ext>
            </a:extLst>
          </p:cNvPr>
          <p:cNvSpPr>
            <a:spLocks noGrp="1"/>
          </p:cNvSpPr>
          <p:nvPr>
            <p:ph idx="1"/>
          </p:nvPr>
        </p:nvSpPr>
        <p:spPr>
          <a:xfrm>
            <a:off x="838200" y="1341119"/>
            <a:ext cx="10515600" cy="5380355"/>
          </a:xfrm>
        </p:spPr>
        <p:txBody>
          <a:bodyPr>
            <a:normAutofit/>
          </a:bodyPr>
          <a:lstStyle/>
          <a:p>
            <a:pPr algn="just"/>
            <a:endParaRPr lang="cs-CZ" dirty="0">
              <a:solidFill>
                <a:schemeClr val="tx1"/>
              </a:solidFill>
            </a:endParaRPr>
          </a:p>
          <a:p>
            <a:pPr algn="just"/>
            <a:r>
              <a:rPr lang="cs-CZ" dirty="0">
                <a:solidFill>
                  <a:schemeClr val="tx1"/>
                </a:solidFill>
              </a:rPr>
              <a:t>Další určené druhy soc. služeb uvedené v § 36 zákona </a:t>
            </a:r>
            <a:br>
              <a:rPr lang="cs-CZ" dirty="0">
                <a:solidFill>
                  <a:schemeClr val="tx1"/>
                </a:solidFill>
              </a:rPr>
            </a:br>
            <a:r>
              <a:rPr lang="cs-CZ" dirty="0">
                <a:solidFill>
                  <a:schemeClr val="tx1"/>
                </a:solidFill>
              </a:rPr>
              <a:t>o sociálních službách (</a:t>
            </a:r>
            <a:r>
              <a:rPr lang="cs-CZ" b="1" dirty="0">
                <a:solidFill>
                  <a:schemeClr val="tx1"/>
                </a:solidFill>
              </a:rPr>
              <a:t>centra denních služeb, denní stacionáře</a:t>
            </a:r>
            <a:r>
              <a:rPr lang="cs-CZ" dirty="0">
                <a:solidFill>
                  <a:schemeClr val="tx1"/>
                </a:solidFill>
              </a:rPr>
              <a:t>) se mohou poskytování ošetřovatelské péče zhostit </a:t>
            </a:r>
            <a:r>
              <a:rPr lang="cs-CZ" b="1" dirty="0">
                <a:solidFill>
                  <a:schemeClr val="tx1"/>
                </a:solidFill>
              </a:rPr>
              <a:t>dobrovolně, </a:t>
            </a:r>
            <a:r>
              <a:rPr lang="cs-CZ" dirty="0">
                <a:solidFill>
                  <a:schemeClr val="tx1"/>
                </a:solidFill>
              </a:rPr>
              <a:t>ovšem rovněž pouze na základě oprávnění k poskytování zdravotních služeb.</a:t>
            </a:r>
          </a:p>
          <a:p>
            <a:pPr algn="just"/>
            <a:r>
              <a:rPr lang="cs-CZ" dirty="0">
                <a:solidFill>
                  <a:schemeClr val="tx1"/>
                </a:solidFill>
              </a:rPr>
              <a:t>Pokud dojde ke změně ve způsobu zajištění zdravotní (zejména ošetřovatelské) péče, </a:t>
            </a:r>
            <a:r>
              <a:rPr lang="cs-CZ" b="1" dirty="0">
                <a:solidFill>
                  <a:schemeClr val="tx1"/>
                </a:solidFill>
              </a:rPr>
              <a:t>je třeba rovněž zaktualizovat Popis realizace poskytování soc. služeb (pasáž „d) Koordinace poskytování sociální a zdravotní péče při poskytování sociálně-zdravotních služeb“).</a:t>
            </a:r>
            <a:endParaRPr lang="cs-CZ"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3C24BDB1-B3EA-1141-B084-68BBE4D49A68}"/>
              </a:ext>
            </a:extLst>
          </p:cNvPr>
          <p:cNvSpPr>
            <a:spLocks noGrp="1"/>
          </p:cNvSpPr>
          <p:nvPr>
            <p:ph type="sldNum" sz="quarter" idx="12"/>
          </p:nvPr>
        </p:nvSpPr>
        <p:spPr/>
        <p:txBody>
          <a:bodyPr/>
          <a:lstStyle/>
          <a:p>
            <a:fld id="{F756C1FA-8DED-774F-A9BF-965BD70CC5BD}" type="slidenum">
              <a:rPr lang="cs-CZ" smtClean="0"/>
              <a:pPr/>
              <a:t>25</a:t>
            </a:fld>
            <a:endParaRPr lang="cs-CZ"/>
          </a:p>
        </p:txBody>
      </p:sp>
    </p:spTree>
    <p:extLst>
      <p:ext uri="{BB962C8B-B14F-4D97-AF65-F5344CB8AC3E}">
        <p14:creationId xmlns:p14="http://schemas.microsoft.com/office/powerpoint/2010/main" val="36454081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F0789FB-5952-7070-7865-886AF0D6D1AA}"/>
              </a:ext>
            </a:extLst>
          </p:cNvPr>
          <p:cNvSpPr>
            <a:spLocks noGrp="1"/>
          </p:cNvSpPr>
          <p:nvPr>
            <p:ph type="title"/>
          </p:nvPr>
        </p:nvSpPr>
        <p:spPr>
          <a:xfrm>
            <a:off x="838200" y="678269"/>
            <a:ext cx="10515600" cy="684000"/>
          </a:xfrm>
        </p:spPr>
        <p:txBody>
          <a:bodyPr>
            <a:normAutofit fontScale="90000"/>
          </a:bodyPr>
          <a:lstStyle/>
          <a:p>
            <a:r>
              <a:rPr lang="cs-CZ" b="1" dirty="0">
                <a:solidFill>
                  <a:srgbClr val="EABB47"/>
                </a:solidFill>
              </a:rPr>
              <a:t>Info z OZ KÚOK</a:t>
            </a:r>
          </a:p>
        </p:txBody>
      </p:sp>
      <p:sp>
        <p:nvSpPr>
          <p:cNvPr id="3" name="Zástupný obsah 2">
            <a:extLst>
              <a:ext uri="{FF2B5EF4-FFF2-40B4-BE49-F238E27FC236}">
                <a16:creationId xmlns:a16="http://schemas.microsoft.com/office/drawing/2014/main" id="{1E810F73-6D8B-0F62-FD93-149C04DFAC48}"/>
              </a:ext>
            </a:extLst>
          </p:cNvPr>
          <p:cNvSpPr>
            <a:spLocks noGrp="1"/>
          </p:cNvSpPr>
          <p:nvPr>
            <p:ph idx="1"/>
          </p:nvPr>
        </p:nvSpPr>
        <p:spPr>
          <a:xfrm>
            <a:off x="838200" y="1228077"/>
            <a:ext cx="10515600" cy="5396658"/>
          </a:xfrm>
        </p:spPr>
        <p:txBody>
          <a:bodyPr>
            <a:normAutofit fontScale="55000" lnSpcReduction="20000"/>
          </a:bodyPr>
          <a:lstStyle/>
          <a:p>
            <a:pPr algn="just"/>
            <a:r>
              <a:rPr lang="cs-CZ" sz="3300" dirty="0">
                <a:solidFill>
                  <a:schemeClr val="tx1"/>
                </a:solidFill>
              </a:rPr>
              <a:t>OZ vydal </a:t>
            </a:r>
            <a:r>
              <a:rPr lang="cs-CZ" sz="3300" u="sng" dirty="0">
                <a:solidFill>
                  <a:schemeClr val="tx1"/>
                </a:solidFill>
              </a:rPr>
              <a:t>41 rozhodnutí</a:t>
            </a:r>
            <a:r>
              <a:rPr lang="cs-CZ" sz="3300" dirty="0">
                <a:solidFill>
                  <a:schemeClr val="tx1"/>
                </a:solidFill>
              </a:rPr>
              <a:t> o oprávnění k poskytování zdravotních služeb (sociálně-zdravotní služby - </a:t>
            </a:r>
            <a:r>
              <a:rPr lang="cs-CZ" sz="3300" u="sng" dirty="0">
                <a:solidFill>
                  <a:schemeClr val="tx1"/>
                </a:solidFill>
              </a:rPr>
              <a:t>ošetřovatelská péče v zařízení sociálních služeb</a:t>
            </a:r>
            <a:r>
              <a:rPr lang="cs-CZ" sz="3300" dirty="0">
                <a:solidFill>
                  <a:schemeClr val="tx1"/>
                </a:solidFill>
              </a:rPr>
              <a:t>).</a:t>
            </a:r>
          </a:p>
          <a:p>
            <a:pPr algn="just"/>
            <a:r>
              <a:rPr lang="cs-CZ" sz="3300" dirty="0">
                <a:solidFill>
                  <a:schemeClr val="tx1"/>
                </a:solidFill>
              </a:rPr>
              <a:t>OZ má ještě </a:t>
            </a:r>
            <a:r>
              <a:rPr lang="cs-CZ" sz="3300" u="sng" dirty="0">
                <a:solidFill>
                  <a:schemeClr val="tx1"/>
                </a:solidFill>
              </a:rPr>
              <a:t>2</a:t>
            </a:r>
            <a:r>
              <a:rPr lang="cs-CZ" sz="3300" dirty="0">
                <a:solidFill>
                  <a:schemeClr val="tx1"/>
                </a:solidFill>
              </a:rPr>
              <a:t> žádosti podané před koncem září, u kterých je řízení přerušeno, a žadatel musí doplnit přílohy. </a:t>
            </a:r>
            <a:r>
              <a:rPr lang="cs-CZ" sz="3300" u="sng" dirty="0">
                <a:solidFill>
                  <a:schemeClr val="tx1"/>
                </a:solidFill>
              </a:rPr>
              <a:t>Nejedná se o organizace zřízené krajem</a:t>
            </a:r>
            <a:r>
              <a:rPr lang="cs-CZ" sz="3300" dirty="0">
                <a:solidFill>
                  <a:schemeClr val="tx1"/>
                </a:solidFill>
              </a:rPr>
              <a:t>. </a:t>
            </a:r>
          </a:p>
          <a:p>
            <a:pPr algn="just"/>
            <a:r>
              <a:rPr lang="cs-CZ" sz="3300" u="sng" dirty="0">
                <a:solidFill>
                  <a:schemeClr val="tx1"/>
                </a:solidFill>
              </a:rPr>
              <a:t>Změny v personálním zajištění</a:t>
            </a:r>
            <a:r>
              <a:rPr lang="cs-CZ" sz="3300" dirty="0">
                <a:solidFill>
                  <a:schemeClr val="tx1"/>
                </a:solidFill>
              </a:rPr>
              <a:t> (pokud se nemění rozsah služeb, kontaktní pracoviště, místo poskytování, odborný zástupce) poskytovatelé OZ </a:t>
            </a:r>
            <a:r>
              <a:rPr lang="cs-CZ" sz="3300" u="sng" dirty="0">
                <a:solidFill>
                  <a:schemeClr val="tx1"/>
                </a:solidFill>
              </a:rPr>
              <a:t>oznamují</a:t>
            </a:r>
            <a:r>
              <a:rPr lang="cs-CZ" sz="3300" dirty="0">
                <a:solidFill>
                  <a:schemeClr val="tx1"/>
                </a:solidFill>
              </a:rPr>
              <a:t> podle § 21 zákona o zdravotních službách: „</a:t>
            </a:r>
            <a:r>
              <a:rPr lang="cs-CZ" sz="3300" i="1" dirty="0">
                <a:solidFill>
                  <a:schemeClr val="tx1"/>
                </a:solidFill>
              </a:rPr>
              <a:t>Poskytovatel je povinen písemně oznámit KÚ změny týkající se údajů uvedených </a:t>
            </a:r>
            <a:br>
              <a:rPr lang="cs-CZ" sz="3300" i="1" dirty="0">
                <a:solidFill>
                  <a:schemeClr val="tx1"/>
                </a:solidFill>
              </a:rPr>
            </a:br>
            <a:r>
              <a:rPr lang="cs-CZ" sz="3300" i="1" dirty="0">
                <a:solidFill>
                  <a:schemeClr val="tx1"/>
                </a:solidFill>
              </a:rPr>
              <a:t>v rozhodnutí o udělení oprávnění k poskytování zdravotních služeb a dále všechny změny týkající se údajů v dokladech předkládaných se žádostí o udělení oprávnění a předložit o těchto změnách doklady, </a:t>
            </a:r>
            <a:r>
              <a:rPr lang="cs-CZ" sz="3300" i="1" u="sng" dirty="0">
                <a:solidFill>
                  <a:schemeClr val="tx1"/>
                </a:solidFill>
              </a:rPr>
              <a:t>pokud mohou být důvodem pro pozastavení, změnu, zrušení nebo zánik oprávnění.“ </a:t>
            </a:r>
            <a:r>
              <a:rPr lang="cs-CZ" sz="3300" dirty="0">
                <a:solidFill>
                  <a:schemeClr val="tx1"/>
                </a:solidFill>
              </a:rPr>
              <a:t>Změna v personálu sama o sobě nemusí být důvodem pro pozastavení, změnu, zrušení nebo zánik oprávnění. To by bylo např. tehdy, pokud by se snížil počet úvazků pod stanovenou míru, nebo by už mezi sestrami nebyla ani jedna, která má příslušnou specializaci (nebo příslušnou zvláštní odbornou způsobilost). </a:t>
            </a:r>
            <a:r>
              <a:rPr lang="cs-CZ" sz="3300" u="sng" dirty="0">
                <a:solidFill>
                  <a:schemeClr val="tx1"/>
                </a:solidFill>
              </a:rPr>
              <a:t>„Zjednodušeně“ by se dalo říct, že pokud se vymění sestra za jinou sestru (a nejde o změnu odborného zástupce), ale kvalifikace nové sestry (včetně oboru specializace) </a:t>
            </a:r>
            <a:br>
              <a:rPr lang="cs-CZ" sz="3300" u="sng" dirty="0">
                <a:solidFill>
                  <a:schemeClr val="tx1"/>
                </a:solidFill>
              </a:rPr>
            </a:br>
            <a:r>
              <a:rPr lang="cs-CZ" sz="3300" u="sng" dirty="0">
                <a:solidFill>
                  <a:schemeClr val="tx1"/>
                </a:solidFill>
              </a:rPr>
              <a:t>a její úvazek jsou stejné jako u sestry původní, tak poskytovatel změnu personálu na OZ nehlásí. </a:t>
            </a:r>
            <a:endParaRPr lang="cs-CZ" sz="3300" dirty="0">
              <a:solidFill>
                <a:schemeClr val="tx1"/>
              </a:solidFill>
            </a:endParaRPr>
          </a:p>
          <a:p>
            <a:pPr algn="just"/>
            <a:r>
              <a:rPr lang="cs-CZ" sz="3300" dirty="0">
                <a:solidFill>
                  <a:schemeClr val="tx1"/>
                </a:solidFill>
              </a:rPr>
              <a:t>Podle § 21 </a:t>
            </a:r>
            <a:r>
              <a:rPr lang="cs-CZ" sz="3300" i="1" dirty="0">
                <a:solidFill>
                  <a:schemeClr val="tx1"/>
                </a:solidFill>
              </a:rPr>
              <a:t>je poskytovatel dále povinen písemně oznámit správnímu orgánu, který vydal souhlas, povolení nebo jiné rozhodnutí nebo závazné stanovisko jako podklad pro rozhodnutí o udělení oprávnění k poskytování zdravotních služeb, všechny změny týkající se těchto rozhodnutí nebo závazného stanoviska, pokud mohou být důvodem pro jejich změnu, zrušení nebo odejmutí. </a:t>
            </a:r>
            <a:endParaRPr lang="cs-CZ" sz="3300" dirty="0">
              <a:solidFill>
                <a:schemeClr val="tx1"/>
              </a:solidFill>
            </a:endParaRPr>
          </a:p>
          <a:p>
            <a:pPr algn="just"/>
            <a:r>
              <a:rPr lang="cs-CZ" sz="3300" dirty="0">
                <a:solidFill>
                  <a:schemeClr val="tx1"/>
                </a:solidFill>
              </a:rPr>
              <a:t>Hlášení změn </a:t>
            </a:r>
            <a:r>
              <a:rPr lang="cs-CZ" sz="3300" u="sng" dirty="0">
                <a:solidFill>
                  <a:schemeClr val="tx1"/>
                </a:solidFill>
              </a:rPr>
              <a:t>zdravotním pojišťovnám</a:t>
            </a:r>
            <a:r>
              <a:rPr lang="cs-CZ" sz="3300" dirty="0">
                <a:solidFill>
                  <a:schemeClr val="tx1"/>
                </a:solidFill>
              </a:rPr>
              <a:t> záleží také na obsahu smlouvy se zdravotní pojišťovnou. Je potřeba případně ověřit u zdravotních pojišťoven (a každá pojišťovna může postupovat trochu jinak).</a:t>
            </a:r>
          </a:p>
          <a:p>
            <a:endParaRPr lang="cs-CZ" dirty="0">
              <a:solidFill>
                <a:schemeClr val="tx1"/>
              </a:solidFill>
            </a:endParaRPr>
          </a:p>
          <a:p>
            <a:endParaRPr lang="cs-CZ" dirty="0"/>
          </a:p>
        </p:txBody>
      </p:sp>
      <p:sp>
        <p:nvSpPr>
          <p:cNvPr id="6" name="Zástupný symbol pro číslo snímku 5">
            <a:extLst>
              <a:ext uri="{FF2B5EF4-FFF2-40B4-BE49-F238E27FC236}">
                <a16:creationId xmlns:a16="http://schemas.microsoft.com/office/drawing/2014/main" id="{06091E19-B1D3-5DF2-4237-1C2D3E12799D}"/>
              </a:ext>
            </a:extLst>
          </p:cNvPr>
          <p:cNvSpPr>
            <a:spLocks noGrp="1"/>
          </p:cNvSpPr>
          <p:nvPr>
            <p:ph type="sldNum" sz="quarter" idx="12"/>
          </p:nvPr>
        </p:nvSpPr>
        <p:spPr/>
        <p:txBody>
          <a:bodyPr/>
          <a:lstStyle/>
          <a:p>
            <a:fld id="{F756C1FA-8DED-774F-A9BF-965BD70CC5BD}" type="slidenum">
              <a:rPr lang="cs-CZ" smtClean="0"/>
              <a:pPr/>
              <a:t>26</a:t>
            </a:fld>
            <a:endParaRPr lang="cs-CZ"/>
          </a:p>
        </p:txBody>
      </p:sp>
    </p:spTree>
    <p:extLst>
      <p:ext uri="{BB962C8B-B14F-4D97-AF65-F5344CB8AC3E}">
        <p14:creationId xmlns:p14="http://schemas.microsoft.com/office/powerpoint/2010/main" val="18598119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2C77FBF-A0FD-2F46-900C-F6E70233DB15}"/>
              </a:ext>
            </a:extLst>
          </p:cNvPr>
          <p:cNvSpPr>
            <a:spLocks noGrp="1"/>
          </p:cNvSpPr>
          <p:nvPr>
            <p:ph type="title"/>
          </p:nvPr>
        </p:nvSpPr>
        <p:spPr>
          <a:xfrm>
            <a:off x="838200" y="956829"/>
            <a:ext cx="10515600" cy="961200"/>
          </a:xfrm>
        </p:spPr>
        <p:txBody>
          <a:bodyPr>
            <a:normAutofit fontScale="90000"/>
          </a:bodyPr>
          <a:lstStyle/>
          <a:p>
            <a:br>
              <a:rPr lang="cs-CZ" sz="4400" dirty="0"/>
            </a:br>
            <a:endParaRPr lang="cs-CZ" dirty="0"/>
          </a:p>
        </p:txBody>
      </p:sp>
      <p:sp>
        <p:nvSpPr>
          <p:cNvPr id="3" name="Zástupný obsah 2">
            <a:extLst>
              <a:ext uri="{FF2B5EF4-FFF2-40B4-BE49-F238E27FC236}">
                <a16:creationId xmlns:a16="http://schemas.microsoft.com/office/drawing/2014/main" id="{44DE29F5-3B88-4A3A-70D4-96DAEF92B1B2}"/>
              </a:ext>
            </a:extLst>
          </p:cNvPr>
          <p:cNvSpPr>
            <a:spLocks noGrp="1"/>
          </p:cNvSpPr>
          <p:nvPr>
            <p:ph idx="1"/>
          </p:nvPr>
        </p:nvSpPr>
        <p:spPr>
          <a:xfrm>
            <a:off x="838200" y="1341119"/>
            <a:ext cx="10515600" cy="5380355"/>
          </a:xfrm>
        </p:spPr>
        <p:txBody>
          <a:bodyPr>
            <a:normAutofit/>
          </a:bodyPr>
          <a:lstStyle/>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lgn="ctr">
              <a:buNone/>
            </a:pPr>
            <a:r>
              <a:rPr lang="cs-CZ" sz="4000" b="1" i="1" dirty="0">
                <a:solidFill>
                  <a:srgbClr val="A1C05B"/>
                </a:solidFill>
              </a:rPr>
              <a:t>Novely právních předpisů </a:t>
            </a:r>
            <a:br>
              <a:rPr lang="cs-CZ" sz="4000" b="1" i="1" dirty="0">
                <a:solidFill>
                  <a:srgbClr val="A1C05B"/>
                </a:solidFill>
              </a:rPr>
            </a:br>
            <a:r>
              <a:rPr lang="cs-CZ" sz="4000" b="1" i="1" dirty="0">
                <a:solidFill>
                  <a:srgbClr val="A1C05B"/>
                </a:solidFill>
              </a:rPr>
              <a:t>(nové + připomenutí)</a:t>
            </a:r>
          </a:p>
        </p:txBody>
      </p:sp>
      <p:sp>
        <p:nvSpPr>
          <p:cNvPr id="6" name="Zástupný symbol pro číslo snímku 5">
            <a:extLst>
              <a:ext uri="{FF2B5EF4-FFF2-40B4-BE49-F238E27FC236}">
                <a16:creationId xmlns:a16="http://schemas.microsoft.com/office/drawing/2014/main" id="{050A8494-1A96-B347-5A4F-3184E9C89FFB}"/>
              </a:ext>
            </a:extLst>
          </p:cNvPr>
          <p:cNvSpPr>
            <a:spLocks noGrp="1"/>
          </p:cNvSpPr>
          <p:nvPr>
            <p:ph type="sldNum" sz="quarter" idx="12"/>
          </p:nvPr>
        </p:nvSpPr>
        <p:spPr/>
        <p:txBody>
          <a:bodyPr/>
          <a:lstStyle/>
          <a:p>
            <a:fld id="{F756C1FA-8DED-774F-A9BF-965BD70CC5BD}" type="slidenum">
              <a:rPr lang="cs-CZ" smtClean="0"/>
              <a:pPr/>
              <a:t>27</a:t>
            </a:fld>
            <a:endParaRPr lang="cs-CZ"/>
          </a:p>
        </p:txBody>
      </p:sp>
    </p:spTree>
    <p:extLst>
      <p:ext uri="{BB962C8B-B14F-4D97-AF65-F5344CB8AC3E}">
        <p14:creationId xmlns:p14="http://schemas.microsoft.com/office/powerpoint/2010/main" val="26995858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195F9D-F5FA-702E-1FA7-0FD692CB7F1F}"/>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9FE4401A-303E-E02B-888D-1CE9C44F60FA}"/>
              </a:ext>
            </a:extLst>
          </p:cNvPr>
          <p:cNvSpPr>
            <a:spLocks noGrp="1"/>
          </p:cNvSpPr>
          <p:nvPr>
            <p:ph type="title"/>
          </p:nvPr>
        </p:nvSpPr>
        <p:spPr>
          <a:xfrm>
            <a:off x="838200" y="964800"/>
            <a:ext cx="10515600" cy="684000"/>
          </a:xfrm>
        </p:spPr>
        <p:txBody>
          <a:bodyPr>
            <a:noAutofit/>
          </a:bodyPr>
          <a:lstStyle/>
          <a:p>
            <a:r>
              <a:rPr lang="cs-CZ" sz="2800" b="1" dirty="0">
                <a:solidFill>
                  <a:schemeClr val="accent2"/>
                </a:solidFill>
              </a:rPr>
              <a:t>odstranění tvrdosti zákona – příspěvek na péči</a:t>
            </a:r>
            <a:endParaRPr lang="cs-CZ" sz="2800" dirty="0">
              <a:solidFill>
                <a:schemeClr val="accent2"/>
              </a:solidFill>
            </a:endParaRPr>
          </a:p>
        </p:txBody>
      </p:sp>
      <p:sp>
        <p:nvSpPr>
          <p:cNvPr id="3" name="Zástupný obsah 2">
            <a:extLst>
              <a:ext uri="{FF2B5EF4-FFF2-40B4-BE49-F238E27FC236}">
                <a16:creationId xmlns:a16="http://schemas.microsoft.com/office/drawing/2014/main" id="{F65EDCFC-FDCE-EB52-EDC4-AB0A27512A18}"/>
              </a:ext>
            </a:extLst>
          </p:cNvPr>
          <p:cNvSpPr>
            <a:spLocks noGrp="1"/>
          </p:cNvSpPr>
          <p:nvPr>
            <p:ph idx="1"/>
          </p:nvPr>
        </p:nvSpPr>
        <p:spPr>
          <a:xfrm>
            <a:off x="838200" y="1735494"/>
            <a:ext cx="10515600" cy="4620856"/>
          </a:xfrm>
        </p:spPr>
        <p:txBody>
          <a:bodyPr>
            <a:normAutofit fontScale="77500" lnSpcReduction="20000"/>
          </a:bodyPr>
          <a:lstStyle/>
          <a:p>
            <a:pPr marL="0" indent="0" algn="just">
              <a:buNone/>
            </a:pPr>
            <a:r>
              <a:rPr lang="cs-CZ" dirty="0">
                <a:solidFill>
                  <a:schemeClr val="tx1"/>
                </a:solidFill>
              </a:rPr>
              <a:t>od 1. 7. 2026 - § 4 odst. 4 ZSS:</a:t>
            </a:r>
          </a:p>
          <a:p>
            <a:pPr marL="0" indent="0" algn="just">
              <a:buNone/>
            </a:pPr>
            <a:r>
              <a:rPr lang="cs-CZ" dirty="0">
                <a:solidFill>
                  <a:schemeClr val="tx1"/>
                </a:solidFill>
              </a:rPr>
              <a:t>„</a:t>
            </a:r>
            <a:r>
              <a:rPr lang="cs-CZ" b="1" dirty="0">
                <a:solidFill>
                  <a:schemeClr val="tx1"/>
                </a:solidFill>
              </a:rPr>
              <a:t>Krajská pobočka Úřadu práce může na základě písemné </a:t>
            </a:r>
            <a:br>
              <a:rPr lang="cs-CZ" b="1" dirty="0">
                <a:solidFill>
                  <a:schemeClr val="tx1"/>
                </a:solidFill>
              </a:rPr>
            </a:br>
            <a:r>
              <a:rPr lang="cs-CZ" b="1" dirty="0">
                <a:solidFill>
                  <a:schemeClr val="tx1"/>
                </a:solidFill>
              </a:rPr>
              <a:t>a odůvodněné žádosti </a:t>
            </a:r>
            <a:r>
              <a:rPr lang="cs-CZ" dirty="0">
                <a:solidFill>
                  <a:schemeClr val="tx1"/>
                </a:solidFill>
              </a:rPr>
              <a:t>osoby po posouzení její nepříznivé sociální situace </a:t>
            </a:r>
            <a:r>
              <a:rPr lang="cs-CZ" b="1" dirty="0">
                <a:solidFill>
                  <a:schemeClr val="tx1"/>
                </a:solidFill>
              </a:rPr>
              <a:t>odstranit tvrdost</a:t>
            </a:r>
            <a:r>
              <a:rPr lang="cs-CZ" dirty="0">
                <a:solidFill>
                  <a:schemeClr val="tx1"/>
                </a:solidFill>
              </a:rPr>
              <a:t>, která se vyskytne při provádění tohoto zákona v souvislosti s přímo použitelnými předpisy Evropské unie</a:t>
            </a:r>
            <a:r>
              <a:rPr lang="cs-CZ" baseline="30000" dirty="0">
                <a:solidFill>
                  <a:schemeClr val="tx1"/>
                </a:solidFill>
              </a:rPr>
              <a:t>71)</a:t>
            </a:r>
            <a:r>
              <a:rPr lang="cs-CZ" dirty="0">
                <a:solidFill>
                  <a:schemeClr val="tx1"/>
                </a:solidFill>
              </a:rPr>
              <a:t>, pokud osoba nemá nárok na dávku obdobnou příspěvku na péči (dále jen „příspěvek“) z jiného členského státu Evropské unie a má bydliště na území České republiky.“</a:t>
            </a:r>
          </a:p>
          <a:p>
            <a:pPr algn="just"/>
            <a:r>
              <a:rPr lang="cs-CZ" sz="2200" dirty="0">
                <a:solidFill>
                  <a:schemeClr val="tx1"/>
                </a:solidFill>
              </a:rPr>
              <a:t>71) Nařízení Evropského parlamentu a Rady (ES) č. 883/2004, v platném znění.</a:t>
            </a:r>
          </a:p>
          <a:p>
            <a:pPr algn="just"/>
            <a:r>
              <a:rPr lang="cs-CZ" sz="2200" dirty="0">
                <a:solidFill>
                  <a:schemeClr val="tx1"/>
                </a:solidFill>
              </a:rPr>
              <a:t>Nařízení Evropského parlamentu a Rady (ES) č. 987/2009, v platném znění.</a:t>
            </a:r>
          </a:p>
          <a:p>
            <a:pPr marL="0" indent="0" algn="just">
              <a:buNone/>
            </a:pPr>
            <a:endParaRPr lang="cs-CZ" sz="2600" b="1" dirty="0">
              <a:solidFill>
                <a:schemeClr val="tx1"/>
              </a:solidFill>
            </a:endParaRPr>
          </a:p>
          <a:p>
            <a:pPr marL="0" indent="0" algn="just">
              <a:buNone/>
            </a:pPr>
            <a:r>
              <a:rPr lang="cs-CZ" sz="2600" b="1" dirty="0">
                <a:solidFill>
                  <a:schemeClr val="tx1"/>
                </a:solidFill>
              </a:rPr>
              <a:t>Je možno oslovit sociálního pracovníka tzv. obecné sociální práce (tj. mimo OSPOD) OÚORP, aby dané osobě pomohl žádost sepsat (např. pokud se zatím jedná </a:t>
            </a:r>
            <a:br>
              <a:rPr lang="cs-CZ" sz="2600" b="1" dirty="0">
                <a:solidFill>
                  <a:schemeClr val="tx1"/>
                </a:solidFill>
              </a:rPr>
            </a:br>
            <a:r>
              <a:rPr lang="cs-CZ" sz="2600" b="1" dirty="0">
                <a:solidFill>
                  <a:schemeClr val="tx1"/>
                </a:solidFill>
              </a:rPr>
              <a:t>o zájemce o soc. službu, či je osoba zařazena v pořadníku), žádost může pomoci sepsat i sociální pracovník poskytovatele sociální služby, pokud je daná osoba již klientem soc. služby.</a:t>
            </a:r>
          </a:p>
          <a:p>
            <a:pPr marL="0" indent="0" algn="just">
              <a:buNone/>
            </a:pPr>
            <a:r>
              <a:rPr lang="cs-CZ" sz="2600" dirty="0">
                <a:solidFill>
                  <a:srgbClr val="0070C0"/>
                </a:solidFill>
              </a:rPr>
              <a:t>Dle sdělení MPSV bylo dosud podáno 20 žádostí o odstranění tvrdosti zákona (jedná se především o Slováky).</a:t>
            </a:r>
            <a:endParaRPr lang="cs-CZ" dirty="0">
              <a:solidFill>
                <a:srgbClr val="0070C0"/>
              </a:solidFill>
            </a:endParaRPr>
          </a:p>
        </p:txBody>
      </p:sp>
      <p:sp>
        <p:nvSpPr>
          <p:cNvPr id="6" name="Zástupný symbol pro číslo snímku 5">
            <a:extLst>
              <a:ext uri="{FF2B5EF4-FFF2-40B4-BE49-F238E27FC236}">
                <a16:creationId xmlns:a16="http://schemas.microsoft.com/office/drawing/2014/main" id="{A0DA450E-A86C-2F03-1838-1F95720E897C}"/>
              </a:ext>
            </a:extLst>
          </p:cNvPr>
          <p:cNvSpPr>
            <a:spLocks noGrp="1"/>
          </p:cNvSpPr>
          <p:nvPr>
            <p:ph type="sldNum" sz="quarter" idx="12"/>
          </p:nvPr>
        </p:nvSpPr>
        <p:spPr/>
        <p:txBody>
          <a:bodyPr/>
          <a:lstStyle/>
          <a:p>
            <a:fld id="{F756C1FA-8DED-774F-A9BF-965BD70CC5BD}" type="slidenum">
              <a:rPr lang="cs-CZ" smtClean="0"/>
              <a:pPr/>
              <a:t>28</a:t>
            </a:fld>
            <a:endParaRPr lang="cs-CZ"/>
          </a:p>
        </p:txBody>
      </p:sp>
    </p:spTree>
    <p:extLst>
      <p:ext uri="{BB962C8B-B14F-4D97-AF65-F5344CB8AC3E}">
        <p14:creationId xmlns:p14="http://schemas.microsoft.com/office/powerpoint/2010/main" val="2469401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8B5C5-2403-4F54-8D51-5AC0A96674D7}"/>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A63915D3-6CFF-ECCB-3851-F959C040C314}"/>
              </a:ext>
            </a:extLst>
          </p:cNvPr>
          <p:cNvSpPr>
            <a:spLocks noGrp="1"/>
          </p:cNvSpPr>
          <p:nvPr>
            <p:ph type="title"/>
          </p:nvPr>
        </p:nvSpPr>
        <p:spPr>
          <a:xfrm>
            <a:off x="903515" y="1594507"/>
            <a:ext cx="10515600" cy="684000"/>
          </a:xfrm>
        </p:spPr>
        <p:txBody>
          <a:bodyPr>
            <a:normAutofit fontScale="90000"/>
          </a:bodyPr>
          <a:lstStyle/>
          <a:p>
            <a:pPr algn="just"/>
            <a:r>
              <a:rPr lang="cs-CZ" b="1" dirty="0">
                <a:solidFill>
                  <a:srgbClr val="578A4C"/>
                </a:solidFill>
              </a:rPr>
              <a:t>posunutí účinnosti přesunu příspěvku </a:t>
            </a:r>
            <a:br>
              <a:rPr lang="cs-CZ" b="1" dirty="0">
                <a:solidFill>
                  <a:srgbClr val="578A4C"/>
                </a:solidFill>
              </a:rPr>
            </a:br>
            <a:r>
              <a:rPr lang="cs-CZ" b="1" dirty="0">
                <a:solidFill>
                  <a:srgbClr val="578A4C"/>
                </a:solidFill>
              </a:rPr>
              <a:t>na péči, dávek a průkazů pro osoby se zdravotním postižením z ÚP na ÚSSZ </a:t>
            </a:r>
            <a:br>
              <a:rPr lang="cs-CZ" b="1" dirty="0">
                <a:solidFill>
                  <a:srgbClr val="578A4C"/>
                </a:solidFill>
              </a:rPr>
            </a:br>
            <a:r>
              <a:rPr lang="cs-CZ" b="1" dirty="0">
                <a:solidFill>
                  <a:srgbClr val="578A4C"/>
                </a:solidFill>
              </a:rPr>
              <a:t>+ další změny</a:t>
            </a:r>
          </a:p>
        </p:txBody>
      </p:sp>
      <p:sp>
        <p:nvSpPr>
          <p:cNvPr id="3" name="Zástupný obsah 2">
            <a:extLst>
              <a:ext uri="{FF2B5EF4-FFF2-40B4-BE49-F238E27FC236}">
                <a16:creationId xmlns:a16="http://schemas.microsoft.com/office/drawing/2014/main" id="{81513E95-759F-0715-FE46-B34F761D70E2}"/>
              </a:ext>
            </a:extLst>
          </p:cNvPr>
          <p:cNvSpPr>
            <a:spLocks noGrp="1"/>
          </p:cNvSpPr>
          <p:nvPr>
            <p:ph idx="1"/>
          </p:nvPr>
        </p:nvSpPr>
        <p:spPr>
          <a:xfrm>
            <a:off x="838200" y="1369470"/>
            <a:ext cx="10515600" cy="4725918"/>
          </a:xfrm>
        </p:spPr>
        <p:txBody>
          <a:bodyPr>
            <a:normAutofit fontScale="92500" lnSpcReduction="10000"/>
          </a:bodyPr>
          <a:lstStyle/>
          <a:p>
            <a:pPr marL="0" indent="0">
              <a:buNone/>
            </a:pPr>
            <a:r>
              <a:rPr lang="cs-CZ" dirty="0"/>
              <a:t> </a:t>
            </a:r>
          </a:p>
          <a:p>
            <a:endParaRPr lang="cs-CZ" dirty="0"/>
          </a:p>
          <a:p>
            <a:endParaRPr lang="cs-CZ" dirty="0"/>
          </a:p>
          <a:p>
            <a:pPr algn="just" fontAlgn="base">
              <a:buFontTx/>
              <a:buChar char="-"/>
            </a:pPr>
            <a:endParaRPr lang="cs-CZ" dirty="0">
              <a:solidFill>
                <a:schemeClr val="tx1"/>
              </a:solidFill>
            </a:endParaRPr>
          </a:p>
          <a:p>
            <a:pPr algn="just" fontAlgn="base">
              <a:buFontTx/>
              <a:buChar char="-"/>
            </a:pPr>
            <a:r>
              <a:rPr lang="cs-CZ" dirty="0">
                <a:solidFill>
                  <a:schemeClr val="tx1"/>
                </a:solidFill>
              </a:rPr>
              <a:t>novela zákona o soc. službách </a:t>
            </a:r>
            <a:r>
              <a:rPr lang="cs-CZ" b="1" dirty="0">
                <a:solidFill>
                  <a:schemeClr val="tx1"/>
                </a:solidFill>
              </a:rPr>
              <a:t>zákonem č. 92/2026 Sb.</a:t>
            </a:r>
            <a:r>
              <a:rPr lang="cs-CZ" dirty="0">
                <a:solidFill>
                  <a:schemeClr val="tx1"/>
                </a:solidFill>
              </a:rPr>
              <a:t>: </a:t>
            </a:r>
            <a:r>
              <a:rPr lang="cs-CZ" dirty="0">
                <a:solidFill>
                  <a:schemeClr val="tx1"/>
                </a:solidFill>
                <a:hlinkClick r:id="rId2"/>
              </a:rPr>
              <a:t>https://e-sbirka.gov.cz/sb/2026/92?zalozka=text</a:t>
            </a:r>
            <a:endParaRPr lang="cs-CZ" dirty="0">
              <a:solidFill>
                <a:schemeClr val="tx1"/>
              </a:solidFill>
            </a:endParaRPr>
          </a:p>
          <a:p>
            <a:pPr algn="just" fontAlgn="base">
              <a:buFontTx/>
              <a:buChar char="-"/>
            </a:pPr>
            <a:r>
              <a:rPr lang="cs-CZ" dirty="0">
                <a:solidFill>
                  <a:schemeClr val="tx1"/>
                </a:solidFill>
              </a:rPr>
              <a:t>posun </a:t>
            </a:r>
            <a:r>
              <a:rPr lang="cs-CZ" b="1" dirty="0">
                <a:solidFill>
                  <a:schemeClr val="tx1"/>
                </a:solidFill>
              </a:rPr>
              <a:t>z 1. července 2026 </a:t>
            </a:r>
            <a:r>
              <a:rPr lang="cs-CZ" dirty="0">
                <a:solidFill>
                  <a:schemeClr val="tx1"/>
                </a:solidFill>
              </a:rPr>
              <a:t>na </a:t>
            </a:r>
            <a:r>
              <a:rPr lang="cs-CZ" b="1" dirty="0">
                <a:solidFill>
                  <a:schemeClr val="tx1"/>
                </a:solidFill>
              </a:rPr>
              <a:t>1. června 2028</a:t>
            </a:r>
          </a:p>
          <a:p>
            <a:pPr algn="just" fontAlgn="base">
              <a:buFontTx/>
              <a:buChar char="-"/>
            </a:pPr>
            <a:r>
              <a:rPr lang="cs-CZ" dirty="0">
                <a:solidFill>
                  <a:schemeClr val="tx1"/>
                </a:solidFill>
              </a:rPr>
              <a:t>MPSV odůvodňuje návrh i odkazem na sladění s evropským harmonogramem – připravovanou legislativou k evropským průkazům osob se zdravotním postižením (i parkovací průkazy by se dle sdělení Mgr. Becka z MPSV následně měly vydávat na ÚSSZ)</a:t>
            </a:r>
          </a:p>
          <a:p>
            <a:pPr algn="just" fontAlgn="base">
              <a:buFontTx/>
              <a:buChar char="-"/>
            </a:pPr>
            <a:endParaRPr lang="cs-CZ" dirty="0">
              <a:solidFill>
                <a:schemeClr val="tx1"/>
              </a:solidFill>
            </a:endParaRPr>
          </a:p>
          <a:p>
            <a:pPr marL="0" indent="0" algn="just" fontAlgn="base">
              <a:buNone/>
            </a:pPr>
            <a:endParaRPr lang="cs-CZ" dirty="0"/>
          </a:p>
        </p:txBody>
      </p:sp>
      <p:sp>
        <p:nvSpPr>
          <p:cNvPr id="4" name="Zástupný symbol pro datum 3">
            <a:extLst>
              <a:ext uri="{FF2B5EF4-FFF2-40B4-BE49-F238E27FC236}">
                <a16:creationId xmlns:a16="http://schemas.microsoft.com/office/drawing/2014/main" id="{D8A32AF2-B480-CD8A-673E-27CF3F17373E}"/>
              </a:ext>
            </a:extLst>
          </p:cNvPr>
          <p:cNvSpPr>
            <a:spLocks noGrp="1"/>
          </p:cNvSpPr>
          <p:nvPr>
            <p:ph type="dt" sz="half" idx="10"/>
          </p:nvPr>
        </p:nvSpPr>
        <p:spPr/>
        <p:txBody>
          <a:bodyPr/>
          <a:lstStyle/>
          <a:p>
            <a:endParaRPr lang="cs-CZ" dirty="0"/>
          </a:p>
        </p:txBody>
      </p:sp>
      <p:sp>
        <p:nvSpPr>
          <p:cNvPr id="5" name="Zástupný symbol pro zápatí 4">
            <a:extLst>
              <a:ext uri="{FF2B5EF4-FFF2-40B4-BE49-F238E27FC236}">
                <a16:creationId xmlns:a16="http://schemas.microsoft.com/office/drawing/2014/main" id="{74019C3E-8204-8191-6E09-D89A50E7238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9E7723C-FA2E-739C-BD67-9560E11DD129}"/>
              </a:ext>
            </a:extLst>
          </p:cNvPr>
          <p:cNvSpPr>
            <a:spLocks noGrp="1"/>
          </p:cNvSpPr>
          <p:nvPr>
            <p:ph type="sldNum" sz="quarter" idx="12"/>
          </p:nvPr>
        </p:nvSpPr>
        <p:spPr/>
        <p:txBody>
          <a:bodyPr/>
          <a:lstStyle/>
          <a:p>
            <a:fld id="{F756C1FA-8DED-774F-A9BF-965BD70CC5BD}" type="slidenum">
              <a:rPr lang="cs-CZ" smtClean="0"/>
              <a:pPr/>
              <a:t>29</a:t>
            </a:fld>
            <a:endParaRPr lang="cs-CZ"/>
          </a:p>
        </p:txBody>
      </p:sp>
    </p:spTree>
    <p:extLst>
      <p:ext uri="{BB962C8B-B14F-4D97-AF65-F5344CB8AC3E}">
        <p14:creationId xmlns:p14="http://schemas.microsoft.com/office/powerpoint/2010/main" val="35541472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E1BBE5-252F-BECF-96E4-A47E0777FA70}"/>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C14BAA2F-620E-CD0F-DB8A-9DCF72B71F08}"/>
              </a:ext>
            </a:extLst>
          </p:cNvPr>
          <p:cNvSpPr>
            <a:spLocks noGrp="1"/>
          </p:cNvSpPr>
          <p:nvPr>
            <p:ph type="title"/>
          </p:nvPr>
        </p:nvSpPr>
        <p:spPr>
          <a:xfrm>
            <a:off x="838200" y="645208"/>
            <a:ext cx="10515600" cy="684000"/>
          </a:xfrm>
        </p:spPr>
        <p:txBody>
          <a:bodyPr>
            <a:noAutofit/>
          </a:bodyPr>
          <a:lstStyle/>
          <a:p>
            <a:br>
              <a:rPr lang="cs-CZ" sz="3200" b="1" dirty="0">
                <a:solidFill>
                  <a:srgbClr val="92D050"/>
                </a:solidFill>
              </a:rPr>
            </a:br>
            <a:br>
              <a:rPr lang="cs-CZ" sz="3200" b="1" dirty="0">
                <a:solidFill>
                  <a:srgbClr val="92D050"/>
                </a:solidFill>
              </a:rPr>
            </a:br>
            <a:br>
              <a:rPr lang="cs-CZ" sz="3200" b="1" dirty="0">
                <a:solidFill>
                  <a:srgbClr val="92D050"/>
                </a:solidFill>
              </a:rPr>
            </a:br>
            <a:r>
              <a:rPr lang="cs-CZ" sz="3200" b="1" dirty="0">
                <a:solidFill>
                  <a:srgbClr val="A1C05B"/>
                </a:solidFill>
              </a:rPr>
              <a:t>dávka státní sociální pomoci „</a:t>
            </a:r>
            <a:r>
              <a:rPr lang="cs-CZ" sz="3200" b="1" dirty="0" err="1">
                <a:solidFill>
                  <a:srgbClr val="A1C05B"/>
                </a:solidFill>
              </a:rPr>
              <a:t>superdávka</a:t>
            </a:r>
            <a:r>
              <a:rPr lang="cs-CZ" sz="3200" b="1" dirty="0">
                <a:solidFill>
                  <a:srgbClr val="A1C05B"/>
                </a:solidFill>
              </a:rPr>
              <a:t>“ - novela zákonem č. 152/2026 Sb. – od 1. 10. 2026</a:t>
            </a:r>
            <a:br>
              <a:rPr lang="cs-CZ" sz="3200" b="1" dirty="0">
                <a:solidFill>
                  <a:srgbClr val="A1C05B"/>
                </a:solidFill>
              </a:rPr>
            </a:br>
            <a:br>
              <a:rPr lang="cs-CZ" sz="3200" dirty="0">
                <a:solidFill>
                  <a:srgbClr val="A1C05B"/>
                </a:solidFill>
              </a:rPr>
            </a:br>
            <a:endParaRPr lang="cs-CZ" sz="3200" dirty="0">
              <a:solidFill>
                <a:srgbClr val="A1C05B"/>
              </a:solidFill>
            </a:endParaRPr>
          </a:p>
        </p:txBody>
      </p:sp>
      <p:sp>
        <p:nvSpPr>
          <p:cNvPr id="3" name="Zástupný obsah 2">
            <a:extLst>
              <a:ext uri="{FF2B5EF4-FFF2-40B4-BE49-F238E27FC236}">
                <a16:creationId xmlns:a16="http://schemas.microsoft.com/office/drawing/2014/main" id="{DA1DFFA9-3446-E5ED-39B8-A21EE5B9C564}"/>
              </a:ext>
            </a:extLst>
          </p:cNvPr>
          <p:cNvSpPr>
            <a:spLocks noGrp="1"/>
          </p:cNvSpPr>
          <p:nvPr>
            <p:ph idx="1"/>
          </p:nvPr>
        </p:nvSpPr>
        <p:spPr>
          <a:xfrm>
            <a:off x="838200" y="1681712"/>
            <a:ext cx="10515600" cy="4674637"/>
          </a:xfrm>
        </p:spPr>
        <p:txBody>
          <a:bodyPr>
            <a:normAutofit lnSpcReduction="10000"/>
          </a:bodyPr>
          <a:lstStyle/>
          <a:p>
            <a:pPr algn="just">
              <a:buFontTx/>
              <a:buChar char="-"/>
            </a:pPr>
            <a:r>
              <a:rPr lang="cs-CZ" dirty="0">
                <a:hlinkClick r:id="rId2"/>
              </a:rPr>
              <a:t>https://e-sbirka.gov.cz/sb/2026/152?zalozka=text</a:t>
            </a:r>
            <a:endParaRPr lang="cs-CZ" dirty="0"/>
          </a:p>
          <a:p>
            <a:pPr algn="just">
              <a:buFont typeface="Wingdings" panose="05000000000000000000" pitchFamily="2" charset="2"/>
              <a:buChar char="ü"/>
            </a:pPr>
            <a:r>
              <a:rPr lang="cs-CZ" b="1" dirty="0">
                <a:solidFill>
                  <a:schemeClr val="tx1"/>
                </a:solidFill>
              </a:rPr>
              <a:t>změna zákona č. 151/2025 Sb., o dávce státní sociální pomoci:</a:t>
            </a:r>
          </a:p>
          <a:p>
            <a:pPr algn="just">
              <a:buFontTx/>
              <a:buChar char="-"/>
            </a:pPr>
            <a:r>
              <a:rPr lang="cs-CZ" b="1" dirty="0">
                <a:solidFill>
                  <a:schemeClr val="tx1"/>
                </a:solidFill>
              </a:rPr>
              <a:t>zranitelná osoba </a:t>
            </a:r>
            <a:r>
              <a:rPr lang="cs-CZ" dirty="0">
                <a:solidFill>
                  <a:schemeClr val="tx1"/>
                </a:solidFill>
              </a:rPr>
              <a:t>- § 7 odst. 1 písm. e):</a:t>
            </a:r>
          </a:p>
          <a:p>
            <a:pPr marL="0" indent="0" algn="just">
              <a:buNone/>
            </a:pPr>
            <a:r>
              <a:rPr lang="cs-CZ" dirty="0">
                <a:solidFill>
                  <a:schemeClr val="tx1"/>
                </a:solidFill>
              </a:rPr>
              <a:t>rodič pečující o dítě mladší 4 let věku nebo osamělý rodič pečující o dítě mladší </a:t>
            </a:r>
            <a:r>
              <a:rPr lang="cs-CZ" dirty="0">
                <a:solidFill>
                  <a:srgbClr val="00B050"/>
                </a:solidFill>
              </a:rPr>
              <a:t>15</a:t>
            </a:r>
            <a:r>
              <a:rPr lang="cs-CZ" dirty="0">
                <a:solidFill>
                  <a:schemeClr val="tx1"/>
                </a:solidFill>
              </a:rPr>
              <a:t> </a:t>
            </a:r>
            <a:r>
              <a:rPr lang="cs-CZ" strike="sngStrike" dirty="0">
                <a:solidFill>
                  <a:srgbClr val="FF0000"/>
                </a:solidFill>
              </a:rPr>
              <a:t>7</a:t>
            </a:r>
            <a:r>
              <a:rPr lang="cs-CZ" dirty="0">
                <a:solidFill>
                  <a:schemeClr val="tx1"/>
                </a:solidFill>
              </a:rPr>
              <a:t> let věku,</a:t>
            </a:r>
          </a:p>
          <a:p>
            <a:pPr algn="just">
              <a:buFontTx/>
              <a:buChar char="-"/>
            </a:pPr>
            <a:r>
              <a:rPr lang="cs-CZ" b="1" dirty="0">
                <a:solidFill>
                  <a:schemeClr val="tx1"/>
                </a:solidFill>
              </a:rPr>
              <a:t>náklady na bydlení za užívání bytu </a:t>
            </a:r>
            <a:r>
              <a:rPr lang="cs-CZ" dirty="0">
                <a:solidFill>
                  <a:schemeClr val="tx1"/>
                </a:solidFill>
              </a:rPr>
              <a:t>- § 23 odst. 4:</a:t>
            </a:r>
          </a:p>
          <a:p>
            <a:pPr marL="0" indent="0" algn="just">
              <a:buNone/>
            </a:pPr>
            <a:r>
              <a:rPr lang="cs-CZ" dirty="0">
                <a:solidFill>
                  <a:schemeClr val="tx1"/>
                </a:solidFill>
              </a:rPr>
              <a:t>Příslušnou částkou normativního nájmu, vlastnického paušálu nebo energetického paušálu je částka odpovídající počtu členů domácnosti, tomu, zda jsou všichni členové zranitelnými osobami, a </a:t>
            </a:r>
            <a:r>
              <a:rPr lang="cs-CZ" dirty="0">
                <a:solidFill>
                  <a:srgbClr val="00B050"/>
                </a:solidFill>
              </a:rPr>
              <a:t>konkrétnímu okresu </a:t>
            </a:r>
            <a:r>
              <a:rPr lang="cs-CZ" strike="sngStrike" dirty="0">
                <a:solidFill>
                  <a:srgbClr val="FF0000"/>
                </a:solidFill>
              </a:rPr>
              <a:t>kategorii</a:t>
            </a:r>
            <a:r>
              <a:rPr lang="cs-CZ" dirty="0">
                <a:solidFill>
                  <a:srgbClr val="FF0000"/>
                </a:solidFill>
              </a:rPr>
              <a:t> </a:t>
            </a:r>
            <a:r>
              <a:rPr lang="cs-CZ" strike="sngStrike" dirty="0">
                <a:solidFill>
                  <a:srgbClr val="FF0000"/>
                </a:solidFill>
              </a:rPr>
              <a:t>obce</a:t>
            </a:r>
            <a:r>
              <a:rPr lang="cs-CZ" dirty="0">
                <a:solidFill>
                  <a:srgbClr val="FF0000"/>
                </a:solidFill>
              </a:rPr>
              <a:t> </a:t>
            </a:r>
            <a:r>
              <a:rPr lang="cs-CZ" dirty="0">
                <a:solidFill>
                  <a:schemeClr val="tx1"/>
                </a:solidFill>
              </a:rPr>
              <a:t>podle § 29 odst. 1.</a:t>
            </a:r>
          </a:p>
          <a:p>
            <a:pPr algn="just">
              <a:buFontTx/>
              <a:buChar char="-"/>
            </a:pPr>
            <a:endParaRPr lang="cs-CZ" dirty="0"/>
          </a:p>
        </p:txBody>
      </p:sp>
      <p:sp>
        <p:nvSpPr>
          <p:cNvPr id="6" name="Zástupný symbol pro číslo snímku 5">
            <a:extLst>
              <a:ext uri="{FF2B5EF4-FFF2-40B4-BE49-F238E27FC236}">
                <a16:creationId xmlns:a16="http://schemas.microsoft.com/office/drawing/2014/main" id="{42E9C26D-15F2-4657-EF6F-848BBAA17754}"/>
              </a:ext>
            </a:extLst>
          </p:cNvPr>
          <p:cNvSpPr>
            <a:spLocks noGrp="1"/>
          </p:cNvSpPr>
          <p:nvPr>
            <p:ph type="sldNum" sz="quarter" idx="12"/>
          </p:nvPr>
        </p:nvSpPr>
        <p:spPr/>
        <p:txBody>
          <a:bodyPr/>
          <a:lstStyle/>
          <a:p>
            <a:fld id="{F756C1FA-8DED-774F-A9BF-965BD70CC5BD}" type="slidenum">
              <a:rPr lang="cs-CZ" smtClean="0"/>
              <a:pPr/>
              <a:t>30</a:t>
            </a:fld>
            <a:endParaRPr lang="cs-CZ"/>
          </a:p>
        </p:txBody>
      </p:sp>
    </p:spTree>
    <p:extLst>
      <p:ext uri="{BB962C8B-B14F-4D97-AF65-F5344CB8AC3E}">
        <p14:creationId xmlns:p14="http://schemas.microsoft.com/office/powerpoint/2010/main" val="30974774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AFE564-ECA0-076B-FCF7-1DA2BED7EB2D}"/>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C7C660F2-76B0-7A5A-1ED0-1805F7715336}"/>
              </a:ext>
            </a:extLst>
          </p:cNvPr>
          <p:cNvSpPr>
            <a:spLocks noGrp="1"/>
          </p:cNvSpPr>
          <p:nvPr>
            <p:ph type="title"/>
          </p:nvPr>
        </p:nvSpPr>
        <p:spPr>
          <a:xfrm>
            <a:off x="838200" y="942225"/>
            <a:ext cx="10515600" cy="684000"/>
          </a:xfrm>
        </p:spPr>
        <p:txBody>
          <a:bodyPr>
            <a:normAutofit fontScale="90000"/>
          </a:bodyPr>
          <a:lstStyle/>
          <a:p>
            <a:r>
              <a:rPr lang="cs-CZ" b="1" dirty="0">
                <a:solidFill>
                  <a:srgbClr val="C00000"/>
                </a:solidFill>
              </a:rPr>
              <a:t>mimořádná okamžitá pomoc z moci úřední</a:t>
            </a:r>
          </a:p>
        </p:txBody>
      </p:sp>
      <p:sp>
        <p:nvSpPr>
          <p:cNvPr id="3" name="Zástupný obsah 2">
            <a:extLst>
              <a:ext uri="{FF2B5EF4-FFF2-40B4-BE49-F238E27FC236}">
                <a16:creationId xmlns:a16="http://schemas.microsoft.com/office/drawing/2014/main" id="{B8568B14-1371-86E9-7C9E-E714DCDFA2C3}"/>
              </a:ext>
            </a:extLst>
          </p:cNvPr>
          <p:cNvSpPr>
            <a:spLocks noGrp="1"/>
          </p:cNvSpPr>
          <p:nvPr>
            <p:ph idx="1"/>
          </p:nvPr>
        </p:nvSpPr>
        <p:spPr>
          <a:xfrm>
            <a:off x="838200" y="1397000"/>
            <a:ext cx="10515600" cy="4733800"/>
          </a:xfrm>
        </p:spPr>
        <p:txBody>
          <a:bodyPr>
            <a:normAutofit/>
          </a:bodyPr>
          <a:lstStyle/>
          <a:p>
            <a:pPr marL="0" indent="0">
              <a:buNone/>
            </a:pPr>
            <a:endParaRPr lang="cs-CZ" b="1" dirty="0">
              <a:highlight>
                <a:srgbClr val="FFFF00"/>
              </a:highlight>
            </a:endParaRPr>
          </a:p>
          <a:p>
            <a:pPr algn="just">
              <a:buFontTx/>
              <a:buChar char="-"/>
            </a:pPr>
            <a:r>
              <a:rPr lang="cs-CZ" dirty="0">
                <a:solidFill>
                  <a:schemeClr val="tx1"/>
                </a:solidFill>
              </a:rPr>
              <a:t>nově je možno přiznat dávku mimořádné okamžité pomoci nejen na žádost, ale i z moci úřední</a:t>
            </a:r>
          </a:p>
          <a:p>
            <a:pPr algn="just">
              <a:buFontTx/>
              <a:buChar char="-"/>
            </a:pPr>
            <a:r>
              <a:rPr lang="cs-CZ" dirty="0">
                <a:solidFill>
                  <a:schemeClr val="tx1"/>
                </a:solidFill>
              </a:rPr>
              <a:t>kdokoliv může podat na ÚP podnět, který ÚP vyhodnotí a může zahájit správní řízení z moci úřední a přiznat např. dávku na aktivity pro nezaopatřené dítě apod., pokud rodič není schopen či ochoten</a:t>
            </a:r>
          </a:p>
          <a:p>
            <a:pPr algn="just">
              <a:buFontTx/>
              <a:buChar char="-"/>
            </a:pPr>
            <a:r>
              <a:rPr lang="cs-CZ" dirty="0"/>
              <a:t>dle sdělení MPSV bylo dosud přiznáno 5 takových MOP v rámci celé ČR</a:t>
            </a:r>
          </a:p>
          <a:p>
            <a:pPr marL="0" indent="0">
              <a:buNone/>
            </a:pPr>
            <a:endParaRPr lang="cs-CZ" dirty="0">
              <a:solidFill>
                <a:schemeClr val="tx1"/>
              </a:solidFill>
            </a:endParaRPr>
          </a:p>
        </p:txBody>
      </p:sp>
      <p:sp>
        <p:nvSpPr>
          <p:cNvPr id="4" name="Zástupný symbol pro datum 3">
            <a:extLst>
              <a:ext uri="{FF2B5EF4-FFF2-40B4-BE49-F238E27FC236}">
                <a16:creationId xmlns:a16="http://schemas.microsoft.com/office/drawing/2014/main" id="{36703E1A-743B-C40A-4F79-1A12A130BDB5}"/>
              </a:ext>
            </a:extLst>
          </p:cNvPr>
          <p:cNvSpPr>
            <a:spLocks noGrp="1"/>
          </p:cNvSpPr>
          <p:nvPr>
            <p:ph type="dt" sz="half" idx="10"/>
          </p:nvPr>
        </p:nvSpPr>
        <p:spPr/>
        <p:txBody>
          <a:bodyPr/>
          <a:lstStyle/>
          <a:p>
            <a:endParaRPr lang="cs-CZ" dirty="0"/>
          </a:p>
        </p:txBody>
      </p:sp>
      <p:sp>
        <p:nvSpPr>
          <p:cNvPr id="5" name="Zástupný symbol pro zápatí 4">
            <a:extLst>
              <a:ext uri="{FF2B5EF4-FFF2-40B4-BE49-F238E27FC236}">
                <a16:creationId xmlns:a16="http://schemas.microsoft.com/office/drawing/2014/main" id="{EF3F06CC-6F0A-4987-1E7F-D588B885EFDF}"/>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2EF56B4-A9AE-4540-382E-B5629C4A899B}"/>
              </a:ext>
            </a:extLst>
          </p:cNvPr>
          <p:cNvSpPr>
            <a:spLocks noGrp="1"/>
          </p:cNvSpPr>
          <p:nvPr>
            <p:ph type="sldNum" sz="quarter" idx="12"/>
          </p:nvPr>
        </p:nvSpPr>
        <p:spPr/>
        <p:txBody>
          <a:bodyPr/>
          <a:lstStyle/>
          <a:p>
            <a:fld id="{F756C1FA-8DED-774F-A9BF-965BD70CC5BD}" type="slidenum">
              <a:rPr lang="cs-CZ" smtClean="0"/>
              <a:pPr/>
              <a:t>31</a:t>
            </a:fld>
            <a:endParaRPr lang="cs-CZ"/>
          </a:p>
        </p:txBody>
      </p:sp>
    </p:spTree>
    <p:extLst>
      <p:ext uri="{BB962C8B-B14F-4D97-AF65-F5344CB8AC3E}">
        <p14:creationId xmlns:p14="http://schemas.microsoft.com/office/powerpoint/2010/main" val="8298342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C1AE8-AD50-AE44-1DE3-3227D7480A03}"/>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B3D9ECFB-14E2-895D-E48C-A795BAB5FFA3}"/>
              </a:ext>
            </a:extLst>
          </p:cNvPr>
          <p:cNvSpPr>
            <a:spLocks noGrp="1"/>
          </p:cNvSpPr>
          <p:nvPr>
            <p:ph type="title"/>
          </p:nvPr>
        </p:nvSpPr>
        <p:spPr>
          <a:xfrm>
            <a:off x="838200" y="431679"/>
            <a:ext cx="10515600" cy="961200"/>
          </a:xfrm>
        </p:spPr>
        <p:txBody>
          <a:bodyPr>
            <a:normAutofit/>
          </a:bodyPr>
          <a:lstStyle/>
          <a:p>
            <a:r>
              <a:rPr lang="cs-CZ" sz="2000" b="1" dirty="0">
                <a:solidFill>
                  <a:srgbClr val="578A4C"/>
                </a:solidFill>
              </a:rPr>
              <a:t>novela vyhlášky č. 505/2006 Sb.</a:t>
            </a:r>
            <a:endParaRPr lang="cs-CZ" sz="2000" dirty="0">
              <a:solidFill>
                <a:srgbClr val="578A4C"/>
              </a:solidFill>
            </a:endParaRPr>
          </a:p>
        </p:txBody>
      </p:sp>
      <p:sp>
        <p:nvSpPr>
          <p:cNvPr id="3" name="Zástupný obsah 2">
            <a:extLst>
              <a:ext uri="{FF2B5EF4-FFF2-40B4-BE49-F238E27FC236}">
                <a16:creationId xmlns:a16="http://schemas.microsoft.com/office/drawing/2014/main" id="{1E1C889F-819C-CB19-69AD-7DDE72B52508}"/>
              </a:ext>
            </a:extLst>
          </p:cNvPr>
          <p:cNvSpPr>
            <a:spLocks noGrp="1"/>
          </p:cNvSpPr>
          <p:nvPr>
            <p:ph idx="1"/>
          </p:nvPr>
        </p:nvSpPr>
        <p:spPr>
          <a:xfrm>
            <a:off x="838200" y="1110343"/>
            <a:ext cx="10515600" cy="5611131"/>
          </a:xfrm>
        </p:spPr>
        <p:txBody>
          <a:bodyPr>
            <a:normAutofit fontScale="62500" lnSpcReduction="20000"/>
          </a:bodyPr>
          <a:lstStyle/>
          <a:p>
            <a:pPr marL="0" indent="0" algn="just">
              <a:buNone/>
            </a:pPr>
            <a:r>
              <a:rPr lang="cs-CZ" sz="3200" b="1" dirty="0">
                <a:solidFill>
                  <a:schemeClr val="tx1"/>
                </a:solidFill>
              </a:rPr>
              <a:t>od 1. 7. 2026: úprava základních činností a úkonů ve vztahu k péči </a:t>
            </a:r>
            <a:br>
              <a:rPr lang="cs-CZ" sz="3200" b="1" dirty="0">
                <a:solidFill>
                  <a:schemeClr val="tx1"/>
                </a:solidFill>
              </a:rPr>
            </a:br>
            <a:r>
              <a:rPr lang="cs-CZ" sz="3200" b="1" dirty="0">
                <a:solidFill>
                  <a:schemeClr val="tx1"/>
                </a:solidFill>
              </a:rPr>
              <a:t>o zdraví </a:t>
            </a:r>
            <a:r>
              <a:rPr lang="cs-CZ" sz="3200" dirty="0">
                <a:solidFill>
                  <a:schemeClr val="tx1"/>
                </a:solidFill>
              </a:rPr>
              <a:t>- </a:t>
            </a:r>
            <a:r>
              <a:rPr lang="cs-CZ" sz="3200" b="1" dirty="0">
                <a:solidFill>
                  <a:schemeClr val="tx1"/>
                </a:solidFill>
              </a:rPr>
              <a:t>vyhláška č. 100/2026 Sb.:</a:t>
            </a:r>
          </a:p>
          <a:p>
            <a:pPr marL="0" indent="0" algn="just">
              <a:buNone/>
            </a:pPr>
            <a:r>
              <a:rPr lang="cs-CZ" sz="3200" dirty="0">
                <a:solidFill>
                  <a:schemeClr val="tx1"/>
                </a:solidFill>
              </a:rPr>
              <a:t>- pouze u </a:t>
            </a:r>
            <a:r>
              <a:rPr lang="cs-CZ" sz="3200" b="1" dirty="0">
                <a:solidFill>
                  <a:schemeClr val="tx1"/>
                </a:solidFill>
              </a:rPr>
              <a:t>pečovatelské služby </a:t>
            </a:r>
            <a:r>
              <a:rPr lang="cs-CZ" sz="3200" dirty="0">
                <a:solidFill>
                  <a:schemeClr val="tx1"/>
                </a:solidFill>
              </a:rPr>
              <a:t>a </a:t>
            </a:r>
            <a:r>
              <a:rPr lang="cs-CZ" sz="3200" b="1" dirty="0">
                <a:solidFill>
                  <a:schemeClr val="tx1"/>
                </a:solidFill>
              </a:rPr>
              <a:t>osobní asistence: 1 nová </a:t>
            </a:r>
            <a:r>
              <a:rPr lang="cs-CZ" sz="3200" b="1" u="sng" dirty="0">
                <a:solidFill>
                  <a:schemeClr val="tx1"/>
                </a:solidFill>
              </a:rPr>
              <a:t>dobrovolná</a:t>
            </a:r>
            <a:r>
              <a:rPr lang="cs-CZ" sz="3200" b="1" dirty="0">
                <a:solidFill>
                  <a:schemeClr val="tx1"/>
                </a:solidFill>
              </a:rPr>
              <a:t> základní činnost:</a:t>
            </a:r>
            <a:r>
              <a:rPr lang="cs-CZ" sz="3200" dirty="0">
                <a:solidFill>
                  <a:schemeClr val="tx1"/>
                </a:solidFill>
              </a:rPr>
              <a:t> </a:t>
            </a:r>
            <a:r>
              <a:rPr lang="cs-CZ" sz="3200" b="1" dirty="0">
                <a:solidFill>
                  <a:schemeClr val="tx1"/>
                </a:solidFill>
              </a:rPr>
              <a:t>„pomoc při zvládání běžných úkonů péče o zdraví“ </a:t>
            </a:r>
            <a:r>
              <a:rPr lang="cs-CZ" sz="3200" dirty="0">
                <a:solidFill>
                  <a:schemeClr val="tx1"/>
                </a:solidFill>
              </a:rPr>
              <a:t>(úkony: pomoc při užití humánního léčivého přípravku bez porušení integrity kůže, pomoc při vypuštění sběrného sáčku u vývodu z močového měchýře nebo tlustého střeva, pomoc při výměně sběrného sáčku u vývodu z tlustého střeva) </a:t>
            </a:r>
            <a:r>
              <a:rPr lang="cs-CZ" sz="3200" b="1" dirty="0">
                <a:solidFill>
                  <a:schemeClr val="tx1"/>
                </a:solidFill>
              </a:rPr>
              <a:t>+ nová odborná způsobilost pracovníka vykonávajícího tuto základní činnost – střední vzdělání s maturitou a absolvování akreditovaného kvalifikačního kurzu a akreditovaného specializovaného kurzu</a:t>
            </a:r>
            <a:r>
              <a:rPr lang="cs-CZ" sz="2900" dirty="0">
                <a:solidFill>
                  <a:schemeClr val="tx1"/>
                </a:solidFill>
              </a:rPr>
              <a:t>; (absolvování akreditovaného specializovaného kurzu se nevyžaduje u fyzických osob, které získaly způsobilost k výkonu zdravotnického povolání všeobecné sestry, dětské sestry, porodní asistentky, zdravotnického záchranáře nebo lékaře);</a:t>
            </a:r>
          </a:p>
          <a:p>
            <a:pPr marL="0" indent="0" algn="just">
              <a:buNone/>
            </a:pPr>
            <a:r>
              <a:rPr lang="cs-CZ" sz="2900" dirty="0">
                <a:solidFill>
                  <a:schemeClr val="tx1"/>
                </a:solidFill>
              </a:rPr>
              <a:t>- </a:t>
            </a:r>
            <a:r>
              <a:rPr lang="cs-CZ" sz="2900" b="1" dirty="0">
                <a:solidFill>
                  <a:schemeClr val="tx1"/>
                </a:solidFill>
              </a:rPr>
              <a:t>u více druhů služeb: osobní asistence, pečovatelská služba, odlehčovací služby, centra denních služeb, denní stacionáře, týdenní stacionáře, domovy pro osoby se zdravotním postižením, domovy pro seniory, domovy se zvláštním režimem, chráněné bydlení, soc. služby poskytované ve zdrav. zařízeních lůžkové péče, sociálně terapeutické dílny, sociální rehabilitace - úprava obsahu </a:t>
            </a:r>
            <a:r>
              <a:rPr lang="cs-CZ" sz="2900" b="1" u="sng" dirty="0">
                <a:solidFill>
                  <a:schemeClr val="tx1"/>
                </a:solidFill>
              </a:rPr>
              <a:t>povinných</a:t>
            </a:r>
            <a:r>
              <a:rPr lang="cs-CZ" sz="2900" b="1" dirty="0">
                <a:solidFill>
                  <a:schemeClr val="tx1"/>
                </a:solidFill>
              </a:rPr>
              <a:t> základních činností </a:t>
            </a:r>
            <a:r>
              <a:rPr lang="cs-CZ" sz="2900" dirty="0">
                <a:solidFill>
                  <a:schemeClr val="tx1"/>
                </a:solidFill>
              </a:rPr>
              <a:t>– např.: pomoc při zvládání běžných úkonů péče o vlastní osobu (strava – např. pomoc s užitím doplňku stravy, oblékání – např. i nasazení protézy), pomoc při osobní hygieně nebo poskytnutí podmínek pro osobní hygienu (např. pomoc při vypuštění nebo výměně sběrného sáčku při zavedené cévce z močového měchýře)</a:t>
            </a:r>
          </a:p>
          <a:p>
            <a:pPr algn="just">
              <a:buFontTx/>
              <a:buChar char="-"/>
            </a:pPr>
            <a:r>
              <a:rPr lang="cs-CZ" sz="2900" dirty="0">
                <a:solidFill>
                  <a:schemeClr val="tx1"/>
                </a:solidFill>
              </a:rPr>
              <a:t>prezentace MPSV: </a:t>
            </a:r>
            <a:r>
              <a:rPr lang="cs-CZ" sz="2900" dirty="0">
                <a:solidFill>
                  <a:srgbClr val="0563C1"/>
                </a:solidFill>
                <a:hlinkClick r:id="rId2">
                  <a:extLst>
                    <a:ext uri="{A12FA001-AC4F-418D-AE19-62706E023703}">
                      <ahyp:hlinkClr xmlns:ahyp="http://schemas.microsoft.com/office/drawing/2018/hyperlinkcolor" val="tx"/>
                    </a:ext>
                  </a:extLst>
                </a:hlinkClick>
              </a:rPr>
              <a:t>https://mpsv.gov.cz/cms/</a:t>
            </a:r>
            <a:r>
              <a:rPr lang="cs-CZ" sz="2900" dirty="0">
                <a:solidFill>
                  <a:srgbClr val="0070C0"/>
                </a:solidFill>
                <a:hlinkClick r:id="rId2">
                  <a:extLst>
                    <a:ext uri="{A12FA001-AC4F-418D-AE19-62706E023703}">
                      <ahyp:hlinkClr xmlns:ahyp="http://schemas.microsoft.com/office/drawing/2018/hyperlinkcolor" val="tx"/>
                    </a:ext>
                  </a:extLst>
                </a:hlinkClick>
              </a:rPr>
              <a:t>documents/f2e1f168-ddde-365d-d64c-a3973213f245/pptWebinare_PUOPZ.pdf</a:t>
            </a:r>
            <a:endParaRPr lang="cs-CZ" sz="2900" dirty="0">
              <a:solidFill>
                <a:srgbClr val="0070C0"/>
              </a:solidFill>
            </a:endParaRPr>
          </a:p>
          <a:p>
            <a:pPr marL="0" indent="0" algn="just">
              <a:buNone/>
            </a:pPr>
            <a:r>
              <a:rPr lang="cs-CZ" sz="2900" dirty="0">
                <a:solidFill>
                  <a:schemeClr val="tx1"/>
                </a:solidFill>
              </a:rPr>
              <a:t>- záznam z </a:t>
            </a:r>
            <a:r>
              <a:rPr lang="cs-CZ" sz="2900" dirty="0" err="1">
                <a:solidFill>
                  <a:schemeClr val="tx1"/>
                </a:solidFill>
              </a:rPr>
              <a:t>webexu</a:t>
            </a:r>
            <a:r>
              <a:rPr lang="cs-CZ" sz="2900" dirty="0">
                <a:solidFill>
                  <a:schemeClr val="tx1"/>
                </a:solidFill>
              </a:rPr>
              <a:t> KÚOK ze dne 23. 7. 2026: </a:t>
            </a:r>
            <a:r>
              <a:rPr lang="cs-CZ" sz="2900" dirty="0">
                <a:solidFill>
                  <a:srgbClr val="0563C1"/>
                </a:solidFill>
                <a:hlinkClick r:id="rId3">
                  <a:extLst>
                    <a:ext uri="{A12FA001-AC4F-418D-AE19-62706E023703}">
                      <ahyp:hlinkClr xmlns:ahyp="http://schemas.microsoft.com/office/drawing/2018/hyperlinkcolor" val="tx"/>
                    </a:ext>
                  </a:extLst>
                </a:hlinkClick>
              </a:rPr>
              <a:t>https://www.youtube.com/watch?v=</a:t>
            </a:r>
            <a:r>
              <a:rPr lang="cs-CZ" sz="2900" dirty="0">
                <a:solidFill>
                  <a:srgbClr val="0070C0"/>
                </a:solidFill>
                <a:hlinkClick r:id="rId3">
                  <a:extLst>
                    <a:ext uri="{A12FA001-AC4F-418D-AE19-62706E023703}">
                      <ahyp:hlinkClr xmlns:ahyp="http://schemas.microsoft.com/office/drawing/2018/hyperlinkcolor" val="tx"/>
                    </a:ext>
                  </a:extLst>
                </a:hlinkClick>
              </a:rPr>
              <a:t>qg8SIBr48BY</a:t>
            </a:r>
            <a:endParaRPr lang="cs-CZ" sz="2900"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8F72F230-0F12-D4C4-8F48-6EB039AEF696}"/>
              </a:ext>
            </a:extLst>
          </p:cNvPr>
          <p:cNvSpPr>
            <a:spLocks noGrp="1"/>
          </p:cNvSpPr>
          <p:nvPr>
            <p:ph type="sldNum" sz="quarter" idx="12"/>
          </p:nvPr>
        </p:nvSpPr>
        <p:spPr/>
        <p:txBody>
          <a:bodyPr/>
          <a:lstStyle/>
          <a:p>
            <a:fld id="{F756C1FA-8DED-774F-A9BF-965BD70CC5BD}" type="slidenum">
              <a:rPr lang="cs-CZ" smtClean="0"/>
              <a:pPr/>
              <a:t>32</a:t>
            </a:fld>
            <a:endParaRPr lang="cs-CZ"/>
          </a:p>
        </p:txBody>
      </p:sp>
    </p:spTree>
    <p:extLst>
      <p:ext uri="{BB962C8B-B14F-4D97-AF65-F5344CB8AC3E}">
        <p14:creationId xmlns:p14="http://schemas.microsoft.com/office/powerpoint/2010/main" val="27860437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A8DB5-43EE-3A8A-3729-43515B3684E4}"/>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EEA2BF34-6EAA-DC04-1BD9-9717BFEA23DC}"/>
              </a:ext>
            </a:extLst>
          </p:cNvPr>
          <p:cNvSpPr>
            <a:spLocks noGrp="1"/>
          </p:cNvSpPr>
          <p:nvPr>
            <p:ph type="title"/>
          </p:nvPr>
        </p:nvSpPr>
        <p:spPr>
          <a:xfrm>
            <a:off x="838200" y="873624"/>
            <a:ext cx="10515600" cy="684000"/>
          </a:xfrm>
        </p:spPr>
        <p:txBody>
          <a:bodyPr>
            <a:normAutofit fontScale="90000"/>
          </a:bodyPr>
          <a:lstStyle/>
          <a:p>
            <a:r>
              <a:rPr lang="cs-CZ" sz="3200" b="1" dirty="0">
                <a:solidFill>
                  <a:srgbClr val="EABB47"/>
                </a:solidFill>
              </a:rPr>
              <a:t>Popis realizace poskytování soc. služby – povinné náležitosti od 1. 1. 2026</a:t>
            </a:r>
          </a:p>
        </p:txBody>
      </p:sp>
      <p:sp>
        <p:nvSpPr>
          <p:cNvPr id="3" name="Zástupný obsah 2">
            <a:extLst>
              <a:ext uri="{FF2B5EF4-FFF2-40B4-BE49-F238E27FC236}">
                <a16:creationId xmlns:a16="http://schemas.microsoft.com/office/drawing/2014/main" id="{C4B4E41C-A137-B140-81D0-A3B3EA037927}"/>
              </a:ext>
            </a:extLst>
          </p:cNvPr>
          <p:cNvSpPr>
            <a:spLocks noGrp="1"/>
          </p:cNvSpPr>
          <p:nvPr>
            <p:ph idx="1"/>
          </p:nvPr>
        </p:nvSpPr>
        <p:spPr>
          <a:xfrm>
            <a:off x="838200" y="1567542"/>
            <a:ext cx="10515600" cy="5443182"/>
          </a:xfrm>
        </p:spPr>
        <p:txBody>
          <a:bodyPr>
            <a:normAutofit fontScale="70000" lnSpcReduction="20000"/>
          </a:bodyPr>
          <a:lstStyle/>
          <a:p>
            <a:pPr marL="0" indent="0" algn="just">
              <a:buNone/>
            </a:pPr>
            <a:r>
              <a:rPr lang="cs-CZ" dirty="0">
                <a:solidFill>
                  <a:schemeClr val="tx1"/>
                </a:solidFill>
              </a:rPr>
              <a:t>§ 79 odst. 5 písm. d) bod 4. a odst. 7 ZSS (novela zákonem č. 38/2025 Sb.) a § 39d prováděcí vyhlášky (novela vyhláškou č. 571/2025 Sb.)</a:t>
            </a:r>
          </a:p>
          <a:p>
            <a:pPr marL="0" indent="0" algn="just">
              <a:buNone/>
            </a:pPr>
            <a:r>
              <a:rPr lang="cs-CZ" b="1" dirty="0">
                <a:solidFill>
                  <a:schemeClr val="tx1"/>
                </a:solidFill>
              </a:rPr>
              <a:t>Popis realizace poskytování sociální služby obsahuje vymezení</a:t>
            </a:r>
          </a:p>
          <a:p>
            <a:pPr marL="0" indent="0" algn="just">
              <a:buNone/>
            </a:pPr>
            <a:r>
              <a:rPr lang="cs-CZ" b="1" dirty="0">
                <a:solidFill>
                  <a:schemeClr val="tx1"/>
                </a:solidFill>
              </a:rPr>
              <a:t>a)</a:t>
            </a:r>
            <a:r>
              <a:rPr lang="cs-CZ" dirty="0">
                <a:solidFill>
                  <a:schemeClr val="tx1"/>
                </a:solidFill>
              </a:rPr>
              <a:t> okruhu osob, kterým je sociální služba určena,</a:t>
            </a:r>
          </a:p>
          <a:p>
            <a:pPr marL="0" indent="0" algn="just">
              <a:buNone/>
            </a:pPr>
            <a:r>
              <a:rPr lang="cs-CZ" b="1" dirty="0">
                <a:solidFill>
                  <a:schemeClr val="tx1"/>
                </a:solidFill>
              </a:rPr>
              <a:t>b)</a:t>
            </a:r>
            <a:r>
              <a:rPr lang="cs-CZ" dirty="0">
                <a:solidFill>
                  <a:schemeClr val="tx1"/>
                </a:solidFill>
              </a:rPr>
              <a:t> nepříznivé sociální situace, kterou sociální služba řeší,</a:t>
            </a:r>
          </a:p>
          <a:p>
            <a:pPr marL="0" indent="0">
              <a:buNone/>
            </a:pPr>
            <a:r>
              <a:rPr lang="cs-CZ" b="1" dirty="0">
                <a:solidFill>
                  <a:schemeClr val="tx1"/>
                </a:solidFill>
              </a:rPr>
              <a:t>c)</a:t>
            </a:r>
            <a:r>
              <a:rPr lang="cs-CZ" dirty="0">
                <a:solidFill>
                  <a:schemeClr val="tx1"/>
                </a:solidFill>
              </a:rPr>
              <a:t> způsobu zajišťování úkonů jednotlivých základních činností sociální služby, který odpovídá okruhu osob, kterému je služba určena, </a:t>
            </a:r>
            <a:r>
              <a:rPr lang="cs-CZ" dirty="0">
                <a:solidFill>
                  <a:srgbClr val="FF0000"/>
                </a:solidFill>
              </a:rPr>
              <a:t>zde zohlednit novelu – vyhláškou </a:t>
            </a:r>
            <a:br>
              <a:rPr lang="cs-CZ" dirty="0">
                <a:solidFill>
                  <a:srgbClr val="FF0000"/>
                </a:solidFill>
              </a:rPr>
            </a:br>
            <a:r>
              <a:rPr lang="cs-CZ" dirty="0">
                <a:solidFill>
                  <a:srgbClr val="FF0000"/>
                </a:solidFill>
              </a:rPr>
              <a:t>č. 100/2026 Sb. </a:t>
            </a:r>
          </a:p>
          <a:p>
            <a:pPr marL="0" indent="0">
              <a:buNone/>
            </a:pPr>
            <a:r>
              <a:rPr lang="cs-CZ" b="1" dirty="0">
                <a:solidFill>
                  <a:schemeClr val="tx1"/>
                </a:solidFill>
              </a:rPr>
              <a:t>d)</a:t>
            </a:r>
            <a:r>
              <a:rPr lang="cs-CZ" dirty="0">
                <a:solidFill>
                  <a:schemeClr val="tx1"/>
                </a:solidFill>
              </a:rPr>
              <a:t> koordinace poskytování sociální a zdravotní péče při poskytování sociálně-zdravotních služeb, jde-li o</a:t>
            </a:r>
          </a:p>
          <a:p>
            <a:pPr marL="0" indent="0" algn="just">
              <a:buNone/>
            </a:pPr>
            <a:r>
              <a:rPr lang="cs-CZ" b="1" dirty="0">
                <a:solidFill>
                  <a:schemeClr val="tx1"/>
                </a:solidFill>
              </a:rPr>
              <a:t>1.</a:t>
            </a:r>
            <a:r>
              <a:rPr lang="cs-CZ" dirty="0">
                <a:solidFill>
                  <a:schemeClr val="tx1"/>
                </a:solidFill>
              </a:rPr>
              <a:t> způsob sdílení nezbytných informací mezi sociálními pracovníky a pracovníky </a:t>
            </a:r>
            <a:br>
              <a:rPr lang="cs-CZ" dirty="0">
                <a:solidFill>
                  <a:schemeClr val="tx1"/>
                </a:solidFill>
              </a:rPr>
            </a:br>
            <a:r>
              <a:rPr lang="cs-CZ" dirty="0">
                <a:solidFill>
                  <a:schemeClr val="tx1"/>
                </a:solidFill>
              </a:rPr>
              <a:t>v sociálních službách se zdravotnickými pracovníky v rámci poskytovaných sociálních </a:t>
            </a:r>
            <a:br>
              <a:rPr lang="cs-CZ" dirty="0">
                <a:solidFill>
                  <a:schemeClr val="tx1"/>
                </a:solidFill>
              </a:rPr>
            </a:br>
            <a:r>
              <a:rPr lang="cs-CZ" dirty="0">
                <a:solidFill>
                  <a:schemeClr val="tx1"/>
                </a:solidFill>
              </a:rPr>
              <a:t>a zdravotních služeb a</a:t>
            </a:r>
          </a:p>
          <a:p>
            <a:pPr marL="0" indent="0" algn="just">
              <a:buNone/>
            </a:pPr>
            <a:r>
              <a:rPr lang="cs-CZ" b="1" dirty="0">
                <a:solidFill>
                  <a:schemeClr val="tx1"/>
                </a:solidFill>
              </a:rPr>
              <a:t>2.</a:t>
            </a:r>
            <a:r>
              <a:rPr lang="cs-CZ" dirty="0">
                <a:solidFill>
                  <a:schemeClr val="tx1"/>
                </a:solidFill>
              </a:rPr>
              <a:t> koordinaci pracovních postupů sociální a zdravotní péče při péči o osobu, které je sociálně-zdravotní služba poskytována, a roli jednotlivých pracovních pozic v těchto pracovních postupech,</a:t>
            </a:r>
          </a:p>
          <a:p>
            <a:pPr marL="0" indent="0" algn="just">
              <a:buNone/>
            </a:pPr>
            <a:r>
              <a:rPr lang="cs-CZ" b="1" dirty="0">
                <a:solidFill>
                  <a:schemeClr val="tx1"/>
                </a:solidFill>
              </a:rPr>
              <a:t>e)</a:t>
            </a:r>
            <a:r>
              <a:rPr lang="cs-CZ" dirty="0">
                <a:solidFill>
                  <a:schemeClr val="tx1"/>
                </a:solidFill>
              </a:rPr>
              <a:t> materiálních a technických podmínek odpovídajících druhu a formě poskytované sociální služby, její kapacitě, okruhu osob, pro které je určena, a časovému rozsahu a</a:t>
            </a:r>
          </a:p>
          <a:p>
            <a:pPr marL="0" indent="0" algn="just">
              <a:buNone/>
            </a:pPr>
            <a:r>
              <a:rPr lang="cs-CZ" b="1" dirty="0">
                <a:solidFill>
                  <a:schemeClr val="tx1"/>
                </a:solidFill>
              </a:rPr>
              <a:t>f)</a:t>
            </a:r>
            <a:r>
              <a:rPr lang="cs-CZ" dirty="0">
                <a:solidFill>
                  <a:schemeClr val="tx1"/>
                </a:solidFill>
              </a:rPr>
              <a:t> dalších skutečností významných pro poskytování sociální služby.</a:t>
            </a:r>
          </a:p>
          <a:p>
            <a:pPr marL="0" indent="0" algn="just">
              <a:buNone/>
            </a:pPr>
            <a:endParaRPr lang="cs-CZ" dirty="0">
              <a:solidFill>
                <a:schemeClr val="tx1"/>
              </a:solidFill>
            </a:endParaRPr>
          </a:p>
        </p:txBody>
      </p:sp>
      <p:sp>
        <p:nvSpPr>
          <p:cNvPr id="6" name="Zástupný symbol pro číslo snímku 5">
            <a:extLst>
              <a:ext uri="{FF2B5EF4-FFF2-40B4-BE49-F238E27FC236}">
                <a16:creationId xmlns:a16="http://schemas.microsoft.com/office/drawing/2014/main" id="{56CB9101-695A-BA1C-7409-32456C30C5E3}"/>
              </a:ext>
            </a:extLst>
          </p:cNvPr>
          <p:cNvSpPr>
            <a:spLocks noGrp="1"/>
          </p:cNvSpPr>
          <p:nvPr>
            <p:ph type="sldNum" sz="quarter" idx="12"/>
          </p:nvPr>
        </p:nvSpPr>
        <p:spPr/>
        <p:txBody>
          <a:bodyPr/>
          <a:lstStyle/>
          <a:p>
            <a:fld id="{F756C1FA-8DED-774F-A9BF-965BD70CC5BD}" type="slidenum">
              <a:rPr lang="cs-CZ" smtClean="0"/>
              <a:pPr/>
              <a:t>33</a:t>
            </a:fld>
            <a:endParaRPr lang="cs-CZ"/>
          </a:p>
        </p:txBody>
      </p:sp>
    </p:spTree>
    <p:extLst>
      <p:ext uri="{BB962C8B-B14F-4D97-AF65-F5344CB8AC3E}">
        <p14:creationId xmlns:p14="http://schemas.microsoft.com/office/powerpoint/2010/main" val="21836306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D96B5-E49E-3778-68E6-80903CCE50A9}"/>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F44D5E1C-57AB-8584-FAE1-EB2A8A0FEE47}"/>
              </a:ext>
            </a:extLst>
          </p:cNvPr>
          <p:cNvSpPr>
            <a:spLocks noGrp="1"/>
          </p:cNvSpPr>
          <p:nvPr>
            <p:ph type="title"/>
          </p:nvPr>
        </p:nvSpPr>
        <p:spPr>
          <a:xfrm>
            <a:off x="838200" y="913812"/>
            <a:ext cx="10515600" cy="684000"/>
          </a:xfrm>
        </p:spPr>
        <p:txBody>
          <a:bodyPr>
            <a:noAutofit/>
          </a:bodyPr>
          <a:lstStyle/>
          <a:p>
            <a:r>
              <a:rPr lang="cs-CZ" sz="2900" b="1" dirty="0">
                <a:solidFill>
                  <a:srgbClr val="EABB47"/>
                </a:solidFill>
              </a:rPr>
              <a:t>Popis realizace poskytování soc. služby – povinné náležitosti od 1. 1. 2026</a:t>
            </a:r>
            <a:endParaRPr lang="cs-CZ" sz="2900" b="1" dirty="0">
              <a:solidFill>
                <a:srgbClr val="92D050"/>
              </a:solidFill>
            </a:endParaRPr>
          </a:p>
        </p:txBody>
      </p:sp>
      <p:sp>
        <p:nvSpPr>
          <p:cNvPr id="3" name="Zástupný obsah 2">
            <a:extLst>
              <a:ext uri="{FF2B5EF4-FFF2-40B4-BE49-F238E27FC236}">
                <a16:creationId xmlns:a16="http://schemas.microsoft.com/office/drawing/2014/main" id="{CB920E14-1E09-F1EE-EBA1-643724DE976C}"/>
              </a:ext>
            </a:extLst>
          </p:cNvPr>
          <p:cNvSpPr>
            <a:spLocks noGrp="1"/>
          </p:cNvSpPr>
          <p:nvPr>
            <p:ph idx="1"/>
          </p:nvPr>
        </p:nvSpPr>
        <p:spPr>
          <a:xfrm>
            <a:off x="838200" y="1414818"/>
            <a:ext cx="10515600" cy="5443182"/>
          </a:xfrm>
        </p:spPr>
        <p:txBody>
          <a:bodyPr>
            <a:normAutofit lnSpcReduction="10000"/>
          </a:bodyPr>
          <a:lstStyle/>
          <a:p>
            <a:pPr algn="just"/>
            <a:endParaRPr lang="cs-CZ" sz="3200" dirty="0">
              <a:solidFill>
                <a:schemeClr val="tx1"/>
              </a:solidFill>
            </a:endParaRPr>
          </a:p>
          <a:p>
            <a:pPr algn="just"/>
            <a:r>
              <a:rPr lang="cs-CZ" sz="3200" dirty="0">
                <a:solidFill>
                  <a:schemeClr val="tx1"/>
                </a:solidFill>
              </a:rPr>
              <a:t>V kontextu této novely vytvořil Krajský úřad Olomouckého kraje </a:t>
            </a:r>
            <a:r>
              <a:rPr lang="cs-CZ" sz="3200" b="1" dirty="0">
                <a:solidFill>
                  <a:schemeClr val="tx1"/>
                </a:solidFill>
              </a:rPr>
              <a:t>vzor dokumentu:</a:t>
            </a:r>
            <a:r>
              <a:rPr lang="cs-CZ" sz="3200" dirty="0">
                <a:solidFill>
                  <a:schemeClr val="tx1"/>
                </a:solidFill>
              </a:rPr>
              <a:t> </a:t>
            </a:r>
          </a:p>
          <a:p>
            <a:pPr marL="0" indent="0" algn="just">
              <a:buNone/>
            </a:pPr>
            <a:r>
              <a:rPr lang="cs-CZ" sz="3200" u="sng" dirty="0">
                <a:solidFill>
                  <a:srgbClr val="0563C1"/>
                </a:solidFill>
                <a:hlinkClick r:id="rId2"/>
              </a:rPr>
              <a:t>https://www.olkraj.cz/get-file/143615</a:t>
            </a:r>
            <a:r>
              <a:rPr lang="cs-CZ" sz="3200" dirty="0">
                <a:solidFill>
                  <a:schemeClr val="tx1"/>
                </a:solidFill>
              </a:rPr>
              <a:t> </a:t>
            </a:r>
          </a:p>
          <a:p>
            <a:pPr marL="0" indent="0" algn="just">
              <a:buNone/>
            </a:pPr>
            <a:r>
              <a:rPr lang="cs-CZ" sz="3200" dirty="0">
                <a:solidFill>
                  <a:schemeClr val="tx1"/>
                </a:solidFill>
              </a:rPr>
              <a:t>Vzor není závazný, je však nezbytné, aby popis obsahoval všechny požadované povinné náležitosti. </a:t>
            </a:r>
            <a:r>
              <a:rPr lang="cs-CZ" sz="3200" i="1" dirty="0"/>
              <a:t>Pozn.: vzor bude postupně aktualizován (doplněn o nové vysvětlivky).</a:t>
            </a:r>
          </a:p>
          <a:p>
            <a:pPr marL="0" indent="0" algn="just">
              <a:buNone/>
            </a:pPr>
            <a:endParaRPr lang="cs-CZ" sz="3200" dirty="0">
              <a:solidFill>
                <a:schemeClr val="tx1"/>
              </a:solidFill>
            </a:endParaRPr>
          </a:p>
          <a:p>
            <a:pPr marL="0" indent="0" algn="just">
              <a:buNone/>
            </a:pPr>
            <a:r>
              <a:rPr lang="cs-CZ" sz="3200" dirty="0">
                <a:solidFill>
                  <a:srgbClr val="FF0000"/>
                </a:solidFill>
              </a:rPr>
              <a:t>Kdo ještě Popis realizace poskytování soc. služby nezaslal, je třeba co nejdříve zaktualizovat a poslat.</a:t>
            </a:r>
          </a:p>
          <a:p>
            <a:pPr marL="0" indent="0" algn="just">
              <a:buNone/>
            </a:pPr>
            <a:endParaRPr lang="cs-CZ" dirty="0">
              <a:solidFill>
                <a:schemeClr val="tx1"/>
              </a:solidFill>
            </a:endParaRPr>
          </a:p>
        </p:txBody>
      </p:sp>
      <p:sp>
        <p:nvSpPr>
          <p:cNvPr id="6" name="Zástupný symbol pro číslo snímku 5">
            <a:extLst>
              <a:ext uri="{FF2B5EF4-FFF2-40B4-BE49-F238E27FC236}">
                <a16:creationId xmlns:a16="http://schemas.microsoft.com/office/drawing/2014/main" id="{BE6A865E-B102-FB2B-3D3B-51A3BDC38828}"/>
              </a:ext>
            </a:extLst>
          </p:cNvPr>
          <p:cNvSpPr>
            <a:spLocks noGrp="1"/>
          </p:cNvSpPr>
          <p:nvPr>
            <p:ph type="sldNum" sz="quarter" idx="12"/>
          </p:nvPr>
        </p:nvSpPr>
        <p:spPr/>
        <p:txBody>
          <a:bodyPr/>
          <a:lstStyle/>
          <a:p>
            <a:fld id="{F756C1FA-8DED-774F-A9BF-965BD70CC5BD}" type="slidenum">
              <a:rPr lang="cs-CZ" smtClean="0"/>
              <a:pPr/>
              <a:t>34</a:t>
            </a:fld>
            <a:endParaRPr lang="cs-CZ"/>
          </a:p>
        </p:txBody>
      </p:sp>
    </p:spTree>
    <p:extLst>
      <p:ext uri="{BB962C8B-B14F-4D97-AF65-F5344CB8AC3E}">
        <p14:creationId xmlns:p14="http://schemas.microsoft.com/office/powerpoint/2010/main" val="37070868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BE0CBD-356F-A092-D33A-BA48D28722B4}"/>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5D65A25F-8215-52B0-ACFE-1BC7B014E6BA}"/>
              </a:ext>
            </a:extLst>
          </p:cNvPr>
          <p:cNvSpPr>
            <a:spLocks noGrp="1"/>
          </p:cNvSpPr>
          <p:nvPr>
            <p:ph type="title"/>
          </p:nvPr>
        </p:nvSpPr>
        <p:spPr>
          <a:xfrm>
            <a:off x="838200" y="956829"/>
            <a:ext cx="10515600" cy="961200"/>
          </a:xfrm>
        </p:spPr>
        <p:txBody>
          <a:bodyPr>
            <a:normAutofit fontScale="90000"/>
          </a:bodyPr>
          <a:lstStyle/>
          <a:p>
            <a:br>
              <a:rPr lang="cs-CZ" sz="4400" dirty="0"/>
            </a:br>
            <a:endParaRPr lang="cs-CZ" dirty="0"/>
          </a:p>
        </p:txBody>
      </p:sp>
      <p:sp>
        <p:nvSpPr>
          <p:cNvPr id="3" name="Zástupný obsah 2">
            <a:extLst>
              <a:ext uri="{FF2B5EF4-FFF2-40B4-BE49-F238E27FC236}">
                <a16:creationId xmlns:a16="http://schemas.microsoft.com/office/drawing/2014/main" id="{96D52014-6E5B-D21D-31AC-1CC7C94E1562}"/>
              </a:ext>
            </a:extLst>
          </p:cNvPr>
          <p:cNvSpPr>
            <a:spLocks noGrp="1"/>
          </p:cNvSpPr>
          <p:nvPr>
            <p:ph idx="1"/>
          </p:nvPr>
        </p:nvSpPr>
        <p:spPr>
          <a:xfrm>
            <a:off x="838200" y="1341119"/>
            <a:ext cx="10515600" cy="5380355"/>
          </a:xfrm>
        </p:spPr>
        <p:txBody>
          <a:bodyPr>
            <a:normAutofit/>
          </a:bodyPr>
          <a:lstStyle/>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lgn="ctr">
              <a:buNone/>
            </a:pPr>
            <a:r>
              <a:rPr lang="cs-CZ" sz="4000" b="1" i="1" dirty="0">
                <a:solidFill>
                  <a:srgbClr val="A5C659"/>
                </a:solidFill>
                <a:latin typeface="Arial" panose="020B0604020202020204" pitchFamily="34" charset="0"/>
                <a:ea typeface="Times New Roman" panose="02020603050405020304" pitchFamily="18" charset="0"/>
                <a:cs typeface="Arial" panose="020B0604020202020204" pitchFamily="34" charset="0"/>
              </a:rPr>
              <a:t>Další informace z KÚOK</a:t>
            </a:r>
            <a:br>
              <a:rPr lang="cs-CZ" sz="4400" b="1" dirty="0">
                <a:latin typeface="Arial" panose="020B0604020202020204" pitchFamily="34" charset="0"/>
                <a:ea typeface="Times New Roman" panose="02020603050405020304" pitchFamily="18" charset="0"/>
                <a:cs typeface="Arial" panose="020B0604020202020204" pitchFamily="34" charset="0"/>
              </a:rPr>
            </a:br>
            <a:endParaRPr lang="cs-CZ" sz="4000" b="1" i="1" dirty="0">
              <a:solidFill>
                <a:srgbClr val="A5C659"/>
              </a:solidFill>
            </a:endParaRPr>
          </a:p>
        </p:txBody>
      </p:sp>
      <p:sp>
        <p:nvSpPr>
          <p:cNvPr id="6" name="Zástupný symbol pro číslo snímku 5">
            <a:extLst>
              <a:ext uri="{FF2B5EF4-FFF2-40B4-BE49-F238E27FC236}">
                <a16:creationId xmlns:a16="http://schemas.microsoft.com/office/drawing/2014/main" id="{EE80553E-72EC-5CBD-E30E-3F24012E14C0}"/>
              </a:ext>
            </a:extLst>
          </p:cNvPr>
          <p:cNvSpPr>
            <a:spLocks noGrp="1"/>
          </p:cNvSpPr>
          <p:nvPr>
            <p:ph type="sldNum" sz="quarter" idx="12"/>
          </p:nvPr>
        </p:nvSpPr>
        <p:spPr/>
        <p:txBody>
          <a:bodyPr/>
          <a:lstStyle/>
          <a:p>
            <a:fld id="{F756C1FA-8DED-774F-A9BF-965BD70CC5BD}" type="slidenum">
              <a:rPr lang="cs-CZ" smtClean="0"/>
              <a:pPr/>
              <a:t>35</a:t>
            </a:fld>
            <a:endParaRPr lang="cs-CZ"/>
          </a:p>
        </p:txBody>
      </p:sp>
    </p:spTree>
    <p:extLst>
      <p:ext uri="{BB962C8B-B14F-4D97-AF65-F5344CB8AC3E}">
        <p14:creationId xmlns:p14="http://schemas.microsoft.com/office/powerpoint/2010/main" val="22901428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E0A88-89C7-9BFF-9543-D5EA6F7548A1}"/>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63CDB5F5-71A0-E033-751D-025C4F1545B5}"/>
              </a:ext>
            </a:extLst>
          </p:cNvPr>
          <p:cNvSpPr>
            <a:spLocks noGrp="1"/>
          </p:cNvSpPr>
          <p:nvPr>
            <p:ph type="title"/>
          </p:nvPr>
        </p:nvSpPr>
        <p:spPr>
          <a:xfrm>
            <a:off x="838200" y="1064572"/>
            <a:ext cx="10515600" cy="684000"/>
          </a:xfrm>
        </p:spPr>
        <p:txBody>
          <a:bodyPr>
            <a:noAutofit/>
          </a:bodyPr>
          <a:lstStyle/>
          <a:p>
            <a:pPr algn="just"/>
            <a:r>
              <a:rPr lang="cs-CZ" sz="2800" b="1" dirty="0">
                <a:solidFill>
                  <a:srgbClr val="6BB7EB"/>
                </a:solidFill>
              </a:rPr>
              <a:t>započítání „</a:t>
            </a:r>
            <a:r>
              <a:rPr lang="cs-CZ" sz="2800" b="1" dirty="0" err="1">
                <a:solidFill>
                  <a:srgbClr val="6BB7EB"/>
                </a:solidFill>
              </a:rPr>
              <a:t>superdávky</a:t>
            </a:r>
            <a:r>
              <a:rPr lang="cs-CZ" sz="2800" b="1" dirty="0">
                <a:solidFill>
                  <a:srgbClr val="6BB7EB"/>
                </a:solidFill>
              </a:rPr>
              <a:t>“ při stanovení úhrad za stravu </a:t>
            </a:r>
            <a:br>
              <a:rPr lang="cs-CZ" sz="2800" b="1" dirty="0">
                <a:solidFill>
                  <a:srgbClr val="6BB7EB"/>
                </a:solidFill>
              </a:rPr>
            </a:br>
            <a:r>
              <a:rPr lang="cs-CZ" sz="2800" b="1" dirty="0">
                <a:solidFill>
                  <a:srgbClr val="6BB7EB"/>
                </a:solidFill>
              </a:rPr>
              <a:t>a ubytování u pobytové </a:t>
            </a:r>
            <a:r>
              <a:rPr lang="cs-CZ" sz="2800" b="1" dirty="0" err="1">
                <a:solidFill>
                  <a:srgbClr val="6BB7EB"/>
                </a:solidFill>
              </a:rPr>
              <a:t>péčové</a:t>
            </a:r>
            <a:r>
              <a:rPr lang="cs-CZ" sz="2800" b="1" dirty="0">
                <a:solidFill>
                  <a:srgbClr val="6BB7EB"/>
                </a:solidFill>
              </a:rPr>
              <a:t> soc. služby dle § 73 odst. 3 ZSS (TS, DOZP, domov pro seniory, DZR, § 52 ZSS) </a:t>
            </a:r>
            <a:endParaRPr lang="cs-CZ" sz="2800" dirty="0">
              <a:solidFill>
                <a:srgbClr val="6BB7EB"/>
              </a:solidFill>
            </a:endParaRPr>
          </a:p>
        </p:txBody>
      </p:sp>
      <p:sp>
        <p:nvSpPr>
          <p:cNvPr id="3" name="Zástupný obsah 2">
            <a:extLst>
              <a:ext uri="{FF2B5EF4-FFF2-40B4-BE49-F238E27FC236}">
                <a16:creationId xmlns:a16="http://schemas.microsoft.com/office/drawing/2014/main" id="{87DDC4F8-047B-1186-91BC-9AA16C9B9682}"/>
              </a:ext>
            </a:extLst>
          </p:cNvPr>
          <p:cNvSpPr>
            <a:spLocks noGrp="1"/>
          </p:cNvSpPr>
          <p:nvPr>
            <p:ph idx="1"/>
          </p:nvPr>
        </p:nvSpPr>
        <p:spPr>
          <a:xfrm>
            <a:off x="838200" y="1735494"/>
            <a:ext cx="10515600" cy="4620856"/>
          </a:xfrm>
        </p:spPr>
        <p:txBody>
          <a:bodyPr>
            <a:normAutofit fontScale="92500" lnSpcReduction="10000"/>
          </a:bodyPr>
          <a:lstStyle/>
          <a:p>
            <a:pPr algn="just">
              <a:buFontTx/>
              <a:buChar char="-"/>
            </a:pPr>
            <a:endParaRPr lang="cs-CZ" dirty="0">
              <a:solidFill>
                <a:schemeClr val="tx1"/>
              </a:solidFill>
            </a:endParaRPr>
          </a:p>
          <a:p>
            <a:pPr algn="just">
              <a:buFontTx/>
              <a:buChar char="-"/>
            </a:pPr>
            <a:r>
              <a:rPr lang="cs-CZ" dirty="0">
                <a:solidFill>
                  <a:schemeClr val="tx1"/>
                </a:solidFill>
              </a:rPr>
              <a:t>mělo by být do budoucna v ZSS novelizováno obdobně jako je stanovisko níže</a:t>
            </a:r>
          </a:p>
          <a:p>
            <a:pPr algn="just">
              <a:buFontTx/>
              <a:buChar char="-"/>
            </a:pPr>
            <a:r>
              <a:rPr lang="cs-CZ" b="1" dirty="0">
                <a:solidFill>
                  <a:schemeClr val="tx1"/>
                </a:solidFill>
              </a:rPr>
              <a:t>stanovisko Olomouckého kraje/KÚOK OSV (shodně sdělované jak poskytovatelům soc. služeb, tak soc. pracovníkům </a:t>
            </a:r>
            <a:br>
              <a:rPr lang="cs-CZ" b="1" dirty="0">
                <a:solidFill>
                  <a:schemeClr val="tx1"/>
                </a:solidFill>
              </a:rPr>
            </a:br>
            <a:r>
              <a:rPr lang="cs-CZ" b="1" dirty="0">
                <a:solidFill>
                  <a:schemeClr val="tx1"/>
                </a:solidFill>
              </a:rPr>
              <a:t>a veřejným opatrovníkům obcí):</a:t>
            </a:r>
          </a:p>
          <a:p>
            <a:pPr marL="0" indent="0" algn="just">
              <a:buNone/>
            </a:pPr>
            <a:r>
              <a:rPr lang="cs-CZ" b="1" dirty="0">
                <a:solidFill>
                  <a:schemeClr val="tx1"/>
                </a:solidFill>
              </a:rPr>
              <a:t>z dávky státní sociální pomoci </a:t>
            </a:r>
            <a:r>
              <a:rPr lang="cs-CZ" dirty="0">
                <a:solidFill>
                  <a:schemeClr val="tx1"/>
                </a:solidFill>
              </a:rPr>
              <a:t>doporučujeme </a:t>
            </a:r>
            <a:r>
              <a:rPr lang="cs-CZ" b="1" dirty="0">
                <a:solidFill>
                  <a:schemeClr val="tx1"/>
                </a:solidFill>
              </a:rPr>
              <a:t>složku </a:t>
            </a:r>
            <a:br>
              <a:rPr lang="cs-CZ" b="1" dirty="0">
                <a:solidFill>
                  <a:schemeClr val="tx1"/>
                </a:solidFill>
              </a:rPr>
            </a:br>
            <a:r>
              <a:rPr lang="cs-CZ" b="1" dirty="0">
                <a:solidFill>
                  <a:schemeClr val="tx1"/>
                </a:solidFill>
              </a:rPr>
              <a:t>na bydlení započítávat celou pro úhradu za ubytování </a:t>
            </a:r>
            <a:br>
              <a:rPr lang="cs-CZ" b="1" dirty="0">
                <a:solidFill>
                  <a:schemeClr val="tx1"/>
                </a:solidFill>
              </a:rPr>
            </a:br>
            <a:r>
              <a:rPr lang="cs-CZ" dirty="0">
                <a:solidFill>
                  <a:schemeClr val="tx1"/>
                </a:solidFill>
              </a:rPr>
              <a:t>a </a:t>
            </a:r>
            <a:r>
              <a:rPr lang="cs-CZ" b="1" dirty="0">
                <a:solidFill>
                  <a:schemeClr val="tx1"/>
                </a:solidFill>
              </a:rPr>
              <a:t>složku na živobytí započítávat pro úhradu za stravu tak, </a:t>
            </a:r>
            <a:br>
              <a:rPr lang="cs-CZ" b="1" dirty="0">
                <a:solidFill>
                  <a:schemeClr val="tx1"/>
                </a:solidFill>
              </a:rPr>
            </a:br>
            <a:r>
              <a:rPr lang="cs-CZ" b="1" dirty="0">
                <a:solidFill>
                  <a:schemeClr val="tx1"/>
                </a:solidFill>
              </a:rPr>
              <a:t>aby osobě zůstalo 15 %, </a:t>
            </a:r>
            <a:r>
              <a:rPr lang="cs-CZ" dirty="0">
                <a:solidFill>
                  <a:schemeClr val="tx1"/>
                </a:solidFill>
              </a:rPr>
              <a:t>respektive v týdenním stacionáři 25 % </a:t>
            </a:r>
            <a:br>
              <a:rPr lang="cs-CZ" dirty="0">
                <a:solidFill>
                  <a:schemeClr val="tx1"/>
                </a:solidFill>
              </a:rPr>
            </a:br>
            <a:r>
              <a:rPr lang="cs-CZ" dirty="0">
                <a:solidFill>
                  <a:schemeClr val="tx1"/>
                </a:solidFill>
              </a:rPr>
              <a:t>(aby tak nebyla znevýhodněna oproti osobě, které se příjem počítá např. z důchodu a 15 %, respektive 25 %, jí rovněž zůstává)</a:t>
            </a:r>
          </a:p>
          <a:p>
            <a:pPr marL="0" indent="0" algn="just">
              <a:buNone/>
            </a:pPr>
            <a:endParaRPr lang="cs-CZ" dirty="0">
              <a:solidFill>
                <a:schemeClr val="tx1"/>
              </a:solidFill>
            </a:endParaRPr>
          </a:p>
          <a:p>
            <a:endParaRPr lang="cs-CZ" dirty="0"/>
          </a:p>
        </p:txBody>
      </p:sp>
      <p:sp>
        <p:nvSpPr>
          <p:cNvPr id="6" name="Zástupný symbol pro číslo snímku 5">
            <a:extLst>
              <a:ext uri="{FF2B5EF4-FFF2-40B4-BE49-F238E27FC236}">
                <a16:creationId xmlns:a16="http://schemas.microsoft.com/office/drawing/2014/main" id="{3B9F660E-373E-AA89-6354-4D091D9C463E}"/>
              </a:ext>
            </a:extLst>
          </p:cNvPr>
          <p:cNvSpPr>
            <a:spLocks noGrp="1"/>
          </p:cNvSpPr>
          <p:nvPr>
            <p:ph type="sldNum" sz="quarter" idx="12"/>
          </p:nvPr>
        </p:nvSpPr>
        <p:spPr/>
        <p:txBody>
          <a:bodyPr/>
          <a:lstStyle/>
          <a:p>
            <a:fld id="{F756C1FA-8DED-774F-A9BF-965BD70CC5BD}" type="slidenum">
              <a:rPr lang="cs-CZ" smtClean="0"/>
              <a:pPr/>
              <a:t>36</a:t>
            </a:fld>
            <a:endParaRPr lang="cs-CZ"/>
          </a:p>
        </p:txBody>
      </p:sp>
    </p:spTree>
    <p:extLst>
      <p:ext uri="{BB962C8B-B14F-4D97-AF65-F5344CB8AC3E}">
        <p14:creationId xmlns:p14="http://schemas.microsoft.com/office/powerpoint/2010/main" val="18714290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2C083-BF68-3C14-92C2-39AF2455CE69}"/>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68B9DF87-59C7-9B2C-198E-CF9D03C4F801}"/>
              </a:ext>
            </a:extLst>
          </p:cNvPr>
          <p:cNvSpPr>
            <a:spLocks noGrp="1"/>
          </p:cNvSpPr>
          <p:nvPr>
            <p:ph type="title"/>
          </p:nvPr>
        </p:nvSpPr>
        <p:spPr>
          <a:xfrm>
            <a:off x="838200" y="815510"/>
            <a:ext cx="10515600" cy="684000"/>
          </a:xfrm>
        </p:spPr>
        <p:txBody>
          <a:bodyPr>
            <a:noAutofit/>
          </a:bodyPr>
          <a:lstStyle/>
          <a:p>
            <a:r>
              <a:rPr lang="cs-CZ" sz="2800" b="1" dirty="0">
                <a:solidFill>
                  <a:srgbClr val="C4262E"/>
                </a:solidFill>
              </a:rPr>
              <a:t>písemné sdělení o odmítnutí uzavření smlouvy - § 91 odst. 3 ZSS</a:t>
            </a:r>
            <a:endParaRPr lang="cs-CZ" sz="2800" dirty="0">
              <a:solidFill>
                <a:srgbClr val="C4262E"/>
              </a:solidFill>
            </a:endParaRPr>
          </a:p>
        </p:txBody>
      </p:sp>
      <p:sp>
        <p:nvSpPr>
          <p:cNvPr id="3" name="Zástupný obsah 2">
            <a:extLst>
              <a:ext uri="{FF2B5EF4-FFF2-40B4-BE49-F238E27FC236}">
                <a16:creationId xmlns:a16="http://schemas.microsoft.com/office/drawing/2014/main" id="{B46720DD-5A98-DF1E-BB71-CF21F9A6DE31}"/>
              </a:ext>
            </a:extLst>
          </p:cNvPr>
          <p:cNvSpPr>
            <a:spLocks noGrp="1"/>
          </p:cNvSpPr>
          <p:nvPr>
            <p:ph idx="1"/>
          </p:nvPr>
        </p:nvSpPr>
        <p:spPr>
          <a:xfrm>
            <a:off x="838200" y="1567543"/>
            <a:ext cx="10515600" cy="5153931"/>
          </a:xfrm>
        </p:spPr>
        <p:txBody>
          <a:bodyPr>
            <a:normAutofit fontScale="70000" lnSpcReduction="20000"/>
          </a:bodyPr>
          <a:lstStyle/>
          <a:p>
            <a:pPr marL="0" indent="0" algn="just">
              <a:buNone/>
            </a:pPr>
            <a:r>
              <a:rPr lang="cs-CZ" b="1" dirty="0">
                <a:solidFill>
                  <a:schemeClr val="tx1"/>
                </a:solidFill>
              </a:rPr>
              <a:t>Připomínáme:</a:t>
            </a:r>
          </a:p>
          <a:p>
            <a:pPr algn="just">
              <a:buFontTx/>
              <a:buChar char="-"/>
            </a:pPr>
            <a:r>
              <a:rPr lang="cs-CZ" b="1" dirty="0">
                <a:solidFill>
                  <a:schemeClr val="tx1"/>
                </a:solidFill>
              </a:rPr>
              <a:t>ve sdělení </a:t>
            </a:r>
            <a:r>
              <a:rPr lang="cs-CZ" dirty="0">
                <a:solidFill>
                  <a:schemeClr val="tx1"/>
                </a:solidFill>
              </a:rPr>
              <a:t>(písemném dle § 91 odst. 7 ZSS), kterým dochází k </a:t>
            </a:r>
            <a:r>
              <a:rPr lang="cs-CZ" b="1" dirty="0">
                <a:solidFill>
                  <a:schemeClr val="tx1"/>
                </a:solidFill>
              </a:rPr>
              <a:t>odmítnutí uzavření smlouvy </a:t>
            </a:r>
            <a:r>
              <a:rPr lang="cs-CZ" dirty="0">
                <a:solidFill>
                  <a:schemeClr val="tx1"/>
                </a:solidFill>
              </a:rPr>
              <a:t>o poskytování soc. služby, je třeba </a:t>
            </a:r>
            <a:r>
              <a:rPr lang="cs-CZ" b="1" dirty="0">
                <a:solidFill>
                  <a:schemeClr val="tx1"/>
                </a:solidFill>
              </a:rPr>
              <a:t>uvádět:</a:t>
            </a:r>
            <a:r>
              <a:rPr lang="cs-CZ" dirty="0">
                <a:solidFill>
                  <a:schemeClr val="tx1"/>
                </a:solidFill>
              </a:rPr>
              <a:t> </a:t>
            </a:r>
          </a:p>
          <a:p>
            <a:pPr algn="just"/>
            <a:r>
              <a:rPr lang="cs-CZ" b="1" dirty="0">
                <a:solidFill>
                  <a:schemeClr val="tx1"/>
                </a:solidFill>
              </a:rPr>
              <a:t>přesné písm. </a:t>
            </a:r>
            <a:r>
              <a:rPr lang="cs-CZ" dirty="0">
                <a:solidFill>
                  <a:schemeClr val="tx1"/>
                </a:solidFill>
              </a:rPr>
              <a:t>z odst. 3 § 91 ZSS, </a:t>
            </a:r>
          </a:p>
          <a:p>
            <a:pPr algn="just"/>
            <a:r>
              <a:rPr lang="cs-CZ" dirty="0">
                <a:solidFill>
                  <a:schemeClr val="tx1"/>
                </a:solidFill>
              </a:rPr>
              <a:t>dále je vhodné (pro lepší orientaci jak žadatele, tak osoby, která mu bude dále pomáhat vyhledat vhodnou soc. službu, nebo pomáhat vyjednávat, lépe vysvětlit situaci žadatele, tedy např. doplní ještě doklad) </a:t>
            </a:r>
            <a:r>
              <a:rPr lang="cs-CZ" b="1" dirty="0">
                <a:solidFill>
                  <a:schemeClr val="tx1"/>
                </a:solidFill>
              </a:rPr>
              <a:t>důvod odmítnutí konkrétně popsat </a:t>
            </a:r>
          </a:p>
          <a:p>
            <a:pPr algn="just"/>
            <a:r>
              <a:rPr lang="cs-CZ" dirty="0">
                <a:solidFill>
                  <a:schemeClr val="tx1"/>
                </a:solidFill>
              </a:rPr>
              <a:t>a sdělit, jakými </a:t>
            </a:r>
            <a:r>
              <a:rPr lang="cs-CZ" b="1" dirty="0">
                <a:solidFill>
                  <a:schemeClr val="tx1"/>
                </a:solidFill>
              </a:rPr>
              <a:t>doklady</a:t>
            </a:r>
            <a:r>
              <a:rPr lang="cs-CZ" dirty="0">
                <a:solidFill>
                  <a:schemeClr val="tx1"/>
                </a:solidFill>
              </a:rPr>
              <a:t> je tento závěr podložen (zejména by nemělo chybět </a:t>
            </a:r>
            <a:r>
              <a:rPr lang="cs-CZ" b="1" dirty="0">
                <a:solidFill>
                  <a:schemeClr val="tx1"/>
                </a:solidFill>
              </a:rPr>
              <a:t>sociální šetření, které zjišťuje faktické projevy žadatele</a:t>
            </a:r>
            <a:r>
              <a:rPr lang="cs-CZ" dirty="0">
                <a:solidFill>
                  <a:schemeClr val="tx1"/>
                </a:solidFill>
              </a:rPr>
              <a:t>, tj. zda přes stanovenou diagnózu tato se skutečně manifestuje a bude např. tedy kontraindikací pro poskytnutí služby </a:t>
            </a:r>
            <a:br>
              <a:rPr lang="cs-CZ" dirty="0">
                <a:solidFill>
                  <a:schemeClr val="tx1"/>
                </a:solidFill>
              </a:rPr>
            </a:br>
            <a:r>
              <a:rPr lang="cs-CZ" dirty="0">
                <a:solidFill>
                  <a:schemeClr val="tx1"/>
                </a:solidFill>
              </a:rPr>
              <a:t>– vhodné je neulpívat na anamnéze – např. alkoholismu nebo psychiatrického onemocnění, pokud aktuálně je stav objektivně již co do projevů žadatele jiný, respektive daná diagnóza u něj nezpůsobuje narušování kolektivního soužití), </a:t>
            </a:r>
          </a:p>
          <a:p>
            <a:pPr algn="just"/>
            <a:r>
              <a:rPr lang="cs-CZ" dirty="0">
                <a:solidFill>
                  <a:schemeClr val="tx1"/>
                </a:solidFill>
              </a:rPr>
              <a:t>dále je přínosné </a:t>
            </a:r>
            <a:r>
              <a:rPr lang="cs-CZ" b="1" dirty="0">
                <a:solidFill>
                  <a:schemeClr val="tx1"/>
                </a:solidFill>
              </a:rPr>
              <a:t>doporučit vhodný druh sociální služby </a:t>
            </a:r>
            <a:r>
              <a:rPr lang="cs-CZ" dirty="0">
                <a:solidFill>
                  <a:schemeClr val="tx1"/>
                </a:solidFill>
              </a:rPr>
              <a:t>a</a:t>
            </a:r>
            <a:r>
              <a:rPr lang="cs-CZ" b="1" dirty="0">
                <a:solidFill>
                  <a:schemeClr val="tx1"/>
                </a:solidFill>
              </a:rPr>
              <a:t> konkrétní poskytovatele sociální služby </a:t>
            </a:r>
          </a:p>
          <a:p>
            <a:pPr marL="0" indent="0" algn="just">
              <a:buNone/>
            </a:pPr>
            <a:r>
              <a:rPr lang="cs-CZ" dirty="0">
                <a:solidFill>
                  <a:schemeClr val="tx1"/>
                </a:solidFill>
              </a:rPr>
              <a:t>+ prosíme uvést i skutečnost, že </a:t>
            </a:r>
            <a:r>
              <a:rPr lang="cs-CZ" b="1" dirty="0">
                <a:solidFill>
                  <a:schemeClr val="tx1"/>
                </a:solidFill>
              </a:rPr>
              <a:t>je možno se obrátit na sociálního pracovníka obecního úřadu obce s rozšířenou působností </a:t>
            </a:r>
            <a:r>
              <a:rPr lang="cs-CZ" dirty="0">
                <a:solidFill>
                  <a:schemeClr val="tx1"/>
                </a:solidFill>
              </a:rPr>
              <a:t>a prosíme připojit </a:t>
            </a:r>
            <a:r>
              <a:rPr lang="cs-CZ" b="1" dirty="0">
                <a:solidFill>
                  <a:schemeClr val="tx1"/>
                </a:solidFill>
              </a:rPr>
              <a:t>kontakt na něj</a:t>
            </a:r>
          </a:p>
        </p:txBody>
      </p:sp>
      <p:sp>
        <p:nvSpPr>
          <p:cNvPr id="6" name="Zástupný symbol pro číslo snímku 5">
            <a:extLst>
              <a:ext uri="{FF2B5EF4-FFF2-40B4-BE49-F238E27FC236}">
                <a16:creationId xmlns:a16="http://schemas.microsoft.com/office/drawing/2014/main" id="{FDB83D14-3DD8-A1C3-B6B8-DEC4C4A4CA25}"/>
              </a:ext>
            </a:extLst>
          </p:cNvPr>
          <p:cNvSpPr>
            <a:spLocks noGrp="1"/>
          </p:cNvSpPr>
          <p:nvPr>
            <p:ph type="sldNum" sz="quarter" idx="12"/>
          </p:nvPr>
        </p:nvSpPr>
        <p:spPr/>
        <p:txBody>
          <a:bodyPr/>
          <a:lstStyle/>
          <a:p>
            <a:fld id="{F756C1FA-8DED-774F-A9BF-965BD70CC5BD}" type="slidenum">
              <a:rPr lang="cs-CZ" smtClean="0"/>
              <a:pPr/>
              <a:t>37</a:t>
            </a:fld>
            <a:endParaRPr lang="cs-CZ"/>
          </a:p>
        </p:txBody>
      </p:sp>
    </p:spTree>
    <p:extLst>
      <p:ext uri="{BB962C8B-B14F-4D97-AF65-F5344CB8AC3E}">
        <p14:creationId xmlns:p14="http://schemas.microsoft.com/office/powerpoint/2010/main" val="32393744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1E40C-CF19-5639-610C-DBDE53D20467}"/>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70AA9C22-43D6-6FDF-DD25-152BF0F07568}"/>
              </a:ext>
            </a:extLst>
          </p:cNvPr>
          <p:cNvSpPr>
            <a:spLocks noGrp="1"/>
          </p:cNvSpPr>
          <p:nvPr>
            <p:ph type="title"/>
          </p:nvPr>
        </p:nvSpPr>
        <p:spPr>
          <a:xfrm>
            <a:off x="838200" y="964800"/>
            <a:ext cx="10515600" cy="684000"/>
          </a:xfrm>
        </p:spPr>
        <p:txBody>
          <a:bodyPr>
            <a:noAutofit/>
          </a:bodyPr>
          <a:lstStyle/>
          <a:p>
            <a:r>
              <a:rPr lang="cs-CZ" sz="2600" b="1" dirty="0">
                <a:solidFill>
                  <a:srgbClr val="A1C05B"/>
                </a:solidFill>
              </a:rPr>
              <a:t>u osoby, která nedokáže sama jednat, ale nemá zástupce - § 91 odst. 6 ZSS</a:t>
            </a:r>
            <a:endParaRPr lang="cs-CZ" sz="2600" dirty="0">
              <a:solidFill>
                <a:srgbClr val="A1C05B"/>
              </a:solidFill>
            </a:endParaRPr>
          </a:p>
        </p:txBody>
      </p:sp>
      <p:sp>
        <p:nvSpPr>
          <p:cNvPr id="3" name="Zástupný obsah 2">
            <a:extLst>
              <a:ext uri="{FF2B5EF4-FFF2-40B4-BE49-F238E27FC236}">
                <a16:creationId xmlns:a16="http://schemas.microsoft.com/office/drawing/2014/main" id="{BF7E500F-6ED9-D294-4ED8-F4546C0B4314}"/>
              </a:ext>
            </a:extLst>
          </p:cNvPr>
          <p:cNvSpPr>
            <a:spLocks noGrp="1"/>
          </p:cNvSpPr>
          <p:nvPr>
            <p:ph idx="1"/>
          </p:nvPr>
        </p:nvSpPr>
        <p:spPr>
          <a:xfrm>
            <a:off x="838200" y="1735494"/>
            <a:ext cx="10515600" cy="4620856"/>
          </a:xfrm>
        </p:spPr>
        <p:txBody>
          <a:bodyPr>
            <a:normAutofit fontScale="85000" lnSpcReduction="20000"/>
          </a:bodyPr>
          <a:lstStyle/>
          <a:p>
            <a:pPr algn="just">
              <a:buFontTx/>
              <a:buChar char="-"/>
            </a:pPr>
            <a:r>
              <a:rPr lang="cs-CZ" dirty="0">
                <a:solidFill>
                  <a:schemeClr val="tx1"/>
                </a:solidFill>
              </a:rPr>
              <a:t>§ 91 odst. 6 ZSS: „</a:t>
            </a:r>
            <a:r>
              <a:rPr lang="cs-CZ" b="1" dirty="0">
                <a:solidFill>
                  <a:schemeClr val="tx1"/>
                </a:solidFill>
              </a:rPr>
              <a:t>Osobu, která podle lékařského posudku vydaného poskytovatelem zdravotních služeb není schopna sama jednat</a:t>
            </a:r>
            <a:r>
              <a:rPr lang="cs-CZ" dirty="0">
                <a:solidFill>
                  <a:schemeClr val="tx1"/>
                </a:solidFill>
              </a:rPr>
              <a:t> </a:t>
            </a:r>
            <a:br>
              <a:rPr lang="cs-CZ" dirty="0">
                <a:solidFill>
                  <a:schemeClr val="tx1"/>
                </a:solidFill>
              </a:rPr>
            </a:br>
            <a:r>
              <a:rPr lang="cs-CZ" dirty="0">
                <a:solidFill>
                  <a:schemeClr val="tx1"/>
                </a:solidFill>
              </a:rPr>
              <a:t>a </a:t>
            </a:r>
            <a:r>
              <a:rPr lang="cs-CZ" b="1" dirty="0">
                <a:solidFill>
                  <a:schemeClr val="tx1"/>
                </a:solidFill>
              </a:rPr>
              <a:t>nemá</a:t>
            </a:r>
            <a:r>
              <a:rPr lang="cs-CZ" dirty="0">
                <a:solidFill>
                  <a:schemeClr val="tx1"/>
                </a:solidFill>
              </a:rPr>
              <a:t> zákonného </a:t>
            </a:r>
            <a:r>
              <a:rPr lang="cs-CZ" b="1" dirty="0">
                <a:solidFill>
                  <a:schemeClr val="tx1"/>
                </a:solidFill>
              </a:rPr>
              <a:t>zástupce</a:t>
            </a:r>
            <a:r>
              <a:rPr lang="cs-CZ" dirty="0">
                <a:solidFill>
                  <a:schemeClr val="tx1"/>
                </a:solidFill>
              </a:rPr>
              <a:t> nebo opatrovníka, </a:t>
            </a:r>
            <a:r>
              <a:rPr lang="cs-CZ" b="1" dirty="0">
                <a:solidFill>
                  <a:schemeClr val="tx1"/>
                </a:solidFill>
              </a:rPr>
              <a:t>zastupuje </a:t>
            </a:r>
            <a:r>
              <a:rPr lang="cs-CZ" b="1" u="sng" dirty="0">
                <a:solidFill>
                  <a:schemeClr val="tx1"/>
                </a:solidFill>
              </a:rPr>
              <a:t>při uzavírání smlouvy </a:t>
            </a:r>
            <a:r>
              <a:rPr lang="cs-CZ" b="1" dirty="0">
                <a:solidFill>
                  <a:schemeClr val="tx1"/>
                </a:solidFill>
              </a:rPr>
              <a:t>obecní úřad obce s rozšířenou působností </a:t>
            </a:r>
            <a:r>
              <a:rPr lang="cs-CZ" dirty="0">
                <a:solidFill>
                  <a:schemeClr val="tx1"/>
                </a:solidFill>
              </a:rPr>
              <a:t>podle místa trvalého nebo hlášeného pobytu osoby, nebo jde-li o poskytnutí pobytových sociálních služeb v zařízení sociálních služeb nebo </a:t>
            </a:r>
            <a:br>
              <a:rPr lang="cs-CZ" dirty="0">
                <a:solidFill>
                  <a:schemeClr val="tx1"/>
                </a:solidFill>
              </a:rPr>
            </a:br>
            <a:r>
              <a:rPr lang="cs-CZ" dirty="0">
                <a:solidFill>
                  <a:schemeClr val="tx1"/>
                </a:solidFill>
              </a:rPr>
              <a:t>ve zdravotnickém zařízení lůžkové péče podle § 52, obecní úřad obce </a:t>
            </a:r>
            <a:br>
              <a:rPr lang="cs-CZ" dirty="0">
                <a:solidFill>
                  <a:schemeClr val="tx1"/>
                </a:solidFill>
              </a:rPr>
            </a:br>
            <a:r>
              <a:rPr lang="cs-CZ" dirty="0">
                <a:solidFill>
                  <a:schemeClr val="tx1"/>
                </a:solidFill>
              </a:rPr>
              <a:t>s rozšířenou působností podle sídla tohoto zařízení.“</a:t>
            </a:r>
          </a:p>
          <a:p>
            <a:pPr marL="0" indent="0" algn="just">
              <a:buNone/>
            </a:pPr>
            <a:r>
              <a:rPr lang="cs-CZ" b="1" dirty="0">
                <a:solidFill>
                  <a:schemeClr val="tx1"/>
                </a:solidFill>
              </a:rPr>
              <a:t>Poskytovatelé soc. služeb upozorňujeme, že:</a:t>
            </a:r>
          </a:p>
          <a:p>
            <a:pPr algn="just">
              <a:buFontTx/>
              <a:buChar char="-"/>
            </a:pPr>
            <a:r>
              <a:rPr lang="cs-CZ" b="1" dirty="0">
                <a:solidFill>
                  <a:schemeClr val="tx1"/>
                </a:solidFill>
              </a:rPr>
              <a:t>OÚORP</a:t>
            </a:r>
            <a:r>
              <a:rPr lang="cs-CZ" dirty="0">
                <a:solidFill>
                  <a:schemeClr val="tx1"/>
                </a:solidFill>
              </a:rPr>
              <a:t> </a:t>
            </a:r>
            <a:r>
              <a:rPr lang="cs-CZ" b="1" dirty="0">
                <a:solidFill>
                  <a:schemeClr val="tx1"/>
                </a:solidFill>
              </a:rPr>
              <a:t>smlouvu </a:t>
            </a:r>
            <a:r>
              <a:rPr lang="cs-CZ" dirty="0">
                <a:solidFill>
                  <a:schemeClr val="tx1"/>
                </a:solidFill>
              </a:rPr>
              <a:t>pouze nepodepisuje, </a:t>
            </a:r>
            <a:r>
              <a:rPr lang="cs-CZ" b="1" dirty="0">
                <a:solidFill>
                  <a:schemeClr val="tx1"/>
                </a:solidFill>
              </a:rPr>
              <a:t>musí </a:t>
            </a:r>
            <a:r>
              <a:rPr lang="cs-CZ" dirty="0">
                <a:solidFill>
                  <a:schemeClr val="tx1"/>
                </a:solidFill>
              </a:rPr>
              <a:t>ji</a:t>
            </a:r>
            <a:r>
              <a:rPr lang="cs-CZ" b="1" dirty="0">
                <a:solidFill>
                  <a:schemeClr val="tx1"/>
                </a:solidFill>
              </a:rPr>
              <a:t> posoudit</a:t>
            </a:r>
            <a:r>
              <a:rPr lang="cs-CZ" dirty="0">
                <a:solidFill>
                  <a:schemeClr val="tx1"/>
                </a:solidFill>
              </a:rPr>
              <a:t>, zda je pro klienta v(ý)hodná, prosíme tedy o spolupráci v případě, že OÚORP bude chtít vyjednávat o úpravě smlouvy</a:t>
            </a:r>
          </a:p>
          <a:p>
            <a:pPr algn="just">
              <a:buFontTx/>
              <a:buChar char="-"/>
            </a:pPr>
            <a:r>
              <a:rPr lang="cs-CZ" b="1" dirty="0">
                <a:solidFill>
                  <a:schemeClr val="tx1"/>
                </a:solidFill>
              </a:rPr>
              <a:t>OÚORP má zákonné zmocnění pouze na uzavření smlouvy</a:t>
            </a:r>
            <a:r>
              <a:rPr lang="cs-CZ" dirty="0">
                <a:solidFill>
                  <a:schemeClr val="tx1"/>
                </a:solidFill>
              </a:rPr>
              <a:t>, může tedy podepsat pouze smlouvu, </a:t>
            </a:r>
            <a:r>
              <a:rPr lang="cs-CZ" b="1" dirty="0">
                <a:solidFill>
                  <a:schemeClr val="tx1"/>
                </a:solidFill>
              </a:rPr>
              <a:t>přílohy může podepsat pouze tehdy, pokud jsou nedílnou součástí smlouvy (je to v ní výslovně uvedeno)</a:t>
            </a:r>
          </a:p>
        </p:txBody>
      </p:sp>
      <p:sp>
        <p:nvSpPr>
          <p:cNvPr id="6" name="Zástupný symbol pro číslo snímku 5">
            <a:extLst>
              <a:ext uri="{FF2B5EF4-FFF2-40B4-BE49-F238E27FC236}">
                <a16:creationId xmlns:a16="http://schemas.microsoft.com/office/drawing/2014/main" id="{BB28CA9D-A6E5-78BF-CD8C-CD5130D7450A}"/>
              </a:ext>
            </a:extLst>
          </p:cNvPr>
          <p:cNvSpPr>
            <a:spLocks noGrp="1"/>
          </p:cNvSpPr>
          <p:nvPr>
            <p:ph type="sldNum" sz="quarter" idx="12"/>
          </p:nvPr>
        </p:nvSpPr>
        <p:spPr/>
        <p:txBody>
          <a:bodyPr/>
          <a:lstStyle/>
          <a:p>
            <a:fld id="{F756C1FA-8DED-774F-A9BF-965BD70CC5BD}" type="slidenum">
              <a:rPr lang="cs-CZ" smtClean="0"/>
              <a:pPr/>
              <a:t>38</a:t>
            </a:fld>
            <a:endParaRPr lang="cs-CZ"/>
          </a:p>
        </p:txBody>
      </p:sp>
    </p:spTree>
    <p:extLst>
      <p:ext uri="{BB962C8B-B14F-4D97-AF65-F5344CB8AC3E}">
        <p14:creationId xmlns:p14="http://schemas.microsoft.com/office/powerpoint/2010/main" val="32827555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2CB7A-720B-E16F-3495-1D901C0095CA}"/>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7BE86B44-D3CD-3B43-721D-9F36993F5AAF}"/>
              </a:ext>
            </a:extLst>
          </p:cNvPr>
          <p:cNvSpPr>
            <a:spLocks noGrp="1"/>
          </p:cNvSpPr>
          <p:nvPr>
            <p:ph type="title"/>
          </p:nvPr>
        </p:nvSpPr>
        <p:spPr>
          <a:xfrm>
            <a:off x="838200" y="956829"/>
            <a:ext cx="10515600" cy="961200"/>
          </a:xfrm>
        </p:spPr>
        <p:txBody>
          <a:bodyPr>
            <a:normAutofit fontScale="90000"/>
          </a:bodyPr>
          <a:lstStyle/>
          <a:p>
            <a:br>
              <a:rPr lang="cs-CZ" sz="4400" dirty="0"/>
            </a:br>
            <a:endParaRPr lang="cs-CZ" dirty="0"/>
          </a:p>
        </p:txBody>
      </p:sp>
      <p:sp>
        <p:nvSpPr>
          <p:cNvPr id="3" name="Zástupný obsah 2">
            <a:extLst>
              <a:ext uri="{FF2B5EF4-FFF2-40B4-BE49-F238E27FC236}">
                <a16:creationId xmlns:a16="http://schemas.microsoft.com/office/drawing/2014/main" id="{7937A2EE-F632-4C57-DCE4-52D966D2EEC4}"/>
              </a:ext>
            </a:extLst>
          </p:cNvPr>
          <p:cNvSpPr>
            <a:spLocks noGrp="1"/>
          </p:cNvSpPr>
          <p:nvPr>
            <p:ph idx="1"/>
          </p:nvPr>
        </p:nvSpPr>
        <p:spPr>
          <a:xfrm>
            <a:off x="838200" y="1341119"/>
            <a:ext cx="10515600" cy="5380355"/>
          </a:xfrm>
        </p:spPr>
        <p:txBody>
          <a:bodyPr>
            <a:normAutofit/>
          </a:bodyPr>
          <a:lstStyle/>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lgn="ctr">
              <a:buNone/>
            </a:pPr>
            <a:r>
              <a:rPr lang="cs-CZ" sz="4000" b="1" i="1" dirty="0">
                <a:solidFill>
                  <a:srgbClr val="A5C659"/>
                </a:solidFill>
                <a:latin typeface="Arial" panose="020B0604020202020204" pitchFamily="34" charset="0"/>
                <a:ea typeface="Times New Roman" panose="02020603050405020304" pitchFamily="18" charset="0"/>
                <a:cs typeface="Arial" panose="020B0604020202020204" pitchFamily="34" charset="0"/>
              </a:rPr>
              <a:t>Podpora bydlení</a:t>
            </a:r>
            <a:br>
              <a:rPr lang="cs-CZ" sz="4400" b="1" dirty="0">
                <a:latin typeface="Arial" panose="020B0604020202020204" pitchFamily="34" charset="0"/>
                <a:ea typeface="Times New Roman" panose="02020603050405020304" pitchFamily="18" charset="0"/>
                <a:cs typeface="Arial" panose="020B0604020202020204" pitchFamily="34" charset="0"/>
              </a:rPr>
            </a:br>
            <a:endParaRPr lang="cs-CZ" sz="4000" b="1" i="1" dirty="0">
              <a:solidFill>
                <a:srgbClr val="A5C659"/>
              </a:solidFill>
            </a:endParaRPr>
          </a:p>
        </p:txBody>
      </p:sp>
      <p:sp>
        <p:nvSpPr>
          <p:cNvPr id="6" name="Zástupný symbol pro číslo snímku 5">
            <a:extLst>
              <a:ext uri="{FF2B5EF4-FFF2-40B4-BE49-F238E27FC236}">
                <a16:creationId xmlns:a16="http://schemas.microsoft.com/office/drawing/2014/main" id="{F24D1E75-CF14-7987-A840-07E65993DDAD}"/>
              </a:ext>
            </a:extLst>
          </p:cNvPr>
          <p:cNvSpPr>
            <a:spLocks noGrp="1"/>
          </p:cNvSpPr>
          <p:nvPr>
            <p:ph type="sldNum" sz="quarter" idx="12"/>
          </p:nvPr>
        </p:nvSpPr>
        <p:spPr/>
        <p:txBody>
          <a:bodyPr/>
          <a:lstStyle/>
          <a:p>
            <a:fld id="{F756C1FA-8DED-774F-A9BF-965BD70CC5BD}" type="slidenum">
              <a:rPr lang="cs-CZ" smtClean="0"/>
              <a:pPr/>
              <a:t>39</a:t>
            </a:fld>
            <a:endParaRPr lang="cs-CZ"/>
          </a:p>
        </p:txBody>
      </p:sp>
    </p:spTree>
    <p:extLst>
      <p:ext uri="{BB962C8B-B14F-4D97-AF65-F5344CB8AC3E}">
        <p14:creationId xmlns:p14="http://schemas.microsoft.com/office/powerpoint/2010/main" val="5829720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D43DB-BDC6-F944-AEDE-54F4E44E9D15}"/>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69B12296-08A9-DBB2-AEF6-B9D6D6BA562A}"/>
              </a:ext>
            </a:extLst>
          </p:cNvPr>
          <p:cNvSpPr>
            <a:spLocks noGrp="1"/>
          </p:cNvSpPr>
          <p:nvPr>
            <p:ph type="title"/>
          </p:nvPr>
        </p:nvSpPr>
        <p:spPr>
          <a:xfrm>
            <a:off x="838200" y="1111078"/>
            <a:ext cx="10515600" cy="684000"/>
          </a:xfrm>
        </p:spPr>
        <p:txBody>
          <a:bodyPr>
            <a:normAutofit fontScale="90000"/>
          </a:bodyPr>
          <a:lstStyle/>
          <a:p>
            <a:r>
              <a:rPr lang="cs-CZ" b="1" dirty="0">
                <a:solidFill>
                  <a:srgbClr val="92D050"/>
                </a:solidFill>
              </a:rPr>
              <a:t>Podpora bydlení</a:t>
            </a:r>
          </a:p>
        </p:txBody>
      </p:sp>
      <p:sp>
        <p:nvSpPr>
          <p:cNvPr id="3" name="Zástupný obsah 2">
            <a:extLst>
              <a:ext uri="{FF2B5EF4-FFF2-40B4-BE49-F238E27FC236}">
                <a16:creationId xmlns:a16="http://schemas.microsoft.com/office/drawing/2014/main" id="{A906406F-1F63-B168-75F4-48D0943FB491}"/>
              </a:ext>
            </a:extLst>
          </p:cNvPr>
          <p:cNvSpPr>
            <a:spLocks noGrp="1"/>
          </p:cNvSpPr>
          <p:nvPr>
            <p:ph idx="1"/>
          </p:nvPr>
        </p:nvSpPr>
        <p:spPr>
          <a:xfrm>
            <a:off x="838200" y="1754081"/>
            <a:ext cx="10515600" cy="3992841"/>
          </a:xfrm>
        </p:spPr>
        <p:txBody>
          <a:bodyPr>
            <a:normAutofit fontScale="92500" lnSpcReduction="20000"/>
          </a:bodyPr>
          <a:lstStyle/>
          <a:p>
            <a:pPr marL="0" indent="0" algn="just">
              <a:buNone/>
            </a:pPr>
            <a:r>
              <a:rPr lang="cs-CZ" b="1" dirty="0">
                <a:solidFill>
                  <a:schemeClr val="tx1"/>
                </a:solidFill>
              </a:rPr>
              <a:t>- nová agenda </a:t>
            </a:r>
            <a:r>
              <a:rPr lang="cs-CZ" dirty="0">
                <a:solidFill>
                  <a:schemeClr val="tx1"/>
                </a:solidFill>
              </a:rPr>
              <a:t>– zákon č. 175/2025 Sb., o poskytování některých opatření v podpoře bydlení (zákon o podpoře bydlení), ve znění pozdějších předpisů</a:t>
            </a:r>
          </a:p>
          <a:p>
            <a:pPr marL="0" indent="0" algn="just">
              <a:buNone/>
            </a:pPr>
            <a:r>
              <a:rPr lang="cs-CZ" dirty="0">
                <a:solidFill>
                  <a:schemeClr val="tx1"/>
                </a:solidFill>
              </a:rPr>
              <a:t>- účinnost od 1. 1. 2026, dále od 1. 9. 2026 novela</a:t>
            </a:r>
          </a:p>
          <a:p>
            <a:pPr algn="just">
              <a:buFontTx/>
              <a:buChar char="-"/>
            </a:pPr>
            <a:r>
              <a:rPr lang="cs-CZ" b="1" dirty="0">
                <a:solidFill>
                  <a:schemeClr val="tx1"/>
                </a:solidFill>
              </a:rPr>
              <a:t>kontaktní osoby na KÚOK (kromě jiného vyřizují žádosti </a:t>
            </a:r>
            <a:br>
              <a:rPr lang="cs-CZ" b="1" dirty="0">
                <a:solidFill>
                  <a:schemeClr val="tx1"/>
                </a:solidFill>
              </a:rPr>
            </a:br>
            <a:r>
              <a:rPr lang="cs-CZ" b="1" dirty="0">
                <a:solidFill>
                  <a:schemeClr val="tx1"/>
                </a:solidFill>
              </a:rPr>
              <a:t>o vydání pověření a poskytnutí příspěvků – místní příslušnost dle místa, kde bude opatření realizováno):</a:t>
            </a:r>
          </a:p>
          <a:p>
            <a:pPr marL="0" indent="0" algn="just">
              <a:buNone/>
            </a:pPr>
            <a:r>
              <a:rPr lang="cs-CZ" dirty="0">
                <a:solidFill>
                  <a:schemeClr val="tx1"/>
                </a:solidFill>
              </a:rPr>
              <a:t>Mgr. Nikol Macoszková, </a:t>
            </a:r>
            <a:r>
              <a:rPr lang="cs-CZ" dirty="0">
                <a:solidFill>
                  <a:schemeClr val="tx1"/>
                </a:solidFill>
                <a:hlinkClick r:id="rId2"/>
              </a:rPr>
              <a:t>n.macoszkova@olkraj.cz</a:t>
            </a:r>
            <a:r>
              <a:rPr lang="cs-CZ" dirty="0">
                <a:solidFill>
                  <a:schemeClr val="tx1"/>
                </a:solidFill>
              </a:rPr>
              <a:t>, 585 508 691</a:t>
            </a:r>
          </a:p>
          <a:p>
            <a:pPr marL="0" indent="0" algn="just">
              <a:buNone/>
            </a:pPr>
            <a:r>
              <a:rPr lang="cs-CZ" dirty="0">
                <a:solidFill>
                  <a:schemeClr val="tx1"/>
                </a:solidFill>
              </a:rPr>
              <a:t>Mgr. Olga Nepšinská, </a:t>
            </a:r>
            <a:r>
              <a:rPr lang="cs-CZ" dirty="0">
                <a:solidFill>
                  <a:schemeClr val="tx1"/>
                </a:solidFill>
                <a:hlinkClick r:id="rId3"/>
              </a:rPr>
              <a:t>o.nepsinska@olkraj.cz</a:t>
            </a:r>
            <a:r>
              <a:rPr lang="cs-CZ" dirty="0">
                <a:solidFill>
                  <a:schemeClr val="tx1"/>
                </a:solidFill>
              </a:rPr>
              <a:t>, 585 508 451</a:t>
            </a:r>
          </a:p>
          <a:p>
            <a:pPr marL="0" indent="0" algn="just">
              <a:buNone/>
            </a:pPr>
            <a:r>
              <a:rPr lang="cs-CZ" b="1" dirty="0">
                <a:solidFill>
                  <a:schemeClr val="tx1"/>
                </a:solidFill>
              </a:rPr>
              <a:t>- informace + formuláře žádostí: </a:t>
            </a:r>
            <a:r>
              <a:rPr lang="cs-CZ" dirty="0">
                <a:solidFill>
                  <a:srgbClr val="00B050"/>
                </a:solidFill>
                <a:hlinkClick r:id="rId4"/>
              </a:rPr>
              <a:t>https://www.olkraj.cz/socialni-zalezitosti/podpora-bydleni</a:t>
            </a:r>
            <a:endParaRPr lang="cs-CZ" dirty="0">
              <a:solidFill>
                <a:srgbClr val="00B050"/>
              </a:solidFill>
            </a:endParaRPr>
          </a:p>
          <a:p>
            <a:pPr marL="0" indent="0" algn="just">
              <a:buNone/>
            </a:pPr>
            <a:endParaRPr lang="cs-CZ" dirty="0">
              <a:solidFill>
                <a:schemeClr val="tx1"/>
              </a:solidFill>
            </a:endParaRPr>
          </a:p>
        </p:txBody>
      </p:sp>
      <p:sp>
        <p:nvSpPr>
          <p:cNvPr id="6" name="Zástupný symbol pro číslo snímku 5">
            <a:extLst>
              <a:ext uri="{FF2B5EF4-FFF2-40B4-BE49-F238E27FC236}">
                <a16:creationId xmlns:a16="http://schemas.microsoft.com/office/drawing/2014/main" id="{A8B7BAD5-04C9-0AD1-1843-F4CA9CB21557}"/>
              </a:ext>
            </a:extLst>
          </p:cNvPr>
          <p:cNvSpPr>
            <a:spLocks noGrp="1"/>
          </p:cNvSpPr>
          <p:nvPr>
            <p:ph type="sldNum" sz="quarter" idx="12"/>
          </p:nvPr>
        </p:nvSpPr>
        <p:spPr/>
        <p:txBody>
          <a:bodyPr/>
          <a:lstStyle/>
          <a:p>
            <a:fld id="{F756C1FA-8DED-774F-A9BF-965BD70CC5BD}" type="slidenum">
              <a:rPr lang="cs-CZ" smtClean="0"/>
              <a:pPr/>
              <a:t>40</a:t>
            </a:fld>
            <a:endParaRPr lang="cs-CZ"/>
          </a:p>
        </p:txBody>
      </p:sp>
    </p:spTree>
    <p:extLst>
      <p:ext uri="{BB962C8B-B14F-4D97-AF65-F5344CB8AC3E}">
        <p14:creationId xmlns:p14="http://schemas.microsoft.com/office/powerpoint/2010/main" val="37168245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C0895-7B5C-FE30-9A92-E7E06591CD58}"/>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11D71517-A5AC-46E9-97EA-AD7D2B27829D}"/>
              </a:ext>
            </a:extLst>
          </p:cNvPr>
          <p:cNvSpPr>
            <a:spLocks noGrp="1"/>
          </p:cNvSpPr>
          <p:nvPr>
            <p:ph type="title"/>
          </p:nvPr>
        </p:nvSpPr>
        <p:spPr>
          <a:xfrm>
            <a:off x="838200" y="1111078"/>
            <a:ext cx="10515600" cy="684000"/>
          </a:xfrm>
        </p:spPr>
        <p:txBody>
          <a:bodyPr>
            <a:normAutofit fontScale="90000"/>
          </a:bodyPr>
          <a:lstStyle/>
          <a:p>
            <a:r>
              <a:rPr lang="cs-CZ" b="1" dirty="0">
                <a:solidFill>
                  <a:srgbClr val="92D050"/>
                </a:solidFill>
              </a:rPr>
              <a:t>Podpora bydlení</a:t>
            </a:r>
          </a:p>
        </p:txBody>
      </p:sp>
      <p:sp>
        <p:nvSpPr>
          <p:cNvPr id="3" name="Zástupný obsah 2">
            <a:extLst>
              <a:ext uri="{FF2B5EF4-FFF2-40B4-BE49-F238E27FC236}">
                <a16:creationId xmlns:a16="http://schemas.microsoft.com/office/drawing/2014/main" id="{FBB2FACB-10EB-B78A-539D-C3825808D353}"/>
              </a:ext>
            </a:extLst>
          </p:cNvPr>
          <p:cNvSpPr>
            <a:spLocks noGrp="1"/>
          </p:cNvSpPr>
          <p:nvPr>
            <p:ph idx="1"/>
          </p:nvPr>
        </p:nvSpPr>
        <p:spPr>
          <a:xfrm>
            <a:off x="838200" y="1795079"/>
            <a:ext cx="10515600" cy="4465762"/>
          </a:xfrm>
        </p:spPr>
        <p:txBody>
          <a:bodyPr>
            <a:normAutofit/>
          </a:bodyPr>
          <a:lstStyle/>
          <a:p>
            <a:pPr marL="0" indent="0" algn="just">
              <a:buNone/>
            </a:pPr>
            <a:r>
              <a:rPr lang="cs-CZ" b="1" dirty="0">
                <a:solidFill>
                  <a:schemeClr val="tx1"/>
                </a:solidFill>
              </a:rPr>
              <a:t>§ 4: Podpůrná opatření v bydlení</a:t>
            </a:r>
          </a:p>
          <a:p>
            <a:pPr marL="0" indent="0" algn="just">
              <a:buNone/>
            </a:pPr>
            <a:r>
              <a:rPr lang="cs-CZ" dirty="0">
                <a:solidFill>
                  <a:schemeClr val="tx1"/>
                </a:solidFill>
              </a:rPr>
              <a:t>Podpůrnými opatřeními podle tohoto zákona jsou</a:t>
            </a:r>
          </a:p>
          <a:p>
            <a:pPr marL="0" indent="0" algn="just">
              <a:buNone/>
            </a:pPr>
            <a:r>
              <a:rPr lang="cs-CZ" b="1" dirty="0">
                <a:solidFill>
                  <a:schemeClr val="tx1"/>
                </a:solidFill>
              </a:rPr>
              <a:t>a)</a:t>
            </a:r>
            <a:r>
              <a:rPr lang="cs-CZ" dirty="0">
                <a:solidFill>
                  <a:schemeClr val="tx1"/>
                </a:solidFill>
              </a:rPr>
              <a:t> </a:t>
            </a:r>
            <a:r>
              <a:rPr lang="cs-CZ" b="1" dirty="0">
                <a:solidFill>
                  <a:schemeClr val="tx1"/>
                </a:solidFill>
              </a:rPr>
              <a:t>bytová podpůrná opatření</a:t>
            </a:r>
            <a:r>
              <a:rPr lang="cs-CZ" dirty="0">
                <a:solidFill>
                  <a:schemeClr val="tx1"/>
                </a:solidFill>
              </a:rPr>
              <a:t>, a to</a:t>
            </a:r>
          </a:p>
          <a:p>
            <a:pPr marL="0" indent="0" algn="just">
              <a:buNone/>
            </a:pPr>
            <a:r>
              <a:rPr lang="cs-CZ" b="1" dirty="0">
                <a:solidFill>
                  <a:schemeClr val="tx1"/>
                </a:solidFill>
              </a:rPr>
              <a:t>1.</a:t>
            </a:r>
            <a:r>
              <a:rPr lang="cs-CZ" dirty="0">
                <a:solidFill>
                  <a:schemeClr val="tx1"/>
                </a:solidFill>
              </a:rPr>
              <a:t> bydlení s ručením (§§ 41 – 47),</a:t>
            </a:r>
          </a:p>
          <a:p>
            <a:pPr marL="0" indent="0" algn="just">
              <a:buNone/>
            </a:pPr>
            <a:r>
              <a:rPr lang="cs-CZ" b="1" dirty="0">
                <a:solidFill>
                  <a:schemeClr val="tx1"/>
                </a:solidFill>
              </a:rPr>
              <a:t>2.</a:t>
            </a:r>
            <a:r>
              <a:rPr lang="cs-CZ" dirty="0">
                <a:solidFill>
                  <a:schemeClr val="tx1"/>
                </a:solidFill>
              </a:rPr>
              <a:t> podnájemní bydlení  (§§ 48 – 53) nebo</a:t>
            </a:r>
          </a:p>
          <a:p>
            <a:pPr marL="0" indent="0" algn="just">
              <a:buNone/>
            </a:pPr>
            <a:r>
              <a:rPr lang="cs-CZ" b="1" dirty="0">
                <a:solidFill>
                  <a:schemeClr val="tx1"/>
                </a:solidFill>
              </a:rPr>
              <a:t>3.</a:t>
            </a:r>
            <a:r>
              <a:rPr lang="cs-CZ" dirty="0">
                <a:solidFill>
                  <a:schemeClr val="tx1"/>
                </a:solidFill>
              </a:rPr>
              <a:t> podporované obecní bydlení, a</a:t>
            </a:r>
          </a:p>
          <a:p>
            <a:pPr marL="0" indent="0" algn="just">
              <a:buNone/>
            </a:pPr>
            <a:r>
              <a:rPr lang="cs-CZ" b="1" dirty="0">
                <a:solidFill>
                  <a:schemeClr val="tx1"/>
                </a:solidFill>
              </a:rPr>
              <a:t>b)</a:t>
            </a:r>
            <a:r>
              <a:rPr lang="cs-CZ" dirty="0">
                <a:solidFill>
                  <a:schemeClr val="tx1"/>
                </a:solidFill>
              </a:rPr>
              <a:t> </a:t>
            </a:r>
            <a:r>
              <a:rPr lang="cs-CZ" b="1" dirty="0">
                <a:solidFill>
                  <a:schemeClr val="tx1"/>
                </a:solidFill>
              </a:rPr>
              <a:t>asistence v bydlení</a:t>
            </a:r>
            <a:r>
              <a:rPr lang="cs-CZ" dirty="0">
                <a:solidFill>
                  <a:schemeClr val="tx1"/>
                </a:solidFill>
              </a:rPr>
              <a:t> (§§ 57 – 65) </a:t>
            </a:r>
            <a:r>
              <a:rPr lang="cs-CZ" i="1" dirty="0">
                <a:solidFill>
                  <a:schemeClr val="tx1"/>
                </a:solidFill>
              </a:rPr>
              <a:t>+ </a:t>
            </a:r>
            <a:r>
              <a:rPr lang="cs-CZ" dirty="0">
                <a:solidFill>
                  <a:schemeClr val="tx1"/>
                </a:solidFill>
              </a:rPr>
              <a:t>vyhláška č. 460/2025 Sb., o vymezení rozsahu činností asistence v bydlení</a:t>
            </a:r>
          </a:p>
          <a:p>
            <a:pPr marL="0" indent="0" algn="just">
              <a:buNone/>
            </a:pPr>
            <a:endParaRPr lang="cs-CZ" dirty="0">
              <a:solidFill>
                <a:schemeClr val="tx1"/>
              </a:solidFill>
            </a:endParaRPr>
          </a:p>
          <a:p>
            <a:pPr marL="0" indent="0" algn="just">
              <a:buNone/>
            </a:pPr>
            <a:endParaRPr lang="cs-CZ" dirty="0">
              <a:solidFill>
                <a:srgbClr val="00B050"/>
              </a:solidFill>
            </a:endParaRPr>
          </a:p>
        </p:txBody>
      </p:sp>
      <p:sp>
        <p:nvSpPr>
          <p:cNvPr id="6" name="Zástupný symbol pro číslo snímku 5">
            <a:extLst>
              <a:ext uri="{FF2B5EF4-FFF2-40B4-BE49-F238E27FC236}">
                <a16:creationId xmlns:a16="http://schemas.microsoft.com/office/drawing/2014/main" id="{003D219E-04D4-D8F0-4C0F-3FAE85DA4F85}"/>
              </a:ext>
            </a:extLst>
          </p:cNvPr>
          <p:cNvSpPr>
            <a:spLocks noGrp="1"/>
          </p:cNvSpPr>
          <p:nvPr>
            <p:ph type="sldNum" sz="quarter" idx="12"/>
          </p:nvPr>
        </p:nvSpPr>
        <p:spPr/>
        <p:txBody>
          <a:bodyPr/>
          <a:lstStyle/>
          <a:p>
            <a:fld id="{F756C1FA-8DED-774F-A9BF-965BD70CC5BD}" type="slidenum">
              <a:rPr lang="cs-CZ" smtClean="0"/>
              <a:pPr/>
              <a:t>41</a:t>
            </a:fld>
            <a:endParaRPr lang="cs-CZ"/>
          </a:p>
        </p:txBody>
      </p:sp>
    </p:spTree>
    <p:extLst>
      <p:ext uri="{BB962C8B-B14F-4D97-AF65-F5344CB8AC3E}">
        <p14:creationId xmlns:p14="http://schemas.microsoft.com/office/powerpoint/2010/main" val="25529894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F2452-25BC-DD47-873E-182AF8C2C24B}"/>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DB45D762-291B-995E-B677-6724B898DE05}"/>
              </a:ext>
            </a:extLst>
          </p:cNvPr>
          <p:cNvSpPr>
            <a:spLocks noGrp="1"/>
          </p:cNvSpPr>
          <p:nvPr>
            <p:ph type="title"/>
          </p:nvPr>
        </p:nvSpPr>
        <p:spPr>
          <a:xfrm>
            <a:off x="838200" y="750053"/>
            <a:ext cx="10515600" cy="684000"/>
          </a:xfrm>
        </p:spPr>
        <p:txBody>
          <a:bodyPr>
            <a:normAutofit fontScale="90000"/>
          </a:bodyPr>
          <a:lstStyle/>
          <a:p>
            <a:r>
              <a:rPr lang="cs-CZ" b="1" dirty="0">
                <a:solidFill>
                  <a:srgbClr val="92D050"/>
                </a:solidFill>
              </a:rPr>
              <a:t>Podpora bydlení</a:t>
            </a:r>
          </a:p>
        </p:txBody>
      </p:sp>
      <p:sp>
        <p:nvSpPr>
          <p:cNvPr id="3" name="Zástupný obsah 2">
            <a:extLst>
              <a:ext uri="{FF2B5EF4-FFF2-40B4-BE49-F238E27FC236}">
                <a16:creationId xmlns:a16="http://schemas.microsoft.com/office/drawing/2014/main" id="{FE0586A8-143A-EEBF-A133-DF3E9CA19633}"/>
              </a:ext>
            </a:extLst>
          </p:cNvPr>
          <p:cNvSpPr>
            <a:spLocks noGrp="1"/>
          </p:cNvSpPr>
          <p:nvPr>
            <p:ph idx="1"/>
          </p:nvPr>
        </p:nvSpPr>
        <p:spPr>
          <a:xfrm>
            <a:off x="838200" y="1296955"/>
            <a:ext cx="10515600" cy="4963886"/>
          </a:xfrm>
        </p:spPr>
        <p:txBody>
          <a:bodyPr>
            <a:normAutofit fontScale="85000" lnSpcReduction="20000"/>
          </a:bodyPr>
          <a:lstStyle/>
          <a:p>
            <a:pPr marL="0" indent="0" algn="just">
              <a:buNone/>
            </a:pPr>
            <a:r>
              <a:rPr lang="cs-CZ" b="1" dirty="0">
                <a:solidFill>
                  <a:schemeClr val="tx1"/>
                </a:solidFill>
              </a:rPr>
              <a:t>§ 73: Druhy příspěvků</a:t>
            </a:r>
          </a:p>
          <a:p>
            <a:pPr marL="0" indent="0" algn="just">
              <a:buNone/>
            </a:pPr>
            <a:r>
              <a:rPr lang="cs-CZ" dirty="0">
                <a:solidFill>
                  <a:schemeClr val="tx1"/>
                </a:solidFill>
              </a:rPr>
              <a:t>Příspěvky podle tohoto zákona jsou</a:t>
            </a:r>
          </a:p>
          <a:p>
            <a:pPr marL="0" indent="0" algn="just">
              <a:buNone/>
            </a:pPr>
            <a:r>
              <a:rPr lang="cs-CZ" dirty="0">
                <a:solidFill>
                  <a:schemeClr val="tx1"/>
                </a:solidFill>
              </a:rPr>
              <a:t>a) </a:t>
            </a:r>
            <a:r>
              <a:rPr lang="cs-CZ" b="1" dirty="0">
                <a:solidFill>
                  <a:schemeClr val="tx1"/>
                </a:solidFill>
              </a:rPr>
              <a:t>příspěvek na správu </a:t>
            </a:r>
            <a:r>
              <a:rPr lang="cs-CZ" dirty="0">
                <a:solidFill>
                  <a:schemeClr val="tx1"/>
                </a:solidFill>
              </a:rPr>
              <a:t>a</a:t>
            </a:r>
          </a:p>
          <a:p>
            <a:pPr marL="0" indent="0" algn="just">
              <a:buNone/>
            </a:pPr>
            <a:r>
              <a:rPr lang="cs-CZ" dirty="0">
                <a:solidFill>
                  <a:schemeClr val="tx1"/>
                </a:solidFill>
              </a:rPr>
              <a:t>b) </a:t>
            </a:r>
            <a:r>
              <a:rPr lang="cs-CZ" b="1" dirty="0">
                <a:solidFill>
                  <a:schemeClr val="tx1"/>
                </a:solidFill>
              </a:rPr>
              <a:t>příspěvky na poskytování podpůrných opatření</a:t>
            </a:r>
            <a:r>
              <a:rPr lang="cs-CZ" dirty="0">
                <a:solidFill>
                  <a:schemeClr val="tx1"/>
                </a:solidFill>
              </a:rPr>
              <a:t>, kterými jsou příspěvek na poskytování</a:t>
            </a:r>
          </a:p>
          <a:p>
            <a:pPr algn="just"/>
            <a:r>
              <a:rPr lang="cs-CZ" dirty="0">
                <a:solidFill>
                  <a:schemeClr val="tx1"/>
                </a:solidFill>
              </a:rPr>
              <a:t>1. bydlení s ručením,</a:t>
            </a:r>
          </a:p>
          <a:p>
            <a:pPr algn="just"/>
            <a:r>
              <a:rPr lang="cs-CZ" dirty="0">
                <a:solidFill>
                  <a:schemeClr val="tx1"/>
                </a:solidFill>
              </a:rPr>
              <a:t>2. podnájemního bydlení,</a:t>
            </a:r>
          </a:p>
          <a:p>
            <a:pPr algn="just"/>
            <a:r>
              <a:rPr lang="cs-CZ" dirty="0">
                <a:solidFill>
                  <a:schemeClr val="tx1"/>
                </a:solidFill>
              </a:rPr>
              <a:t>3. podporovaného obecního bydlení,</a:t>
            </a:r>
          </a:p>
          <a:p>
            <a:pPr algn="just"/>
            <a:r>
              <a:rPr lang="cs-CZ" dirty="0">
                <a:solidFill>
                  <a:schemeClr val="tx1"/>
                </a:solidFill>
              </a:rPr>
              <a:t>4. asistence.</a:t>
            </a:r>
          </a:p>
          <a:p>
            <a:pPr marL="0" indent="0" algn="just">
              <a:buNone/>
            </a:pPr>
            <a:r>
              <a:rPr lang="cs-CZ" b="1" dirty="0">
                <a:solidFill>
                  <a:schemeClr val="tx1"/>
                </a:solidFill>
              </a:rPr>
              <a:t>+ prováděcí předpisy: </a:t>
            </a:r>
          </a:p>
          <a:p>
            <a:pPr algn="just">
              <a:buFontTx/>
              <a:buChar char="-"/>
            </a:pPr>
            <a:r>
              <a:rPr lang="cs-CZ" dirty="0">
                <a:solidFill>
                  <a:schemeClr val="tx1"/>
                </a:solidFill>
              </a:rPr>
              <a:t>nařízení vlády č. 438/2025 Sb., o výši příspěvků podle zákona o podpoře bydlení; </a:t>
            </a:r>
          </a:p>
          <a:p>
            <a:pPr marL="0" indent="0" algn="just">
              <a:buNone/>
            </a:pPr>
            <a:r>
              <a:rPr lang="cs-CZ" dirty="0">
                <a:solidFill>
                  <a:schemeClr val="tx1"/>
                </a:solidFill>
              </a:rPr>
              <a:t>- vyhláška č. 141/2026 Sb. o podrobných náležitostech vyúčtování příspěvků podle zákona o podpoře bydlení</a:t>
            </a:r>
          </a:p>
          <a:p>
            <a:pPr>
              <a:buFontTx/>
              <a:buChar char="-"/>
            </a:pPr>
            <a:endParaRPr lang="cs-CZ" dirty="0"/>
          </a:p>
          <a:p>
            <a:pPr marL="0" indent="0" algn="just">
              <a:buNone/>
            </a:pPr>
            <a:endParaRPr lang="cs-CZ" dirty="0">
              <a:solidFill>
                <a:schemeClr val="tx1"/>
              </a:solidFill>
            </a:endParaRPr>
          </a:p>
          <a:p>
            <a:pPr marL="0" indent="0" algn="just">
              <a:buNone/>
            </a:pPr>
            <a:endParaRPr lang="cs-CZ" dirty="0">
              <a:solidFill>
                <a:schemeClr val="tx1"/>
              </a:solidFill>
            </a:endParaRPr>
          </a:p>
          <a:p>
            <a:pPr marL="0" indent="0" algn="just">
              <a:buNone/>
            </a:pPr>
            <a:endParaRPr lang="cs-CZ" dirty="0">
              <a:solidFill>
                <a:srgbClr val="00B050"/>
              </a:solidFill>
            </a:endParaRPr>
          </a:p>
        </p:txBody>
      </p:sp>
      <p:sp>
        <p:nvSpPr>
          <p:cNvPr id="6" name="Zástupný symbol pro číslo snímku 5">
            <a:extLst>
              <a:ext uri="{FF2B5EF4-FFF2-40B4-BE49-F238E27FC236}">
                <a16:creationId xmlns:a16="http://schemas.microsoft.com/office/drawing/2014/main" id="{CF4B4121-2B1A-95FA-4241-A9F133CAD4DC}"/>
              </a:ext>
            </a:extLst>
          </p:cNvPr>
          <p:cNvSpPr>
            <a:spLocks noGrp="1"/>
          </p:cNvSpPr>
          <p:nvPr>
            <p:ph type="sldNum" sz="quarter" idx="12"/>
          </p:nvPr>
        </p:nvSpPr>
        <p:spPr/>
        <p:txBody>
          <a:bodyPr/>
          <a:lstStyle/>
          <a:p>
            <a:fld id="{F756C1FA-8DED-774F-A9BF-965BD70CC5BD}" type="slidenum">
              <a:rPr lang="cs-CZ" smtClean="0"/>
              <a:pPr/>
              <a:t>42</a:t>
            </a:fld>
            <a:endParaRPr lang="cs-CZ"/>
          </a:p>
        </p:txBody>
      </p:sp>
    </p:spTree>
    <p:extLst>
      <p:ext uri="{BB962C8B-B14F-4D97-AF65-F5344CB8AC3E}">
        <p14:creationId xmlns:p14="http://schemas.microsoft.com/office/powerpoint/2010/main" val="4212398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284B1-27CA-79CB-1F36-0C30E43EE658}"/>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282507EF-59B1-C0EB-A913-DE4F931EF92E}"/>
              </a:ext>
            </a:extLst>
          </p:cNvPr>
          <p:cNvSpPr>
            <a:spLocks noGrp="1"/>
          </p:cNvSpPr>
          <p:nvPr>
            <p:ph type="title"/>
          </p:nvPr>
        </p:nvSpPr>
        <p:spPr>
          <a:xfrm>
            <a:off x="1793616" y="93956"/>
            <a:ext cx="10515600" cy="684000"/>
          </a:xfrm>
        </p:spPr>
        <p:txBody>
          <a:bodyPr>
            <a:normAutofit fontScale="90000"/>
          </a:bodyPr>
          <a:lstStyle/>
          <a:p>
            <a:r>
              <a:rPr lang="cs-CZ" sz="2800" b="1" dirty="0">
                <a:solidFill>
                  <a:srgbClr val="92D050"/>
                </a:solidFill>
              </a:rPr>
              <a:t>Podpora bydlení – změny od 1. 9. 2026</a:t>
            </a:r>
            <a:r>
              <a:rPr lang="cs-CZ" sz="2800" dirty="0">
                <a:solidFill>
                  <a:schemeClr val="tx1"/>
                </a:solidFill>
              </a:rPr>
              <a:t> </a:t>
            </a:r>
            <a:r>
              <a:rPr lang="cs-CZ" sz="1800" dirty="0">
                <a:solidFill>
                  <a:schemeClr val="tx1"/>
                </a:solidFill>
              </a:rPr>
              <a:t>(vytvořeno Mgr. Králem z KÚ Plzeňského kraje)</a:t>
            </a:r>
            <a:endParaRPr lang="cs-CZ" sz="1800" b="1" dirty="0">
              <a:solidFill>
                <a:srgbClr val="92D050"/>
              </a:solidFill>
            </a:endParaRPr>
          </a:p>
        </p:txBody>
      </p:sp>
      <p:sp>
        <p:nvSpPr>
          <p:cNvPr id="6" name="Zástupný symbol pro číslo snímku 5">
            <a:extLst>
              <a:ext uri="{FF2B5EF4-FFF2-40B4-BE49-F238E27FC236}">
                <a16:creationId xmlns:a16="http://schemas.microsoft.com/office/drawing/2014/main" id="{D9C2ACED-CB5D-C504-71C4-CD0F4FA4E353}"/>
              </a:ext>
            </a:extLst>
          </p:cNvPr>
          <p:cNvSpPr>
            <a:spLocks noGrp="1"/>
          </p:cNvSpPr>
          <p:nvPr>
            <p:ph type="sldNum" sz="quarter" idx="12"/>
          </p:nvPr>
        </p:nvSpPr>
        <p:spPr/>
        <p:txBody>
          <a:bodyPr/>
          <a:lstStyle/>
          <a:p>
            <a:fld id="{F756C1FA-8DED-774F-A9BF-965BD70CC5BD}" type="slidenum">
              <a:rPr lang="cs-CZ" smtClean="0"/>
              <a:pPr/>
              <a:t>43</a:t>
            </a:fld>
            <a:endParaRPr lang="cs-CZ"/>
          </a:p>
        </p:txBody>
      </p:sp>
      <p:pic>
        <p:nvPicPr>
          <p:cNvPr id="9" name="Zástupný obsah 8">
            <a:extLst>
              <a:ext uri="{FF2B5EF4-FFF2-40B4-BE49-F238E27FC236}">
                <a16:creationId xmlns:a16="http://schemas.microsoft.com/office/drawing/2014/main" id="{705D8CE8-B2A0-A104-EB7B-4F796E85FD75}"/>
              </a:ext>
            </a:extLst>
          </p:cNvPr>
          <p:cNvPicPr>
            <a:picLocks noGrp="1" noChangeAspect="1"/>
          </p:cNvPicPr>
          <p:nvPr>
            <p:ph idx="1"/>
          </p:nvPr>
        </p:nvPicPr>
        <p:blipFill>
          <a:blip r:embed="rId2"/>
          <a:stretch>
            <a:fillRect/>
          </a:stretch>
        </p:blipFill>
        <p:spPr>
          <a:xfrm>
            <a:off x="2181225" y="602740"/>
            <a:ext cx="6353175" cy="7369685"/>
          </a:xfrm>
          <a:prstGeom prst="rect">
            <a:avLst/>
          </a:prstGeom>
        </p:spPr>
      </p:pic>
    </p:spTree>
    <p:extLst>
      <p:ext uri="{BB962C8B-B14F-4D97-AF65-F5344CB8AC3E}">
        <p14:creationId xmlns:p14="http://schemas.microsoft.com/office/powerpoint/2010/main" val="1780154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C0895-7B5C-FE30-9A92-E7E06591CD58}"/>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11D71517-A5AC-46E9-97EA-AD7D2B27829D}"/>
              </a:ext>
            </a:extLst>
          </p:cNvPr>
          <p:cNvSpPr>
            <a:spLocks noGrp="1"/>
          </p:cNvSpPr>
          <p:nvPr>
            <p:ph type="title"/>
          </p:nvPr>
        </p:nvSpPr>
        <p:spPr>
          <a:xfrm>
            <a:off x="838200" y="1649316"/>
            <a:ext cx="10515600" cy="684000"/>
          </a:xfrm>
        </p:spPr>
        <p:txBody>
          <a:bodyPr>
            <a:normAutofit fontScale="90000"/>
          </a:bodyPr>
          <a:lstStyle/>
          <a:p>
            <a:r>
              <a:rPr lang="cs-CZ" b="1" dirty="0">
                <a:solidFill>
                  <a:srgbClr val="C4262E"/>
                </a:solidFill>
              </a:rPr>
              <a:t>aktéři </a:t>
            </a:r>
            <a:br>
              <a:rPr lang="cs-CZ" b="1" dirty="0">
                <a:solidFill>
                  <a:srgbClr val="C4262E"/>
                </a:solidFill>
              </a:rPr>
            </a:br>
            <a:r>
              <a:rPr lang="cs-CZ" b="1" dirty="0">
                <a:solidFill>
                  <a:srgbClr val="C4262E"/>
                </a:solidFill>
              </a:rPr>
              <a:t>– role </a:t>
            </a:r>
            <a:br>
              <a:rPr lang="cs-CZ" b="1" dirty="0">
                <a:solidFill>
                  <a:srgbClr val="C4262E"/>
                </a:solidFill>
              </a:rPr>
            </a:br>
            <a:r>
              <a:rPr lang="cs-CZ" b="1" dirty="0">
                <a:solidFill>
                  <a:srgbClr val="C4262E"/>
                </a:solidFill>
              </a:rPr>
              <a:t>a kompetence</a:t>
            </a:r>
            <a:br>
              <a:rPr lang="cs-CZ" b="1" dirty="0">
                <a:solidFill>
                  <a:srgbClr val="C4262E"/>
                </a:solidFill>
              </a:rPr>
            </a:br>
            <a:r>
              <a:rPr lang="cs-CZ" sz="2200" dirty="0">
                <a:solidFill>
                  <a:schemeClr val="tx1"/>
                </a:solidFill>
              </a:rPr>
              <a:t>- vytvořeno KÚOK za pomoci AI</a:t>
            </a:r>
            <a:endParaRPr lang="cs-CZ" sz="2200" b="1" dirty="0">
              <a:solidFill>
                <a:srgbClr val="C4262E"/>
              </a:solidFill>
            </a:endParaRPr>
          </a:p>
        </p:txBody>
      </p:sp>
      <p:sp>
        <p:nvSpPr>
          <p:cNvPr id="3" name="Zástupný obsah 2">
            <a:extLst>
              <a:ext uri="{FF2B5EF4-FFF2-40B4-BE49-F238E27FC236}">
                <a16:creationId xmlns:a16="http://schemas.microsoft.com/office/drawing/2014/main" id="{FBB2FACB-10EB-B78A-539D-C3825808D353}"/>
              </a:ext>
            </a:extLst>
          </p:cNvPr>
          <p:cNvSpPr>
            <a:spLocks noGrp="1"/>
          </p:cNvSpPr>
          <p:nvPr>
            <p:ph idx="1"/>
          </p:nvPr>
        </p:nvSpPr>
        <p:spPr>
          <a:xfrm>
            <a:off x="838200" y="1520890"/>
            <a:ext cx="10515600" cy="4739951"/>
          </a:xfrm>
        </p:spPr>
        <p:txBody>
          <a:bodyPr>
            <a:normAutofit/>
          </a:bodyPr>
          <a:lstStyle/>
          <a:p>
            <a:pPr marL="0" indent="0" algn="just">
              <a:buNone/>
            </a:pPr>
            <a:endParaRPr lang="cs-CZ" dirty="0">
              <a:solidFill>
                <a:schemeClr val="tx1"/>
              </a:solidFill>
            </a:endParaRPr>
          </a:p>
          <a:p>
            <a:pPr marL="0" indent="0" algn="just">
              <a:buNone/>
            </a:pPr>
            <a:endParaRPr lang="cs-CZ" dirty="0">
              <a:solidFill>
                <a:srgbClr val="00B050"/>
              </a:solidFill>
            </a:endParaRPr>
          </a:p>
        </p:txBody>
      </p:sp>
      <p:sp>
        <p:nvSpPr>
          <p:cNvPr id="6" name="Zástupný symbol pro číslo snímku 5">
            <a:extLst>
              <a:ext uri="{FF2B5EF4-FFF2-40B4-BE49-F238E27FC236}">
                <a16:creationId xmlns:a16="http://schemas.microsoft.com/office/drawing/2014/main" id="{003D219E-04D4-D8F0-4C0F-3FAE85DA4F85}"/>
              </a:ext>
            </a:extLst>
          </p:cNvPr>
          <p:cNvSpPr>
            <a:spLocks noGrp="1"/>
          </p:cNvSpPr>
          <p:nvPr>
            <p:ph type="sldNum" sz="quarter" idx="12"/>
          </p:nvPr>
        </p:nvSpPr>
        <p:spPr/>
        <p:txBody>
          <a:bodyPr/>
          <a:lstStyle/>
          <a:p>
            <a:fld id="{F756C1FA-8DED-774F-A9BF-965BD70CC5BD}" type="slidenum">
              <a:rPr lang="cs-CZ" smtClean="0"/>
              <a:pPr/>
              <a:t>44</a:t>
            </a:fld>
            <a:endParaRPr lang="cs-CZ"/>
          </a:p>
        </p:txBody>
      </p:sp>
      <p:pic>
        <p:nvPicPr>
          <p:cNvPr id="8" name="Obrázek 7">
            <a:extLst>
              <a:ext uri="{FF2B5EF4-FFF2-40B4-BE49-F238E27FC236}">
                <a16:creationId xmlns:a16="http://schemas.microsoft.com/office/drawing/2014/main" id="{1269E9B6-BC8D-5B72-AB82-1C94232EFEC5}"/>
              </a:ext>
            </a:extLst>
          </p:cNvPr>
          <p:cNvPicPr>
            <a:picLocks noChangeAspect="1"/>
          </p:cNvPicPr>
          <p:nvPr/>
        </p:nvPicPr>
        <p:blipFill>
          <a:blip r:embed="rId2"/>
          <a:stretch>
            <a:fillRect/>
          </a:stretch>
        </p:blipFill>
        <p:spPr>
          <a:xfrm>
            <a:off x="4552081" y="0"/>
            <a:ext cx="4572000" cy="6858000"/>
          </a:xfrm>
          <a:prstGeom prst="rect">
            <a:avLst/>
          </a:prstGeom>
        </p:spPr>
      </p:pic>
    </p:spTree>
    <p:extLst>
      <p:ext uri="{BB962C8B-B14F-4D97-AF65-F5344CB8AC3E}">
        <p14:creationId xmlns:p14="http://schemas.microsoft.com/office/powerpoint/2010/main" val="15340982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1A9C3-B80D-B4AE-3455-6CC46A9B2B0F}"/>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3598C7FE-88F6-DA76-C864-1CF752625A94}"/>
              </a:ext>
            </a:extLst>
          </p:cNvPr>
          <p:cNvSpPr>
            <a:spLocks noGrp="1"/>
          </p:cNvSpPr>
          <p:nvPr>
            <p:ph type="title"/>
          </p:nvPr>
        </p:nvSpPr>
        <p:spPr>
          <a:xfrm>
            <a:off x="838200" y="769078"/>
            <a:ext cx="10515600" cy="684000"/>
          </a:xfrm>
        </p:spPr>
        <p:txBody>
          <a:bodyPr>
            <a:normAutofit fontScale="90000"/>
          </a:bodyPr>
          <a:lstStyle/>
          <a:p>
            <a:r>
              <a:rPr lang="cs-CZ" b="1" dirty="0">
                <a:solidFill>
                  <a:srgbClr val="C4262E"/>
                </a:solidFill>
              </a:rPr>
              <a:t>postup</a:t>
            </a:r>
            <a:br>
              <a:rPr lang="cs-CZ" b="1" dirty="0">
                <a:solidFill>
                  <a:srgbClr val="C4262E"/>
                </a:solidFill>
              </a:rPr>
            </a:br>
            <a:r>
              <a:rPr lang="cs-CZ" sz="2200" dirty="0">
                <a:solidFill>
                  <a:schemeClr val="tx1"/>
                </a:solidFill>
              </a:rPr>
              <a:t>- vytvořeno KÚOK za pomoci AI </a:t>
            </a:r>
            <a:endParaRPr lang="cs-CZ" sz="2200" dirty="0">
              <a:solidFill>
                <a:srgbClr val="C4262E"/>
              </a:solidFill>
            </a:endParaRPr>
          </a:p>
        </p:txBody>
      </p:sp>
      <p:sp>
        <p:nvSpPr>
          <p:cNvPr id="3" name="Zástupný obsah 2">
            <a:extLst>
              <a:ext uri="{FF2B5EF4-FFF2-40B4-BE49-F238E27FC236}">
                <a16:creationId xmlns:a16="http://schemas.microsoft.com/office/drawing/2014/main" id="{58950F14-3637-7E1E-E46A-F8DE06AFACDF}"/>
              </a:ext>
            </a:extLst>
          </p:cNvPr>
          <p:cNvSpPr>
            <a:spLocks noGrp="1"/>
          </p:cNvSpPr>
          <p:nvPr>
            <p:ph idx="1"/>
          </p:nvPr>
        </p:nvSpPr>
        <p:spPr>
          <a:xfrm>
            <a:off x="838200" y="1520890"/>
            <a:ext cx="10515600" cy="4739951"/>
          </a:xfrm>
        </p:spPr>
        <p:txBody>
          <a:bodyPr>
            <a:normAutofit/>
          </a:bodyPr>
          <a:lstStyle/>
          <a:p>
            <a:pPr marL="0" indent="0" algn="just">
              <a:buNone/>
            </a:pPr>
            <a:endParaRPr lang="cs-CZ" dirty="0">
              <a:solidFill>
                <a:schemeClr val="tx1"/>
              </a:solidFill>
            </a:endParaRPr>
          </a:p>
          <a:p>
            <a:pPr marL="0" indent="0" algn="just">
              <a:buNone/>
            </a:pPr>
            <a:endParaRPr lang="cs-CZ" dirty="0">
              <a:solidFill>
                <a:srgbClr val="00B050"/>
              </a:solidFill>
            </a:endParaRPr>
          </a:p>
        </p:txBody>
      </p:sp>
      <p:sp>
        <p:nvSpPr>
          <p:cNvPr id="6" name="Zástupný symbol pro číslo snímku 5">
            <a:extLst>
              <a:ext uri="{FF2B5EF4-FFF2-40B4-BE49-F238E27FC236}">
                <a16:creationId xmlns:a16="http://schemas.microsoft.com/office/drawing/2014/main" id="{F3D25C56-CE79-7B43-3F6E-D6B384587A05}"/>
              </a:ext>
            </a:extLst>
          </p:cNvPr>
          <p:cNvSpPr>
            <a:spLocks noGrp="1"/>
          </p:cNvSpPr>
          <p:nvPr>
            <p:ph type="sldNum" sz="quarter" idx="12"/>
          </p:nvPr>
        </p:nvSpPr>
        <p:spPr/>
        <p:txBody>
          <a:bodyPr/>
          <a:lstStyle/>
          <a:p>
            <a:fld id="{F756C1FA-8DED-774F-A9BF-965BD70CC5BD}" type="slidenum">
              <a:rPr lang="cs-CZ" smtClean="0"/>
              <a:pPr/>
              <a:t>45</a:t>
            </a:fld>
            <a:endParaRPr lang="cs-CZ"/>
          </a:p>
        </p:txBody>
      </p:sp>
      <p:pic>
        <p:nvPicPr>
          <p:cNvPr id="8" name="Obrázek 7">
            <a:extLst>
              <a:ext uri="{FF2B5EF4-FFF2-40B4-BE49-F238E27FC236}">
                <a16:creationId xmlns:a16="http://schemas.microsoft.com/office/drawing/2014/main" id="{C12663BA-D4A4-ECE0-1999-26315B503751}"/>
              </a:ext>
            </a:extLst>
          </p:cNvPr>
          <p:cNvPicPr>
            <a:picLocks noChangeAspect="1"/>
          </p:cNvPicPr>
          <p:nvPr/>
        </p:nvPicPr>
        <p:blipFill>
          <a:blip r:embed="rId2"/>
          <a:stretch>
            <a:fillRect/>
          </a:stretch>
        </p:blipFill>
        <p:spPr>
          <a:xfrm>
            <a:off x="4698394" y="-83975"/>
            <a:ext cx="4480983" cy="6721475"/>
          </a:xfrm>
          <a:prstGeom prst="rect">
            <a:avLst/>
          </a:prstGeom>
        </p:spPr>
      </p:pic>
    </p:spTree>
    <p:extLst>
      <p:ext uri="{BB962C8B-B14F-4D97-AF65-F5344CB8AC3E}">
        <p14:creationId xmlns:p14="http://schemas.microsoft.com/office/powerpoint/2010/main" val="3211646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89108-1EA1-00F7-D5ED-EFAFE8780D68}"/>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3DF9C722-D2F5-B3C0-7DB5-A3E6F58D96C7}"/>
              </a:ext>
            </a:extLst>
          </p:cNvPr>
          <p:cNvSpPr>
            <a:spLocks noGrp="1"/>
          </p:cNvSpPr>
          <p:nvPr>
            <p:ph type="title"/>
          </p:nvPr>
        </p:nvSpPr>
        <p:spPr>
          <a:xfrm>
            <a:off x="838200" y="956829"/>
            <a:ext cx="10515600" cy="961200"/>
          </a:xfrm>
        </p:spPr>
        <p:txBody>
          <a:bodyPr>
            <a:normAutofit fontScale="90000"/>
          </a:bodyPr>
          <a:lstStyle/>
          <a:p>
            <a:br>
              <a:rPr lang="cs-CZ" sz="4400" dirty="0"/>
            </a:br>
            <a:endParaRPr lang="cs-CZ" dirty="0"/>
          </a:p>
        </p:txBody>
      </p:sp>
      <p:sp>
        <p:nvSpPr>
          <p:cNvPr id="3" name="Zástupný obsah 2">
            <a:extLst>
              <a:ext uri="{FF2B5EF4-FFF2-40B4-BE49-F238E27FC236}">
                <a16:creationId xmlns:a16="http://schemas.microsoft.com/office/drawing/2014/main" id="{AA178B62-6145-F110-D9A4-5F0127A85920}"/>
              </a:ext>
            </a:extLst>
          </p:cNvPr>
          <p:cNvSpPr>
            <a:spLocks noGrp="1"/>
          </p:cNvSpPr>
          <p:nvPr>
            <p:ph idx="1"/>
          </p:nvPr>
        </p:nvSpPr>
        <p:spPr>
          <a:xfrm>
            <a:off x="838200" y="1341119"/>
            <a:ext cx="10515600" cy="5380355"/>
          </a:xfrm>
        </p:spPr>
        <p:txBody>
          <a:bodyPr>
            <a:normAutofit/>
          </a:bodyPr>
          <a:lstStyle/>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lgn="ctr">
              <a:buNone/>
            </a:pPr>
            <a:r>
              <a:rPr lang="cs-CZ" sz="4000" b="1" i="1" dirty="0">
                <a:solidFill>
                  <a:srgbClr val="6BB7EB"/>
                </a:solidFill>
                <a:latin typeface="Arial" panose="020B0604020202020204" pitchFamily="34" charset="0"/>
                <a:ea typeface="Times New Roman" panose="02020603050405020304" pitchFamily="18" charset="0"/>
                <a:cs typeface="Arial" panose="020B0604020202020204" pitchFamily="34" charset="0"/>
              </a:rPr>
              <a:t>Ceny OK pro lidi se srdcem na dlani za rok 2025 – vítězové</a:t>
            </a:r>
            <a:br>
              <a:rPr lang="cs-CZ" sz="4400" b="1" dirty="0">
                <a:latin typeface="Arial" panose="020B0604020202020204" pitchFamily="34" charset="0"/>
                <a:ea typeface="Times New Roman" panose="02020603050405020304" pitchFamily="18" charset="0"/>
                <a:cs typeface="Arial" panose="020B0604020202020204" pitchFamily="34" charset="0"/>
              </a:rPr>
            </a:br>
            <a:endParaRPr lang="cs-CZ" sz="4000" b="1" i="1" dirty="0">
              <a:solidFill>
                <a:srgbClr val="A5C659"/>
              </a:solidFill>
            </a:endParaRPr>
          </a:p>
        </p:txBody>
      </p:sp>
      <p:sp>
        <p:nvSpPr>
          <p:cNvPr id="6" name="Zástupný symbol pro číslo snímku 5">
            <a:extLst>
              <a:ext uri="{FF2B5EF4-FFF2-40B4-BE49-F238E27FC236}">
                <a16:creationId xmlns:a16="http://schemas.microsoft.com/office/drawing/2014/main" id="{387F7548-7328-DE91-6AE7-46F93F3CC48C}"/>
              </a:ext>
            </a:extLst>
          </p:cNvPr>
          <p:cNvSpPr>
            <a:spLocks noGrp="1"/>
          </p:cNvSpPr>
          <p:nvPr>
            <p:ph type="sldNum" sz="quarter" idx="12"/>
          </p:nvPr>
        </p:nvSpPr>
        <p:spPr/>
        <p:txBody>
          <a:bodyPr/>
          <a:lstStyle/>
          <a:p>
            <a:fld id="{F756C1FA-8DED-774F-A9BF-965BD70CC5BD}" type="slidenum">
              <a:rPr lang="cs-CZ" smtClean="0"/>
              <a:pPr/>
              <a:t>46</a:t>
            </a:fld>
            <a:endParaRPr lang="cs-CZ"/>
          </a:p>
        </p:txBody>
      </p:sp>
    </p:spTree>
    <p:extLst>
      <p:ext uri="{BB962C8B-B14F-4D97-AF65-F5344CB8AC3E}">
        <p14:creationId xmlns:p14="http://schemas.microsoft.com/office/powerpoint/2010/main" val="35163654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D8983-9C61-81D0-C44D-8107BED58AD5}"/>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51AA4D19-274C-7460-26BC-2F0EB0DCDFD7}"/>
              </a:ext>
            </a:extLst>
          </p:cNvPr>
          <p:cNvSpPr>
            <a:spLocks noGrp="1"/>
          </p:cNvSpPr>
          <p:nvPr>
            <p:ph type="title"/>
          </p:nvPr>
        </p:nvSpPr>
        <p:spPr>
          <a:xfrm>
            <a:off x="838200" y="714236"/>
            <a:ext cx="10515600" cy="684000"/>
          </a:xfrm>
        </p:spPr>
        <p:txBody>
          <a:bodyPr>
            <a:noAutofit/>
          </a:bodyPr>
          <a:lstStyle/>
          <a:p>
            <a:r>
              <a:rPr lang="cs-CZ" sz="2600" b="1" dirty="0">
                <a:solidFill>
                  <a:srgbClr val="6BB7EB"/>
                </a:solidFill>
              </a:rPr>
              <a:t>Oceněni (na galavečeru 29. 9. 2026) byli:</a:t>
            </a:r>
            <a:endParaRPr lang="cs-CZ" sz="2600" dirty="0">
              <a:solidFill>
                <a:srgbClr val="6BB7EB"/>
              </a:solidFill>
            </a:endParaRPr>
          </a:p>
        </p:txBody>
      </p:sp>
      <p:graphicFrame>
        <p:nvGraphicFramePr>
          <p:cNvPr id="4" name="Zástupný obsah 3">
            <a:extLst>
              <a:ext uri="{FF2B5EF4-FFF2-40B4-BE49-F238E27FC236}">
                <a16:creationId xmlns:a16="http://schemas.microsoft.com/office/drawing/2014/main" id="{7468A7A2-9B9A-64DE-12B4-97A38B58884F}"/>
              </a:ext>
            </a:extLst>
          </p:cNvPr>
          <p:cNvGraphicFramePr>
            <a:graphicFrameLocks noGrp="1"/>
          </p:cNvGraphicFramePr>
          <p:nvPr>
            <p:ph idx="1"/>
            <p:extLst>
              <p:ext uri="{D42A27DB-BD31-4B8C-83A1-F6EECF244321}">
                <p14:modId xmlns:p14="http://schemas.microsoft.com/office/powerpoint/2010/main" val="2892120211"/>
              </p:ext>
            </p:extLst>
          </p:nvPr>
        </p:nvGraphicFramePr>
        <p:xfrm>
          <a:off x="838200" y="1268962"/>
          <a:ext cx="10515600" cy="5087386"/>
        </p:xfrm>
        <a:graphic>
          <a:graphicData uri="http://schemas.openxmlformats.org/drawingml/2006/table">
            <a:tbl>
              <a:tblPr firstRow="1" firstCol="1" bandRow="1">
                <a:tableStyleId>{5C22544A-7EE6-4342-B048-85BDC9FD1C3A}</a:tableStyleId>
              </a:tblPr>
              <a:tblGrid>
                <a:gridCol w="3276600">
                  <a:extLst>
                    <a:ext uri="{9D8B030D-6E8A-4147-A177-3AD203B41FA5}">
                      <a16:colId xmlns:a16="http://schemas.microsoft.com/office/drawing/2014/main" val="1356303575"/>
                    </a:ext>
                  </a:extLst>
                </a:gridCol>
                <a:gridCol w="7239000">
                  <a:extLst>
                    <a:ext uri="{9D8B030D-6E8A-4147-A177-3AD203B41FA5}">
                      <a16:colId xmlns:a16="http://schemas.microsoft.com/office/drawing/2014/main" val="1243125325"/>
                    </a:ext>
                  </a:extLst>
                </a:gridCol>
              </a:tblGrid>
              <a:tr h="269136">
                <a:tc>
                  <a:txBody>
                    <a:bodyPr/>
                    <a:lstStyle/>
                    <a:p>
                      <a:pPr>
                        <a:lnSpc>
                          <a:spcPct val="115000"/>
                        </a:lnSpc>
                        <a:spcAft>
                          <a:spcPts val="800"/>
                        </a:spcAft>
                        <a:buNone/>
                      </a:pPr>
                      <a:r>
                        <a:rPr lang="cs-CZ" sz="1200" kern="100">
                          <a:effectLst/>
                        </a:rPr>
                        <a:t>kategorie/podkategorie</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kern="100">
                          <a:effectLst/>
                        </a:rPr>
                        <a:t>návrh doporučený k ocenění</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61392043"/>
                  </a:ext>
                </a:extLst>
              </a:tr>
              <a:tr h="269136">
                <a:tc>
                  <a:txBody>
                    <a:bodyPr/>
                    <a:lstStyle/>
                    <a:p>
                      <a:pPr>
                        <a:lnSpc>
                          <a:spcPct val="115000"/>
                        </a:lnSpc>
                        <a:spcAft>
                          <a:spcPts val="800"/>
                        </a:spcAft>
                        <a:buNone/>
                      </a:pPr>
                      <a:r>
                        <a:rPr lang="cs-CZ" sz="1200" kern="100">
                          <a:effectLst/>
                        </a:rPr>
                        <a:t>Poskytovatel sociální služby</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kern="100" dirty="0">
                          <a:effectLst/>
                        </a:rPr>
                        <a:t>P-centrum, spolek</a:t>
                      </a:r>
                      <a:endParaRPr lang="cs-CZ"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20971127"/>
                  </a:ext>
                </a:extLst>
              </a:tr>
              <a:tr h="692583">
                <a:tc>
                  <a:txBody>
                    <a:bodyPr/>
                    <a:lstStyle/>
                    <a:p>
                      <a:pPr>
                        <a:lnSpc>
                          <a:spcPct val="115000"/>
                        </a:lnSpc>
                        <a:spcAft>
                          <a:spcPts val="800"/>
                        </a:spcAft>
                        <a:buNone/>
                      </a:pPr>
                      <a:r>
                        <a:rPr lang="cs-CZ" sz="1200" kern="100" dirty="0">
                          <a:effectLst/>
                        </a:rPr>
                        <a:t>Profesionál</a:t>
                      </a:r>
                    </a:p>
                    <a:p>
                      <a:pPr>
                        <a:lnSpc>
                          <a:spcPct val="115000"/>
                        </a:lnSpc>
                        <a:spcAft>
                          <a:spcPts val="800"/>
                        </a:spcAft>
                        <a:buNone/>
                      </a:pPr>
                      <a:r>
                        <a:rPr lang="cs-CZ" sz="1200" kern="100" dirty="0">
                          <a:effectLst/>
                        </a:rPr>
                        <a:t>– pracovník přímé péče</a:t>
                      </a:r>
                      <a:endParaRPr lang="cs-CZ"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kern="100" dirty="0">
                          <a:effectLst/>
                        </a:rPr>
                        <a:t>Věra Pavlíková </a:t>
                      </a:r>
                      <a:r>
                        <a:rPr lang="cs-CZ" sz="1200" kern="100" dirty="0">
                          <a:effectLst/>
                        </a:rPr>
                        <a:t>(pracovnice v sociálních službách – Dům seniorů FRANTIŠEK Náměšť na Hané, p. o.)</a:t>
                      </a:r>
                      <a:endParaRPr lang="cs-CZ"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1760589"/>
                  </a:ext>
                </a:extLst>
              </a:tr>
              <a:tr h="692583">
                <a:tc>
                  <a:txBody>
                    <a:bodyPr/>
                    <a:lstStyle/>
                    <a:p>
                      <a:pPr>
                        <a:lnSpc>
                          <a:spcPct val="115000"/>
                        </a:lnSpc>
                        <a:spcAft>
                          <a:spcPts val="800"/>
                        </a:spcAft>
                        <a:buNone/>
                      </a:pPr>
                      <a:r>
                        <a:rPr lang="cs-CZ" sz="1200" kern="100">
                          <a:effectLst/>
                        </a:rPr>
                        <a:t>Profesionál</a:t>
                      </a:r>
                    </a:p>
                    <a:p>
                      <a:pPr>
                        <a:lnSpc>
                          <a:spcPct val="115000"/>
                        </a:lnSpc>
                        <a:spcAft>
                          <a:spcPts val="800"/>
                        </a:spcAft>
                        <a:buNone/>
                      </a:pPr>
                      <a:r>
                        <a:rPr lang="cs-CZ" sz="1200" kern="100">
                          <a:effectLst/>
                        </a:rPr>
                        <a:t>– sociální pracovník</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kern="100" dirty="0">
                          <a:effectLst/>
                        </a:rPr>
                        <a:t>Mgr. Šárka </a:t>
                      </a:r>
                      <a:r>
                        <a:rPr lang="cs-CZ" sz="1200" b="1" kern="100" dirty="0" err="1">
                          <a:effectLst/>
                        </a:rPr>
                        <a:t>Zicháčková</a:t>
                      </a:r>
                      <a:r>
                        <a:rPr lang="cs-CZ" sz="1200" b="1" kern="100" dirty="0">
                          <a:effectLst/>
                        </a:rPr>
                        <a:t> (in memoriam) </a:t>
                      </a:r>
                      <a:r>
                        <a:rPr lang="cs-CZ" sz="1200" kern="100" dirty="0">
                          <a:effectLst/>
                        </a:rPr>
                        <a:t>(sociální pracovnice – Domov Turovice, z.ú.)</a:t>
                      </a:r>
                      <a:endParaRPr lang="cs-CZ"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83812244"/>
                  </a:ext>
                </a:extLst>
              </a:tr>
              <a:tr h="692583">
                <a:tc>
                  <a:txBody>
                    <a:bodyPr/>
                    <a:lstStyle/>
                    <a:p>
                      <a:pPr>
                        <a:lnSpc>
                          <a:spcPct val="115000"/>
                        </a:lnSpc>
                        <a:spcAft>
                          <a:spcPts val="800"/>
                        </a:spcAft>
                        <a:buNone/>
                      </a:pPr>
                      <a:r>
                        <a:rPr lang="cs-CZ" sz="1200" kern="100" dirty="0">
                          <a:effectLst/>
                        </a:rPr>
                        <a:t>Profesionál</a:t>
                      </a:r>
                    </a:p>
                    <a:p>
                      <a:pPr>
                        <a:lnSpc>
                          <a:spcPct val="115000"/>
                        </a:lnSpc>
                        <a:spcAft>
                          <a:spcPts val="800"/>
                        </a:spcAft>
                        <a:buNone/>
                      </a:pPr>
                      <a:r>
                        <a:rPr lang="cs-CZ" sz="1200" kern="100" dirty="0">
                          <a:effectLst/>
                        </a:rPr>
                        <a:t>– provozní zaměstnanec v sociální službě</a:t>
                      </a:r>
                      <a:endParaRPr lang="cs-CZ"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kern="100" dirty="0">
                          <a:effectLst/>
                        </a:rPr>
                        <a:t>PaedDr. Petr Matuška, Ph.D., MBA</a:t>
                      </a:r>
                      <a:r>
                        <a:rPr lang="cs-CZ" sz="1200" kern="100" dirty="0">
                          <a:effectLst/>
                        </a:rPr>
                        <a:t> (ředitel – Klíč - centrum sociálních služeb, příspěvková organizace)</a:t>
                      </a:r>
                      <a:endParaRPr lang="cs-CZ"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92288497"/>
                  </a:ext>
                </a:extLst>
              </a:tr>
              <a:tr h="269136">
                <a:tc>
                  <a:txBody>
                    <a:bodyPr/>
                    <a:lstStyle/>
                    <a:p>
                      <a:pPr>
                        <a:lnSpc>
                          <a:spcPct val="115000"/>
                        </a:lnSpc>
                        <a:spcAft>
                          <a:spcPts val="800"/>
                        </a:spcAft>
                        <a:buNone/>
                      </a:pPr>
                      <a:r>
                        <a:rPr lang="cs-CZ" sz="1200" kern="100">
                          <a:effectLst/>
                        </a:rPr>
                        <a:t>Veřejná správa</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kern="100" dirty="0">
                          <a:effectLst/>
                        </a:rPr>
                        <a:t>Ing. Tomáš Stejskal </a:t>
                      </a:r>
                      <a:r>
                        <a:rPr lang="cs-CZ" sz="1200" kern="100" dirty="0">
                          <a:effectLst/>
                        </a:rPr>
                        <a:t>(ředitel Odboru sociálního pojištění OSSZ Olomouc)</a:t>
                      </a:r>
                      <a:endParaRPr lang="cs-CZ"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10047810"/>
                  </a:ext>
                </a:extLst>
              </a:tr>
              <a:tr h="269136">
                <a:tc>
                  <a:txBody>
                    <a:bodyPr/>
                    <a:lstStyle/>
                    <a:p>
                      <a:pPr>
                        <a:lnSpc>
                          <a:spcPct val="115000"/>
                        </a:lnSpc>
                        <a:spcAft>
                          <a:spcPts val="800"/>
                        </a:spcAft>
                        <a:buNone/>
                      </a:pPr>
                      <a:r>
                        <a:rPr lang="cs-CZ" sz="1200" kern="100">
                          <a:effectLst/>
                        </a:rPr>
                        <a:t>Inovace</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i="1" kern="100" dirty="0">
                          <a:effectLst/>
                        </a:rPr>
                        <a:t>Návrh v této kategorii cenu za rok 2025 neudělit.</a:t>
                      </a:r>
                      <a:endParaRPr lang="cs-CZ" sz="1200" b="1" i="1"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96269963"/>
                  </a:ext>
                </a:extLst>
              </a:tr>
              <a:tr h="554653">
                <a:tc>
                  <a:txBody>
                    <a:bodyPr/>
                    <a:lstStyle/>
                    <a:p>
                      <a:pPr>
                        <a:lnSpc>
                          <a:spcPct val="115000"/>
                        </a:lnSpc>
                        <a:spcAft>
                          <a:spcPts val="800"/>
                        </a:spcAft>
                        <a:buNone/>
                      </a:pPr>
                      <a:r>
                        <a:rPr lang="cs-CZ" sz="1200" kern="100">
                          <a:effectLst/>
                        </a:rPr>
                        <a:t>Filantrop</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kern="100" dirty="0">
                          <a:effectLst/>
                        </a:rPr>
                        <a:t>Marcela Plachá </a:t>
                      </a:r>
                      <a:r>
                        <a:rPr lang="cs-CZ" sz="1200" kern="100" dirty="0">
                          <a:effectLst/>
                        </a:rPr>
                        <a:t>(členka výboru organizace Společnost Parkinson, z. s., a osobnost s žitou zkušeností s Parkinsonovou chorobou)</a:t>
                      </a:r>
                      <a:endParaRPr lang="cs-CZ"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76288950"/>
                  </a:ext>
                </a:extLst>
              </a:tr>
              <a:tr h="269136">
                <a:tc>
                  <a:txBody>
                    <a:bodyPr/>
                    <a:lstStyle/>
                    <a:p>
                      <a:pPr>
                        <a:lnSpc>
                          <a:spcPct val="115000"/>
                        </a:lnSpc>
                        <a:spcAft>
                          <a:spcPts val="800"/>
                        </a:spcAft>
                        <a:buNone/>
                      </a:pPr>
                      <a:r>
                        <a:rPr lang="cs-CZ" sz="1200" kern="100">
                          <a:effectLst/>
                        </a:rPr>
                        <a:t>Neformální pečující</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kern="100" dirty="0">
                          <a:effectLst/>
                        </a:rPr>
                        <a:t>Hana </a:t>
                      </a:r>
                      <a:r>
                        <a:rPr lang="cs-CZ" sz="1200" b="1" kern="100" dirty="0" err="1">
                          <a:effectLst/>
                        </a:rPr>
                        <a:t>Nepejchalová</a:t>
                      </a:r>
                      <a:r>
                        <a:rPr lang="cs-CZ" sz="1200" b="1" kern="100" dirty="0">
                          <a:effectLst/>
                        </a:rPr>
                        <a:t> </a:t>
                      </a:r>
                      <a:endParaRPr lang="cs-CZ" sz="1200" b="1"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55477703"/>
                  </a:ext>
                </a:extLst>
              </a:tr>
              <a:tr h="840168">
                <a:tc>
                  <a:txBody>
                    <a:bodyPr/>
                    <a:lstStyle/>
                    <a:p>
                      <a:pPr>
                        <a:lnSpc>
                          <a:spcPct val="115000"/>
                        </a:lnSpc>
                        <a:spcAft>
                          <a:spcPts val="800"/>
                        </a:spcAft>
                        <a:buNone/>
                      </a:pPr>
                      <a:r>
                        <a:rPr lang="cs-CZ" sz="1200" kern="100">
                          <a:effectLst/>
                        </a:rPr>
                        <a:t>Cena Milana Langera</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kern="100" dirty="0">
                          <a:effectLst/>
                        </a:rPr>
                        <a:t>Ludmila </a:t>
                      </a:r>
                      <a:r>
                        <a:rPr lang="cs-CZ" sz="1200" b="1" kern="100" dirty="0" err="1">
                          <a:effectLst/>
                        </a:rPr>
                        <a:t>Soltysiaková</a:t>
                      </a:r>
                      <a:r>
                        <a:rPr lang="cs-CZ" sz="1200" b="1" kern="100" dirty="0">
                          <a:effectLst/>
                        </a:rPr>
                        <a:t> </a:t>
                      </a:r>
                      <a:r>
                        <a:rPr lang="cs-CZ" sz="1200" kern="100" dirty="0">
                          <a:effectLst/>
                        </a:rPr>
                        <a:t>(dříve jako zaměstnanec, nyní jako dobrovolník, působí v organizaci Sjednocená organizace nevidomých a slabozrakých ČR, zapsaný spolek - Oblastní pobočka Olomouc)</a:t>
                      </a:r>
                      <a:endParaRPr lang="cs-CZ"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01789836"/>
                  </a:ext>
                </a:extLst>
              </a:tr>
              <a:tr h="269136">
                <a:tc>
                  <a:txBody>
                    <a:bodyPr/>
                    <a:lstStyle/>
                    <a:p>
                      <a:pPr>
                        <a:lnSpc>
                          <a:spcPct val="115000"/>
                        </a:lnSpc>
                        <a:spcAft>
                          <a:spcPts val="800"/>
                        </a:spcAft>
                        <a:buNone/>
                      </a:pPr>
                      <a:r>
                        <a:rPr lang="cs-CZ" sz="1200" kern="100">
                          <a:effectLst/>
                        </a:rPr>
                        <a:t>Cena veřejnosti</a:t>
                      </a:r>
                      <a:endParaRPr lang="cs-CZ"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15000"/>
                        </a:lnSpc>
                        <a:spcAft>
                          <a:spcPts val="800"/>
                        </a:spcAft>
                        <a:buNone/>
                      </a:pPr>
                      <a:r>
                        <a:rPr lang="cs-CZ" sz="1200" b="1" kern="100" dirty="0">
                          <a:effectLst/>
                        </a:rPr>
                        <a:t>Michaela Drozdová </a:t>
                      </a:r>
                      <a:r>
                        <a:rPr lang="cs-CZ" sz="1200" kern="100" dirty="0">
                          <a:effectLst/>
                        </a:rPr>
                        <a:t>(předsedkyně spolku Pro dotyk, z. s.)</a:t>
                      </a:r>
                      <a:endParaRPr lang="cs-CZ"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28904220"/>
                  </a:ext>
                </a:extLst>
              </a:tr>
            </a:tbl>
          </a:graphicData>
        </a:graphic>
      </p:graphicFrame>
      <p:sp>
        <p:nvSpPr>
          <p:cNvPr id="6" name="Zástupný symbol pro číslo snímku 5">
            <a:extLst>
              <a:ext uri="{FF2B5EF4-FFF2-40B4-BE49-F238E27FC236}">
                <a16:creationId xmlns:a16="http://schemas.microsoft.com/office/drawing/2014/main" id="{7E479A09-85CF-A5EC-EDCA-A9B9B2B16F22}"/>
              </a:ext>
            </a:extLst>
          </p:cNvPr>
          <p:cNvSpPr>
            <a:spLocks noGrp="1"/>
          </p:cNvSpPr>
          <p:nvPr>
            <p:ph type="sldNum" sz="quarter" idx="12"/>
          </p:nvPr>
        </p:nvSpPr>
        <p:spPr/>
        <p:txBody>
          <a:bodyPr/>
          <a:lstStyle/>
          <a:p>
            <a:fld id="{F756C1FA-8DED-774F-A9BF-965BD70CC5BD}" type="slidenum">
              <a:rPr lang="cs-CZ" smtClean="0"/>
              <a:pPr/>
              <a:t>47</a:t>
            </a:fld>
            <a:endParaRPr lang="cs-CZ"/>
          </a:p>
        </p:txBody>
      </p:sp>
    </p:spTree>
    <p:extLst>
      <p:ext uri="{BB962C8B-B14F-4D97-AF65-F5344CB8AC3E}">
        <p14:creationId xmlns:p14="http://schemas.microsoft.com/office/powerpoint/2010/main" val="38778078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931C60-12C5-5401-1E12-B14B134F0231}"/>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A1F20CC7-C183-A145-8371-AE14F561CC64}"/>
              </a:ext>
            </a:extLst>
          </p:cNvPr>
          <p:cNvSpPr>
            <a:spLocks noGrp="1"/>
          </p:cNvSpPr>
          <p:nvPr>
            <p:ph type="title"/>
          </p:nvPr>
        </p:nvSpPr>
        <p:spPr>
          <a:xfrm>
            <a:off x="838200" y="714236"/>
            <a:ext cx="10515600" cy="684000"/>
          </a:xfrm>
        </p:spPr>
        <p:txBody>
          <a:bodyPr>
            <a:noAutofit/>
          </a:bodyPr>
          <a:lstStyle/>
          <a:p>
            <a:r>
              <a:rPr lang="cs-CZ" sz="2600" b="1">
                <a:solidFill>
                  <a:srgbClr val="6BB7EB"/>
                </a:solidFill>
              </a:rPr>
              <a:t>Oceněni (na galavečeru 29. 9. 2026) byli:</a:t>
            </a:r>
            <a:endParaRPr lang="cs-CZ" sz="2600" dirty="0">
              <a:solidFill>
                <a:srgbClr val="6BB7EB"/>
              </a:solidFill>
            </a:endParaRPr>
          </a:p>
        </p:txBody>
      </p:sp>
      <p:sp>
        <p:nvSpPr>
          <p:cNvPr id="6" name="Zástupný symbol pro číslo snímku 5">
            <a:extLst>
              <a:ext uri="{FF2B5EF4-FFF2-40B4-BE49-F238E27FC236}">
                <a16:creationId xmlns:a16="http://schemas.microsoft.com/office/drawing/2014/main" id="{7EEA152C-AAEB-BCD3-4ED3-5937BC49836C}"/>
              </a:ext>
            </a:extLst>
          </p:cNvPr>
          <p:cNvSpPr>
            <a:spLocks noGrp="1"/>
          </p:cNvSpPr>
          <p:nvPr>
            <p:ph type="sldNum" sz="quarter" idx="12"/>
          </p:nvPr>
        </p:nvSpPr>
        <p:spPr/>
        <p:txBody>
          <a:bodyPr/>
          <a:lstStyle/>
          <a:p>
            <a:fld id="{F756C1FA-8DED-774F-A9BF-965BD70CC5BD}" type="slidenum">
              <a:rPr lang="cs-CZ" smtClean="0"/>
              <a:pPr/>
              <a:t>48</a:t>
            </a:fld>
            <a:endParaRPr lang="cs-CZ"/>
          </a:p>
        </p:txBody>
      </p:sp>
      <p:pic>
        <p:nvPicPr>
          <p:cNvPr id="8" name="Zástupný obsah 7">
            <a:extLst>
              <a:ext uri="{FF2B5EF4-FFF2-40B4-BE49-F238E27FC236}">
                <a16:creationId xmlns:a16="http://schemas.microsoft.com/office/drawing/2014/main" id="{6BD0D1A8-551D-71F4-9E30-EFF4E187BF46}"/>
              </a:ext>
            </a:extLst>
          </p:cNvPr>
          <p:cNvPicPr>
            <a:picLocks noGrp="1" noChangeAspect="1"/>
          </p:cNvPicPr>
          <p:nvPr>
            <p:ph idx="1"/>
          </p:nvPr>
        </p:nvPicPr>
        <p:blipFill>
          <a:blip r:embed="rId2"/>
          <a:stretch>
            <a:fillRect/>
          </a:stretch>
        </p:blipFill>
        <p:spPr>
          <a:xfrm>
            <a:off x="933061" y="1277175"/>
            <a:ext cx="8166449" cy="5444299"/>
          </a:xfrm>
          <a:prstGeom prst="rect">
            <a:avLst/>
          </a:prstGeom>
        </p:spPr>
      </p:pic>
    </p:spTree>
    <p:extLst>
      <p:ext uri="{BB962C8B-B14F-4D97-AF65-F5344CB8AC3E}">
        <p14:creationId xmlns:p14="http://schemas.microsoft.com/office/powerpoint/2010/main" val="8060425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86B28-3932-4812-DBEE-88FF03D9DEDE}"/>
            </a:ext>
          </a:extLst>
        </p:cNvPr>
        <p:cNvGrpSpPr/>
        <p:nvPr/>
      </p:nvGrpSpPr>
      <p:grpSpPr>
        <a:xfrm>
          <a:off x="0" y="0"/>
          <a:ext cx="0" cy="0"/>
          <a:chOff x="0" y="0"/>
          <a:chExt cx="0" cy="0"/>
        </a:xfrm>
      </p:grpSpPr>
      <p:sp>
        <p:nvSpPr>
          <p:cNvPr id="2" name="Nadpis 1">
            <a:extLst>
              <a:ext uri="{FF2B5EF4-FFF2-40B4-BE49-F238E27FC236}">
                <a16:creationId xmlns:a16="http://schemas.microsoft.com/office/drawing/2014/main" id="{DBB6E43D-8B10-60C2-FEC5-0EA541B9B019}"/>
              </a:ext>
            </a:extLst>
          </p:cNvPr>
          <p:cNvSpPr>
            <a:spLocks noGrp="1"/>
          </p:cNvSpPr>
          <p:nvPr>
            <p:ph type="title"/>
          </p:nvPr>
        </p:nvSpPr>
        <p:spPr>
          <a:xfrm>
            <a:off x="838200" y="2393743"/>
            <a:ext cx="10515600" cy="961200"/>
          </a:xfrm>
        </p:spPr>
        <p:txBody>
          <a:bodyPr>
            <a:normAutofit fontScale="90000"/>
          </a:bodyPr>
          <a:lstStyle/>
          <a:p>
            <a:pPr algn="ctr"/>
            <a:r>
              <a:rPr lang="cs-CZ" sz="4400" b="1" i="1" dirty="0">
                <a:solidFill>
                  <a:srgbClr val="A5C659"/>
                </a:solidFill>
              </a:rPr>
              <a:t>Děkuji za pozornost </a:t>
            </a:r>
            <a:r>
              <a:rPr lang="cs-CZ" sz="4400" b="1" i="1" dirty="0">
                <a:solidFill>
                  <a:srgbClr val="A5C659"/>
                </a:solidFill>
                <a:sym typeface="Wingdings" panose="05000000000000000000" pitchFamily="2" charset="2"/>
              </a:rPr>
              <a:t></a:t>
            </a:r>
            <a:br>
              <a:rPr lang="cs-CZ" sz="4400" dirty="0"/>
            </a:br>
            <a:endParaRPr lang="cs-CZ" dirty="0"/>
          </a:p>
        </p:txBody>
      </p:sp>
      <p:sp>
        <p:nvSpPr>
          <p:cNvPr id="3" name="Zástupný obsah 2">
            <a:extLst>
              <a:ext uri="{FF2B5EF4-FFF2-40B4-BE49-F238E27FC236}">
                <a16:creationId xmlns:a16="http://schemas.microsoft.com/office/drawing/2014/main" id="{B55DB642-95E3-69D1-4F7B-680B574BBB05}"/>
              </a:ext>
            </a:extLst>
          </p:cNvPr>
          <p:cNvSpPr>
            <a:spLocks noGrp="1"/>
          </p:cNvSpPr>
          <p:nvPr>
            <p:ph idx="1"/>
          </p:nvPr>
        </p:nvSpPr>
        <p:spPr>
          <a:xfrm>
            <a:off x="838200" y="1341120"/>
            <a:ext cx="10515600" cy="4789680"/>
          </a:xfrm>
        </p:spPr>
        <p:txBody>
          <a:bodyPr>
            <a:normAutofit/>
          </a:bodyPr>
          <a:lstStyle/>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solidFill>
                <a:schemeClr val="tx1"/>
              </a:solidFill>
            </a:endParaRPr>
          </a:p>
          <a:p>
            <a:pPr marL="0" indent="0">
              <a:buNone/>
            </a:pPr>
            <a:endParaRPr lang="cs-CZ" sz="2000" dirty="0"/>
          </a:p>
        </p:txBody>
      </p:sp>
      <p:sp>
        <p:nvSpPr>
          <p:cNvPr id="6" name="Zástupný symbol pro číslo snímku 5">
            <a:extLst>
              <a:ext uri="{FF2B5EF4-FFF2-40B4-BE49-F238E27FC236}">
                <a16:creationId xmlns:a16="http://schemas.microsoft.com/office/drawing/2014/main" id="{88644781-3705-1C85-5EA2-3F1337750833}"/>
              </a:ext>
            </a:extLst>
          </p:cNvPr>
          <p:cNvSpPr>
            <a:spLocks noGrp="1"/>
          </p:cNvSpPr>
          <p:nvPr>
            <p:ph type="sldNum" sz="quarter" idx="12"/>
          </p:nvPr>
        </p:nvSpPr>
        <p:spPr/>
        <p:txBody>
          <a:bodyPr/>
          <a:lstStyle/>
          <a:p>
            <a:fld id="{F756C1FA-8DED-774F-A9BF-965BD70CC5BD}" type="slidenum">
              <a:rPr lang="cs-CZ" smtClean="0"/>
              <a:pPr/>
              <a:t>49</a:t>
            </a:fld>
            <a:endParaRPr lang="cs-CZ"/>
          </a:p>
        </p:txBody>
      </p:sp>
    </p:spTree>
    <p:extLst>
      <p:ext uri="{BB962C8B-B14F-4D97-AF65-F5344CB8AC3E}">
        <p14:creationId xmlns:p14="http://schemas.microsoft.com/office/powerpoint/2010/main" val="485223148"/>
      </p:ext>
    </p:extLst>
  </p:cSld>
  <p:clrMapOvr>
    <a:masterClrMapping/>
  </p:clrMapOvr>
</p:sld>
</file>

<file path=ppt/theme/theme1.xml><?xml version="1.0" encoding="utf-8"?>
<a:theme xmlns:a="http://schemas.openxmlformats.org/drawingml/2006/main" name="Motiv Office">
  <a:themeElements>
    <a:clrScheme name="Olomoucký kraj">
      <a:dk1>
        <a:srgbClr val="000000"/>
      </a:dk1>
      <a:lt1>
        <a:srgbClr val="FFFFFF"/>
      </a:lt1>
      <a:dk2>
        <a:srgbClr val="02539F"/>
      </a:dk2>
      <a:lt2>
        <a:srgbClr val="E7E6E6"/>
      </a:lt2>
      <a:accent1>
        <a:srgbClr val="02539F"/>
      </a:accent1>
      <a:accent2>
        <a:srgbClr val="58894C"/>
      </a:accent2>
      <a:accent3>
        <a:srgbClr val="C4262D"/>
      </a:accent3>
      <a:accent4>
        <a:srgbClr val="9FBF5B"/>
      </a:accent4>
      <a:accent5>
        <a:srgbClr val="6AB6EA"/>
      </a:accent5>
      <a:accent6>
        <a:srgbClr val="E9BB46"/>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bwMode="auto">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a:spPr>
      <a:bodyPr lIns="38100" tIns="38100" rIns="38100" bIns="38100"/>
      <a:lstStyle>
        <a:defPPr algn="l">
          <a:lnSpc>
            <a:spcPct val="150000"/>
          </a:lnSpc>
          <a:defRPr sz="1400" dirty="0">
            <a:solidFill>
              <a:schemeClr val="tx2"/>
            </a:solidFill>
            <a:ea typeface="+mj-ea"/>
          </a:defRPr>
        </a:defPPr>
      </a:lstStyle>
    </a:txDef>
  </a:objectDefaults>
  <a:extraClrSchemeLst/>
  <a:extLst>
    <a:ext uri="{05A4C25C-085E-4340-85A3-A5531E510DB2}">
      <thm15:themeFamily xmlns:thm15="http://schemas.microsoft.com/office/thememl/2012/main" name="Prezentace OK.potx" id="{6F3F9BF8-1F67-4B46-B308-B76B3766940E}" vid="{C58A957F-67F5-6440-9449-FF9D378E82FB}"/>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Prezentace OK</Template>
  <TotalTime>5348</TotalTime>
  <Words>5479</Words>
  <Application>Microsoft Office PowerPoint</Application>
  <PresentationFormat>Širokoúhlá obrazovka</PresentationFormat>
  <Paragraphs>346</Paragraphs>
  <Slides>49</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49</vt:i4>
      </vt:variant>
    </vt:vector>
  </HeadingPairs>
  <TitlesOfParts>
    <vt:vector size="55" baseType="lpstr">
      <vt:lpstr>Aptos</vt:lpstr>
      <vt:lpstr>Arial</vt:lpstr>
      <vt:lpstr>Calibri</vt:lpstr>
      <vt:lpstr>Inter</vt:lpstr>
      <vt:lpstr>Wingdings</vt:lpstr>
      <vt:lpstr>Motiv Office</vt:lpstr>
      <vt:lpstr> Aktuality z oddělení sociální pomoci  – zejména agendy registrace soc. služeb 22. 10. 2026,  setkání poskytovatelů soc. služeb OK, Hynaisova, Olomouc Mgr. Olga Nepšinská o.nepsinska@olkraj.cz, 585 508 451</vt:lpstr>
      <vt:lpstr> </vt:lpstr>
      <vt:lpstr>Změna statutárního zástupce</vt:lpstr>
      <vt:lpstr> </vt:lpstr>
      <vt:lpstr>změny ve veřejném registru </vt:lpstr>
      <vt:lpstr>5 nových cílových skupin </vt:lpstr>
      <vt:lpstr>Doporučení ke změně, tj. nahrazení („překlopení“) cílových skupin </vt:lpstr>
      <vt:lpstr>Doporučení k doplnění („doregistrování“) dalších cílových skupin, tj. rozšíření cílových skupin </vt:lpstr>
      <vt:lpstr>Prezentace aplikace PowerPoint</vt:lpstr>
      <vt:lpstr>Prezentace aplikace PowerPoint</vt:lpstr>
      <vt:lpstr>formuláře MPSV </vt:lpstr>
      <vt:lpstr> </vt:lpstr>
      <vt:lpstr>stávající právní úprava - kdo je za bezúhonného považován při poskytování soc. služby</vt:lpstr>
      <vt:lpstr>od 1. 1. 2027 k prokázání bezúhonnosti nutné navíc doložit tzv. dětský certifikát</vt:lpstr>
      <vt:lpstr>připomenutí - odborná způsobilost a bezúhonnost </vt:lpstr>
      <vt:lpstr>připomenutí - odborná způsobilost a bezúhonnost </vt:lpstr>
      <vt:lpstr>odborná způsobilost a bezúhonnost </vt:lpstr>
      <vt:lpstr>peer pracovník (peer konzultant)</vt:lpstr>
      <vt:lpstr>peer pracovník (peer konzultant)</vt:lpstr>
      <vt:lpstr> </vt:lpstr>
      <vt:lpstr>Připomenutí (tento text byl zasláno KISSoSem) - nová povinnost dle § 80a zákona o soc. službách – ošetřovatelská péče  </vt:lpstr>
      <vt:lpstr>nová povinnost dle § 80a zákona o soc. službách  – ošetřovatelská péče</vt:lpstr>
      <vt:lpstr>nová povinnost dle § 80a zákona o soc. službách  – ošetřovatelská péče </vt:lpstr>
      <vt:lpstr>nová povinnost dle § 80a zákona o soc. službách  – ošetřovatelská péče </vt:lpstr>
      <vt:lpstr>nová povinnost dle § 80a zákona o soc. službách  – ošetřovatelská péče </vt:lpstr>
      <vt:lpstr>Info z OZ KÚOK</vt:lpstr>
      <vt:lpstr> </vt:lpstr>
      <vt:lpstr>odstranění tvrdosti zákona – příspěvek na péči</vt:lpstr>
      <vt:lpstr>posunutí účinnosti přesunu příspěvku  na péči, dávek a průkazů pro osoby se zdravotním postižením z ÚP na ÚSSZ  + další změny</vt:lpstr>
      <vt:lpstr>   dávka státní sociální pomoci „superdávka“ - novela zákonem č. 152/2026 Sb. – od 1. 10. 2026  </vt:lpstr>
      <vt:lpstr>mimořádná okamžitá pomoc z moci úřední</vt:lpstr>
      <vt:lpstr>novela vyhlášky č. 505/2006 Sb.</vt:lpstr>
      <vt:lpstr>Popis realizace poskytování soc. služby – povinné náležitosti od 1. 1. 2026</vt:lpstr>
      <vt:lpstr>Popis realizace poskytování soc. služby – povinné náležitosti od 1. 1. 2026</vt:lpstr>
      <vt:lpstr> </vt:lpstr>
      <vt:lpstr>započítání „superdávky“ při stanovení úhrad za stravu  a ubytování u pobytové péčové soc. služby dle § 73 odst. 3 ZSS (TS, DOZP, domov pro seniory, DZR, § 52 ZSS) </vt:lpstr>
      <vt:lpstr>písemné sdělení o odmítnutí uzavření smlouvy - § 91 odst. 3 ZSS</vt:lpstr>
      <vt:lpstr>u osoby, která nedokáže sama jednat, ale nemá zástupce - § 91 odst. 6 ZSS</vt:lpstr>
      <vt:lpstr> </vt:lpstr>
      <vt:lpstr>Podpora bydlení</vt:lpstr>
      <vt:lpstr>Podpora bydlení</vt:lpstr>
      <vt:lpstr>Podpora bydlení</vt:lpstr>
      <vt:lpstr>Podpora bydlení – změny od 1. 9. 2026 (vytvořeno Mgr. Králem z KÚ Plzeňského kraje)</vt:lpstr>
      <vt:lpstr>aktéři  – role  a kompetence - vytvořeno KÚOK za pomoci AI</vt:lpstr>
      <vt:lpstr>postup - vytvořeno KÚOK za pomoci AI </vt:lpstr>
      <vt:lpstr> </vt:lpstr>
      <vt:lpstr>Oceněni (na galavečeru 29. 9. 2026) byli:</vt:lpstr>
      <vt:lpstr>Oceněni (na galavečeru 29. 9. 2026) byli:</vt:lpstr>
      <vt:lpstr>Děkuji za pozornost  </vt:lpstr>
    </vt:vector>
  </TitlesOfParts>
  <Company>VDI0101W10</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Niče Luděk</dc:creator>
  <cp:lastModifiedBy>Nepšinská Olga</cp:lastModifiedBy>
  <cp:revision>1663</cp:revision>
  <cp:lastPrinted>2026-10-12T14:45:48Z</cp:lastPrinted>
  <dcterms:created xsi:type="dcterms:W3CDTF">2022-03-10T07:10:19Z</dcterms:created>
  <dcterms:modified xsi:type="dcterms:W3CDTF">2026-10-21T06:43:42Z</dcterms:modified>
</cp:coreProperties>
</file>