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13"/>
  </p:notesMasterIdLst>
  <p:sldIdLst>
    <p:sldId id="291" r:id="rId2"/>
    <p:sldId id="304" r:id="rId3"/>
    <p:sldId id="319" r:id="rId4"/>
    <p:sldId id="320" r:id="rId5"/>
    <p:sldId id="321" r:id="rId6"/>
    <p:sldId id="322" r:id="rId7"/>
    <p:sldId id="317" r:id="rId8"/>
    <p:sldId id="318" r:id="rId9"/>
    <p:sldId id="310" r:id="rId10"/>
    <p:sldId id="311" r:id="rId11"/>
    <p:sldId id="303" r:id="rId12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 userDrawn="1">
          <p15:clr>
            <a:srgbClr val="A4A3A4"/>
          </p15:clr>
        </p15:guide>
        <p15:guide id="5" pos="529" userDrawn="1">
          <p15:clr>
            <a:srgbClr val="A4A3A4"/>
          </p15:clr>
        </p15:guide>
        <p15:guide id="6" orient="horz" userDrawn="1">
          <p15:clr>
            <a:srgbClr val="A4A3A4"/>
          </p15:clr>
        </p15:guide>
        <p15:guide id="7" pos="7151" userDrawn="1">
          <p15:clr>
            <a:srgbClr val="A4A3A4"/>
          </p15:clr>
        </p15:guide>
        <p15:guide id="8" orient="horz" pos="3861" userDrawn="1">
          <p15:clr>
            <a:srgbClr val="A4A3A4"/>
          </p15:clr>
        </p15:guide>
        <p15:guide id="10" orient="horz" pos="1434" userDrawn="1">
          <p15:clr>
            <a:srgbClr val="A4A3A4"/>
          </p15:clr>
        </p15:guide>
        <p15:guide id="11" orient="horz" pos="822" userDrawn="1">
          <p15:clr>
            <a:srgbClr val="A4A3A4"/>
          </p15:clr>
        </p15:guide>
        <p15:guide id="12" orient="horz" pos="1253" userDrawn="1">
          <p15:clr>
            <a:srgbClr val="A4A3A4"/>
          </p15:clr>
        </p15:guide>
        <p15:guide id="15" pos="4131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CE840D22-4643-DBD2-F017-977A15E1A599}" name="Hubáčková Iveta" initials="HI" userId="S::i.hubackova@olkraj.cz::96a1ee46-0646-4843-b473-ea051257cc16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49F"/>
    <a:srgbClr val="578A4C"/>
    <a:srgbClr val="A5C659"/>
    <a:srgbClr val="6BB7EB"/>
    <a:srgbClr val="EABB47"/>
    <a:srgbClr val="C4262E"/>
    <a:srgbClr val="92D400"/>
    <a:srgbClr val="A1C05B"/>
    <a:srgbClr val="93C8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6327"/>
  </p:normalViewPr>
  <p:slideViewPr>
    <p:cSldViewPr snapToGrid="0" snapToObjects="1" showGuides="1">
      <p:cViewPr varScale="1">
        <p:scale>
          <a:sx n="111" d="100"/>
          <a:sy n="111" d="100"/>
        </p:scale>
        <p:origin x="594" y="96"/>
      </p:cViewPr>
      <p:guideLst>
        <p:guide pos="3840"/>
        <p:guide pos="529"/>
        <p:guide orient="horz"/>
        <p:guide pos="7151"/>
        <p:guide orient="horz" pos="3861"/>
        <p:guide orient="horz" pos="1434"/>
        <p:guide orient="horz" pos="822"/>
        <p:guide orient="horz" pos="1253"/>
        <p:guide pos="413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microsoft.com/office/2018/10/relationships/authors" Target="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1E40DC-3E09-D246-ACC8-8D44CF70B152}" type="datetimeFigureOut">
              <a:rPr lang="cs-CZ" smtClean="0"/>
              <a:t>20.10.2026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0055B3-7155-F446-AC50-9C579597B32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25321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>
            <a:extLst>
              <a:ext uri="{FF2B5EF4-FFF2-40B4-BE49-F238E27FC236}">
                <a16:creationId xmlns:a16="http://schemas.microsoft.com/office/drawing/2014/main" id="{1F89291F-BFF3-F149-8545-E5BD693BB10A}"/>
              </a:ext>
            </a:extLst>
          </p:cNvPr>
          <p:cNvGrpSpPr/>
          <p:nvPr userDrawn="1"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sp>
          <p:nvSpPr>
            <p:cNvPr id="8" name="Obdélník 7">
              <a:extLst>
                <a:ext uri="{FF2B5EF4-FFF2-40B4-BE49-F238E27FC236}">
                  <a16:creationId xmlns:a16="http://schemas.microsoft.com/office/drawing/2014/main" id="{9B8A71D6-4121-A049-9152-97C298ED2BB1}"/>
                </a:ext>
              </a:extLst>
            </p:cNvPr>
            <p:cNvSpPr/>
            <p:nvPr/>
          </p:nvSpPr>
          <p:spPr>
            <a:xfrm>
              <a:off x="-1" y="0"/>
              <a:ext cx="12192001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pic>
          <p:nvPicPr>
            <p:cNvPr id="9" name="Grafický objekt 19">
              <a:extLst>
                <a:ext uri="{FF2B5EF4-FFF2-40B4-BE49-F238E27FC236}">
                  <a16:creationId xmlns:a16="http://schemas.microsoft.com/office/drawing/2014/main" id="{D859EB27-7C8D-FB4C-ABB8-C95E4E301079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p:blipFill>
          <p:spPr>
            <a:xfrm>
              <a:off x="6768667" y="765706"/>
              <a:ext cx="4259696" cy="532462"/>
            </a:xfrm>
            <a:prstGeom prst="rect">
              <a:avLst/>
            </a:prstGeom>
          </p:spPr>
        </p:pic>
        <p:pic>
          <p:nvPicPr>
            <p:cNvPr id="10" name="Grafický objekt 7">
              <a:extLst>
                <a:ext uri="{FF2B5EF4-FFF2-40B4-BE49-F238E27FC236}">
                  <a16:creationId xmlns:a16="http://schemas.microsoft.com/office/drawing/2014/main" id="{8F093256-8D25-044F-BFF0-EF923A8BDF24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-1" y="0"/>
              <a:ext cx="7896226" cy="5687314"/>
            </a:xfrm>
            <a:prstGeom prst="rect">
              <a:avLst/>
            </a:prstGeom>
          </p:spPr>
        </p:pic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E3D64F53-6641-8946-85D8-2D5EA31A8E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84800" y="3636000"/>
            <a:ext cx="6750000" cy="1533600"/>
          </a:xfrm>
        </p:spPr>
        <p:txBody>
          <a:bodyPr anchor="b">
            <a:normAutofit/>
          </a:bodyPr>
          <a:lstStyle>
            <a:lvl1pPr algn="r">
              <a:defRPr sz="36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47204E7A-2188-624C-A10B-9B14021961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84800" y="5374800"/>
            <a:ext cx="6750000" cy="936000"/>
          </a:xfrm>
        </p:spPr>
        <p:txBody>
          <a:bodyPr/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dirty="0"/>
              <a:t>Kliknutím můžete upravit styl předlohy.</a:t>
            </a:r>
          </a:p>
        </p:txBody>
      </p:sp>
    </p:spTree>
    <p:extLst>
      <p:ext uri="{BB962C8B-B14F-4D97-AF65-F5344CB8AC3E}">
        <p14:creationId xmlns:p14="http://schemas.microsoft.com/office/powerpoint/2010/main" val="2566467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20BC99E-F575-CD4F-BC8C-B6D0F1C7B1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46636C4-A3EA-684D-BB48-3F868DD7D6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  <a:lvl2pPr>
              <a:defRPr>
                <a:solidFill>
                  <a:srgbClr val="00549F"/>
                </a:solidFill>
              </a:defRPr>
            </a:lvl2pPr>
            <a:lvl3pPr>
              <a:defRPr>
                <a:solidFill>
                  <a:srgbClr val="00549F"/>
                </a:solidFill>
              </a:defRPr>
            </a:lvl3pPr>
            <a:lvl4pPr>
              <a:defRPr>
                <a:solidFill>
                  <a:srgbClr val="00549F"/>
                </a:solidFill>
              </a:defRPr>
            </a:lvl4pPr>
            <a:lvl5pPr>
              <a:defRPr>
                <a:solidFill>
                  <a:srgbClr val="00549F"/>
                </a:solidFill>
              </a:defRPr>
            </a:lvl5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7FA1B98-0F0A-804B-9EFB-6541F5139E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E878FF5-0B17-9941-82F2-7572495708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7649C84-5642-254D-9462-884B598577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fld id="{F756C1FA-8DED-774F-A9BF-965BD70CC5B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66616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2A1488F-B8BD-6C4D-AB8D-B06252DD25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127B5E2E-DFC9-5A45-A199-DC7437FF0A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rgbClr val="00549F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dirty="0"/>
              <a:t>Upravte styly předlohy textu.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F65DA62-5DB1-1846-9E72-4AF265C87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8395789-FFA9-6A48-956B-EF1DC9AF1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1AC4762-22A7-B142-A230-5302F205D6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15879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3175D58-12AD-B84A-9ACC-A82DD980FC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0F0FCBF-CF8C-0C45-8F30-B1531CB45A9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90799"/>
            <a:ext cx="5181600" cy="4186163"/>
          </a:xfrm>
        </p:spPr>
        <p:txBody>
          <a:bodyPr/>
          <a:lstStyle/>
          <a:p>
            <a:pPr lvl="0"/>
            <a:r>
              <a:rPr lang="cs-CZ" dirty="0"/>
              <a:t>Upravte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22E56DF1-50BA-E140-92EC-104EAB7003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90799"/>
            <a:ext cx="5181600" cy="4186163"/>
          </a:xfrm>
        </p:spPr>
        <p:txBody>
          <a:bodyPr/>
          <a:lstStyle/>
          <a:p>
            <a:pPr lvl="0"/>
            <a:r>
              <a:rPr lang="cs-CZ" dirty="0"/>
              <a:t>Upravte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1A118F6-91BB-5B4E-9105-4A744995A2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D99D79A-A34B-5E4E-BD52-7B47EF30AF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BC3DBA3-F30E-054A-A599-FE6A6D323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57138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A4D6D53-2781-654E-BC8D-8DCFAA2C66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306800"/>
            <a:ext cx="10515600" cy="684000"/>
          </a:xfrm>
        </p:spPr>
        <p:txBody>
          <a:bodyPr/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864ED1C-7B69-0348-A11D-AEEBDD71F3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90799"/>
            <a:ext cx="5157787" cy="514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Upravte styly předlohy textu.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356A51F1-1974-AC48-A80F-20A9EEBA9C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B00F50A2-1C4A-5948-BE8B-49F769660EA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90799"/>
            <a:ext cx="5183188" cy="514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Upravte styly předlohy textu.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7F59BBBA-C966-8046-8253-6FA4A97369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8431FEF3-E8E8-764A-8425-D76EC96F26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57760BE4-BEDE-EC45-829F-8B835D771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D55BC128-C9BD-2744-A437-600544B17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5207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52A329B-A10A-1844-81FE-4F1BA6E8E7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1EC71333-B3E7-D44C-923B-31A328BFD2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8D4F56B5-69F8-9842-89E0-8584572C26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A2C60967-6179-1748-9882-4147B7FD12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20914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8AFF1581-7E1B-4C4C-9E2B-241D2E59A4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662A342E-B1A3-1E42-96F5-03D898A2BB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B41026D2-DDB7-2C4B-B64A-F7847D569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81733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C2A16DA-D7E8-5649-9C03-290A0510B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2DB8DE4-6BC5-A348-A7D5-D9F5B9E402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C43F7F5D-4343-F540-A8D8-A55E9F556E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6B22C0C-88B0-3D4C-ABC1-BFCC0119A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7D2AC44-F960-D746-856F-0488AAABF0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6E894C3-3974-3841-973A-EBDD4A18BF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4094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B143B6F-9D61-124F-9986-7DE8D91D78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B184FF4E-EDAE-4D40-BA8C-F6093CC30A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60206F0B-6F67-3746-8B9F-FB42DE5A45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26AF41B-EB73-B049-ACCD-3FA0E9B4CC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453D8BE-FDF7-5243-8A49-BBC8AEBE14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83D8E34-C96A-0649-A500-4C74135799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42340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D01DDCC-3029-9F4E-95D9-4BDAF75A3A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B5EB361E-08D2-DE42-9AD2-2722B2FC9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E58958E-BAF2-4043-9B6A-5788E57E13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0C7D488-F6DF-344A-AE4B-C17C5131FD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1984AC4-89DC-3048-BE97-584ACDBF8E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77050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C9C61156-2D2A-6349-AB80-D946D1067A9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AF63548B-0631-3842-ADED-8A09B1C320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C3FE42E-7771-CC48-BD71-BDE25A9F0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C9DAF4E-587E-474E-9EC6-282F2EBC1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6F5A078-CFCC-1D48-A208-343756D5F3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8729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sv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A1443AAB-CF41-0148-BC90-304F7189D4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6800"/>
            <a:ext cx="10515600" cy="68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1188D97-627F-714B-A0B0-855A906B52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268000"/>
            <a:ext cx="10515600" cy="3862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D5F214B-FF17-2E4F-97E8-98C001A5C2F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00549F"/>
                </a:solidFill>
              </a:defRPr>
            </a:lvl1pPr>
          </a:lstStyle>
          <a:p>
            <a:r>
              <a:rPr lang="cs-CZ"/>
              <a:t>21.02.2022</a:t>
            </a:r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88D8351-1CFF-8748-B796-579D5EEDD7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00549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66384A0-3575-644F-943F-3D8B6A8E5F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549F"/>
                </a:solidFill>
              </a:defRPr>
            </a:lvl1pPr>
          </a:lstStyle>
          <a:p>
            <a:fld id="{F756C1FA-8DED-774F-A9BF-965BD70CC5BD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7F005F39-F40F-D346-82E7-15471EBD534F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737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00549F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00549F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549F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549F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549F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549F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2.sv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olkraj.cz/socialni-zalezitosti-financni-zajisteni-socialnich-sluzeb-program-financni-podpory-poskytovani-socialnich-sluzeb-v-olomouckem-kraji/program-financni-podpory-poskytovani-socialnich-sluzeb-v-olomouckem-kraji-2026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mailto:k.kubickova@olkraj.cz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Skupina 13">
            <a:extLst>
              <a:ext uri="{FF2B5EF4-FFF2-40B4-BE49-F238E27FC236}">
                <a16:creationId xmlns:a16="http://schemas.microsoft.com/office/drawing/2014/main" id="{1F89291F-BFF3-F149-8545-E5BD693BB10A}"/>
              </a:ext>
            </a:extLst>
          </p:cNvPr>
          <p:cNvGrpSpPr/>
          <p:nvPr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sp>
          <p:nvSpPr>
            <p:cNvPr id="7" name="Obdélník 6">
              <a:extLst>
                <a:ext uri="{FF2B5EF4-FFF2-40B4-BE49-F238E27FC236}">
                  <a16:creationId xmlns:a16="http://schemas.microsoft.com/office/drawing/2014/main" id="{9B8A71D6-4121-A049-9152-97C298ED2BB1}"/>
                </a:ext>
              </a:extLst>
            </p:cNvPr>
            <p:cNvSpPr/>
            <p:nvPr/>
          </p:nvSpPr>
          <p:spPr>
            <a:xfrm>
              <a:off x="-1" y="0"/>
              <a:ext cx="12192001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pic>
          <p:nvPicPr>
            <p:cNvPr id="20" name="Grafický objekt 19">
              <a:extLst>
                <a:ext uri="{FF2B5EF4-FFF2-40B4-BE49-F238E27FC236}">
                  <a16:creationId xmlns:a16="http://schemas.microsoft.com/office/drawing/2014/main" id="{D859EB27-7C8D-FB4C-ABB8-C95E4E301079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p:blipFill>
          <p:spPr>
            <a:xfrm>
              <a:off x="6768667" y="765706"/>
              <a:ext cx="4259696" cy="532462"/>
            </a:xfrm>
            <a:prstGeom prst="rect">
              <a:avLst/>
            </a:prstGeom>
          </p:spPr>
        </p:pic>
        <p:pic>
          <p:nvPicPr>
            <p:cNvPr id="8" name="Grafický objekt 7">
              <a:extLst>
                <a:ext uri="{FF2B5EF4-FFF2-40B4-BE49-F238E27FC236}">
                  <a16:creationId xmlns:a16="http://schemas.microsoft.com/office/drawing/2014/main" id="{8F093256-8D25-044F-BFF0-EF923A8BDF24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-1" y="0"/>
              <a:ext cx="7896226" cy="5687314"/>
            </a:xfrm>
            <a:prstGeom prst="rect">
              <a:avLst/>
            </a:prstGeom>
          </p:spPr>
        </p:pic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C2A064BA-43CA-F941-BCEA-9499EDA1D9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86369" y="3636974"/>
            <a:ext cx="6751435" cy="1533451"/>
          </a:xfrm>
        </p:spPr>
        <p:txBody>
          <a:bodyPr anchor="b">
            <a:normAutofit/>
          </a:bodyPr>
          <a:lstStyle/>
          <a:p>
            <a:pPr algn="ctr"/>
            <a:r>
              <a:rPr lang="cs-CZ" dirty="0">
                <a:solidFill>
                  <a:schemeClr val="tx1"/>
                </a:solidFill>
                <a:latin typeface="Inter" panose="02000503000000020004" pitchFamily="2" charset="0"/>
                <a:ea typeface="Inter" panose="02000503000000020004" pitchFamily="2" charset="0"/>
                <a:cs typeface="Arial" panose="020B0604020202020204" pitchFamily="34" charset="0"/>
              </a:rPr>
              <a:t>Nejčastější chyby při čerpání dotací</a:t>
            </a:r>
            <a:endParaRPr lang="cs-CZ" sz="3600" dirty="0">
              <a:solidFill>
                <a:schemeClr val="tx1"/>
              </a:solidFill>
              <a:latin typeface="Inter" panose="02000503000000020004" pitchFamily="2" charset="0"/>
              <a:ea typeface="Inter" panose="02000503000000020004" pitchFamily="2" charset="0"/>
              <a:cs typeface="Arial" panose="020B0604020202020204" pitchFamily="34" charset="0"/>
            </a:endParaRP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30E3B1F-FFD6-DA4C-BD66-F1C7A0B2CB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86370" y="5376396"/>
            <a:ext cx="6751435" cy="935027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cs-CZ" dirty="0">
                <a:solidFill>
                  <a:schemeClr val="tx1"/>
                </a:solidFill>
                <a:latin typeface="Inter" panose="02000503000000020004" pitchFamily="2" charset="0"/>
                <a:ea typeface="Inter" panose="02000503000000020004" pitchFamily="2" charset="0"/>
                <a:cs typeface="Arial" panose="020B0604020202020204" pitchFamily="34" charset="0"/>
              </a:rPr>
              <a:t>Pracovní setkání poskytovatelů sociálních služeb </a:t>
            </a:r>
          </a:p>
          <a:p>
            <a:pPr algn="ctr"/>
            <a:r>
              <a:rPr lang="cs-CZ" dirty="0">
                <a:solidFill>
                  <a:schemeClr val="tx1"/>
                </a:solidFill>
                <a:latin typeface="Inter" panose="02000503000000020004" pitchFamily="2" charset="0"/>
                <a:ea typeface="Inter" panose="02000503000000020004" pitchFamily="2" charset="0"/>
                <a:cs typeface="Arial" panose="020B0604020202020204" pitchFamily="34" charset="0"/>
              </a:rPr>
              <a:t>v Olomouckém kraji</a:t>
            </a:r>
          </a:p>
          <a:p>
            <a:pPr algn="ctr"/>
            <a:r>
              <a:rPr lang="cs-CZ" sz="2000" dirty="0">
                <a:solidFill>
                  <a:schemeClr val="tx1"/>
                </a:solidFill>
                <a:latin typeface="Inter" panose="02000503000000020004" pitchFamily="2" charset="0"/>
                <a:ea typeface="Inter" panose="02000503000000020004" pitchFamily="2" charset="0"/>
                <a:cs typeface="Arial" panose="020B0604020202020204" pitchFamily="34" charset="0"/>
              </a:rPr>
              <a:t> 22</a:t>
            </a:r>
            <a:r>
              <a:rPr lang="cs-CZ" dirty="0">
                <a:solidFill>
                  <a:schemeClr val="tx1"/>
                </a:solidFill>
                <a:latin typeface="Inter" panose="02000503000000020004" pitchFamily="2" charset="0"/>
                <a:ea typeface="Inter" panose="02000503000000020004" pitchFamily="2" charset="0"/>
                <a:cs typeface="Arial" panose="020B0604020202020204" pitchFamily="34" charset="0"/>
              </a:rPr>
              <a:t>. 10. </a:t>
            </a:r>
            <a:r>
              <a:rPr lang="cs-CZ">
                <a:solidFill>
                  <a:schemeClr val="tx1"/>
                </a:solidFill>
                <a:latin typeface="Inter" panose="02000503000000020004" pitchFamily="2" charset="0"/>
                <a:ea typeface="Inter" panose="02000503000000020004" pitchFamily="2" charset="0"/>
                <a:cs typeface="Arial" panose="020B0604020202020204" pitchFamily="34" charset="0"/>
              </a:rPr>
              <a:t>2026</a:t>
            </a:r>
            <a:endParaRPr lang="cs-CZ" sz="2000" dirty="0">
              <a:solidFill>
                <a:schemeClr val="tx1"/>
              </a:solidFill>
              <a:latin typeface="Inter" panose="02000503000000020004" pitchFamily="2" charset="0"/>
              <a:ea typeface="Inter" panose="02000503000000020004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32124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84087"/>
            <a:ext cx="10515600" cy="684000"/>
          </a:xfrm>
        </p:spPr>
        <p:txBody>
          <a:bodyPr>
            <a:normAutofit/>
          </a:bodyPr>
          <a:lstStyle/>
          <a:p>
            <a:pPr algn="ctr"/>
            <a:r>
              <a:rPr lang="cs-CZ" sz="1300" dirty="0">
                <a:latin typeface="Arial" panose="020B0604020202020204" pitchFamily="34" charset="0"/>
                <a:cs typeface="Arial" panose="020B0604020202020204" pitchFamily="34" charset="0"/>
              </a:rPr>
              <a:t>Nejčastější kontrolní zjištění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478290"/>
            <a:ext cx="10515600" cy="4878059"/>
          </a:xfrm>
        </p:spPr>
        <p:txBody>
          <a:bodyPr>
            <a:normAutofit/>
          </a:bodyPr>
          <a:lstStyle/>
          <a:p>
            <a:pPr marL="0" indent="0" algn="just">
              <a:buNone/>
              <a:defRPr/>
            </a:pPr>
            <a:r>
              <a:rPr lang="cs-CZ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Finanční zajištění poskytování sociálních služeb je kryto z více zdrojů, zejména:</a:t>
            </a:r>
          </a:p>
          <a:p>
            <a:pPr algn="just">
              <a:defRPr/>
            </a:pPr>
            <a:r>
              <a:rPr lang="cs-CZ" sz="19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úhrady od klientů sociálních služeb u služeb poskytovaných za úhradu či částečnou úhradu, </a:t>
            </a:r>
          </a:p>
          <a:p>
            <a:pPr algn="just">
              <a:spcBef>
                <a:spcPts val="0"/>
              </a:spcBef>
              <a:defRPr/>
            </a:pPr>
            <a:r>
              <a:rPr lang="cs-CZ" sz="19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 veřejného zdravotního pojištění (u služeb, jejichž součástí je poskytování zdravotní péče), </a:t>
            </a:r>
          </a:p>
          <a:p>
            <a:pPr algn="just">
              <a:spcBef>
                <a:spcPts val="0"/>
              </a:spcBef>
              <a:defRPr/>
            </a:pPr>
            <a:r>
              <a:rPr lang="cs-CZ" sz="19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 veřejných rozpočtů (státní rozpočet, rozpočty krajů a obcí), </a:t>
            </a:r>
          </a:p>
          <a:p>
            <a:pPr algn="just">
              <a:spcBef>
                <a:spcPts val="0"/>
              </a:spcBef>
              <a:defRPr/>
            </a:pPr>
            <a:r>
              <a:rPr lang="cs-CZ" sz="19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dalších neveřejných zdrojů (sponzorské dary, finanční prostředky právnických osob soukromého práva, atd.). </a:t>
            </a:r>
          </a:p>
          <a:p>
            <a:pPr algn="just">
              <a:spcBef>
                <a:spcPts val="0"/>
              </a:spcBef>
              <a:defRPr/>
            </a:pPr>
            <a:endParaRPr lang="cs-CZ" sz="19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  <a:defRPr/>
            </a:pPr>
            <a:r>
              <a:rPr lang="cs-CZ" altLang="cs-CZ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Dotace na poskytování sociálních služeb v Olomouckém kraji:</a:t>
            </a:r>
          </a:p>
          <a:p>
            <a:pPr marL="0" indent="0" algn="just">
              <a:buNone/>
              <a:defRPr/>
            </a:pPr>
            <a:r>
              <a:rPr lang="cs-CZ" altLang="cs-CZ" sz="19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Finanční prostředky dotace lze použít pouze na úhradu nákladů (financování běžných výdajů)  souvisejících s poskytováním </a:t>
            </a:r>
            <a:r>
              <a:rPr lang="cs-CZ" altLang="cs-CZ" sz="19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základních činností služby</a:t>
            </a:r>
            <a:r>
              <a:rPr lang="cs-CZ" altLang="cs-CZ" sz="19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stanovených zákonem  o sociálních službách pro příslušný druh a formu sociální služby.</a:t>
            </a:r>
          </a:p>
          <a:p>
            <a:pPr marL="0" indent="0">
              <a:buNone/>
              <a:defRPr/>
            </a:pPr>
            <a:endParaRPr lang="cs-CZ" altLang="cs-CZ" sz="2400" dirty="0"/>
          </a:p>
          <a:p>
            <a:pPr marL="0" indent="0">
              <a:buNone/>
            </a:pP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79519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838B8F-E45A-A19C-1C34-8F899072EA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26D735A-FDD6-D73E-4082-D987F9437E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84087"/>
            <a:ext cx="10515600" cy="684000"/>
          </a:xfrm>
        </p:spPr>
        <p:txBody>
          <a:bodyPr>
            <a:normAutofit/>
          </a:bodyPr>
          <a:lstStyle/>
          <a:p>
            <a:pPr algn="ctr"/>
            <a:r>
              <a:rPr lang="cs-CZ" sz="1300" dirty="0">
                <a:latin typeface="Arial" panose="020B0604020202020204" pitchFamily="34" charset="0"/>
                <a:cs typeface="Arial" panose="020B0604020202020204" pitchFamily="34" charset="0"/>
              </a:rPr>
              <a:t>Nejčastější kontrolní zjištění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8C916E3C-F08D-C67A-98E7-5462377E82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10871"/>
            <a:ext cx="10515600" cy="4878059"/>
          </a:xfrm>
        </p:spPr>
        <p:txBody>
          <a:bodyPr>
            <a:normAutofit/>
          </a:bodyPr>
          <a:lstStyle/>
          <a:p>
            <a:pPr marL="0" indent="0">
              <a:buNone/>
              <a:defRPr/>
            </a:pPr>
            <a:r>
              <a:rPr lang="cs-CZ" altLang="cs-CZ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Cílem kontroly je prověřit:</a:t>
            </a:r>
          </a:p>
          <a:p>
            <a:pPr>
              <a:buFontTx/>
              <a:buChar char="-"/>
              <a:defRPr/>
            </a:pPr>
            <a:r>
              <a:rPr lang="cs-CZ" altLang="cs-CZ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plnění podmínek smlouvy o poskytnutí dotace,</a:t>
            </a:r>
          </a:p>
          <a:p>
            <a:pPr>
              <a:buFontTx/>
              <a:buChar char="-"/>
              <a:defRPr/>
            </a:pPr>
            <a:r>
              <a:rPr lang="cs-CZ" altLang="cs-CZ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dodržení účelovosti dotace,</a:t>
            </a:r>
          </a:p>
          <a:p>
            <a:pPr>
              <a:buFontTx/>
              <a:buChar char="-"/>
              <a:defRPr/>
            </a:pPr>
            <a:r>
              <a:rPr lang="cs-CZ" altLang="cs-CZ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správnost použití a účtování dotace </a:t>
            </a:r>
          </a:p>
          <a:p>
            <a:pPr lvl="1" algn="just">
              <a:buFontTx/>
              <a:buChar char="-"/>
              <a:defRPr/>
            </a:pPr>
            <a:r>
              <a:rPr lang="cs-CZ" altLang="cs-CZ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zda nedochází k nehospodárnému, neúčelnému a neefektivnímu nakládání                 s veřejnými prostředky,</a:t>
            </a:r>
          </a:p>
          <a:p>
            <a:pPr lvl="1" algn="just">
              <a:buFontTx/>
              <a:buChar char="-"/>
              <a:defRPr/>
            </a:pPr>
            <a:r>
              <a:rPr lang="cs-CZ" altLang="cs-CZ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zda jsou prováděné operace průkazně účetně zpracovány, doloženy,</a:t>
            </a:r>
          </a:p>
          <a:p>
            <a:pPr lvl="1" algn="just">
              <a:buFontTx/>
              <a:buChar char="-"/>
              <a:defRPr/>
            </a:pPr>
            <a:r>
              <a:rPr lang="cs-CZ" altLang="cs-CZ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zda výdaje byly skutečně proplaceny (ve správné výši, na správný účet - podle výpisu z bankovního účtu).</a:t>
            </a:r>
          </a:p>
          <a:p>
            <a:pPr marL="457200" indent="-457200">
              <a:buFontTx/>
              <a:buNone/>
              <a:defRPr/>
            </a:pPr>
            <a:r>
              <a:rPr lang="cs-CZ" altLang="cs-CZ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Podklad pro kontrolu dotací:</a:t>
            </a:r>
          </a:p>
          <a:p>
            <a:pPr>
              <a:defRPr/>
            </a:pPr>
            <a:r>
              <a:rPr lang="cs-CZ" altLang="cs-CZ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pravidla dotačního programu .. (dále jen „pravidla“)</a:t>
            </a:r>
          </a:p>
          <a:p>
            <a:pPr>
              <a:defRPr/>
            </a:pPr>
            <a:r>
              <a:rPr lang="cs-CZ" altLang="cs-CZ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smlouva o poskytnutí dotace .. (dále jen smlouva“)</a:t>
            </a:r>
          </a:p>
          <a:p>
            <a:pPr marL="0" indent="0">
              <a:buNone/>
              <a:defRPr/>
            </a:pPr>
            <a:endParaRPr lang="cs-CZ" altLang="cs-CZ" sz="2000" dirty="0"/>
          </a:p>
          <a:p>
            <a:pPr marL="0" indent="0">
              <a:buNone/>
            </a:pP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51374A6-41B1-4866-16E1-91E7CEE859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15286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6B836C-7A8E-9B33-A895-B201DB909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87222D4-C45A-BC4E-29E0-4794EE5177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84087"/>
            <a:ext cx="10515600" cy="684000"/>
          </a:xfrm>
        </p:spPr>
        <p:txBody>
          <a:bodyPr>
            <a:normAutofit/>
          </a:bodyPr>
          <a:lstStyle/>
          <a:p>
            <a:pPr algn="ctr"/>
            <a:r>
              <a:rPr lang="cs-CZ" sz="1300" dirty="0">
                <a:latin typeface="Arial" panose="020B0604020202020204" pitchFamily="34" charset="0"/>
                <a:cs typeface="Arial" panose="020B0604020202020204" pitchFamily="34" charset="0"/>
              </a:rPr>
              <a:t>Nejčastější kontrolní zjištění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8B51DA2F-1028-C396-4F3F-BFCFD3E451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10871"/>
            <a:ext cx="10515600" cy="4878059"/>
          </a:xfrm>
        </p:spPr>
        <p:txBody>
          <a:bodyPr>
            <a:normAutofit/>
          </a:bodyPr>
          <a:lstStyle/>
          <a:p>
            <a:pPr marL="0" indent="0" algn="just">
              <a:buNone/>
              <a:defRPr/>
            </a:pPr>
            <a:r>
              <a:rPr lang="cs-CZ" altLang="cs-CZ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 pohledu uznatelnosti lze výdaje rozdělit na:</a:t>
            </a:r>
          </a:p>
          <a:p>
            <a:pPr algn="just">
              <a:spcBef>
                <a:spcPts val="600"/>
              </a:spcBef>
              <a:defRPr/>
            </a:pPr>
            <a:r>
              <a:rPr lang="cs-CZ" altLang="cs-CZ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uznatelné – lze hradit z poskytnuté dotace,</a:t>
            </a:r>
          </a:p>
          <a:p>
            <a:pPr algn="just">
              <a:spcBef>
                <a:spcPts val="600"/>
              </a:spcBef>
              <a:defRPr/>
            </a:pPr>
            <a:r>
              <a:rPr lang="cs-CZ" altLang="cs-CZ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neuznatelné – nelze hradit z poskytnuté dotace (úhrada z dotace = neoprávněné použití dotace = </a:t>
            </a:r>
            <a:r>
              <a:rPr lang="cs-CZ" altLang="cs-CZ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porušení rozpočtové kázně</a:t>
            </a:r>
            <a:r>
              <a:rPr lang="cs-CZ" altLang="cs-CZ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0" indent="0" algn="just">
              <a:buNone/>
              <a:defRPr/>
            </a:pPr>
            <a:endParaRPr lang="cs-C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  <a:defRPr/>
            </a:pPr>
            <a:r>
              <a:rPr lang="cs-CZ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Časové hledisko uznatelnosti nákladů </a:t>
            </a:r>
          </a:p>
          <a:p>
            <a:pPr marL="0" indent="0" algn="just">
              <a:buNone/>
              <a:defRPr/>
            </a:pPr>
            <a:r>
              <a:rPr lang="cs-CZ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 časového hlediska se za uznatelné náklady považují ty, které věcně souvisejí s poskytováním základních činností sociální služby v období od 1. ledna do 31. prosince příslušného roku, na který je dotace poskytnuta (dohadné položky)</a:t>
            </a:r>
          </a:p>
          <a:p>
            <a:pPr marL="0" indent="0" algn="just">
              <a:spcBef>
                <a:spcPts val="600"/>
              </a:spcBef>
              <a:buNone/>
              <a:defRPr/>
            </a:pPr>
            <a:endParaRPr lang="cs-CZ" altLang="cs-CZ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spcBef>
                <a:spcPts val="600"/>
              </a:spcBef>
              <a:buNone/>
              <a:defRPr/>
            </a:pPr>
            <a:r>
              <a:rPr lang="cs-CZ" altLang="cs-CZ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Finanční prostředky nesmí být použity na zajištění fakultativních činností(§ 35 odst. 4 zákona              o sociálních službách).</a:t>
            </a:r>
          </a:p>
          <a:p>
            <a:pPr marL="0" indent="0" algn="just">
              <a:spcBef>
                <a:spcPts val="1800"/>
              </a:spcBef>
              <a:buNone/>
            </a:pPr>
            <a:r>
              <a:rPr lang="cs-CZ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Příjemce dotace musí zajistit prokazatelnost a doložitelnost výdajů účetními doklady a jejich vedení      v účetní evidenci.</a:t>
            </a:r>
          </a:p>
          <a:p>
            <a:pPr marL="0" indent="0">
              <a:buNone/>
              <a:defRPr/>
            </a:pPr>
            <a:endParaRPr lang="cs-CZ" altLang="cs-CZ" sz="2000" dirty="0"/>
          </a:p>
          <a:p>
            <a:pPr marL="0" indent="0">
              <a:buNone/>
            </a:pP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5DC6AC1-3B67-24CD-AA3D-C2C2B84A82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63379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8065EB-D52C-DEDA-7623-168773B1B7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730632D-9E91-253D-0913-FC777D12F5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84087"/>
            <a:ext cx="10515600" cy="684000"/>
          </a:xfrm>
        </p:spPr>
        <p:txBody>
          <a:bodyPr>
            <a:normAutofit/>
          </a:bodyPr>
          <a:lstStyle/>
          <a:p>
            <a:pPr algn="ctr"/>
            <a:r>
              <a:rPr lang="cs-CZ" sz="1300" dirty="0">
                <a:latin typeface="Arial" panose="020B0604020202020204" pitchFamily="34" charset="0"/>
                <a:cs typeface="Arial" panose="020B0604020202020204" pitchFamily="34" charset="0"/>
              </a:rPr>
              <a:t>Nejčastější kontrolní zjištění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C1667B82-F1BD-FB4F-EFD1-28E31C66F9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10871"/>
            <a:ext cx="10515600" cy="4878059"/>
          </a:xfrm>
        </p:spPr>
        <p:txBody>
          <a:bodyPr>
            <a:normAutofit/>
          </a:bodyPr>
          <a:lstStyle/>
          <a:p>
            <a:pPr marL="0" indent="0" algn="just">
              <a:buNone/>
              <a:defRPr/>
            </a:pPr>
            <a:r>
              <a:rPr lang="cs-CZ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Neuznatelné výdaje (náklady) – nelze hradit z poskytnuté dotace:</a:t>
            </a:r>
          </a:p>
          <a:p>
            <a:pPr algn="just">
              <a:defRPr/>
            </a:pPr>
            <a:r>
              <a:rPr lang="cs-CZ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nesouvisející s poskytováním základních činností sociální služby,</a:t>
            </a:r>
          </a:p>
          <a:p>
            <a:pPr algn="just">
              <a:defRPr/>
            </a:pPr>
            <a:r>
              <a:rPr lang="cs-CZ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 zdravotní péči poskytovanou podle § 36 zákona o sociálních službách </a:t>
            </a:r>
            <a:r>
              <a:rPr lang="cs-CZ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(tato péče je hrazena z veřejného zdravotního pojištění),</a:t>
            </a:r>
          </a:p>
          <a:p>
            <a:pPr algn="just">
              <a:defRPr/>
            </a:pPr>
            <a:r>
              <a:rPr lang="cs-CZ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 pořízení nebo technické zhodnocení dlouhodobého hmotného majetku,</a:t>
            </a:r>
          </a:p>
          <a:p>
            <a:pPr algn="just">
              <a:defRPr/>
            </a:pPr>
            <a:r>
              <a:rPr lang="cs-CZ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DPH, o jejíž vrácení je možné podle příslušného právního předpisu žádat.</a:t>
            </a:r>
          </a:p>
          <a:p>
            <a:pPr marL="0" indent="0" algn="just">
              <a:buNone/>
              <a:defRPr/>
            </a:pPr>
            <a:endParaRPr lang="cs-CZ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  <a:defRPr/>
            </a:pPr>
            <a:r>
              <a:rPr lang="cs-CZ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Příklady neuznatelných a uznatelných výdajů (nákladů) včetně stanovených limitů k Podprogramům   č. 1 a 2 jsou uvedeny v Příloze č. 1 Obecné části Programu finanční podpory poskytování sociálních služeb v Olomouckém kraji (</a:t>
            </a:r>
            <a:r>
              <a:rPr lang="cs-CZ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Program finanční podpory poskytování sociálních služeb v Olomouckém kraji </a:t>
            </a:r>
            <a:r>
              <a:rPr lang="cs-CZ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2" tooltip="zde"/>
              </a:rPr>
              <a:t>zde</a:t>
            </a:r>
            <a:r>
              <a:rPr lang="cs-CZ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0" indent="0">
              <a:buNone/>
              <a:defRPr/>
            </a:pPr>
            <a:endParaRPr lang="cs-CZ" altLang="cs-CZ" sz="2000" dirty="0"/>
          </a:p>
          <a:p>
            <a:pPr marL="0" indent="0">
              <a:buNone/>
            </a:pP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B5C22AF-2F58-FDB5-BC90-ED650A0465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86749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A2C77E-7074-BE67-085D-5C4B1348BE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4AB9FCA-32ED-DE6D-2826-BA342AB401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84087"/>
            <a:ext cx="10515600" cy="684000"/>
          </a:xfrm>
        </p:spPr>
        <p:txBody>
          <a:bodyPr>
            <a:normAutofit/>
          </a:bodyPr>
          <a:lstStyle/>
          <a:p>
            <a:pPr algn="ctr"/>
            <a:r>
              <a:rPr lang="cs-CZ" sz="1300" dirty="0">
                <a:latin typeface="Arial" panose="020B0604020202020204" pitchFamily="34" charset="0"/>
                <a:cs typeface="Arial" panose="020B0604020202020204" pitchFamily="34" charset="0"/>
              </a:rPr>
              <a:t>Nejčastější kontrolní zjištění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C2A784AB-2A36-2AEE-79CD-F12AD428FE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10871"/>
            <a:ext cx="10515600" cy="4878059"/>
          </a:xfrm>
        </p:spPr>
        <p:txBody>
          <a:bodyPr>
            <a:normAutofit/>
          </a:bodyPr>
          <a:lstStyle/>
          <a:p>
            <a:pPr marL="0" indent="0" algn="just">
              <a:buNone/>
              <a:defRPr/>
            </a:pPr>
            <a:r>
              <a:rPr lang="cs-CZ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Náklady lze dále rozdělit na přímé a nepřímé:</a:t>
            </a:r>
          </a:p>
          <a:p>
            <a:pPr algn="just">
              <a:defRPr/>
            </a:pPr>
            <a:r>
              <a:rPr lang="cs-CZ" sz="1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Přímé</a:t>
            </a:r>
            <a:r>
              <a:rPr lang="cs-CZ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jsou vynaloženy pouze na příslušnou sociální službu, na základní činnosti (např. osobní náklady na úvazky pracovníků v sociálních službách)</a:t>
            </a:r>
          </a:p>
          <a:p>
            <a:pPr algn="just">
              <a:defRPr/>
            </a:pPr>
            <a:r>
              <a:rPr lang="cs-CZ" sz="1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Nepřímé</a:t>
            </a:r>
            <a:r>
              <a:rPr lang="cs-CZ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společné náklady, které vznikají jak v souvislosti s poskytováním příslušné sociální služby, tak i ve vztahu k jiným činnostem poskytovatele  (např. náklady spojené s administrací služby – účetní organizace, která zajišťuje účetnictví i pro jiné činnosti a služby organizace, společné nájemné budovy, energie, apod.)</a:t>
            </a:r>
          </a:p>
          <a:p>
            <a:pPr marL="0" indent="0" algn="just">
              <a:spcBef>
                <a:spcPts val="0"/>
              </a:spcBef>
              <a:buNone/>
              <a:defRPr/>
            </a:pPr>
            <a:endParaRPr lang="cs-CZ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  <a:defRPr/>
            </a:pPr>
            <a:r>
              <a:rPr lang="cs-CZ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Poskytovatel sociální služby musí být schopen kdykoliv doložit podle jakého prokazatelného kritéria (metodiky) zahrnul odpovídající podíl společných nákladů v rámci nákladů příslušné sociální služby </a:t>
            </a:r>
            <a:r>
              <a:rPr lang="cs-CZ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(bude zejména předmětem kontroly na místě prováděné poskytovatelem podpory)</a:t>
            </a:r>
            <a:r>
              <a:rPr lang="cs-CZ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indent="0" algn="just">
              <a:spcBef>
                <a:spcPts val="1200"/>
              </a:spcBef>
              <a:buNone/>
              <a:defRPr/>
            </a:pPr>
            <a:r>
              <a:rPr lang="cs-CZ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Nedodržení metodiky – nesprávné klíčování  nákladů na jednotlivé sociální služby – </a:t>
            </a:r>
            <a:r>
              <a:rPr lang="cs-CZ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vliv na výsledek hospodaření jednotlivé služby  </a:t>
            </a:r>
          </a:p>
          <a:p>
            <a:pPr marL="0" indent="0">
              <a:buNone/>
              <a:defRPr/>
            </a:pPr>
            <a:endParaRPr lang="cs-CZ" altLang="cs-CZ" sz="2000" dirty="0"/>
          </a:p>
          <a:p>
            <a:pPr marL="0" indent="0">
              <a:buNone/>
            </a:pP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27C3DD7-39BA-8006-B7B6-29242F7818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933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84087"/>
            <a:ext cx="10515600" cy="684000"/>
          </a:xfrm>
        </p:spPr>
        <p:txBody>
          <a:bodyPr>
            <a:normAutofit/>
          </a:bodyPr>
          <a:lstStyle/>
          <a:p>
            <a:pPr algn="ctr"/>
            <a:r>
              <a:rPr lang="cs-CZ" sz="1300" dirty="0">
                <a:latin typeface="Arial" panose="020B0604020202020204" pitchFamily="34" charset="0"/>
                <a:cs typeface="Arial" panose="020B0604020202020204" pitchFamily="34" charset="0"/>
              </a:rPr>
              <a:t>Nejčastější kontrolní zjištění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173490"/>
            <a:ext cx="10515600" cy="4878059"/>
          </a:xfrm>
        </p:spPr>
        <p:txBody>
          <a:bodyPr>
            <a:normAutofit/>
          </a:bodyPr>
          <a:lstStyle/>
          <a:p>
            <a:pPr marL="0" indent="0" algn="l">
              <a:buNone/>
            </a:pPr>
            <a:r>
              <a:rPr lang="cs-CZ" sz="24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Vedení účetnictví </a:t>
            </a:r>
          </a:p>
          <a:p>
            <a:pPr marL="0" indent="0" algn="l">
              <a:spcBef>
                <a:spcPts val="0"/>
              </a:spcBef>
              <a:buNone/>
            </a:pPr>
            <a:r>
              <a:rPr lang="cs-CZ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(dle programu finanční podpory poskytování sociálních služeb v Olomouckém kraji)</a:t>
            </a:r>
          </a:p>
          <a:p>
            <a:pPr algn="just">
              <a:spcBef>
                <a:spcPts val="1800"/>
              </a:spcBef>
            </a:pPr>
            <a:r>
              <a:rPr lang="cs-CZ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příjemce je povinen odděleně účtovat o veškerých příjmech a výdajích, respektive výnosech            a nákladech vzniklých při poskytování sociální služby a vést účetnictví v souladu se zákonem          č. 563/1991 Sb., o účetnictví, ve znění pozdějších předpisů (průkazné, správné, úplné) </a:t>
            </a:r>
          </a:p>
          <a:p>
            <a:pPr algn="just"/>
            <a:r>
              <a:rPr lang="cs-CZ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příjemce je povinen své příjmy a výdaje (výnosy a náklady) mít vedeny transparentně                       s jednoznačnou vazbou ke konkrétní sociální službě – identifikátoru služby (např. analytické účty, účetní střediska, zakázky) </a:t>
            </a:r>
          </a:p>
          <a:p>
            <a:pPr algn="just"/>
            <a:r>
              <a:rPr lang="cs-CZ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příjemce má povinnost vést příjmy a výdaje (výnosy a náklady) spojené s poskytováním příslušné sociální služby v účetnictví příjemce (poskytovatele sociální služby) odděleně od příjmů a výdajů (výnosů a nákladů) spojených s jinými službami či činnostmi organizace. </a:t>
            </a:r>
          </a:p>
          <a:p>
            <a:pPr algn="just"/>
            <a:r>
              <a:rPr lang="cs-CZ" sz="1800" dirty="0">
                <a:solidFill>
                  <a:srgbClr val="000000"/>
                </a:solidFill>
                <a:latin typeface="Arial" panose="020B0604020202020204" pitchFamily="34" charset="0"/>
              </a:rPr>
              <a:t>povinnost odděleného účtování se vztahuje na sociální službu poskytovanou  v rozsahu základních činností, tj. nejsou zahrnovány případné fakultativní služby, pokud je organizace v rámci služby zajišťuje </a:t>
            </a:r>
          </a:p>
          <a:p>
            <a:pPr marL="0" indent="0" algn="just">
              <a:buNone/>
            </a:pPr>
            <a:endParaRPr lang="cs-CZ" sz="18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0" indent="0">
              <a:buNone/>
            </a:pPr>
            <a:endParaRPr lang="cs-CZ" sz="18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97958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84087"/>
            <a:ext cx="10515600" cy="684000"/>
          </a:xfrm>
        </p:spPr>
        <p:txBody>
          <a:bodyPr>
            <a:normAutofit/>
          </a:bodyPr>
          <a:lstStyle/>
          <a:p>
            <a:pPr algn="ctr"/>
            <a:r>
              <a:rPr lang="cs-CZ" sz="1300" dirty="0">
                <a:latin typeface="Arial" panose="020B0604020202020204" pitchFamily="34" charset="0"/>
                <a:cs typeface="Arial" panose="020B0604020202020204" pitchFamily="34" charset="0"/>
              </a:rPr>
              <a:t>Nejčastější kontrolní zjištění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173490"/>
            <a:ext cx="10515600" cy="4878059"/>
          </a:xfrm>
        </p:spPr>
        <p:txBody>
          <a:bodyPr>
            <a:normAutofit/>
          </a:bodyPr>
          <a:lstStyle/>
          <a:p>
            <a:pPr marL="0" indent="0" algn="l">
              <a:buNone/>
            </a:pPr>
            <a:r>
              <a:rPr lang="cs-CZ" sz="24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Vedení účetnictví </a:t>
            </a:r>
            <a:r>
              <a:rPr lang="cs-CZ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(dle programu finanční podpory poskytování sociálních služeb v Olomouckém kraji)</a:t>
            </a:r>
          </a:p>
          <a:p>
            <a:pPr marL="0" indent="0" algn="l">
              <a:buNone/>
            </a:pPr>
            <a:endParaRPr lang="cs-CZ" sz="18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just"/>
            <a:r>
              <a:rPr lang="cs-CZ" sz="22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povinnost odděleného účtování se vztahuje na veškeré položky související se sociální službou a nikoli pouze na položky související s poskytnutou dotací na příslušnou sociální službu </a:t>
            </a:r>
          </a:p>
          <a:p>
            <a:pPr algn="just"/>
            <a:r>
              <a:rPr lang="cs-CZ" sz="2200" dirty="0">
                <a:solidFill>
                  <a:srgbClr val="000000"/>
                </a:solidFill>
                <a:latin typeface="Arial" panose="020B0604020202020204" pitchFamily="34" charset="0"/>
              </a:rPr>
              <a:t>p</a:t>
            </a:r>
            <a:r>
              <a:rPr lang="cs-CZ" sz="22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říjemce je povinen vést analytickou účetní evidenci všech účetních případů vztahujících se k poskytnuté dotaci. Příjemce je povinen jednotlivé originály účetních dokladů označit tak, aby bylo zřejmé, že se jedná o výdaj (náklad) hrazený z dotace (např. číslo registrace sociální služby – identifikátor, účelový znak podprogramu atd.)</a:t>
            </a:r>
          </a:p>
          <a:p>
            <a:pPr marL="0" indent="0">
              <a:buNone/>
            </a:pPr>
            <a:endParaRPr lang="cs-CZ" sz="18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67587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84087"/>
            <a:ext cx="10515600" cy="684000"/>
          </a:xfrm>
        </p:spPr>
        <p:txBody>
          <a:bodyPr>
            <a:normAutofit/>
          </a:bodyPr>
          <a:lstStyle/>
          <a:p>
            <a:pPr algn="ctr"/>
            <a:r>
              <a:rPr lang="cs-CZ" sz="1300" dirty="0">
                <a:latin typeface="Arial" panose="020B0604020202020204" pitchFamily="34" charset="0"/>
                <a:cs typeface="Arial" panose="020B0604020202020204" pitchFamily="34" charset="0"/>
              </a:rPr>
              <a:t>Nejčastější kontrolní zjištění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173490"/>
            <a:ext cx="10515600" cy="4878059"/>
          </a:xfrm>
        </p:spPr>
        <p:txBody>
          <a:bodyPr>
            <a:normAutofit/>
          </a:bodyPr>
          <a:lstStyle/>
          <a:p>
            <a:pPr marL="0" indent="0" algn="just">
              <a:buNone/>
              <a:defRPr/>
            </a:pPr>
            <a:r>
              <a:rPr lang="cs-CZ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Kontrolní zjištění</a:t>
            </a:r>
          </a:p>
          <a:p>
            <a:pPr marL="0" indent="0" algn="just">
              <a:spcBef>
                <a:spcPts val="0"/>
              </a:spcBef>
              <a:buNone/>
              <a:defRPr/>
            </a:pPr>
            <a:endParaRPr lang="cs-CZ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spcBef>
                <a:spcPts val="600"/>
              </a:spcBef>
              <a:buNone/>
              <a:defRPr/>
            </a:pPr>
            <a:r>
              <a:rPr lang="cs-CZ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Nedostatky v účetních dokladech:</a:t>
            </a:r>
          </a:p>
          <a:p>
            <a:pPr algn="just">
              <a:spcBef>
                <a:spcPts val="1800"/>
              </a:spcBef>
              <a:buFontTx/>
              <a:buChar char="-"/>
              <a:defRPr/>
            </a:pPr>
            <a:r>
              <a:rPr lang="cs-CZ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 účetních dokladech (pokud jsou </a:t>
            </a:r>
            <a:r>
              <a:rPr lang="cs-CZ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vystaveny v listinné podobě</a:t>
            </a:r>
            <a:r>
              <a:rPr lang="cs-CZ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není uvedeno smlouvou povinné označení „2026/P1“ nebo „2026/P2“– pro rok 2026</a:t>
            </a:r>
          </a:p>
          <a:p>
            <a:pPr algn="just">
              <a:buFontTx/>
              <a:buChar char="-"/>
              <a:defRPr/>
            </a:pPr>
            <a:r>
              <a:rPr lang="cs-CZ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náležitosti účetních dokladů (§ 11 a § 33 odst. 1 písm. a) zákona č. 563/1991 Sb.,             o účetnictví) – chybí rozpis, cena za hodinu, cena celkem</a:t>
            </a:r>
          </a:p>
          <a:p>
            <a:pPr algn="just">
              <a:buFontTx/>
              <a:buChar char="-"/>
              <a:defRPr/>
            </a:pPr>
            <a:r>
              <a:rPr lang="cs-CZ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neúplnost předložených účetních dokladů – chybí dodací listy, smlouvy, objednávky, rozpisy k fakturám, prezenční listiny apod.</a:t>
            </a:r>
          </a:p>
          <a:p>
            <a:pPr algn="just">
              <a:buFontTx/>
              <a:buChar char="-"/>
              <a:defRPr/>
            </a:pPr>
            <a:r>
              <a:rPr lang="cs-CZ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neoddělená účetní evidence čerpání dotace</a:t>
            </a:r>
          </a:p>
          <a:p>
            <a:pPr algn="just">
              <a:buFontTx/>
              <a:buChar char="-"/>
              <a:defRPr/>
            </a:pPr>
            <a:r>
              <a:rPr lang="cs-CZ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zahrnutí nákladů na fakultativní služby do dotace</a:t>
            </a:r>
          </a:p>
          <a:p>
            <a:pPr algn="just">
              <a:buFontTx/>
              <a:buChar char="-"/>
              <a:defRPr/>
            </a:pPr>
            <a:r>
              <a:rPr lang="cs-CZ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nesprávné klíčování společných nákladů (nesprávné klíčování na jednotlivá telefonní čísla pro jednotlivé služby)</a:t>
            </a:r>
          </a:p>
          <a:p>
            <a:pPr marL="0" indent="0" algn="just">
              <a:buNone/>
              <a:defRPr/>
            </a:pPr>
            <a:endParaRPr lang="cs-CZ" sz="2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  <a:defRPr/>
            </a:pPr>
            <a:endParaRPr lang="cs-CZ" sz="2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  <a:defRPr/>
            </a:pPr>
            <a:endParaRPr lang="cs-CZ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23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84087"/>
            <a:ext cx="10515600" cy="684000"/>
          </a:xfrm>
        </p:spPr>
        <p:txBody>
          <a:bodyPr>
            <a:normAutofit/>
          </a:bodyPr>
          <a:lstStyle/>
          <a:p>
            <a:pPr algn="ctr"/>
            <a:r>
              <a:rPr lang="cs-CZ" sz="1300" dirty="0">
                <a:latin typeface="Arial" panose="020B0604020202020204" pitchFamily="34" charset="0"/>
                <a:cs typeface="Arial" panose="020B0604020202020204" pitchFamily="34" charset="0"/>
              </a:rPr>
              <a:t>Nejčastější kontrolní zjištění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88818" y="1273189"/>
            <a:ext cx="10515600" cy="4878059"/>
          </a:xfrm>
        </p:spPr>
        <p:txBody>
          <a:bodyPr>
            <a:normAutofit/>
          </a:bodyPr>
          <a:lstStyle/>
          <a:p>
            <a:pPr marL="0" indent="0" algn="just">
              <a:buNone/>
              <a:defRPr/>
            </a:pPr>
            <a:r>
              <a:rPr lang="cs-CZ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Kontrolní zjištění</a:t>
            </a:r>
          </a:p>
          <a:p>
            <a:pPr marL="0" indent="0" algn="just">
              <a:spcBef>
                <a:spcPts val="600"/>
              </a:spcBef>
              <a:buNone/>
              <a:defRPr/>
            </a:pPr>
            <a:r>
              <a:rPr lang="cs-CZ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spočívající v porušení rozpočtové kázně dle § 22 zákona č. 250/2000 Sb., o rozpočtových pravidlech územních rozpočtů:</a:t>
            </a:r>
          </a:p>
          <a:p>
            <a:pPr algn="just">
              <a:buFontTx/>
              <a:buChar char="-"/>
              <a:defRPr/>
            </a:pPr>
            <a:r>
              <a:rPr lang="cs-CZ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každé neoprávněné použití nebo zadržení peněžních prostředků poskytnutých jako dotace </a:t>
            </a:r>
          </a:p>
          <a:p>
            <a:pPr marL="0" indent="0" algn="just">
              <a:spcBef>
                <a:spcPts val="1800"/>
              </a:spcBef>
              <a:buNone/>
              <a:defRPr/>
            </a:pPr>
            <a:r>
              <a:rPr lang="cs-CZ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Neoprávněné použití peněžních prostředků </a:t>
            </a:r>
            <a:r>
              <a:rPr lang="cs-CZ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v případě, kdy byla porušena povinnost stanovená právním předpisem, smlouvou nebo rozhodnutím o poskytnutí dotace, např.:</a:t>
            </a:r>
          </a:p>
          <a:p>
            <a:pPr algn="just">
              <a:spcBef>
                <a:spcPts val="600"/>
              </a:spcBef>
              <a:buFontTx/>
              <a:buChar char="-"/>
              <a:defRPr/>
            </a:pPr>
            <a:r>
              <a:rPr lang="cs-CZ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použití prostředků v rozporu s účelem, na úhradu neuznatelných výdajů,</a:t>
            </a:r>
          </a:p>
          <a:p>
            <a:pPr algn="just">
              <a:spcBef>
                <a:spcPts val="0"/>
              </a:spcBef>
              <a:buFontTx/>
              <a:buChar char="-"/>
              <a:defRPr/>
            </a:pPr>
            <a:r>
              <a:rPr lang="cs-CZ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nedodržení termínu pro předložení vyúčtování,</a:t>
            </a:r>
          </a:p>
          <a:p>
            <a:pPr algn="just">
              <a:spcBef>
                <a:spcPts val="0"/>
              </a:spcBef>
              <a:buFontTx/>
              <a:buChar char="-"/>
              <a:defRPr/>
            </a:pPr>
            <a:r>
              <a:rPr lang="cs-CZ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nedodržení časového období pro použití peněžních prostředků,</a:t>
            </a:r>
          </a:p>
          <a:p>
            <a:pPr algn="just">
              <a:spcBef>
                <a:spcPts val="0"/>
              </a:spcBef>
              <a:buFontTx/>
              <a:buChar char="-"/>
              <a:defRPr/>
            </a:pPr>
            <a:r>
              <a:rPr lang="cs-CZ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nedodržena povinnost řádného a odděleného sledování čerpání dotace,</a:t>
            </a:r>
          </a:p>
          <a:p>
            <a:pPr algn="just">
              <a:spcBef>
                <a:spcPts val="0"/>
              </a:spcBef>
              <a:buFontTx/>
              <a:buChar char="-"/>
              <a:defRPr/>
            </a:pPr>
            <a:r>
              <a:rPr lang="cs-CZ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nedodržena povinnost vést oddělenou účetní evidenci každé realizované služby.</a:t>
            </a:r>
          </a:p>
          <a:p>
            <a:pPr marL="0" indent="0" algn="just">
              <a:spcBef>
                <a:spcPts val="0"/>
              </a:spcBef>
              <a:buNone/>
              <a:defRPr/>
            </a:pPr>
            <a:endParaRPr lang="cs-CZ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spcBef>
                <a:spcPts val="0"/>
              </a:spcBef>
              <a:buNone/>
              <a:defRPr/>
            </a:pPr>
            <a:r>
              <a:rPr lang="cs-CZ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Zadržení peněžních prostředků </a:t>
            </a:r>
            <a:r>
              <a:rPr lang="cs-CZ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případné nevyčerpané prostředky dotace nebyly ve smluvně stanoveném termínu vráceny na účet poskytovatele 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62927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1689185"/>
            <a:ext cx="10515600" cy="684000"/>
          </a:xfrm>
        </p:spPr>
        <p:txBody>
          <a:bodyPr>
            <a:normAutofit/>
          </a:bodyPr>
          <a:lstStyle/>
          <a:p>
            <a:pPr algn="ctr"/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Děkuji za pozornost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11</a:t>
            </a:fld>
            <a:endParaRPr lang="cs-CZ"/>
          </a:p>
        </p:txBody>
      </p:sp>
      <p:sp>
        <p:nvSpPr>
          <p:cNvPr id="6" name="TextovéPole 5"/>
          <p:cNvSpPr txBox="1"/>
          <p:nvPr/>
        </p:nvSpPr>
        <p:spPr bwMode="auto">
          <a:xfrm>
            <a:off x="1123406" y="3413760"/>
            <a:ext cx="6749143" cy="2015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38100" tIns="38100" rIns="38100" bIns="38100" rtlCol="0">
            <a:spAutoFit/>
          </a:bodyPr>
          <a:lstStyle/>
          <a:p>
            <a:pPr>
              <a:defRPr/>
            </a:pPr>
            <a:endParaRPr lang="cs-CZ" sz="1400" dirty="0">
              <a:latin typeface="Arial" panose="020B0604020202020204" pitchFamily="34" charset="0"/>
              <a:cs typeface="Arial" panose="020B0604020202020204" pitchFamily="34" charset="0"/>
              <a:sym typeface="Wingdings" panose="05000000000000000000" pitchFamily="2" charset="2"/>
            </a:endParaRPr>
          </a:p>
          <a:p>
            <a:pPr>
              <a:defRPr/>
            </a:pPr>
            <a:endParaRPr lang="cs-CZ" sz="1400" dirty="0">
              <a:latin typeface="Arial" panose="020B0604020202020204" pitchFamily="34" charset="0"/>
              <a:cs typeface="Arial" panose="020B0604020202020204" pitchFamily="34" charset="0"/>
              <a:sym typeface="Wingdings" panose="05000000000000000000" pitchFamily="2" charset="2"/>
            </a:endParaRPr>
          </a:p>
          <a:p>
            <a:pPr>
              <a:defRPr/>
            </a:pPr>
            <a:endParaRPr lang="cs-CZ" sz="1400" dirty="0">
              <a:latin typeface="Arial" panose="020B0604020202020204" pitchFamily="34" charset="0"/>
              <a:cs typeface="Arial" panose="020B0604020202020204" pitchFamily="34" charset="0"/>
              <a:sym typeface="Wingdings" panose="05000000000000000000" pitchFamily="2" charset="2"/>
            </a:endParaRPr>
          </a:p>
          <a:p>
            <a:pPr>
              <a:defRPr/>
            </a:pP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Odbor kontroly, oddělení kontroly obcí a dotací</a:t>
            </a:r>
          </a:p>
          <a:p>
            <a:pPr>
              <a:defRPr/>
            </a:pP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Kontakt pro dotazy:</a:t>
            </a:r>
          </a:p>
          <a:p>
            <a:pPr>
              <a:defRPr/>
            </a:pP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Mgr. Kamila Kubíčková, vedoucí oddělení kontroly obcí a dotací</a:t>
            </a:r>
          </a:p>
          <a:p>
            <a:pPr>
              <a:defRPr/>
            </a:pP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Tel. 585 508 260, mobil 728 408 802, e-mail: 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  <a:hlinkClick r:id="rId2"/>
              </a:rPr>
              <a:t>k.kubickova@olkraj.cz</a:t>
            </a:r>
            <a:endParaRPr lang="cs-CZ" sz="1400" dirty="0">
              <a:latin typeface="Arial" panose="020B0604020202020204" pitchFamily="34" charset="0"/>
              <a:cs typeface="Arial" panose="020B0604020202020204" pitchFamily="34" charset="0"/>
              <a:sym typeface="Wingdings" panose="05000000000000000000" pitchFamily="2" charset="2"/>
            </a:endParaRPr>
          </a:p>
          <a:p>
            <a:pPr>
              <a:defRPr/>
            </a:pPr>
            <a:endParaRPr lang="cs-CZ" sz="1400" dirty="0">
              <a:latin typeface="Arial" panose="020B0604020202020204" pitchFamily="34" charset="0"/>
              <a:cs typeface="Arial" panose="020B0604020202020204" pitchFamily="34" charset="0"/>
              <a:sym typeface="Wingdings" panose="05000000000000000000" pitchFamily="2" charset="2"/>
            </a:endParaRPr>
          </a:p>
          <a:p>
            <a:pPr>
              <a:defRPr/>
            </a:pP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Zpracováno dne: 20. 10. 2026</a:t>
            </a:r>
          </a:p>
        </p:txBody>
      </p:sp>
    </p:spTree>
    <p:extLst>
      <p:ext uri="{BB962C8B-B14F-4D97-AF65-F5344CB8AC3E}">
        <p14:creationId xmlns:p14="http://schemas.microsoft.com/office/powerpoint/2010/main" val="2163890602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lomoucký kraj">
      <a:dk1>
        <a:srgbClr val="000000"/>
      </a:dk1>
      <a:lt1>
        <a:srgbClr val="FFFFFF"/>
      </a:lt1>
      <a:dk2>
        <a:srgbClr val="02539F"/>
      </a:dk2>
      <a:lt2>
        <a:srgbClr val="E7E6E6"/>
      </a:lt2>
      <a:accent1>
        <a:srgbClr val="02539F"/>
      </a:accent1>
      <a:accent2>
        <a:srgbClr val="58894C"/>
      </a:accent2>
      <a:accent3>
        <a:srgbClr val="C4262D"/>
      </a:accent3>
      <a:accent4>
        <a:srgbClr val="9FBF5B"/>
      </a:accent4>
      <a:accent5>
        <a:srgbClr val="6AB6EA"/>
      </a:accent5>
      <a:accent6>
        <a:srgbClr val="E9BB46"/>
      </a:accent6>
      <a:hlink>
        <a:srgbClr val="0563C1"/>
      </a:hlink>
      <a:folHlink>
        <a:srgbClr val="954F72"/>
      </a:folHlink>
    </a:clrScheme>
    <a:fontScheme name="Inter">
      <a:majorFont>
        <a:latin typeface="Inter"/>
        <a:ea typeface=""/>
        <a:cs typeface=""/>
      </a:majorFont>
      <a:minorFont>
        <a:latin typeface="Inter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 bwMode="auto"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3175" cap="flat" cmpd="sng">
              <a:solidFill>
                <a:srgbClr val="000000"/>
              </a:solidFill>
              <a:prstDash val="solid"/>
              <a:miter lim="400000"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rgbClr val="000000">
                    <a:alpha val="74998"/>
                  </a:srgbClr>
                </a:outerShdw>
              </a:effectLst>
            </a14:hiddenEffects>
          </a:ext>
        </a:extLst>
      </a:spPr>
      <a:bodyPr lIns="38100" tIns="38100" rIns="38100" bIns="38100"/>
      <a:lstStyle>
        <a:defPPr algn="l">
          <a:lnSpc>
            <a:spcPct val="150000"/>
          </a:lnSpc>
          <a:defRPr sz="1400" dirty="0">
            <a:solidFill>
              <a:schemeClr val="tx2"/>
            </a:solidFill>
            <a:ea typeface="+mj-ea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zentace OK.potx" id="{6F3F9BF8-1F67-4B46-B308-B76B3766940E}" vid="{C58A957F-67F5-6440-9449-FF9D378E82FB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Prezentace OK</Template>
  <TotalTime>931</TotalTime>
  <Words>1184</Words>
  <Application>Microsoft Office PowerPoint</Application>
  <PresentationFormat>Širokoúhlá obrazovka</PresentationFormat>
  <Paragraphs>104</Paragraphs>
  <Slides>11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5" baseType="lpstr">
      <vt:lpstr>Arial</vt:lpstr>
      <vt:lpstr>Calibri</vt:lpstr>
      <vt:lpstr>Inter</vt:lpstr>
      <vt:lpstr>Motiv Office</vt:lpstr>
      <vt:lpstr>Nejčastější chyby při čerpání dotací</vt:lpstr>
      <vt:lpstr>Nejčastější kontrolní zjištění</vt:lpstr>
      <vt:lpstr>Nejčastější kontrolní zjištění</vt:lpstr>
      <vt:lpstr>Nejčastější kontrolní zjištění</vt:lpstr>
      <vt:lpstr>Nejčastější kontrolní zjištění</vt:lpstr>
      <vt:lpstr>Nejčastější kontrolní zjištění</vt:lpstr>
      <vt:lpstr>Nejčastější kontrolní zjištění</vt:lpstr>
      <vt:lpstr>Nejčastější kontrolní zjištění</vt:lpstr>
      <vt:lpstr>Nejčastější kontrolní zjištění</vt:lpstr>
      <vt:lpstr>Nejčastější kontrolní zjištění</vt:lpstr>
      <vt:lpstr>Děkuji za pozornost</vt:lpstr>
    </vt:vector>
  </TitlesOfParts>
  <Company>VDI0101W10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Niče Luděk</dc:creator>
  <cp:lastModifiedBy>Kubíčková Kamila</cp:lastModifiedBy>
  <cp:revision>89</cp:revision>
  <dcterms:created xsi:type="dcterms:W3CDTF">2022-03-10T07:10:19Z</dcterms:created>
  <dcterms:modified xsi:type="dcterms:W3CDTF">2026-10-20T13:26:13Z</dcterms:modified>
</cp:coreProperties>
</file>