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91" r:id="rId2"/>
    <p:sldId id="306" r:id="rId3"/>
    <p:sldId id="365" r:id="rId4"/>
    <p:sldId id="367" r:id="rId5"/>
    <p:sldId id="366" r:id="rId6"/>
    <p:sldId id="309" r:id="rId7"/>
    <p:sldId id="329" r:id="rId8"/>
    <p:sldId id="307" r:id="rId9"/>
    <p:sldId id="355" r:id="rId10"/>
    <p:sldId id="308" r:id="rId11"/>
    <p:sldId id="330" r:id="rId12"/>
    <p:sldId id="349" r:id="rId13"/>
    <p:sldId id="337" r:id="rId14"/>
    <p:sldId id="304" r:id="rId15"/>
    <p:sldId id="342" r:id="rId16"/>
    <p:sldId id="356" r:id="rId17"/>
    <p:sldId id="363" r:id="rId18"/>
    <p:sldId id="317" r:id="rId19"/>
  </p:sldIdLst>
  <p:sldSz cx="12192000" cy="6858000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5" pos="529" userDrawn="1">
          <p15:clr>
            <a:srgbClr val="A4A3A4"/>
          </p15:clr>
        </p15:guide>
        <p15:guide id="6" orient="horz" userDrawn="1">
          <p15:clr>
            <a:srgbClr val="A4A3A4"/>
          </p15:clr>
        </p15:guide>
        <p15:guide id="7" pos="7151" userDrawn="1">
          <p15:clr>
            <a:srgbClr val="A4A3A4"/>
          </p15:clr>
        </p15:guide>
        <p15:guide id="8" orient="horz" pos="3861" userDrawn="1">
          <p15:clr>
            <a:srgbClr val="A4A3A4"/>
          </p15:clr>
        </p15:guide>
        <p15:guide id="10" orient="horz" pos="1434" userDrawn="1">
          <p15:clr>
            <a:srgbClr val="A4A3A4"/>
          </p15:clr>
        </p15:guide>
        <p15:guide id="11" orient="horz" pos="822" userDrawn="1">
          <p15:clr>
            <a:srgbClr val="A4A3A4"/>
          </p15:clr>
        </p15:guide>
        <p15:guide id="12" orient="horz" pos="1253" userDrawn="1">
          <p15:clr>
            <a:srgbClr val="A4A3A4"/>
          </p15:clr>
        </p15:guide>
        <p15:guide id="15" pos="413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4262E"/>
    <a:srgbClr val="00549F"/>
    <a:srgbClr val="578A4C"/>
    <a:srgbClr val="A5C659"/>
    <a:srgbClr val="6BB7EB"/>
    <a:srgbClr val="EABB47"/>
    <a:srgbClr val="92D400"/>
    <a:srgbClr val="A1C05B"/>
    <a:srgbClr val="93C8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26" autoAdjust="0"/>
    <p:restoredTop sz="96279" autoAdjust="0"/>
  </p:normalViewPr>
  <p:slideViewPr>
    <p:cSldViewPr snapToGrid="0" snapToObjects="1" showGuides="1">
      <p:cViewPr varScale="1">
        <p:scale>
          <a:sx n="106" d="100"/>
          <a:sy n="106" d="100"/>
        </p:scale>
        <p:origin x="750" y="114"/>
      </p:cViewPr>
      <p:guideLst>
        <p:guide pos="3840"/>
        <p:guide pos="529"/>
        <p:guide orient="horz"/>
        <p:guide pos="7151"/>
        <p:guide orient="horz" pos="3861"/>
        <p:guide orient="horz" pos="1434"/>
        <p:guide orient="horz" pos="822"/>
        <p:guide orient="horz" pos="1253"/>
        <p:guide pos="413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C81C3E-13D8-42AD-85C4-40875F00A26F}" type="datetimeFigureOut">
              <a:rPr lang="cs-CZ" smtClean="0"/>
              <a:t>20.10.2026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53E44B-81CF-400E-A1A9-F549A30E48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54323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1E40DC-3E09-D246-ACC8-8D44CF70B152}" type="datetimeFigureOut">
              <a:rPr lang="cs-CZ" smtClean="0"/>
              <a:t>20.10.2026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0055B3-7155-F446-AC50-9C579597B3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2532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>
            <a:extLst>
              <a:ext uri="{FF2B5EF4-FFF2-40B4-BE49-F238E27FC236}">
                <a16:creationId xmlns:a16="http://schemas.microsoft.com/office/drawing/2014/main" id="{1F89291F-BFF3-F149-8545-E5BD693BB10A}"/>
              </a:ext>
            </a:extLst>
          </p:cNvPr>
          <p:cNvGrpSpPr/>
          <p:nvPr userDrawn="1"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8" name="Obdélník 7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9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10" name="Grafický objekt 7">
              <a:extLst>
                <a:ext uri="{FF2B5EF4-FFF2-40B4-BE49-F238E27FC236}">
                  <a16:creationId xmlns:a16="http://schemas.microsoft.com/office/drawing/2014/main" id="{8F093256-8D25-044F-BFF0-EF923A8BDF24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E3D64F53-6641-8946-85D8-2D5EA31A8E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4800" y="3636000"/>
            <a:ext cx="6750000" cy="1533600"/>
          </a:xfrm>
        </p:spPr>
        <p:txBody>
          <a:bodyPr anchor="b">
            <a:normAutofit/>
          </a:bodyPr>
          <a:lstStyle>
            <a:lvl1pPr algn="r">
              <a:defRPr sz="36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7204E7A-2188-624C-A10B-9B14021961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4800" y="5374800"/>
            <a:ext cx="6750000" cy="936000"/>
          </a:xfrm>
        </p:spPr>
        <p:txBody>
          <a:bodyPr/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dirty="0"/>
              <a:t>Kliknutím můžete upravit styl předlohy.</a:t>
            </a:r>
          </a:p>
        </p:txBody>
      </p:sp>
    </p:spTree>
    <p:extLst>
      <p:ext uri="{BB962C8B-B14F-4D97-AF65-F5344CB8AC3E}">
        <p14:creationId xmlns:p14="http://schemas.microsoft.com/office/powerpoint/2010/main" val="2566467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0BC99E-F575-CD4F-BC8C-B6D0F1C7B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46636C4-A3EA-684D-BB48-3F868DD7D6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  <a:lvl2pPr>
              <a:defRPr>
                <a:solidFill>
                  <a:srgbClr val="00549F"/>
                </a:solidFill>
              </a:defRPr>
            </a:lvl2pPr>
            <a:lvl3pPr>
              <a:defRPr>
                <a:solidFill>
                  <a:srgbClr val="00549F"/>
                </a:solidFill>
              </a:defRPr>
            </a:lvl3pPr>
            <a:lvl4pPr>
              <a:defRPr>
                <a:solidFill>
                  <a:srgbClr val="00549F"/>
                </a:solidFill>
              </a:defRPr>
            </a:lvl4pPr>
            <a:lvl5pPr>
              <a:defRPr>
                <a:solidFill>
                  <a:srgbClr val="00549F"/>
                </a:solidFill>
              </a:defRPr>
            </a:lvl5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7FA1B98-0F0A-804B-9EFB-6541F5139E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E878FF5-0B17-9941-82F2-757249570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7649C84-5642-254D-9462-884B598577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fld id="{F756C1FA-8DED-774F-A9BF-965BD70CC5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6661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2A1488F-B8BD-6C4D-AB8D-B06252DD25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27B5E2E-DFC9-5A45-A199-DC7437FF0A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00549F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F65DA62-5DB1-1846-9E72-4AF265C87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8395789-FFA9-6A48-956B-EF1DC9AF1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1AC4762-22A7-B142-A230-5302F205D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587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3175D58-12AD-B84A-9ACC-A82DD980F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0F0FCBF-CF8C-0C45-8F30-B1531CB45A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90799"/>
            <a:ext cx="5181600" cy="4186163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2E56DF1-50BA-E140-92EC-104EAB7003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90799"/>
            <a:ext cx="5181600" cy="4186163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1A118F6-91BB-5B4E-9105-4A744995A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D99D79A-A34B-5E4E-BD52-7B47EF30A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BC3DBA3-F30E-054A-A599-FE6A6D323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5713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4D6D53-2781-654E-BC8D-8DCFAA2C66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306800"/>
            <a:ext cx="10515600" cy="684000"/>
          </a:xfrm>
        </p:spPr>
        <p:txBody>
          <a:bodyPr/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864ED1C-7B69-0348-A11D-AEEBDD71F3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90799"/>
            <a:ext cx="5157787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56A51F1-1974-AC48-A80F-20A9EEBA9C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00F50A2-1C4A-5948-BE8B-49F769660E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90799"/>
            <a:ext cx="5183188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7F59BBBA-C966-8046-8253-6FA4A9736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8431FEF3-E8E8-764A-8425-D76EC96F2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57760BE4-BEDE-EC45-829F-8B835D771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D55BC128-C9BD-2744-A437-600544B17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5207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52A329B-A10A-1844-81FE-4F1BA6E8E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EC71333-B3E7-D44C-923B-31A328BFD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8D4F56B5-69F8-9842-89E0-8584572C2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2C60967-6179-1748-9882-4147B7FD1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091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8AFF1581-7E1B-4C4C-9E2B-241D2E59A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662A342E-B1A3-1E42-96F5-03D898A2B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41026D2-DDB7-2C4B-B64A-F7847D569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8173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C2A16DA-D7E8-5649-9C03-290A0510B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DB8DE4-6BC5-A348-A7D5-D9F5B9E402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43F7F5D-4343-F540-A8D8-A55E9F556E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6B22C0C-88B0-3D4C-ABC1-BFCC0119A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7D2AC44-F960-D746-856F-0488AAABF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6E894C3-3974-3841-973A-EBDD4A18B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4094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B143B6F-9D61-124F-9986-7DE8D91D7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B184FF4E-EDAE-4D40-BA8C-F6093CC30A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0206F0B-6F67-3746-8B9F-FB42DE5A45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26AF41B-EB73-B049-ACCD-3FA0E9B4C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453D8BE-FDF7-5243-8A49-BBC8AEBE14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83D8E34-C96A-0649-A500-4C7413579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4234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D01DDCC-3029-9F4E-95D9-4BDAF75A3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5EB361E-08D2-DE42-9AD2-2722B2FC9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E58958E-BAF2-4043-9B6A-5788E57E13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0C7D488-F6DF-344A-AE4B-C17C5131F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1984AC4-89DC-3048-BE97-584ACDBF8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7705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C9C61156-2D2A-6349-AB80-D946D1067A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F63548B-0631-3842-ADED-8A09B1C320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C3FE42E-7771-CC48-BD71-BDE25A9F0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C9DAF4E-587E-474E-9EC6-282F2EBC1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6F5A078-CFCC-1D48-A208-343756D5F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8729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sv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A1443AAB-CF41-0148-BC90-304F7189D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1188D97-627F-714B-A0B0-855A906B52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268000"/>
            <a:ext cx="10515600" cy="3862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D5F214B-FF17-2E4F-97E8-98C001A5C2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549F"/>
                </a:solidFill>
              </a:defRPr>
            </a:lvl1pPr>
          </a:lstStyle>
          <a:p>
            <a:r>
              <a:rPr lang="cs-CZ"/>
              <a:t>21.02.2022</a:t>
            </a:r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88D8351-1CFF-8748-B796-579D5EEDD7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549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66384A0-3575-644F-943F-3D8B6A8E5F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549F"/>
                </a:solidFill>
              </a:defRPr>
            </a:lvl1pPr>
          </a:lstStyle>
          <a:p>
            <a:fld id="{F756C1FA-8DED-774F-A9BF-965BD70CC5BD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737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00549F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549F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549F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549F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549F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549F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mailto:m.bernatova@olkraj.cz" TargetMode="External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Skupina 13">
            <a:extLst>
              <a:ext uri="{FF2B5EF4-FFF2-40B4-BE49-F238E27FC236}">
                <a16:creationId xmlns:a16="http://schemas.microsoft.com/office/drawing/2014/main" id="{1F89291F-BFF3-F149-8545-E5BD693BB10A}"/>
              </a:ext>
            </a:extLst>
          </p:cNvPr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7" name="Obdélník 6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20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8" name="Grafický objekt 7">
              <a:extLst>
                <a:ext uri="{FF2B5EF4-FFF2-40B4-BE49-F238E27FC236}">
                  <a16:creationId xmlns:a16="http://schemas.microsoft.com/office/drawing/2014/main" id="{8F093256-8D25-044F-BFF0-EF923A8BDF24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C2A064BA-43CA-F941-BCEA-9499EDA1D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6369" y="3636974"/>
            <a:ext cx="6751435" cy="1533451"/>
          </a:xfrm>
        </p:spPr>
        <p:txBody>
          <a:bodyPr anchor="b">
            <a:normAutofit/>
          </a:bodyPr>
          <a:lstStyle/>
          <a:p>
            <a:pPr algn="ctr"/>
            <a:r>
              <a:rPr lang="cs-CZ" altLang="cs-CZ" b="1" i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FINANCOVÁNÍ SOCIÁLNÍCH SLUŽEB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30E3B1F-FFD6-DA4C-BD66-F1C7A0B2CB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6370" y="5376396"/>
            <a:ext cx="6751435" cy="935027"/>
          </a:xfrm>
        </p:spPr>
        <p:txBody>
          <a:bodyPr>
            <a:normAutofit/>
          </a:bodyPr>
          <a:lstStyle/>
          <a:p>
            <a:pPr algn="ctr"/>
            <a:r>
              <a:rPr lang="cs-CZ" altLang="cs-CZ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Setkání s poskytovateli sociálních služeb</a:t>
            </a:r>
          </a:p>
          <a:p>
            <a:pPr algn="ctr"/>
            <a:r>
              <a:rPr lang="cs-CZ" altLang="cs-CZ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Olomouc, 22.10.2026</a:t>
            </a:r>
          </a:p>
          <a:p>
            <a:pPr algn="r"/>
            <a:endParaRPr lang="cs-CZ" sz="2000" dirty="0">
              <a:solidFill>
                <a:srgbClr val="00549F"/>
              </a:solidFill>
              <a:latin typeface="Inter" panose="02000503000000020004" pitchFamily="2" charset="0"/>
              <a:ea typeface="Inter" panose="02000503000000020004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32124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Skupina 13">
            <a:extLst>
              <a:ext uri="{FF2B5EF4-FFF2-40B4-BE49-F238E27FC236}">
                <a16:creationId xmlns:a16="http://schemas.microsoft.com/office/drawing/2014/main" id="{1F89291F-BFF3-F149-8545-E5BD693BB10A}"/>
              </a:ext>
            </a:extLst>
          </p:cNvPr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7" name="Obdélník 6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20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8" name="Grafický objekt 7">
              <a:extLst>
                <a:ext uri="{FF2B5EF4-FFF2-40B4-BE49-F238E27FC236}">
                  <a16:creationId xmlns:a16="http://schemas.microsoft.com/office/drawing/2014/main" id="{8F093256-8D25-044F-BFF0-EF923A8BDF24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C2A064BA-43CA-F941-BCEA-9499EDA1D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58989" y="3636974"/>
            <a:ext cx="7578816" cy="1533451"/>
          </a:xfrm>
        </p:spPr>
        <p:txBody>
          <a:bodyPr anchor="b">
            <a:normAutofit/>
          </a:bodyPr>
          <a:lstStyle/>
          <a:p>
            <a:r>
              <a:rPr lang="cs-CZ" altLang="cs-CZ" b="1" i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Podprogram č. 1 – Dotace MPSV 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30E3B1F-FFD6-DA4C-BD66-F1C7A0B2CB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6370" y="5376396"/>
            <a:ext cx="6751435" cy="935027"/>
          </a:xfrm>
        </p:spPr>
        <p:txBody>
          <a:bodyPr>
            <a:normAutofit/>
          </a:bodyPr>
          <a:lstStyle/>
          <a:p>
            <a:pPr algn="r"/>
            <a:endParaRPr lang="cs-CZ" sz="2000" dirty="0">
              <a:solidFill>
                <a:srgbClr val="00549F"/>
              </a:solidFill>
              <a:latin typeface="Inter" panose="02000503000000020004" pitchFamily="2" charset="0"/>
              <a:ea typeface="Inter" panose="02000503000000020004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5826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29A29A-A3C6-439F-482A-99009E8C85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D3399681-5EBD-C05D-1A38-F4E294776D4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2132AF58-61B5-40B8-77EE-EAD28CB0A1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5917" y="1261395"/>
            <a:ext cx="10515600" cy="684213"/>
          </a:xfrm>
        </p:spPr>
        <p:txBody>
          <a:bodyPr anchor="t">
            <a:noAutofit/>
          </a:bodyPr>
          <a:lstStyle/>
          <a:p>
            <a:r>
              <a:rPr lang="cs-CZ" sz="3200" b="1" dirty="0">
                <a:solidFill>
                  <a:schemeClr val="tx2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rPr>
              <a:t>Podprogram č. 1 – výše dotace MPSV v roce 2026</a:t>
            </a:r>
          </a:p>
        </p:txBody>
      </p:sp>
      <p:sp>
        <p:nvSpPr>
          <p:cNvPr id="19" name="Zástupný obsah 18">
            <a:extLst>
              <a:ext uri="{FF2B5EF4-FFF2-40B4-BE49-F238E27FC236}">
                <a16:creationId xmlns:a16="http://schemas.microsoft.com/office/drawing/2014/main" id="{616CBBC9-506F-B7D6-B885-1429EFF7D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51276"/>
            <a:ext cx="10515600" cy="4078061"/>
          </a:xfrm>
        </p:spPr>
        <p:txBody>
          <a:bodyPr>
            <a:normAutofit/>
          </a:bodyPr>
          <a:lstStyle/>
          <a:p>
            <a:pPr marL="457200" indent="-342900" algn="just"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r>
              <a:rPr lang="cs-CZ" altLang="cs-CZ" sz="24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Dne 13.2.2026 – (rozpočtové provizorium) ROZHODNUTÍ RP1 na částku </a:t>
            </a:r>
            <a:r>
              <a:rPr lang="cs-CZ" altLang="cs-CZ" sz="2400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390 500 000 Kč </a:t>
            </a:r>
            <a:r>
              <a:rPr lang="cs-CZ" altLang="cs-CZ" sz="24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(záloha). Rozdělení této zálohy schválilo </a:t>
            </a:r>
            <a:r>
              <a:rPr lang="cs-CZ" altLang="cs-CZ" sz="2400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ZOK 16.2.2026</a:t>
            </a:r>
            <a:r>
              <a:rPr lang="cs-CZ" altLang="cs-CZ" sz="24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. Záloha dotace byla navržena a vyplacena sociálním službám vyjma příspěvkových organizací OK  (dočasně vykryty z rozpočtu OK)</a:t>
            </a:r>
          </a:p>
          <a:p>
            <a:pPr marL="114300" indent="0" algn="just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cs-CZ" altLang="cs-CZ" sz="2400" dirty="0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marL="457200" indent="-342900" algn="just"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r>
              <a:rPr lang="cs-CZ" altLang="cs-CZ" sz="24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Dne 15.4.2026 – ROZHODNUTÍ č. 1 na částku </a:t>
            </a:r>
            <a:r>
              <a:rPr lang="cs-CZ" altLang="cs-CZ" sz="2400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2 088 513 763 Kč </a:t>
            </a:r>
            <a:r>
              <a:rPr lang="cs-CZ" altLang="cs-CZ" sz="24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(součástí byla záloha RP1). Rozdělení celé dotace schválilo </a:t>
            </a:r>
            <a:r>
              <a:rPr lang="cs-CZ" altLang="cs-CZ" sz="2400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ZOK 20.4.2026</a:t>
            </a:r>
            <a:r>
              <a:rPr lang="cs-CZ" altLang="cs-CZ" sz="24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. Vyplacena byla částka ponížená o zálohu z RP1, tzn. částka </a:t>
            </a:r>
            <a:r>
              <a:rPr lang="cs-CZ" dirty="0"/>
              <a:t>1 698 013 763 Kč </a:t>
            </a:r>
            <a:r>
              <a:rPr lang="cs-CZ" altLang="cs-CZ" sz="24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 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3ECE65C-3C25-FB85-6814-5100A66DDD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22.10.2026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9B07521-AA50-77B0-0FEE-57CF8B53CD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Setkání s poskytovateli sociálních služeb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454F8F6-A006-DAB7-F9A2-5697D1B08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3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E91A1625-059A-9A9F-1203-A900E51E99DD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90371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A356F9-D9CC-81F4-A146-7D288F7924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44C0C18F-D249-645A-C5ED-5E92630FA05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6ED44255-2CFF-20D6-DC84-C04A7FCC7E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5917" y="1261395"/>
            <a:ext cx="10515600" cy="684213"/>
          </a:xfrm>
        </p:spPr>
        <p:txBody>
          <a:bodyPr anchor="t">
            <a:noAutofit/>
          </a:bodyPr>
          <a:lstStyle/>
          <a:p>
            <a:r>
              <a:rPr lang="cs-CZ" sz="3200" b="1" dirty="0">
                <a:solidFill>
                  <a:schemeClr val="tx2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rPr>
              <a:t>Podprogram č. 1  – výše dotace MPSV v roce 2026</a:t>
            </a:r>
          </a:p>
        </p:txBody>
      </p:sp>
      <p:sp>
        <p:nvSpPr>
          <p:cNvPr id="19" name="Zástupný obsah 18">
            <a:extLst>
              <a:ext uri="{FF2B5EF4-FFF2-40B4-BE49-F238E27FC236}">
                <a16:creationId xmlns:a16="http://schemas.microsoft.com/office/drawing/2014/main" id="{8297EE45-B9FF-DEE6-1F15-2EE5B11DB2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74069"/>
            <a:ext cx="10515600" cy="4357997"/>
          </a:xfrm>
        </p:spPr>
        <p:txBody>
          <a:bodyPr>
            <a:normAutofit/>
          </a:bodyPr>
          <a:lstStyle/>
          <a:p>
            <a:pPr marL="457200" indent="-342900" algn="just"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r>
              <a:rPr lang="cs-CZ" sz="24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Dne 27.8.2026 byla Ol. kraji ze strany MPSV ČR e-mailem zaslána informace o předpokládané výši dofinancování - </a:t>
            </a:r>
            <a:r>
              <a:rPr lang="cs-CZ" sz="2400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73 414 000 Kč </a:t>
            </a:r>
            <a:r>
              <a:rPr lang="cs-CZ" sz="24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na celkových 2 161 927 763 Kč. </a:t>
            </a:r>
          </a:p>
          <a:p>
            <a:pPr marL="114300" indent="0" algn="just">
              <a:spcBef>
                <a:spcPts val="0"/>
              </a:spcBef>
              <a:buNone/>
              <a:defRPr/>
            </a:pPr>
            <a:r>
              <a:rPr lang="cs-CZ" altLang="cs-CZ" sz="24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   Na základě výše uvedeného </a:t>
            </a:r>
            <a:r>
              <a:rPr lang="cs-CZ" altLang="cs-CZ" sz="2400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ZOK dne 21.9.2026 </a:t>
            </a:r>
            <a:r>
              <a:rPr lang="cs-CZ" altLang="cs-CZ" sz="24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schválilo rozdělení  </a:t>
            </a:r>
          </a:p>
          <a:p>
            <a:pPr marL="114300" indent="0" algn="just">
              <a:spcBef>
                <a:spcPts val="0"/>
              </a:spcBef>
              <a:buNone/>
              <a:defRPr/>
            </a:pPr>
            <a:r>
              <a:rPr lang="cs-CZ" altLang="cs-CZ" sz="2400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   avizované výše dofinancování.</a:t>
            </a:r>
          </a:p>
          <a:p>
            <a:pPr marL="114300" indent="0" algn="just">
              <a:spcBef>
                <a:spcPts val="0"/>
              </a:spcBef>
              <a:buNone/>
              <a:defRPr/>
            </a:pPr>
            <a:endParaRPr lang="cs-CZ" altLang="cs-CZ" sz="2400" dirty="0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marL="457200" indent="-342900" algn="just"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r>
              <a:rPr lang="cs-CZ" altLang="cs-CZ" sz="24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Dne 8.9.2026 – DODATEK č. 1 k ROZHODNUTÍ č. 1 na částku             </a:t>
            </a:r>
            <a:r>
              <a:rPr lang="cs-CZ" altLang="cs-CZ" sz="2400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39 050 000 Kč. </a:t>
            </a:r>
            <a:r>
              <a:rPr lang="cs-CZ" altLang="cs-CZ" sz="24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Poskytovatelům sociálních služeb je proto aktuálně vyplácena </a:t>
            </a:r>
            <a:r>
              <a:rPr lang="cs-CZ" altLang="cs-CZ" sz="2400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poměrná část</a:t>
            </a:r>
            <a:r>
              <a:rPr lang="cs-CZ" altLang="cs-CZ" sz="24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ze schválené dotace (pouze 39 050 000 Kč na základě dodatku č. 1 k Rozhodnutí č.1).</a:t>
            </a:r>
          </a:p>
          <a:p>
            <a:pPr marL="114300" indent="0" algn="just">
              <a:spcBef>
                <a:spcPts val="0"/>
              </a:spcBef>
              <a:buNone/>
              <a:defRPr/>
            </a:pPr>
            <a:endParaRPr lang="cs-CZ" altLang="cs-CZ" sz="2000" dirty="0">
              <a:solidFill>
                <a:srgbClr val="C00000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marL="114300" indent="0" algn="just">
              <a:spcBef>
                <a:spcPts val="0"/>
              </a:spcBef>
              <a:buNone/>
              <a:defRPr/>
            </a:pPr>
            <a:r>
              <a:rPr lang="cs-CZ" altLang="cs-CZ" sz="2000" b="1" dirty="0">
                <a:solidFill>
                  <a:srgbClr val="C0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Aktuálně probíhá administrace dodatků č. 2 ke Smlouvě a vyplácení </a:t>
            </a:r>
            <a:r>
              <a:rPr lang="cs-CZ" altLang="cs-CZ" sz="2000" b="1" dirty="0" err="1">
                <a:solidFill>
                  <a:srgbClr val="C0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fin</a:t>
            </a:r>
            <a:r>
              <a:rPr lang="cs-CZ" altLang="cs-CZ" sz="2000" b="1" dirty="0">
                <a:solidFill>
                  <a:srgbClr val="C000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. prostředků. </a:t>
            </a:r>
          </a:p>
          <a:p>
            <a:pPr marL="457200" indent="-342900" algn="just"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endParaRPr lang="cs-CZ" altLang="cs-CZ" sz="2400" dirty="0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marL="457200" indent="-342900" algn="just">
              <a:spcBef>
                <a:spcPts val="0"/>
              </a:spcBef>
              <a:defRPr/>
            </a:pPr>
            <a:endParaRPr lang="cs-CZ" altLang="cs-CZ" sz="2400" dirty="0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220ED70-1A31-04F2-763F-181DCF9B60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22.10.2026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FB6FAC7-0913-FD12-7CAE-17E18EF6CF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Setkání s poskytovateli sociálních služeb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77F81C9-4ADA-6520-1F20-3B7AD9DD6E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4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B10D3B32-A259-D84C-BBAC-2455A65348DE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747995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DE2B18-7A16-1739-B7BD-DCD5AC5182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A2F39D5E-7C19-656E-F83B-A32124BF0CC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2BB0D099-98B2-BD64-703E-CB2772B218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5917" y="1261395"/>
            <a:ext cx="10515600" cy="684213"/>
          </a:xfrm>
        </p:spPr>
        <p:txBody>
          <a:bodyPr anchor="t">
            <a:noAutofit/>
          </a:bodyPr>
          <a:lstStyle/>
          <a:p>
            <a:r>
              <a:rPr lang="cs-CZ" sz="3200" b="1" dirty="0">
                <a:solidFill>
                  <a:schemeClr val="tx2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rPr>
              <a:t>Podprogram č. 1  – výše dotace MPSV v roce 2026</a:t>
            </a:r>
          </a:p>
        </p:txBody>
      </p:sp>
      <p:sp>
        <p:nvSpPr>
          <p:cNvPr id="19" name="Zástupný obsah 18">
            <a:extLst>
              <a:ext uri="{FF2B5EF4-FFF2-40B4-BE49-F238E27FC236}">
                <a16:creationId xmlns:a16="http://schemas.microsoft.com/office/drawing/2014/main" id="{4BDBC4F3-AB59-CE62-285B-7566FB4FCC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51276"/>
            <a:ext cx="10515600" cy="4078061"/>
          </a:xfrm>
        </p:spPr>
        <p:txBody>
          <a:bodyPr>
            <a:normAutofit/>
          </a:bodyPr>
          <a:lstStyle/>
          <a:p>
            <a:pPr marL="457200" indent="-342900" algn="just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r>
              <a:rPr lang="cs-CZ" sz="24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Obdrží-li kraj na základě navazujícího právního aktu </a:t>
            </a:r>
            <a:r>
              <a:rPr lang="cs-CZ" sz="2400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další finanční prostředky</a:t>
            </a:r>
            <a:r>
              <a:rPr lang="cs-CZ" sz="24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, bude poskytovatelům sociálních služeb vyplacena zbývající část dotace určená na dofinancování sociálních služeb. </a:t>
            </a:r>
          </a:p>
          <a:p>
            <a:pPr marL="457200" indent="-342900" algn="just">
              <a:spcBef>
                <a:spcPts val="0"/>
              </a:spcBef>
              <a:defRPr/>
            </a:pPr>
            <a:endParaRPr lang="cs-CZ" sz="2400" dirty="0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marL="457200" indent="-342900" algn="just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/>
            </a:pPr>
            <a:r>
              <a:rPr lang="cs-CZ" sz="24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Tomuto postupu </a:t>
            </a:r>
            <a:r>
              <a:rPr lang="cs-CZ" sz="2400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odpovídá i vzorový dodatek ke Smlouvě</a:t>
            </a:r>
            <a:r>
              <a:rPr lang="cs-CZ" sz="24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, který byl schválen, Zastupitelstvem Olomouckého kraje dne </a:t>
            </a:r>
            <a:r>
              <a:rPr lang="cs-CZ" sz="2400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21.09.2026,</a:t>
            </a:r>
            <a:r>
              <a:rPr lang="cs-CZ" sz="24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současně s přerozdělením dotace určené na dofinancování sociálních služeb.    </a:t>
            </a:r>
          </a:p>
          <a:p>
            <a:pPr marL="457200" indent="-342900" algn="just">
              <a:spcBef>
                <a:spcPts val="0"/>
              </a:spcBef>
              <a:defRPr/>
            </a:pPr>
            <a:endParaRPr lang="cs-CZ" altLang="cs-CZ" sz="2400" dirty="0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DA2AF49-EF73-43DD-5870-232155A0F2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22.10.2026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0E7E391-9EFF-9044-3220-8BAE83700B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Setkání s poskytovateli sociálních služeb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5543BF6-F630-F18A-AB5F-03124E711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5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463DA719-431E-D033-6EC7-BEC52F2635AB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7263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85D1CE5D-F808-2E45-8B02-BFE390F6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4925"/>
            <a:ext cx="10515600" cy="684213"/>
          </a:xfrm>
        </p:spPr>
        <p:txBody>
          <a:bodyPr anchor="t">
            <a:normAutofit fontScale="90000"/>
          </a:bodyPr>
          <a:lstStyle/>
          <a:p>
            <a:r>
              <a:rPr lang="cs-CZ" altLang="cs-CZ" sz="3600" b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Podprogram č. 1 – Žádost na rok 2027</a:t>
            </a:r>
            <a:br>
              <a:rPr lang="cs-CZ" altLang="cs-CZ" sz="3600" b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</a:br>
            <a:endParaRPr lang="cs-CZ" sz="3600" dirty="0">
              <a:solidFill>
                <a:schemeClr val="tx2"/>
              </a:solidFill>
              <a:latin typeface="Arial" panose="020B0604020202020204" pitchFamily="34" charset="0"/>
              <a:ea typeface="Inter" panose="02000503000000020004" pitchFamily="2" charset="0"/>
              <a:cs typeface="Arial" panose="020B0604020202020204" pitchFamily="34" charset="0"/>
            </a:endParaRPr>
          </a:p>
        </p:txBody>
      </p:sp>
      <p:sp>
        <p:nvSpPr>
          <p:cNvPr id="19" name="Zástupný obsah 18">
            <a:extLst>
              <a:ext uri="{FF2B5EF4-FFF2-40B4-BE49-F238E27FC236}">
                <a16:creationId xmlns:a16="http://schemas.microsoft.com/office/drawing/2014/main" id="{EAB38407-8379-8D4F-A618-E210078435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48590"/>
            <a:ext cx="10515600" cy="438074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700" dirty="0">
              <a:ea typeface="ＭＳ Ｐゴシック" panose="020B0600070205080204" pitchFamily="34" charset="-128"/>
            </a:endParaRP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2700" b="0" i="0" u="none" strike="noStrike" kern="1200" cap="none" spc="0" normalizeH="0" baseline="0" noProof="0" dirty="0">
                <a:ln>
                  <a:noFill/>
                </a:ln>
                <a:solidFill>
                  <a:srgbClr val="00549F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Podávání žádostí: </a:t>
            </a:r>
            <a:r>
              <a:rPr kumimoji="0" lang="cs-CZ" sz="27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26</a:t>
            </a:r>
            <a:r>
              <a:rPr kumimoji="0" lang="cs-CZ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.10.2026 - 18.11.2026 </a:t>
            </a:r>
            <a:r>
              <a:rPr kumimoji="0" lang="cs-CZ" sz="2800" b="0" i="0" u="none" strike="noStrike" kern="1200" cap="none" spc="0" normalizeH="0" baseline="0" noProof="0" dirty="0">
                <a:ln>
                  <a:noFill/>
                </a:ln>
                <a:solidFill>
                  <a:srgbClr val="00549F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prostřednictvím webové aplikace MPSV ČR</a:t>
            </a:r>
            <a:endParaRPr kumimoji="0" lang="cs-CZ" sz="27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cs-CZ" sz="27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Oprávněnými žadateli jsou poskytovatelé sociálních služeb zařazených do sítě sociálních služeb Olomouckého kraje, které nejsou financovány</a:t>
            </a:r>
          </a:p>
          <a:p>
            <a:pPr marL="457200" lvl="1" indent="0" algn="just">
              <a:buNone/>
            </a:pPr>
            <a:r>
              <a:rPr lang="cs-CZ" sz="2700" dirty="0">
                <a:solidFill>
                  <a:srgbClr val="00549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z MPSV ČR v rámci programu podpory B (služby 	s nadregionální či celostátní působností)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572CA83-9EC6-EB4A-813A-E75B719E7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22.10.2026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5F70A4-510F-F04C-8853-B2F377825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Setkání s poskytovateli sociálních služeb</a:t>
            </a:r>
          </a:p>
          <a:p>
            <a:endParaRPr lang="cs-CZ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97B5B9-D8B0-F645-A37F-C2085B5EC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6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31877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2A064BA-43CA-F941-BCEA-9499EDA1D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6369" y="3636974"/>
            <a:ext cx="6751435" cy="1533451"/>
          </a:xfrm>
        </p:spPr>
        <p:txBody>
          <a:bodyPr anchor="b">
            <a:normAutofit fontScale="90000"/>
          </a:bodyPr>
          <a:lstStyle/>
          <a:p>
            <a:r>
              <a:rPr lang="cs-CZ" altLang="cs-CZ" b="1" i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Podprogram č. 1 – FV dotace a předložení podkladů pro přezkoumání VP za rok 2026 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30E3B1F-FFD6-DA4C-BD66-F1C7A0B2CB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6370" y="5376396"/>
            <a:ext cx="6751435" cy="935027"/>
          </a:xfrm>
        </p:spPr>
        <p:txBody>
          <a:bodyPr>
            <a:normAutofit/>
          </a:bodyPr>
          <a:lstStyle/>
          <a:p>
            <a:pPr algn="r"/>
            <a:endParaRPr lang="cs-CZ" sz="2000" dirty="0">
              <a:solidFill>
                <a:srgbClr val="00549F"/>
              </a:solidFill>
              <a:latin typeface="Inter" panose="02000503000000020004" pitchFamily="2" charset="0"/>
              <a:ea typeface="Inter" panose="02000503000000020004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19869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85D1CE5D-F808-2E45-8B02-BFE390F6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14401"/>
            <a:ext cx="10515600" cy="1074738"/>
          </a:xfrm>
        </p:spPr>
        <p:txBody>
          <a:bodyPr anchor="t">
            <a:normAutofit fontScale="90000"/>
          </a:bodyPr>
          <a:lstStyle/>
          <a:p>
            <a:pPr algn="ctr"/>
            <a:r>
              <a:rPr lang="cs-CZ" altLang="cs-CZ" sz="3600" b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Finanční vypořádání dotace a předložení podkladů pro přezkoumání VP za rok 2026</a:t>
            </a:r>
            <a:br>
              <a:rPr lang="cs-CZ" altLang="cs-CZ" sz="3600" b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</a:br>
            <a:br>
              <a:rPr lang="cs-CZ" altLang="cs-CZ" sz="3600" b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</a:br>
            <a:br>
              <a:rPr lang="cs-CZ" altLang="cs-CZ" sz="3600" b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</a:br>
            <a:endParaRPr lang="cs-CZ" sz="3600" dirty="0">
              <a:solidFill>
                <a:schemeClr val="tx2"/>
              </a:solidFill>
              <a:latin typeface="Arial" panose="020B0604020202020204" pitchFamily="34" charset="0"/>
              <a:ea typeface="Inter" panose="02000503000000020004" pitchFamily="2" charset="0"/>
              <a:cs typeface="Arial" panose="020B0604020202020204" pitchFamily="34" charset="0"/>
            </a:endParaRPr>
          </a:p>
        </p:txBody>
      </p:sp>
      <p:sp>
        <p:nvSpPr>
          <p:cNvPr id="19" name="Zástupný obsah 18">
            <a:extLst>
              <a:ext uri="{FF2B5EF4-FFF2-40B4-BE49-F238E27FC236}">
                <a16:creationId xmlns:a16="http://schemas.microsoft.com/office/drawing/2014/main" id="{EAB38407-8379-8D4F-A618-E210078435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66122"/>
            <a:ext cx="10515600" cy="3863215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spcBef>
                <a:spcPts val="600"/>
              </a:spcBef>
              <a:defRPr/>
            </a:pPr>
            <a:r>
              <a:rPr lang="cs-CZ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podání do 22.01.2027 </a:t>
            </a:r>
            <a:r>
              <a:rPr lang="cs-CZ" sz="26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cs-CZ" sz="2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cs-CZ" sz="26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nejzazší termín</a:t>
            </a:r>
            <a:endParaRPr lang="cs-CZ" sz="2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  <a:spcBef>
                <a:spcPts val="600"/>
              </a:spcBef>
              <a:defRPr/>
            </a:pPr>
            <a:r>
              <a:rPr lang="cs-CZ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odvedení finančních prostředků (vratky, zisk) do 25.01.2027</a:t>
            </a:r>
            <a:r>
              <a:rPr lang="cs-CZ" altLang="cs-CZ" sz="2800" dirty="0">
                <a:solidFill>
                  <a:srgbClr val="C00000"/>
                </a:solidFill>
                <a:ea typeface="ＭＳ Ｐゴシック" panose="020B0600070205080204" pitchFamily="34" charset="-128"/>
              </a:rPr>
              <a:t> 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defRPr/>
            </a:pPr>
            <a:endParaRPr lang="cs-CZ" altLang="cs-CZ" dirty="0">
              <a:solidFill>
                <a:srgbClr val="C00000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algn="just">
              <a:lnSpc>
                <a:spcPct val="100000"/>
              </a:lnSpc>
              <a:spcBef>
                <a:spcPts val="600"/>
              </a:spcBef>
              <a:defRPr/>
            </a:pPr>
            <a:r>
              <a:rPr lang="cs-CZ" altLang="cs-CZ" sz="26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termín </a:t>
            </a:r>
            <a:r>
              <a:rPr lang="cs-CZ" altLang="cs-CZ" sz="2600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NELZE</a:t>
            </a:r>
            <a:r>
              <a:rPr lang="cs-CZ" altLang="cs-CZ" sz="26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posunout – </a:t>
            </a:r>
            <a:r>
              <a:rPr lang="cs-CZ" altLang="cs-CZ" sz="2600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provazba</a:t>
            </a:r>
            <a:r>
              <a:rPr lang="cs-CZ" altLang="cs-CZ" sz="26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na:</a:t>
            </a:r>
          </a:p>
          <a:p>
            <a:pPr lvl="1" eaLnBrk="1" hangingPunct="1">
              <a:buFont typeface="Wingdings" panose="05000000000000000000" pitchFamily="2" charset="2"/>
              <a:buChar char="Ø"/>
              <a:defRPr/>
            </a:pPr>
            <a:r>
              <a:rPr lang="cs-CZ" altLang="cs-CZ" sz="26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finanční vypořádání kraje vůči státnímu rozpočtu</a:t>
            </a:r>
          </a:p>
          <a:p>
            <a:pPr lvl="1" eaLnBrk="1" hangingPunct="1">
              <a:buFont typeface="Wingdings" panose="05000000000000000000" pitchFamily="2" charset="2"/>
              <a:buChar char="Ø"/>
              <a:defRPr/>
            </a:pPr>
            <a:r>
              <a:rPr lang="cs-CZ" altLang="cs-CZ" sz="26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konečný přehled o čerpání dotace, který kraj podává MPSV ČR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defRPr/>
            </a:pPr>
            <a:endParaRPr lang="cs-CZ" sz="2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572CA83-9EC6-EB4A-813A-E75B719E7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22.10.2026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5F70A4-510F-F04C-8853-B2F377825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Setkání s poskytovateli sociálních služeb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97B5B9-D8B0-F645-A37F-C2085B5EC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8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52594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B1B4BA-DE07-BF5A-CF08-6D7C7B709F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9A1294C2-EBD1-54D5-9D6F-1EE2DC816FE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F45A0929-3D3F-BD85-3872-EFCF41DFDC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69577"/>
            <a:ext cx="10515600" cy="1119562"/>
          </a:xfrm>
        </p:spPr>
        <p:txBody>
          <a:bodyPr anchor="t">
            <a:normAutofit fontScale="90000"/>
          </a:bodyPr>
          <a:lstStyle/>
          <a:p>
            <a:pPr algn="ctr"/>
            <a:r>
              <a:rPr lang="cs-CZ" altLang="cs-CZ" sz="3600" b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Finanční vypořádání dotace a předložení podkladů pro přezkoumání VP za rok 2026</a:t>
            </a:r>
            <a:br>
              <a:rPr lang="cs-CZ" altLang="cs-CZ" sz="3600" b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</a:br>
            <a:br>
              <a:rPr lang="cs-CZ" altLang="cs-CZ" sz="3600" b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</a:br>
            <a:br>
              <a:rPr lang="cs-CZ" altLang="cs-CZ" sz="3600" b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</a:br>
            <a:endParaRPr lang="cs-CZ" sz="3600" dirty="0">
              <a:solidFill>
                <a:schemeClr val="tx2"/>
              </a:solidFill>
              <a:latin typeface="Arial" panose="020B0604020202020204" pitchFamily="34" charset="0"/>
              <a:ea typeface="Inter" panose="02000503000000020004" pitchFamily="2" charset="0"/>
              <a:cs typeface="Arial" panose="020B0604020202020204" pitchFamily="34" charset="0"/>
            </a:endParaRPr>
          </a:p>
        </p:txBody>
      </p:sp>
      <p:sp>
        <p:nvSpPr>
          <p:cNvPr id="19" name="Zástupný obsah 18">
            <a:extLst>
              <a:ext uri="{FF2B5EF4-FFF2-40B4-BE49-F238E27FC236}">
                <a16:creationId xmlns:a16="http://schemas.microsoft.com/office/drawing/2014/main" id="{6F006A42-9742-25DF-F847-2EC3D99CB8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66122"/>
            <a:ext cx="10515600" cy="3863215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spcBef>
                <a:spcPts val="600"/>
              </a:spcBef>
              <a:defRPr/>
            </a:pPr>
            <a:r>
              <a:rPr lang="cs-CZ" sz="2600" dirty="0">
                <a:latin typeface="Arial" panose="020B0604020202020204" pitchFamily="34" charset="0"/>
                <a:cs typeface="Arial" panose="020B0604020202020204" pitchFamily="34" charset="0"/>
              </a:rPr>
              <a:t>podávají všichni POVĚŘENÍ poskytovatelé sociálních služeb, pokud obdrželi finanční prostředky určené na poskytování sociálních služeb z kraje – tedy i ti, kteří neobdrželi dotaci v Podprogramu č. 1 (např. IP, P2 …)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defRPr/>
            </a:pPr>
            <a:r>
              <a:rPr lang="cs-CZ" altLang="cs-CZ" sz="26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finanční vypořádání podávat pouze prostřednictvím aplikace </a:t>
            </a:r>
            <a:r>
              <a:rPr lang="cs-CZ" altLang="cs-CZ" sz="2600" dirty="0" err="1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KISSoS</a:t>
            </a:r>
            <a:r>
              <a:rPr lang="cs-CZ" altLang="cs-CZ" sz="26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, jiný způsob není přípustný (např. DS, e-mail, …)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defRPr/>
            </a:pPr>
            <a:endParaRPr lang="cs-CZ" altLang="cs-CZ" sz="2600" dirty="0"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DB77F9C-813C-6A06-88A2-1013556135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22.10.2026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3C24E78-FC26-F546-2BD5-BF6229D455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Ekonomická sekce</a:t>
            </a:r>
          </a:p>
          <a:p>
            <a:endParaRPr lang="cs-CZ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C07CCE5-EA22-DABD-D7B9-82E6890CCF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9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0E6E6BE0-E8B9-0EF0-EBE2-F9AF400E85C8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66560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85D1CE5D-F808-2E45-8B02-BFE390F6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39907"/>
            <a:ext cx="10515600" cy="949232"/>
          </a:xfrm>
        </p:spPr>
        <p:txBody>
          <a:bodyPr anchor="t">
            <a:normAutofit fontScale="90000"/>
          </a:bodyPr>
          <a:lstStyle/>
          <a:p>
            <a:pPr algn="ctr"/>
            <a:r>
              <a:rPr lang="cs-CZ" altLang="cs-CZ" sz="3600" b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Finanční vypořádání dotace a předložení podkladů pro přezkoumání VP za rok 2026</a:t>
            </a:r>
            <a:br>
              <a:rPr lang="cs-CZ" altLang="cs-CZ" sz="3600" b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</a:br>
            <a:br>
              <a:rPr lang="cs-CZ" altLang="cs-CZ" sz="3600" b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</a:br>
            <a:br>
              <a:rPr lang="cs-CZ" altLang="cs-CZ" sz="3600" b="1" dirty="0">
                <a:solidFill>
                  <a:srgbClr val="0060A8"/>
                </a:solidFill>
                <a:ea typeface="ＭＳ Ｐゴシック" panose="020B0600070205080204" pitchFamily="34" charset="-128"/>
              </a:rPr>
            </a:br>
            <a:endParaRPr lang="cs-CZ" sz="3600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19" name="Zástupný obsah 18">
            <a:extLst>
              <a:ext uri="{FF2B5EF4-FFF2-40B4-BE49-F238E27FC236}">
                <a16:creationId xmlns:a16="http://schemas.microsoft.com/office/drawing/2014/main" id="{EAB38407-8379-8D4F-A618-E210078435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66122"/>
            <a:ext cx="10515600" cy="3863215"/>
          </a:xfrm>
        </p:spPr>
        <p:txBody>
          <a:bodyPr>
            <a:normAutofit/>
          </a:bodyPr>
          <a:lstStyle/>
          <a:p>
            <a:pPr lvl="0" algn="just">
              <a:lnSpc>
                <a:spcPct val="100000"/>
              </a:lnSpc>
              <a:spcBef>
                <a:spcPts val="600"/>
              </a:spcBef>
              <a:defRPr/>
            </a:pPr>
            <a:r>
              <a:rPr lang="cs-CZ" altLang="cs-CZ" sz="2600" dirty="0">
                <a:latin typeface="Arial" panose="020B0604020202020204" pitchFamily="34" charset="0"/>
                <a:cs typeface="Arial" panose="020B0604020202020204" pitchFamily="34" charset="0"/>
              </a:rPr>
              <a:t>neprovedení vypořádání dotace nebo nedodržení termínu pro vypořádání je důvodem pro neposkytnutí dotace na následující rok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defRPr/>
            </a:pPr>
            <a:r>
              <a:rPr lang="cs-CZ" altLang="cs-CZ" sz="2600" dirty="0">
                <a:latin typeface="Arial" panose="020B0604020202020204" pitchFamily="34" charset="0"/>
                <a:cs typeface="Arial" panose="020B0604020202020204" pitchFamily="34" charset="0"/>
              </a:rPr>
              <a:t>vrácené finanční prostředky z Podprogramu č. 1 kraj odvádí zpět MPSV (přednostně vracet do Podprogramu č. 2 – rozpočet OK)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defRPr/>
            </a:pPr>
            <a:r>
              <a:rPr lang="cs-CZ" altLang="cs-CZ" sz="2600" dirty="0">
                <a:latin typeface="Arial" panose="020B0604020202020204" pitchFamily="34" charset="0"/>
                <a:cs typeface="Arial" panose="020B0604020202020204" pitchFamily="34" charset="0"/>
              </a:rPr>
              <a:t>informaci o vratce do P2 uveďte do políčka „Poznámka“. Rovněž i krátké odůvodnění vratky do P1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defRPr/>
            </a:pPr>
            <a:r>
              <a:rPr lang="cs-CZ" altLang="cs-CZ" sz="2600" dirty="0">
                <a:latin typeface="Arial" panose="020B0604020202020204" pitchFamily="34" charset="0"/>
                <a:cs typeface="Arial" panose="020B0604020202020204" pitchFamily="34" charset="0"/>
              </a:rPr>
              <a:t>pro opravu FV a VP j</a:t>
            </a:r>
            <a:r>
              <a:rPr lang="cs-CZ" altLang="cs-CZ" sz="26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e možno využít otevření aplikace od 01.04. do 31.05 (k podání aktualizace finančního vypořádání)</a:t>
            </a:r>
          </a:p>
          <a:p>
            <a:pPr algn="just">
              <a:spcBef>
                <a:spcPts val="600"/>
              </a:spcBef>
              <a:defRPr/>
            </a:pPr>
            <a:endParaRPr lang="cs-CZ" altLang="cs-CZ" sz="2600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572CA83-9EC6-EB4A-813A-E75B719E7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22.10.2026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5F70A4-510F-F04C-8853-B2F377825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Setkání s poskytovateli sociálních služeb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97B5B9-D8B0-F645-A37F-C2085B5EC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10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46147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Skupina 13">
            <a:extLst>
              <a:ext uri="{FF2B5EF4-FFF2-40B4-BE49-F238E27FC236}">
                <a16:creationId xmlns:a16="http://schemas.microsoft.com/office/drawing/2014/main" id="{1F89291F-BFF3-F149-8545-E5BD693BB10A}"/>
              </a:ext>
            </a:extLst>
          </p:cNvPr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7" name="Obdélník 6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20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8" name="Grafický objekt 7">
              <a:extLst>
                <a:ext uri="{FF2B5EF4-FFF2-40B4-BE49-F238E27FC236}">
                  <a16:creationId xmlns:a16="http://schemas.microsoft.com/office/drawing/2014/main" id="{8F093256-8D25-044F-BFF0-EF923A8BDF24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C2A064BA-43CA-F941-BCEA-9499EDA1D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6369" y="3636974"/>
            <a:ext cx="6751435" cy="1533451"/>
          </a:xfrm>
        </p:spPr>
        <p:txBody>
          <a:bodyPr anchor="b">
            <a:normAutofit fontScale="90000"/>
          </a:bodyPr>
          <a:lstStyle/>
          <a:p>
            <a:r>
              <a:rPr lang="pt-BR" altLang="cs-CZ" b="1" i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Podprogram č. 2 </a:t>
            </a:r>
            <a:r>
              <a:rPr lang="cs-CZ" altLang="cs-CZ" b="1" i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– dotace z rozpočtu OK určená na poskytování služeb 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30E3B1F-FFD6-DA4C-BD66-F1C7A0B2CB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6370" y="5376396"/>
            <a:ext cx="6751435" cy="935027"/>
          </a:xfrm>
        </p:spPr>
        <p:txBody>
          <a:bodyPr>
            <a:normAutofit/>
          </a:bodyPr>
          <a:lstStyle/>
          <a:p>
            <a:pPr algn="r"/>
            <a:endParaRPr lang="cs-CZ" sz="2000" dirty="0">
              <a:solidFill>
                <a:srgbClr val="00549F"/>
              </a:solidFill>
              <a:latin typeface="Inter" panose="02000503000000020004" pitchFamily="2" charset="0"/>
              <a:ea typeface="Inter" panose="02000503000000020004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76237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85D1CE5D-F808-2E45-8B02-BFE390F6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04047"/>
            <a:ext cx="10515600" cy="680429"/>
          </a:xfrm>
        </p:spPr>
        <p:txBody>
          <a:bodyPr anchor="t">
            <a:normAutofit/>
          </a:bodyPr>
          <a:lstStyle/>
          <a:p>
            <a:pPr algn="ctr"/>
            <a:r>
              <a:rPr lang="cs-CZ" sz="3200" b="1" dirty="0">
                <a:solidFill>
                  <a:schemeClr val="tx2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rPr>
              <a:t>Podprogram č. 2 – rok 2027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572CA83-9EC6-EB4A-813A-E75B719E7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22.10.2026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5F70A4-510F-F04C-8853-B2F377825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Setkání s poskytovateli sociálních služeb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97B5B9-D8B0-F645-A37F-C2085B5EC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12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838200" y="1684476"/>
            <a:ext cx="10515600" cy="4446323"/>
          </a:xfrm>
        </p:spPr>
        <p:txBody>
          <a:bodyPr>
            <a:normAutofit fontScale="92500" lnSpcReduction="10000"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cs-CZ" sz="26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dotace z rozpočtu OK určená na poskytování sociálních služeb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cs-CZ" sz="2600" u="sng" dirty="0">
                <a:latin typeface="Arial" panose="020B0604020202020204" pitchFamily="34" charset="0"/>
                <a:cs typeface="Arial" panose="020B0604020202020204" pitchFamily="34" charset="0"/>
              </a:rPr>
              <a:t>v návrhu rozpočtu na rok 2027</a:t>
            </a:r>
            <a:r>
              <a:rPr lang="cs-CZ" sz="2600" dirty="0">
                <a:latin typeface="Arial" panose="020B0604020202020204" pitchFamily="34" charset="0"/>
                <a:cs typeface="Arial" panose="020B0604020202020204" pitchFamily="34" charset="0"/>
              </a:rPr>
              <a:t> je navrženo </a:t>
            </a:r>
            <a:r>
              <a:rPr lang="cs-CZ" sz="2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120</a:t>
            </a:r>
            <a:r>
              <a:rPr lang="cs-CZ" sz="26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000 000 Kč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cs-CZ" sz="2600" u="sng" dirty="0">
                <a:latin typeface="Arial" panose="020B0604020202020204" pitchFamily="34" charset="0"/>
                <a:cs typeface="Arial" panose="020B0604020202020204" pitchFamily="34" charset="0"/>
              </a:rPr>
              <a:t>alokace </a:t>
            </a:r>
            <a:r>
              <a:rPr lang="cs-CZ" sz="2600" dirty="0">
                <a:latin typeface="Arial" panose="020B0604020202020204" pitchFamily="34" charset="0"/>
                <a:cs typeface="Arial" panose="020B0604020202020204" pitchFamily="34" charset="0"/>
              </a:rPr>
              <a:t>do Podprogramu č. 2 na rok 2027 bude schválena  ZOK dne 14.12.2026 a její výše bude uvedena ve vyhlášení výzvy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cs-CZ" sz="2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vyhlášení výzvy - do 28. 2. 2027 </a:t>
            </a:r>
          </a:p>
          <a:p>
            <a:pPr algn="just"/>
            <a:r>
              <a:rPr lang="cs-CZ" sz="2600" dirty="0">
                <a:latin typeface="Arial" panose="020B0604020202020204" pitchFamily="34" charset="0"/>
                <a:cs typeface="Arial" panose="020B0604020202020204" pitchFamily="34" charset="0"/>
              </a:rPr>
              <a:t>sběr žádostí – zpravidla od pol. března do pol. dubna (bude upřesněno ve vyhlášení výzvy) prostřednictvím  systému RAP</a:t>
            </a:r>
          </a:p>
          <a:p>
            <a:pPr algn="just"/>
            <a:r>
              <a:rPr lang="cs-CZ" sz="2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rozdělení dotace bude schvalovat ZOK v červnu 2027</a:t>
            </a:r>
          </a:p>
          <a:p>
            <a:pPr algn="just"/>
            <a:r>
              <a:rPr lang="cs-CZ" sz="2600" dirty="0">
                <a:latin typeface="Arial" panose="020B0604020202020204" pitchFamily="34" charset="0"/>
                <a:cs typeface="Arial" panose="020B0604020202020204" pitchFamily="34" charset="0"/>
              </a:rPr>
              <a:t>oprávnění žadatelé – příjemci dotace z Podprogramu č. 1. s výjimkou PO a obcí; poskytovatelé SS zařazených do Sítě SS  financ. prostřednictvím Programu podpory B, s výjimkou PO a obcí</a:t>
            </a:r>
          </a:p>
          <a:p>
            <a:pPr algn="just"/>
            <a:endParaRPr lang="cs-CZ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spcBef>
                <a:spcPts val="600"/>
              </a:spcBef>
              <a:spcAft>
                <a:spcPts val="600"/>
              </a:spcAft>
              <a:buNone/>
            </a:pPr>
            <a:endParaRPr lang="cs-CZ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57685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85D1CE5D-F808-2E45-8B02-BFE390F6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41295"/>
            <a:ext cx="10515600" cy="579770"/>
          </a:xfrm>
        </p:spPr>
        <p:txBody>
          <a:bodyPr anchor="t">
            <a:normAutofit fontScale="90000"/>
          </a:bodyPr>
          <a:lstStyle/>
          <a:p>
            <a:pPr algn="ctr"/>
            <a:r>
              <a:rPr lang="cs-CZ" sz="3600" b="1" dirty="0">
                <a:solidFill>
                  <a:schemeClr val="tx2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rPr>
              <a:t>Podprogram č. 2 – finanční vyúčtování za rok 2026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572CA83-9EC6-EB4A-813A-E75B719E7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22.10.2026</a:t>
            </a:r>
          </a:p>
          <a:p>
            <a:endParaRPr lang="cs-CZ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5F70A4-510F-F04C-8853-B2F377825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Setkání s poskytovateli sociálních služeb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97B5B9-D8B0-F645-A37F-C2085B5EC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13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838200" y="1837426"/>
            <a:ext cx="10515600" cy="4293374"/>
          </a:xfrm>
        </p:spPr>
        <p:txBody>
          <a:bodyPr>
            <a:noAutofit/>
          </a:bodyPr>
          <a:lstStyle/>
          <a:p>
            <a:pPr algn="just"/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finanční vyúčtování dotace </a:t>
            </a:r>
            <a:r>
              <a:rPr lang="cs-CZ" altLang="cs-CZ" sz="24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předložit v termínu </a:t>
            </a:r>
            <a:r>
              <a:rPr lang="cs-CZ" altLang="cs-CZ" sz="2400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do 15.02</a:t>
            </a:r>
            <a:r>
              <a:rPr lang="cs-CZ" altLang="cs-CZ" sz="24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.</a:t>
            </a:r>
            <a:r>
              <a:rPr lang="cs-CZ" altLang="cs-CZ" sz="2400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2027 </a:t>
            </a:r>
            <a:r>
              <a:rPr lang="cs-CZ" altLang="cs-CZ" sz="24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přes systém RAP</a:t>
            </a:r>
          </a:p>
          <a:p>
            <a:pPr>
              <a:lnSpc>
                <a:spcPct val="100000"/>
              </a:lnSpc>
              <a:spcBef>
                <a:spcPts val="600"/>
              </a:spcBef>
              <a:defRPr/>
            </a:pPr>
            <a:r>
              <a:rPr lang="cs-CZ" altLang="cs-CZ" sz="24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systém RAP umožňuje formulář opětovně ukládat a upravovat až do jeho odeslání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defRPr/>
            </a:pPr>
            <a:r>
              <a:rPr lang="cs-CZ" altLang="cs-CZ" sz="24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do formuláře FV je možné vkládat i přílohy – účetní doklady, faktury, paragony, kopie bankovních výpisů, výdajové pokladní doklady</a:t>
            </a:r>
          </a:p>
          <a:p>
            <a:pPr>
              <a:lnSpc>
                <a:spcPct val="100000"/>
              </a:lnSpc>
              <a:spcBef>
                <a:spcPts val="600"/>
              </a:spcBef>
              <a:defRPr/>
            </a:pPr>
            <a:r>
              <a:rPr lang="cs-CZ" altLang="cs-CZ" sz="24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využít připravených formulářů:</a:t>
            </a:r>
          </a:p>
          <a:p>
            <a:pPr lvl="1">
              <a:lnSpc>
                <a:spcPct val="100000"/>
              </a:lnSpc>
              <a:spcBef>
                <a:spcPts val="600"/>
              </a:spcBef>
              <a:defRPr/>
            </a:pPr>
            <a:r>
              <a:rPr lang="cs-CZ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Příloha č. 3 – Informace o realizaci projektu</a:t>
            </a:r>
          </a:p>
          <a:p>
            <a:pPr marL="514350" lvl="1" indent="0">
              <a:lnSpc>
                <a:spcPct val="100000"/>
              </a:lnSpc>
              <a:spcBef>
                <a:spcPts val="600"/>
              </a:spcBef>
              <a:buNone/>
              <a:defRPr/>
            </a:pPr>
            <a:r>
              <a:rPr lang="cs-CZ" altLang="cs-CZ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+ případně </a:t>
            </a:r>
            <a:r>
              <a:rPr lang="cs-CZ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Příloha č. 4 – </a:t>
            </a:r>
            <a:r>
              <a:rPr lang="cs-CZ" altLang="cs-CZ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Avízo vrácení finančních prostředků</a:t>
            </a:r>
          </a:p>
          <a:p>
            <a:pPr>
              <a:lnSpc>
                <a:spcPct val="100000"/>
              </a:lnSpc>
              <a:spcBef>
                <a:spcPts val="600"/>
              </a:spcBef>
              <a:defRPr/>
            </a:pPr>
            <a:r>
              <a:rPr lang="cs-CZ" altLang="cs-CZ" sz="2400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do 28.02.2027 </a:t>
            </a:r>
            <a:r>
              <a:rPr lang="cs-CZ" altLang="cs-CZ" sz="24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vrátit na účet zřizovatele nevyčerpané finanční prostředky 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064434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Skupina 13">
            <a:extLst>
              <a:ext uri="{FF2B5EF4-FFF2-40B4-BE49-F238E27FC236}">
                <a16:creationId xmlns:a16="http://schemas.microsoft.com/office/drawing/2014/main" id="{1F89291F-BFF3-F149-8545-E5BD693BB10A}"/>
              </a:ext>
            </a:extLst>
          </p:cNvPr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7" name="Obdélník 6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20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8" name="Grafický objekt 7">
              <a:extLst>
                <a:ext uri="{FF2B5EF4-FFF2-40B4-BE49-F238E27FC236}">
                  <a16:creationId xmlns:a16="http://schemas.microsoft.com/office/drawing/2014/main" id="{8F093256-8D25-044F-BFF0-EF923A8BDF24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C2A064BA-43CA-F941-BCEA-9499EDA1D9B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altLang="cs-CZ" b="1" i="1" dirty="0">
                <a:latin typeface="Arial" panose="020B0604020202020204" pitchFamily="34" charset="0"/>
                <a:cs typeface="Arial" panose="020B0604020202020204" pitchFamily="34" charset="0"/>
              </a:rPr>
              <a:t>Změny v Programu finanční podpory poskytování sociálních služeb v Olomouckém kraji (PFP)</a:t>
            </a: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87490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85D1CE5D-F808-2E45-8B02-BFE390F6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04048"/>
            <a:ext cx="10515600" cy="681890"/>
          </a:xfrm>
        </p:spPr>
        <p:txBody>
          <a:bodyPr anchor="t">
            <a:normAutofit/>
          </a:bodyPr>
          <a:lstStyle/>
          <a:p>
            <a:pPr algn="ctr"/>
            <a:r>
              <a:rPr lang="cs-CZ" sz="3200" b="1" dirty="0">
                <a:solidFill>
                  <a:schemeClr val="tx2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rPr>
              <a:t>Popis změn v PFP  </a:t>
            </a:r>
          </a:p>
        </p:txBody>
      </p:sp>
      <p:sp>
        <p:nvSpPr>
          <p:cNvPr id="19" name="Zástupný obsah 18">
            <a:extLst>
              <a:ext uri="{FF2B5EF4-FFF2-40B4-BE49-F238E27FC236}">
                <a16:creationId xmlns:a16="http://schemas.microsoft.com/office/drawing/2014/main" id="{EAB38407-8379-8D4F-A618-E210078435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57084"/>
            <a:ext cx="10515600" cy="4372254"/>
          </a:xfrm>
        </p:spPr>
        <p:txBody>
          <a:bodyPr>
            <a:normAutofit fontScale="92500" lnSpcReduction="10000"/>
          </a:bodyPr>
          <a:lstStyle/>
          <a:p>
            <a:pPr marL="0" lvl="0" indent="0">
              <a:buNone/>
            </a:pP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cs-CZ" b="1" u="sng" dirty="0">
                <a:latin typeface="Arial" panose="020B0604020202020204" pitchFamily="34" charset="0"/>
                <a:cs typeface="Arial" panose="020B0604020202020204" pitchFamily="34" charset="0"/>
              </a:rPr>
              <a:t>Obecná část </a:t>
            </a:r>
          </a:p>
          <a:p>
            <a:pPr lvl="0" algn="just"/>
            <a:r>
              <a:rPr lang="cs-CZ" dirty="0"/>
              <a:t>V</a:t>
            </a:r>
            <a:r>
              <a:rPr lang="cs-CZ" sz="2600" dirty="0"/>
              <a:t> obecné části byla upravena terminologie a upřesněno znění některých ustanovení.</a:t>
            </a:r>
          </a:p>
          <a:p>
            <a:pPr lvl="0" algn="just"/>
            <a:r>
              <a:rPr lang="cs-CZ" sz="2600" dirty="0"/>
              <a:t>V příloze č. 1 a 2 obecné části byly blíže specifikovány uznatelné a neuznatelné výdaje (náklady).</a:t>
            </a:r>
          </a:p>
          <a:p>
            <a:pPr marL="0" indent="0" algn="just">
              <a:spcBef>
                <a:spcPts val="1200"/>
              </a:spcBef>
              <a:buNone/>
              <a:defRPr/>
            </a:pPr>
            <a:r>
              <a:rPr lang="cs-CZ" b="1" dirty="0">
                <a:solidFill>
                  <a:schemeClr val="tx2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rPr>
              <a:t>  </a:t>
            </a:r>
            <a:r>
              <a:rPr lang="cs-CZ" b="1" u="sng" dirty="0">
                <a:solidFill>
                  <a:schemeClr val="tx2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rPr>
              <a:t>Podprogram č. 1 </a:t>
            </a:r>
          </a:p>
          <a:p>
            <a:pPr algn="just">
              <a:spcBef>
                <a:spcPts val="1200"/>
              </a:spcBef>
              <a:defRPr/>
            </a:pPr>
            <a:r>
              <a:rPr lang="cs-CZ" sz="2600" dirty="0"/>
              <a:t>V Podprogramu č. 1 bylo upřesněno znění některých ustanovení.</a:t>
            </a:r>
          </a:p>
          <a:p>
            <a:pPr marL="0" indent="0">
              <a:buNone/>
            </a:pPr>
            <a:r>
              <a:rPr lang="cs-CZ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cs-CZ" b="1" u="sng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Podprogram č. 2</a:t>
            </a:r>
          </a:p>
          <a:p>
            <a:pPr lvl="0"/>
            <a:r>
              <a:rPr lang="cs-CZ" sz="2600" dirty="0"/>
              <a:t>V Podprogramu č. 2 bylo upřesněno znění některých ustanovení.</a:t>
            </a:r>
          </a:p>
          <a:p>
            <a:pPr lvl="0"/>
            <a:r>
              <a:rPr lang="cs-CZ" sz="2600" dirty="0"/>
              <a:t>Byla vložena nová příloha č. 1 Podprogramu – aktuální vzor žádosti.</a:t>
            </a:r>
          </a:p>
          <a:p>
            <a:pPr marL="0" indent="0" algn="just">
              <a:spcBef>
                <a:spcPts val="1200"/>
              </a:spcBef>
              <a:buNone/>
              <a:defRPr/>
            </a:pP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572CA83-9EC6-EB4A-813A-E75B719E7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22.10.2026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5F70A4-510F-F04C-8853-B2F377825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Setkání s poskytovateli sociálních služeb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97B5B9-D8B0-F645-A37F-C2085B5EC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15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12946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7978256-E6C2-16D0-EA07-1D1265A4A0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79929"/>
            <a:ext cx="10515600" cy="975279"/>
          </a:xfrm>
        </p:spPr>
        <p:txBody>
          <a:bodyPr>
            <a:normAutofit/>
          </a:bodyPr>
          <a:lstStyle/>
          <a:p>
            <a:r>
              <a:rPr lang="cs-CZ" sz="3200" b="1" dirty="0">
                <a:solidFill>
                  <a:schemeClr val="tx2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rPr>
              <a:t>    Dotační program pro sociální oblast 2027</a:t>
            </a:r>
            <a:br>
              <a:rPr lang="cs-CZ" sz="3200" b="1" dirty="0">
                <a:solidFill>
                  <a:schemeClr val="tx2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rPr>
            </a:br>
            <a:r>
              <a:rPr lang="cs-CZ" sz="3200" b="1" dirty="0">
                <a:solidFill>
                  <a:schemeClr val="tx2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rPr>
              <a:t>               </a:t>
            </a:r>
            <a:r>
              <a:rPr lang="cs-CZ" sz="2200" b="1" dirty="0">
                <a:solidFill>
                  <a:schemeClr val="tx2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rPr>
              <a:t>(předpokládaná alokace a kontaktní osoby) </a:t>
            </a:r>
            <a:endParaRPr lang="cs-CZ" sz="22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74017A9-9A1F-86AE-C281-3B8A470D1C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17347"/>
            <a:ext cx="10515600" cy="4159544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</a:t>
            </a:r>
            <a:r>
              <a:rPr lang="cs-CZ" sz="2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Sběr žádostí:  25. 1. – 5. 2. 2027</a:t>
            </a:r>
            <a:endParaRPr lang="cs-CZ" sz="2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DT č. 1 – Podpora prevence kriminality – 2,5 mil. Kč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cs-CZ" sz="2200" dirty="0">
                <a:latin typeface="Arial" panose="020B0604020202020204" pitchFamily="34" charset="0"/>
                <a:cs typeface="Arial" panose="020B0604020202020204" pitchFamily="34" charset="0"/>
              </a:rPr>
              <a:t>Mgr. Michal Poláček, tel. 585 508 604; Ing. Michaela Miklendová, tel. 585 508 239  </a:t>
            </a:r>
          </a:p>
          <a:p>
            <a:pPr marL="0" indent="0">
              <a:buNone/>
            </a:pPr>
            <a:r>
              <a:rPr lang="cs-CZ" sz="22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         (admin. smluv, vyplácení, finanční vyúčtování) 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DT č. 2 – Podpora prorodinných aktivit – 5 mil. Kč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cs-CZ" sz="2200" dirty="0">
                <a:latin typeface="Arial" panose="020B0604020202020204" pitchFamily="34" charset="0"/>
                <a:cs typeface="Arial" panose="020B0604020202020204" pitchFamily="34" charset="0"/>
              </a:rPr>
              <a:t>Mgr. Lucie Brlková, tel. 585 508 572; Ing. Michaela Miklendová, tel. 585 508 239</a:t>
            </a:r>
          </a:p>
          <a:p>
            <a:pPr marL="0" indent="0">
              <a:buNone/>
            </a:pPr>
            <a:r>
              <a:rPr lang="cs-CZ" sz="22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      (admin. smluv, vyplácení, finanční vyúčtování) 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DT č. 3 – Podpora aktivit směřujících k soc. začleň. – 3,9 mil. Kč  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cs-CZ" sz="2200" dirty="0">
                <a:latin typeface="Arial" panose="020B0604020202020204" pitchFamily="34" charset="0"/>
                <a:cs typeface="Arial" panose="020B0604020202020204" pitchFamily="34" charset="0"/>
              </a:rPr>
              <a:t>Bc. Lucie Michalíková, tel. 585 508 235                    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DT č. 4 – Podpora infrastruktury SS na území OK  - 15 mil. Kč </a:t>
            </a:r>
            <a:r>
              <a:rPr lang="cs-CZ" sz="23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invest</a:t>
            </a:r>
            <a:r>
              <a:rPr lang="cs-CZ" sz="23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./</a:t>
            </a:r>
            <a:r>
              <a:rPr lang="cs-CZ" sz="23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neinvest</a:t>
            </a:r>
            <a:r>
              <a:rPr lang="cs-CZ" sz="2300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cs-CZ" sz="23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cs-CZ" sz="2200" dirty="0">
                <a:latin typeface="Arial" panose="020B0604020202020204" pitchFamily="34" charset="0"/>
                <a:cs typeface="Arial" panose="020B0604020202020204" pitchFamily="34" charset="0"/>
              </a:rPr>
              <a:t>Ing. Denisa Starostová, tel. 585 508 216</a:t>
            </a:r>
          </a:p>
          <a:p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D36D4B0-7957-7EF3-16C5-CC7E7D2187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22.10.2026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BA7BD05-769E-DAE1-8173-67F94DCD80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Setkání s poskytovateli sociálních služeb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82A6DFD-996D-C475-5618-CFBF572182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16</a:t>
            </a:fld>
            <a:endParaRPr lang="cs-CZ"/>
          </a:p>
        </p:txBody>
      </p:sp>
      <p:cxnSp>
        <p:nvCxnSpPr>
          <p:cNvPr id="7" name="Přímá spojnice 6">
            <a:extLst>
              <a:ext uri="{FF2B5EF4-FFF2-40B4-BE49-F238E27FC236}">
                <a16:creationId xmlns:a16="http://schemas.microsoft.com/office/drawing/2014/main" id="{6F610CE5-1D94-D4EC-73F8-7829F461B867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51913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223FC0-A2D0-B792-6ABE-5ABBA39C88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732637E-B90D-F422-25D6-0E0BDD49A5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79929"/>
            <a:ext cx="10515600" cy="975279"/>
          </a:xfrm>
        </p:spPr>
        <p:txBody>
          <a:bodyPr>
            <a:normAutofit/>
          </a:bodyPr>
          <a:lstStyle/>
          <a:p>
            <a:r>
              <a:rPr lang="cs-CZ" sz="3200" b="1" dirty="0">
                <a:solidFill>
                  <a:schemeClr val="tx2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rPr>
              <a:t>    Další dotační programy v oblasti sociální v r. 2027</a:t>
            </a:r>
            <a:br>
              <a:rPr lang="cs-CZ" sz="3200" b="1" dirty="0">
                <a:solidFill>
                  <a:schemeClr val="tx2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rPr>
            </a:br>
            <a:r>
              <a:rPr lang="cs-CZ" sz="3200" b="1" dirty="0">
                <a:solidFill>
                  <a:schemeClr val="tx2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rPr>
              <a:t>               </a:t>
            </a:r>
            <a:r>
              <a:rPr lang="cs-CZ" sz="2200" b="1" dirty="0">
                <a:solidFill>
                  <a:schemeClr val="tx2"/>
                </a:solidFill>
                <a:latin typeface="Arial" panose="020B0604020202020204" pitchFamily="34" charset="0"/>
                <a:ea typeface="Inter" panose="02000503000000020004" pitchFamily="2" charset="0"/>
                <a:cs typeface="Arial" panose="020B0604020202020204" pitchFamily="34" charset="0"/>
              </a:rPr>
              <a:t>(předpokládaná alokace a kontaktní osoby)</a:t>
            </a:r>
            <a:endParaRPr lang="cs-CZ" sz="22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0608BC0-A9FE-49F4-6016-BF7E228776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92176"/>
            <a:ext cx="10515600" cy="4339891"/>
          </a:xfrm>
        </p:spPr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Program na podporu sociální práce v obcích Olomouckého kraje  (3 mil. Kč) </a:t>
            </a:r>
          </a:p>
          <a:p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Mgr. Olga Nepšinská, tel. 585 508 451; Bc. Lucie Michalíková, tel. 585 508 235</a:t>
            </a:r>
          </a:p>
          <a:p>
            <a:pPr marL="0" indent="0">
              <a:buNone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         (admin. smluv, vyplácení, finanční vyúčtování)  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cs-CZ" sz="2200" b="1" dirty="0">
                <a:solidFill>
                  <a:srgbClr val="C4262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Sběr žádostí:  02, 03 2027 (konkrétní termín bude uveden v pravidlech při vyhlášení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cs-CZ" sz="2200" b="1" dirty="0">
                <a:solidFill>
                  <a:srgbClr val="C4262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DP v ROK v prosinci 2026)</a:t>
            </a:r>
          </a:p>
          <a:p>
            <a:pPr>
              <a:buFont typeface="Wingdings" panose="05000000000000000000" pitchFamily="2" charset="2"/>
              <a:buChar char="Ø"/>
            </a:pP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pt-BR" sz="2400" b="1" dirty="0">
                <a:latin typeface="Arial" panose="020B0604020202020204" pitchFamily="34" charset="0"/>
                <a:cs typeface="Arial" panose="020B0604020202020204" pitchFamily="34" charset="0"/>
              </a:rPr>
              <a:t>Víceletá podpora pro oblast protidrogové prevence 2027 – 2028</a:t>
            </a:r>
            <a:r>
              <a:rPr 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  (5 mil. Kč)</a:t>
            </a:r>
          </a:p>
          <a:p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Mgr. Zuzana Starostová, tel. 585 508 575; Bc. Lucie Michalíková, tel. 585 508 235</a:t>
            </a:r>
          </a:p>
          <a:p>
            <a:pPr marL="0" indent="0">
              <a:buNone/>
            </a:pPr>
            <a:r>
              <a:rPr 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              (admin. smluv, vyplácení, finanční vyúčtování)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cs-CZ" sz="2400" b="1" dirty="0">
                <a:solidFill>
                  <a:srgbClr val="C4262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cs-CZ" sz="2200" b="1" dirty="0">
                <a:solidFill>
                  <a:srgbClr val="C4262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Sběr žádostí:  04 2027 (konkrétní termín bude uveden v pravidlech při vyhlášení    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cs-CZ" sz="2200" b="1" dirty="0">
                <a:solidFill>
                  <a:srgbClr val="C4262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DP v ROK v  březnu 2027)</a:t>
            </a:r>
          </a:p>
          <a:p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4C855B5-074E-BEC0-8738-C6095150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22.10.2026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CC44C2E-308F-D276-F63E-1806BC021C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Setkání s poskytovateli sociálních služeb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B448822-BEE0-7C6E-88BA-7C318428F0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17</a:t>
            </a:fld>
            <a:endParaRPr lang="cs-CZ"/>
          </a:p>
        </p:txBody>
      </p:sp>
      <p:cxnSp>
        <p:nvCxnSpPr>
          <p:cNvPr id="7" name="Přímá spojnice 6">
            <a:extLst>
              <a:ext uri="{FF2B5EF4-FFF2-40B4-BE49-F238E27FC236}">
                <a16:creationId xmlns:a16="http://schemas.microsoft.com/office/drawing/2014/main" id="{1048F334-1870-F5F0-784F-08D7403ECB32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82247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85D1CE5D-F808-2E45-8B02-BFE390F6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4925"/>
            <a:ext cx="10515600" cy="684213"/>
          </a:xfrm>
        </p:spPr>
        <p:txBody>
          <a:bodyPr anchor="t">
            <a:normAutofit fontScale="90000"/>
          </a:bodyPr>
          <a:lstStyle/>
          <a:p>
            <a:r>
              <a:rPr lang="cs-CZ" altLang="cs-CZ" sz="3600" b="1" dirty="0">
                <a:solidFill>
                  <a:srgbClr val="0060A8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Děkuji za pozornost</a:t>
            </a:r>
            <a:br>
              <a:rPr lang="cs-CZ" altLang="cs-CZ" sz="3600" b="1" dirty="0">
                <a:solidFill>
                  <a:srgbClr val="0060A8"/>
                </a:solidFill>
                <a:ea typeface="ＭＳ Ｐゴシック" panose="020B0600070205080204" pitchFamily="34" charset="-128"/>
              </a:rPr>
            </a:br>
            <a:endParaRPr lang="cs-CZ" sz="3600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572CA83-9EC6-EB4A-813A-E75B719E7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22.10.2026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5F70A4-510F-F04C-8853-B2F377825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Setkání s poskytovateli sociálních služeb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97B5B9-D8B0-F645-A37F-C2085B5EC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18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  <a:defRPr/>
            </a:pPr>
            <a:endParaRPr lang="cs-CZ" altLang="cs-CZ" dirty="0">
              <a:ea typeface="ＭＳ Ｐゴシック" charset="-128"/>
            </a:endParaRPr>
          </a:p>
          <a:p>
            <a:pPr>
              <a:buNone/>
              <a:defRPr/>
            </a:pPr>
            <a:endParaRPr lang="cs-CZ" altLang="cs-CZ" dirty="0">
              <a:ea typeface="ＭＳ Ｐゴシック" charset="-128"/>
            </a:endParaRPr>
          </a:p>
          <a:p>
            <a:pPr>
              <a:buNone/>
              <a:defRPr/>
            </a:pPr>
            <a:r>
              <a:rPr lang="cs-CZ" altLang="cs-CZ"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Martina </a:t>
            </a:r>
            <a:r>
              <a:rPr lang="cs-CZ" altLang="cs-CZ" dirty="0"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Bernátová</a:t>
            </a:r>
          </a:p>
          <a:p>
            <a:pPr>
              <a:buNone/>
              <a:defRPr/>
            </a:pPr>
            <a:r>
              <a:rPr lang="cs-CZ" altLang="cs-CZ" dirty="0"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Krajský úřad Olomouckého kraje</a:t>
            </a:r>
          </a:p>
          <a:p>
            <a:pPr>
              <a:buNone/>
              <a:defRPr/>
            </a:pPr>
            <a:r>
              <a:rPr lang="cs-CZ" altLang="cs-CZ" dirty="0"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odbor sociálních věcí</a:t>
            </a:r>
          </a:p>
          <a:p>
            <a:pPr>
              <a:buNone/>
              <a:defRPr/>
            </a:pPr>
            <a:r>
              <a:rPr lang="cs-CZ" b="0" i="0" u="none" strike="noStrike" dirty="0"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m.bernatova@olkraj.cz</a:t>
            </a:r>
            <a:endParaRPr lang="cs-CZ" b="0" i="0" u="none" strike="noStrike" dirty="0">
              <a:solidFill>
                <a:srgbClr val="333333"/>
              </a:solidFill>
              <a:effectLst/>
              <a:latin typeface="Arial" panose="020B0604020202020204" pitchFamily="34" charset="0"/>
              <a:ea typeface="ＭＳ Ｐゴシック" charset="-128"/>
              <a:cs typeface="Arial" panose="020B0604020202020204" pitchFamily="34" charset="0"/>
            </a:endParaRPr>
          </a:p>
          <a:p>
            <a:pPr>
              <a:buNone/>
              <a:defRPr/>
            </a:pPr>
            <a:r>
              <a:rPr lang="cs-CZ" altLang="cs-CZ" dirty="0"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tel.: 585 508 568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171960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lomoucký kraj">
      <a:dk1>
        <a:srgbClr val="000000"/>
      </a:dk1>
      <a:lt1>
        <a:srgbClr val="FFFFFF"/>
      </a:lt1>
      <a:dk2>
        <a:srgbClr val="02539F"/>
      </a:dk2>
      <a:lt2>
        <a:srgbClr val="E7E6E6"/>
      </a:lt2>
      <a:accent1>
        <a:srgbClr val="02539F"/>
      </a:accent1>
      <a:accent2>
        <a:srgbClr val="58894C"/>
      </a:accent2>
      <a:accent3>
        <a:srgbClr val="C4262D"/>
      </a:accent3>
      <a:accent4>
        <a:srgbClr val="9FBF5B"/>
      </a:accent4>
      <a:accent5>
        <a:srgbClr val="6AB6EA"/>
      </a:accent5>
      <a:accent6>
        <a:srgbClr val="E9BB46"/>
      </a:accent6>
      <a:hlink>
        <a:srgbClr val="0563C1"/>
      </a:hlink>
      <a:folHlink>
        <a:srgbClr val="954F72"/>
      </a:folHlink>
    </a:clrScheme>
    <a:fontScheme name="Inter">
      <a:majorFont>
        <a:latin typeface="Inter"/>
        <a:ea typeface=""/>
        <a:cs typeface=""/>
      </a:majorFont>
      <a:minorFont>
        <a:latin typeface="Inter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 bwMode="auto"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3175" cap="flat" cmpd="sng">
              <a:solidFill>
                <a:srgbClr val="000000"/>
              </a:solidFill>
              <a:prstDash val="solid"/>
              <a:miter lim="400000"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rgbClr val="000000">
                    <a:alpha val="74998"/>
                  </a:srgbClr>
                </a:outerShdw>
              </a:effectLst>
            </a14:hiddenEffects>
          </a:ext>
        </a:extLst>
      </a:spPr>
      <a:bodyPr lIns="38100" tIns="38100" rIns="38100" bIns="38100"/>
      <a:lstStyle>
        <a:defPPr algn="l">
          <a:lnSpc>
            <a:spcPct val="150000"/>
          </a:lnSpc>
          <a:defRPr sz="1400" dirty="0">
            <a:solidFill>
              <a:schemeClr val="tx2"/>
            </a:solidFill>
            <a:ea typeface="+mj-ea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zentace OK.potx" id="{6F3F9BF8-1F67-4B46-B308-B76B3766940E}" vid="{C58A957F-67F5-6440-9449-FF9D378E82FB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Prezentace OK</Template>
  <TotalTime>3316</TotalTime>
  <Words>1377</Words>
  <Application>Microsoft Office PowerPoint</Application>
  <PresentationFormat>Širokoúhlá obrazovka</PresentationFormat>
  <Paragraphs>139</Paragraphs>
  <Slides>18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4" baseType="lpstr">
      <vt:lpstr>ＭＳ Ｐゴシック</vt:lpstr>
      <vt:lpstr>Arial</vt:lpstr>
      <vt:lpstr>Calibri</vt:lpstr>
      <vt:lpstr>Inter</vt:lpstr>
      <vt:lpstr>Wingdings</vt:lpstr>
      <vt:lpstr>Motiv Office</vt:lpstr>
      <vt:lpstr>FINANCOVÁNÍ SOCIÁLNÍCH SLUŽEB</vt:lpstr>
      <vt:lpstr>Podprogram č. 1 – Dotace MPSV </vt:lpstr>
      <vt:lpstr>Podprogram č. 1 – výše dotace MPSV v roce 2026</vt:lpstr>
      <vt:lpstr>Podprogram č. 1  – výše dotace MPSV v roce 2026</vt:lpstr>
      <vt:lpstr>Podprogram č. 1  – výše dotace MPSV v roce 2026</vt:lpstr>
      <vt:lpstr>Podprogram č. 1 – Žádost na rok 2027 </vt:lpstr>
      <vt:lpstr>Podprogram č. 1 – FV dotace a předložení podkladů pro přezkoumání VP za rok 2026 </vt:lpstr>
      <vt:lpstr>Finanční vypořádání dotace a předložení podkladů pro přezkoumání VP za rok 2026   </vt:lpstr>
      <vt:lpstr>Finanční vypořádání dotace a předložení podkladů pro přezkoumání VP za rok 2026   </vt:lpstr>
      <vt:lpstr>Finanční vypořádání dotace a předložení podkladů pro přezkoumání VP za rok 2026   </vt:lpstr>
      <vt:lpstr>Podprogram č. 2 – dotace z rozpočtu OK určená na poskytování služeb </vt:lpstr>
      <vt:lpstr>Podprogram č. 2 – rok 2027</vt:lpstr>
      <vt:lpstr>Podprogram č. 2 – finanční vyúčtování za rok 2026</vt:lpstr>
      <vt:lpstr>Změny v Programu finanční podpory poskytování sociálních služeb v Olomouckém kraji (PFP)</vt:lpstr>
      <vt:lpstr>Popis změn v PFP  </vt:lpstr>
      <vt:lpstr>    Dotační program pro sociální oblast 2027                (předpokládaná alokace a kontaktní osoby) </vt:lpstr>
      <vt:lpstr>    Další dotační programy v oblasti sociální v r. 2027                (předpokládaná alokace a kontaktní osoby)</vt:lpstr>
      <vt:lpstr>Děkuji za pozornost </vt:lpstr>
    </vt:vector>
  </TitlesOfParts>
  <Company>VDI0101W10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Niče Luděk</dc:creator>
  <cp:lastModifiedBy>Bernátová Martina</cp:lastModifiedBy>
  <cp:revision>168</cp:revision>
  <cp:lastPrinted>2025-10-29T06:02:33Z</cp:lastPrinted>
  <dcterms:created xsi:type="dcterms:W3CDTF">2022-03-10T07:10:19Z</dcterms:created>
  <dcterms:modified xsi:type="dcterms:W3CDTF">2026-10-20T13:14:50Z</dcterms:modified>
</cp:coreProperties>
</file>