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0"/>
  </p:notesMasterIdLst>
  <p:sldIdLst>
    <p:sldId id="291" r:id="rId2"/>
    <p:sldId id="314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13" r:id="rId13"/>
    <p:sldId id="298" r:id="rId14"/>
    <p:sldId id="309" r:id="rId15"/>
    <p:sldId id="310" r:id="rId16"/>
    <p:sldId id="311" r:id="rId17"/>
    <p:sldId id="312" r:id="rId18"/>
    <p:sldId id="308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82" d="100"/>
          <a:sy n="82" d="100"/>
        </p:scale>
        <p:origin x="720" y="7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inz Petr" userId="824d7ca8-b611-419e-99d2-18294ea4c94e" providerId="ADAL" clId="{6AB46298-DBAA-49CA-80EE-2CA785CD7505}"/>
    <pc:docChg chg="modSld">
      <pc:chgData name="Prinz Petr" userId="824d7ca8-b611-419e-99d2-18294ea4c94e" providerId="ADAL" clId="{6AB46298-DBAA-49CA-80EE-2CA785CD7505}" dt="2026-10-21T12:36:56.005" v="59" actId="20577"/>
      <pc:docMkLst>
        <pc:docMk/>
      </pc:docMkLst>
      <pc:sldChg chg="modSp mod">
        <pc:chgData name="Prinz Petr" userId="824d7ca8-b611-419e-99d2-18294ea4c94e" providerId="ADAL" clId="{6AB46298-DBAA-49CA-80EE-2CA785CD7505}" dt="2026-10-21T12:36:56.005" v="59" actId="20577"/>
        <pc:sldMkLst>
          <pc:docMk/>
          <pc:sldMk cId="0" sldId="302"/>
        </pc:sldMkLst>
        <pc:spChg chg="mod">
          <ac:chgData name="Prinz Petr" userId="824d7ca8-b611-419e-99d2-18294ea4c94e" providerId="ADAL" clId="{6AB46298-DBAA-49CA-80EE-2CA785CD7505}" dt="2026-10-21T12:33:29.234" v="7" actId="20577"/>
          <ac:spMkLst>
            <pc:docMk/>
            <pc:sldMk cId="0" sldId="302"/>
            <ac:spMk id="31" creationId="{00000000-0000-0000-0000-000000000000}"/>
          </ac:spMkLst>
        </pc:spChg>
        <pc:spChg chg="mod">
          <ac:chgData name="Prinz Petr" userId="824d7ca8-b611-419e-99d2-18294ea4c94e" providerId="ADAL" clId="{6AB46298-DBAA-49CA-80EE-2CA785CD7505}" dt="2026-10-21T12:33:57.026" v="11" actId="20577"/>
          <ac:spMkLst>
            <pc:docMk/>
            <pc:sldMk cId="0" sldId="302"/>
            <ac:spMk id="34" creationId="{00000000-0000-0000-0000-000000000000}"/>
          </ac:spMkLst>
        </pc:spChg>
        <pc:spChg chg="mod">
          <ac:chgData name="Prinz Petr" userId="824d7ca8-b611-419e-99d2-18294ea4c94e" providerId="ADAL" clId="{6AB46298-DBAA-49CA-80EE-2CA785CD7505}" dt="2026-10-21T12:34:54.406" v="17" actId="20577"/>
          <ac:spMkLst>
            <pc:docMk/>
            <pc:sldMk cId="0" sldId="302"/>
            <ac:spMk id="37" creationId="{00000000-0000-0000-0000-000000000000}"/>
          </ac:spMkLst>
        </pc:spChg>
        <pc:spChg chg="mod">
          <ac:chgData name="Prinz Petr" userId="824d7ca8-b611-419e-99d2-18294ea4c94e" providerId="ADAL" clId="{6AB46298-DBAA-49CA-80EE-2CA785CD7505}" dt="2026-10-21T12:36:06.400" v="39" actId="14100"/>
          <ac:spMkLst>
            <pc:docMk/>
            <pc:sldMk cId="0" sldId="302"/>
            <ac:spMk id="40" creationId="{00000000-0000-0000-0000-000000000000}"/>
          </ac:spMkLst>
        </pc:spChg>
        <pc:spChg chg="mod">
          <ac:chgData name="Prinz Petr" userId="824d7ca8-b611-419e-99d2-18294ea4c94e" providerId="ADAL" clId="{6AB46298-DBAA-49CA-80EE-2CA785CD7505}" dt="2026-10-21T12:36:46.086" v="51" actId="14100"/>
          <ac:spMkLst>
            <pc:docMk/>
            <pc:sldMk cId="0" sldId="302"/>
            <ac:spMk id="43" creationId="{00000000-0000-0000-0000-000000000000}"/>
          </ac:spMkLst>
        </pc:spChg>
        <pc:spChg chg="mod">
          <ac:chgData name="Prinz Petr" userId="824d7ca8-b611-419e-99d2-18294ea4c94e" providerId="ADAL" clId="{6AB46298-DBAA-49CA-80EE-2CA785CD7505}" dt="2026-10-21T12:36:56.005" v="59" actId="20577"/>
          <ac:spMkLst>
            <pc:docMk/>
            <pc:sldMk cId="0" sldId="302"/>
            <ac:spMk id="46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c:style val="2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Podíl</c:v>
                </c:pt>
              </c:strCache>
            </c:strRef>
          </c:tx>
          <c:dPt>
            <c:idx val="0"/>
            <c:bubble3D val="0"/>
            <c:spPr>
              <a:solidFill>
                <a:srgbClr val="58894C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40F2-4290-8A50-8EF57AB250E9}"/>
              </c:ext>
            </c:extLst>
          </c:dPt>
          <c:dPt>
            <c:idx val="1"/>
            <c:bubble3D val="0"/>
            <c:spPr>
              <a:solidFill>
                <a:srgbClr val="E9BB46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40F2-4290-8A50-8EF57AB250E9}"/>
              </c:ext>
            </c:extLst>
          </c:dPt>
          <c:dPt>
            <c:idx val="2"/>
            <c:bubble3D val="0"/>
            <c:spPr>
              <a:solidFill>
                <a:srgbClr val="C4262D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5-40F2-4290-8A50-8EF57AB250E9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rgbClr val="FFFFFF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podpořeno</c:v>
                </c:pt>
                <c:pt idx="1">
                  <c:v>částečně podpořeno</c:v>
                </c:pt>
                <c:pt idx="2">
                  <c:v>nepodpořeno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50</c:v>
                </c:pt>
                <c:pt idx="1">
                  <c:v>7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0F2-4290-8A50-8EF57AB250E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5"/>
      </c:doughnutChart>
    </c:plotArea>
    <c:legend>
      <c:legendPos val="r"/>
      <c:overlay val="0"/>
      <c:txPr>
        <a:bodyPr/>
        <a:lstStyle/>
        <a:p>
          <a:pPr>
            <a:defRPr sz="1300">
              <a:solidFill>
                <a:srgbClr val="2B2B2B"/>
              </a:solidFill>
            </a:defRPr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 sz="1200">
          <a:solidFill>
            <a:srgbClr val="2B2B2B"/>
          </a:solidFill>
          <a:latin typeface="Arial"/>
        </a:defRPr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Hodnota</c:v>
                </c:pt>
              </c:strCache>
            </c:strRef>
          </c:tx>
          <c:spPr>
            <a:solidFill>
              <a:srgbClr val="02539F"/>
            </a:solidFill>
          </c:spPr>
          <c:invertIfNegative val="1"/>
          <c:dPt>
            <c:idx val="0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1-A737-429B-B67A-4E91FA221F37}"/>
              </c:ext>
            </c:extLst>
          </c:dPt>
          <c:dPt>
            <c:idx val="1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3-A737-429B-B67A-4E91FA221F37}"/>
              </c:ext>
            </c:extLst>
          </c:dPt>
          <c:dPt>
            <c:idx val="2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5-A737-429B-B67A-4E91FA221F37}"/>
              </c:ext>
            </c:extLst>
          </c:dPt>
          <c:dPt>
            <c:idx val="3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7-A737-429B-B67A-4E91FA221F37}"/>
              </c:ext>
            </c:extLst>
          </c:dPt>
          <c:dPt>
            <c:idx val="4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9-A737-429B-B67A-4E91FA221F37}"/>
              </c:ext>
            </c:extLst>
          </c:dPt>
          <c:dPt>
            <c:idx val="5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B-A737-429B-B67A-4E91FA221F37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2B2B2B"/>
                    </a:solidFill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PS3 Senioři</c:v>
                </c:pt>
                <c:pt idx="1">
                  <c:v>PS2 OZP</c:v>
                </c:pt>
                <c:pt idx="2">
                  <c:v>PS5 Osoby v krizi</c:v>
                </c:pt>
                <c:pt idx="3">
                  <c:v>PS1 Děti, mládež a rodina</c:v>
                </c:pt>
                <c:pt idx="4">
                  <c:v>PS6 Návykové látky</c:v>
                </c:pt>
                <c:pt idx="5">
                  <c:v>PS4 Menšiny a cizinci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22</c:v>
                </c:pt>
                <c:pt idx="1">
                  <c:v>19</c:v>
                </c:pt>
                <c:pt idx="2">
                  <c:v>7</c:v>
                </c:pt>
                <c:pt idx="3">
                  <c:v>5</c:v>
                </c:pt>
                <c:pt idx="4">
                  <c:v>3</c:v>
                </c:pt>
                <c:pt idx="5">
                  <c:v>1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C-A737-429B-B67A-4E91FA221F3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5"/>
        <c:axId val="-2068027336"/>
        <c:axId val="-2113994440"/>
      </c:barChart>
      <c:catAx>
        <c:axId val="-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srgbClr val="BFC5CC"/>
            </a:solidFill>
          </a:ln>
        </c:spPr>
        <c:txPr>
          <a:bodyPr/>
          <a:lstStyle/>
          <a:p>
            <a:pPr>
              <a:defRPr sz="1300"/>
            </a:pPr>
            <a:endParaRPr lang="cs-CZ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25"/>
          <c:min val="0"/>
        </c:scaling>
        <c:delete val="1"/>
        <c:axPos val="t"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300">
          <a:solidFill>
            <a:srgbClr val="2B2B2B"/>
          </a:solidFill>
          <a:latin typeface="Arial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c:style val="2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Podíl</c:v>
                </c:pt>
              </c:strCache>
            </c:strRef>
          </c:tx>
          <c:dPt>
            <c:idx val="0"/>
            <c:bubble3D val="0"/>
            <c:spPr>
              <a:solidFill>
                <a:srgbClr val="02539F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67FE-4BFA-8B08-E2BB32677714}"/>
              </c:ext>
            </c:extLst>
          </c:dPt>
          <c:dPt>
            <c:idx val="1"/>
            <c:bubble3D val="0"/>
            <c:spPr>
              <a:solidFill>
                <a:srgbClr val="6AB6EA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3-67FE-4BFA-8B08-E2BB32677714}"/>
              </c:ext>
            </c:extLst>
          </c:dPt>
          <c:dPt>
            <c:idx val="2"/>
            <c:bubble3D val="0"/>
            <c:spPr>
              <a:solidFill>
                <a:srgbClr val="58894C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5-67FE-4BFA-8B08-E2BB32677714}"/>
              </c:ext>
            </c:extLst>
          </c:dPt>
          <c:dPt>
            <c:idx val="3"/>
            <c:bubble3D val="0"/>
            <c:spPr>
              <a:solidFill>
                <a:srgbClr val="9FBF5B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7-67FE-4BFA-8B08-E2BB32677714}"/>
              </c:ext>
            </c:extLst>
          </c:dPt>
          <c:dPt>
            <c:idx val="4"/>
            <c:bubble3D val="0"/>
            <c:spPr>
              <a:solidFill>
                <a:srgbClr val="E9BB46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67FE-4BFA-8B08-E2BB32677714}"/>
              </c:ext>
            </c:extLst>
          </c:dPt>
          <c:dPt>
            <c:idx val="5"/>
            <c:bubble3D val="0"/>
            <c:spPr>
              <a:solidFill>
                <a:srgbClr val="C4262D"/>
              </a:solidFill>
              <a:ln w="19050">
                <a:solidFill>
                  <a:srgbClr val="FFFFFF"/>
                </a:solidFill>
              </a:ln>
            </c:spPr>
            <c:extLst>
              <c:ext xmlns:c16="http://schemas.microsoft.com/office/drawing/2014/chart" uri="{C3380CC4-5D6E-409C-BE32-E72D297353CC}">
                <c16:uniqueId val="{0000000B-67FE-4BFA-8B08-E2BB32677714}"/>
              </c:ext>
            </c:extLst>
          </c:dPt>
          <c:cat>
            <c:strRef>
              <c:f>Sheet1!$A$2:$A$7</c:f>
              <c:strCache>
                <c:ptCount val="6"/>
                <c:pt idx="0">
                  <c:v>PS3</c:v>
                </c:pt>
                <c:pt idx="1">
                  <c:v>PS2</c:v>
                </c:pt>
                <c:pt idx="2">
                  <c:v>PS5</c:v>
                </c:pt>
                <c:pt idx="3">
                  <c:v>PS1</c:v>
                </c:pt>
                <c:pt idx="4">
                  <c:v>PS6</c:v>
                </c:pt>
                <c:pt idx="5">
                  <c:v>PS4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0.41499999999999998</c:v>
                </c:pt>
                <c:pt idx="1">
                  <c:v>0.193</c:v>
                </c:pt>
                <c:pt idx="2">
                  <c:v>0.13200000000000001</c:v>
                </c:pt>
                <c:pt idx="3">
                  <c:v>0.122</c:v>
                </c:pt>
                <c:pt idx="4">
                  <c:v>0.121</c:v>
                </c:pt>
                <c:pt idx="5">
                  <c:v>1.6E-2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7FE-4BFA-8B08-E2BB326777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5"/>
      </c:doughnutChart>
    </c:plotArea>
    <c:plotVisOnly val="1"/>
    <c:dispBlanksAs val="gap"/>
    <c:showDLblsOverMax val="0"/>
  </c:chart>
  <c:txPr>
    <a:bodyPr/>
    <a:lstStyle/>
    <a:p>
      <a:pPr>
        <a:defRPr sz="1200">
          <a:solidFill>
            <a:srgbClr val="2B2B2B"/>
          </a:solidFill>
          <a:latin typeface="Arial"/>
        </a:defRPr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Hodnota</c:v>
                </c:pt>
              </c:strCache>
            </c:strRef>
          </c:tx>
          <c:spPr>
            <a:solidFill>
              <a:srgbClr val="02539F"/>
            </a:solidFill>
          </c:spPr>
          <c:invertIfNegative val="1"/>
          <c:dPt>
            <c:idx val="0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1-834C-4EA4-BC57-CF650FBA7335}"/>
              </c:ext>
            </c:extLst>
          </c:dPt>
          <c:dPt>
            <c:idx val="1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3-834C-4EA4-BC57-CF650FBA7335}"/>
              </c:ext>
            </c:extLst>
          </c:dPt>
          <c:dPt>
            <c:idx val="2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5-834C-4EA4-BC57-CF650FBA7335}"/>
              </c:ext>
            </c:extLst>
          </c:dPt>
          <c:dPt>
            <c:idx val="3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7-834C-4EA4-BC57-CF650FBA7335}"/>
              </c:ext>
            </c:extLst>
          </c:dPt>
          <c:dPt>
            <c:idx val="4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9-834C-4EA4-BC57-CF650FBA7335}"/>
              </c:ext>
            </c:extLst>
          </c:dPt>
          <c:dLbls>
            <c:numFmt formatCode="&quot;+&quot;0\ 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>
                    <a:solidFill>
                      <a:srgbClr val="2B2B2B"/>
                    </a:solidFill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1.  Krizová pomoc</c:v>
                </c:pt>
                <c:pt idx="1">
                  <c:v>2.  Kontaktní centra</c:v>
                </c:pt>
                <c:pt idx="2">
                  <c:v>3.  Chráněné bydlení</c:v>
                </c:pt>
                <c:pt idx="3">
                  <c:v>4.  Denní stacionáře</c:v>
                </c:pt>
                <c:pt idx="4">
                  <c:v>5.  Odborné sociální poradenství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0.78</c:v>
                </c:pt>
                <c:pt idx="1">
                  <c:v>0.72</c:v>
                </c:pt>
                <c:pt idx="2">
                  <c:v>0.56999999999999995</c:v>
                </c:pt>
                <c:pt idx="3">
                  <c:v>0.43</c:v>
                </c:pt>
                <c:pt idx="4">
                  <c:v>0.31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A-834C-4EA4-BC57-CF650FBA733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5"/>
        <c:axId val="-2068027336"/>
        <c:axId val="-2113994440"/>
      </c:barChart>
      <c:catAx>
        <c:axId val="-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srgbClr val="BFC5CC"/>
            </a:solidFill>
          </a:ln>
        </c:spPr>
        <c:txPr>
          <a:bodyPr/>
          <a:lstStyle/>
          <a:p>
            <a:pPr>
              <a:defRPr sz="1400"/>
            </a:pPr>
            <a:endParaRPr lang="cs-CZ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0.9"/>
          <c:min val="0"/>
        </c:scaling>
        <c:delete val="1"/>
        <c:axPos val="t"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400">
          <a:solidFill>
            <a:srgbClr val="2B2B2B"/>
          </a:solidFill>
          <a:latin typeface="Arial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Hodnota</c:v>
                </c:pt>
              </c:strCache>
            </c:strRef>
          </c:tx>
          <c:spPr>
            <a:solidFill>
              <a:srgbClr val="02539F"/>
            </a:solidFill>
          </c:spPr>
          <c:invertIfNegative val="1"/>
          <c:dPt>
            <c:idx val="0"/>
            <c:invertIfNegative val="1"/>
            <c:bubble3D val="0"/>
            <c:extLst>
              <c:ext xmlns:c16="http://schemas.microsoft.com/office/drawing/2014/chart" uri="{C3380CC4-5D6E-409C-BE32-E72D297353CC}">
                <c16:uniqueId val="{00000001-EEF8-47D7-93D4-FD95845793B4}"/>
              </c:ext>
            </c:extLst>
          </c:dPt>
          <c:dPt>
            <c:idx val="1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3-EEF8-47D7-93D4-FD95845793B4}"/>
              </c:ext>
            </c:extLst>
          </c:dPt>
          <c:dPt>
            <c:idx val="2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5-EEF8-47D7-93D4-FD95845793B4}"/>
              </c:ext>
            </c:extLst>
          </c:dPt>
          <c:dPt>
            <c:idx val="3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7-EEF8-47D7-93D4-FD95845793B4}"/>
              </c:ext>
            </c:extLst>
          </c:dPt>
          <c:dPt>
            <c:idx val="4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9-EEF8-47D7-93D4-FD95845793B4}"/>
              </c:ext>
            </c:extLst>
          </c:dPt>
          <c:dPt>
            <c:idx val="5"/>
            <c:invertIfNegative val="1"/>
            <c:bubble3D val="0"/>
            <c:spPr>
              <a:solidFill>
                <a:srgbClr val="6AB6EA"/>
              </a:solidFill>
            </c:spPr>
            <c:extLst>
              <c:ext xmlns:c16="http://schemas.microsoft.com/office/drawing/2014/chart" uri="{C3380CC4-5D6E-409C-BE32-E72D297353CC}">
                <c16:uniqueId val="{0000000B-EEF8-47D7-93D4-FD95845793B4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>
                    <a:solidFill>
                      <a:srgbClr val="2B2B2B"/>
                    </a:solidFill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Neuspokojená poptávka</c:v>
                </c:pt>
                <c:pt idx="1">
                  <c:v>Rozšíření provozní doby služeb</c:v>
                </c:pt>
                <c:pt idx="2">
                  <c:v>Růst počtu uživatelů</c:v>
                </c:pt>
                <c:pt idx="3">
                  <c:v>Vyšší potřeba podpory osob s vysokou mírou závislosti</c:v>
                </c:pt>
                <c:pt idx="4">
                  <c:v>Vyšší náročnost péče</c:v>
                </c:pt>
                <c:pt idx="5">
                  <c:v>Podpora pečujících osob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26</c:v>
                </c:pt>
                <c:pt idx="1">
                  <c:v>10</c:v>
                </c:pt>
                <c:pt idx="2">
                  <c:v>9</c:v>
                </c:pt>
                <c:pt idx="3">
                  <c:v>9</c:v>
                </c:pt>
                <c:pt idx="4">
                  <c:v>5</c:v>
                </c:pt>
                <c:pt idx="5">
                  <c:v>5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C-EEF8-47D7-93D4-FD95845793B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5"/>
        <c:axId val="-2068027336"/>
        <c:axId val="-2113994440"/>
      </c:barChart>
      <c:catAx>
        <c:axId val="-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srgbClr val="BFC5CC"/>
            </a:solidFill>
          </a:ln>
        </c:spPr>
        <c:txPr>
          <a:bodyPr/>
          <a:lstStyle/>
          <a:p>
            <a:pPr>
              <a:defRPr sz="1400"/>
            </a:pPr>
            <a:endParaRPr lang="cs-CZ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29"/>
          <c:min val="0"/>
        </c:scaling>
        <c:delete val="1"/>
        <c:axPos val="t"/>
        <c:numFmt formatCode="General" sourceLinked="1"/>
        <c:majorTickMark val="out"/>
        <c:minorTickMark val="none"/>
        <c:tickLblPos val="nextTo"/>
        <c:crossAx val="-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400">
          <a:solidFill>
            <a:srgbClr val="2B2B2B"/>
          </a:solidFill>
          <a:latin typeface="Arial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21.10.2026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Celkem 63 návrhů: 61 žádostí poskytovatelů + 2 návrhy z monitoringu OSV. 50 doporučeno vyhovět v plném rozsahu, 7 částečně, 5 nevyhovět, u 1 poskytovatele navrženo snížení úvazků na podnět OSV.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Podíly: PS3 41,5 %, PS2 19,3 %, PS5 13,2 %, PS1 12,2 %, PS6 12,1 %, PS4 1,6 %.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Snižování kapacit pobytových služeb je součástí schválených transformačních plánů (humanizace prostředí, rušení třílůžkových pokojů).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66931" y="3636974"/>
            <a:ext cx="7470873" cy="1533451"/>
          </a:xfrm>
        </p:spPr>
        <p:txBody>
          <a:bodyPr anchor="b">
            <a:normAutofit fontScale="90000"/>
          </a:bodyPr>
          <a:lstStyle/>
          <a:p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Setkání poskytovatelů sociálních služeb</a:t>
            </a:r>
            <a:b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Oddělení plánování sociálních služeb</a:t>
            </a:r>
            <a:endParaRPr lang="cs-CZ" sz="3600" b="1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22. října 2026, Olomouc</a:t>
            </a:r>
          </a:p>
          <a:p>
            <a:r>
              <a:rPr lang="cs-CZ" sz="2000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Petr PRINZ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A46DBE-E994-F908-B5A5-F2D089A7C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343608"/>
            <a:ext cx="10515600" cy="2556589"/>
          </a:xfrm>
        </p:spPr>
        <p:txBody>
          <a:bodyPr/>
          <a:lstStyle/>
          <a:p>
            <a:pPr algn="ctr"/>
            <a:r>
              <a:rPr lang="cs-CZ" dirty="0"/>
              <a:t>Aktualizace Sítě sociálních služeb na rok 2027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531689B-B13D-B8A1-7A03-6084070C3A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3588B9-6E87-EAAC-2043-34FAA4562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7651AC-2911-4F5C-C549-0DE141612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DDAC1E-9446-B719-4E88-06C2013B6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752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Aktualizace v číslech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Rounded Rectangle 6"/>
          <p:cNvSpPr/>
          <p:nvPr/>
        </p:nvSpPr>
        <p:spPr>
          <a:xfrm>
            <a:off x="838504" y="2148839"/>
            <a:ext cx="2377440" cy="178308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8" name="Oval 7"/>
          <p:cNvSpPr/>
          <p:nvPr/>
        </p:nvSpPr>
        <p:spPr>
          <a:xfrm>
            <a:off x="1112824" y="2441447"/>
            <a:ext cx="201168" cy="201168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12824" y="2651759"/>
            <a:ext cx="2011680" cy="8229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5400" b="1" i="0">
                <a:solidFill>
                  <a:srgbClr val="02539F"/>
                </a:solidFill>
              </a:rPr>
              <a:t>63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2824" y="3447287"/>
            <a:ext cx="2011680" cy="36576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návrhů změn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490264" y="2148839"/>
            <a:ext cx="2377440" cy="178308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2" name="Oval 11"/>
          <p:cNvSpPr/>
          <p:nvPr/>
        </p:nvSpPr>
        <p:spPr>
          <a:xfrm>
            <a:off x="3764584" y="2441447"/>
            <a:ext cx="201168" cy="201168"/>
          </a:xfrm>
          <a:prstGeom prst="ellipse">
            <a:avLst/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764584" y="2651759"/>
            <a:ext cx="2011680" cy="8229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5400" b="1" i="0">
                <a:solidFill>
                  <a:srgbClr val="58894C"/>
                </a:solidFill>
              </a:rPr>
              <a:t>50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64584" y="3447287"/>
            <a:ext cx="2011680" cy="36576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podpořeno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38504" y="4206240"/>
            <a:ext cx="2377440" cy="178308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6" name="Oval 15"/>
          <p:cNvSpPr/>
          <p:nvPr/>
        </p:nvSpPr>
        <p:spPr>
          <a:xfrm>
            <a:off x="1112824" y="4498848"/>
            <a:ext cx="201168" cy="201168"/>
          </a:xfrm>
          <a:prstGeom prst="ellipse">
            <a:avLst/>
          </a:prstGeom>
          <a:solidFill>
            <a:srgbClr val="E9BB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112824" y="4709159"/>
            <a:ext cx="2011680" cy="8229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5400" b="1" i="0">
                <a:solidFill>
                  <a:srgbClr val="B38614"/>
                </a:solidFill>
              </a:rPr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2824" y="5504688"/>
            <a:ext cx="2011680" cy="36576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částečně podpořeno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490264" y="4206240"/>
            <a:ext cx="2377440" cy="178308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0" name="Oval 19"/>
          <p:cNvSpPr/>
          <p:nvPr/>
        </p:nvSpPr>
        <p:spPr>
          <a:xfrm>
            <a:off x="3764584" y="4498848"/>
            <a:ext cx="201168" cy="201168"/>
          </a:xfrm>
          <a:prstGeom prst="ellipse">
            <a:avLst/>
          </a:prstGeom>
          <a:solidFill>
            <a:srgbClr val="C426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3764584" y="4709159"/>
            <a:ext cx="2011680" cy="8229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5400" b="1" i="0">
                <a:solidFill>
                  <a:srgbClr val="C4262D"/>
                </a:solidFill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64584" y="5504688"/>
            <a:ext cx="2011680" cy="36576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nepodpořeno</a:t>
            </a:r>
          </a:p>
        </p:txBody>
      </p:sp>
      <p:graphicFrame>
        <p:nvGraphicFramePr>
          <p:cNvPr id="23" name="Chart 22"/>
          <p:cNvGraphicFramePr>
            <a:graphicFrameLocks noGrp="1"/>
          </p:cNvGraphicFramePr>
          <p:nvPr/>
        </p:nvGraphicFramePr>
        <p:xfrm>
          <a:off x="6324904" y="2011679"/>
          <a:ext cx="5029200" cy="3063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462064" y="5166360"/>
            <a:ext cx="4892040" cy="77724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700" b="1" i="0">
                <a:solidFill>
                  <a:srgbClr val="02539F"/>
                </a:solidFill>
              </a:rPr>
              <a:t>Převážná většina návrhů byla vyhodnocena jako potřebná a odůvodněná.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Návrhy podle pracovních skupin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747064" y="2011679"/>
          <a:ext cx="6035040" cy="393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02144" y="2103120"/>
            <a:ext cx="4251960" cy="45720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2200" b="1" i="0">
                <a:solidFill>
                  <a:srgbClr val="02539F"/>
                </a:solidFill>
              </a:rPr>
              <a:t>Klíčová zjištění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102144" y="2788920"/>
            <a:ext cx="4251960" cy="9144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0" name="Oval 9"/>
          <p:cNvSpPr/>
          <p:nvPr/>
        </p:nvSpPr>
        <p:spPr>
          <a:xfrm>
            <a:off x="7285024" y="2971800"/>
            <a:ext cx="548640" cy="54864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1" name="Picture 10" descr="senior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698" y="3103473"/>
            <a:ext cx="285292" cy="28529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016544" y="2788920"/>
            <a:ext cx="3200400" cy="9144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PS3 Senioři představují největší část návrhů.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102144" y="3867911"/>
            <a:ext cx="4251960" cy="9144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4" name="Oval 13"/>
          <p:cNvSpPr/>
          <p:nvPr/>
        </p:nvSpPr>
        <p:spPr>
          <a:xfrm>
            <a:off x="7285024" y="4050791"/>
            <a:ext cx="548640" cy="54864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5" name="Picture 14" descr="wheel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698" y="4182465"/>
            <a:ext cx="285292" cy="2852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016544" y="3867911"/>
            <a:ext cx="3200400" cy="9144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PS2 Osoby se zdravotním postižením jsou druhou nejvýznamnější skupinou.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102144" y="4946904"/>
            <a:ext cx="4251960" cy="9144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8" name="Oval 17"/>
          <p:cNvSpPr/>
          <p:nvPr/>
        </p:nvSpPr>
        <p:spPr>
          <a:xfrm>
            <a:off x="7285024" y="5129784"/>
            <a:ext cx="548640" cy="54864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9" name="Picture 18" descr="chart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6698" y="5261457"/>
            <a:ext cx="285292" cy="28529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016544" y="4946904"/>
            <a:ext cx="3200400" cy="9144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Téměř dvě třetiny všech návrhů připadají na PS2 a PS3.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Kam směřuje rozvoj sítě?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7" name="Rounded Rectangle 6"/>
          <p:cNvSpPr/>
          <p:nvPr/>
        </p:nvSpPr>
        <p:spPr>
          <a:xfrm>
            <a:off x="838504" y="2103120"/>
            <a:ext cx="3322320" cy="13716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8" name="Oval 7"/>
          <p:cNvSpPr/>
          <p:nvPr/>
        </p:nvSpPr>
        <p:spPr>
          <a:xfrm>
            <a:off x="1112824" y="2400300"/>
            <a:ext cx="777240" cy="77724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9" name="Picture 8" descr="home_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362" y="2586837"/>
            <a:ext cx="404164" cy="4041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18664" y="2103120"/>
            <a:ext cx="1904999" cy="1371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1" i="0">
                <a:solidFill>
                  <a:srgbClr val="2B2B2B"/>
                </a:solidFill>
              </a:rPr>
              <a:t>Pečovatelské služby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5144" y="2103120"/>
            <a:ext cx="3322320" cy="13716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2" name="Oval 11"/>
          <p:cNvSpPr/>
          <p:nvPr/>
        </p:nvSpPr>
        <p:spPr>
          <a:xfrm>
            <a:off x="4709464" y="2400300"/>
            <a:ext cx="777240" cy="777240"/>
          </a:xfrm>
          <a:prstGeom prst="ellipse">
            <a:avLst/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3" name="Picture 12" descr="relief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6002" y="2586837"/>
            <a:ext cx="404164" cy="40416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15304" y="2103120"/>
            <a:ext cx="1904999" cy="1371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1" i="0">
                <a:solidFill>
                  <a:srgbClr val="2B2B2B"/>
                </a:solidFill>
              </a:rPr>
              <a:t>Odlehčovací služby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031784" y="2103120"/>
            <a:ext cx="3322320" cy="13716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6" name="Oval 15"/>
          <p:cNvSpPr/>
          <p:nvPr/>
        </p:nvSpPr>
        <p:spPr>
          <a:xfrm>
            <a:off x="8306104" y="2400300"/>
            <a:ext cx="777240" cy="777240"/>
          </a:xfrm>
          <a:prstGeom prst="ellipse">
            <a:avLst/>
          </a:prstGeom>
          <a:solidFill>
            <a:srgbClr val="6AB6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7" name="Picture 16" descr="sun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2642" y="2586837"/>
            <a:ext cx="404164" cy="40416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311944" y="2103120"/>
            <a:ext cx="1904999" cy="1371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1" i="0">
                <a:solidFill>
                  <a:srgbClr val="2B2B2B"/>
                </a:solidFill>
              </a:rPr>
              <a:t>Denní stacionáře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38504" y="3749039"/>
            <a:ext cx="3322320" cy="13716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0" name="Oval 19"/>
          <p:cNvSpPr/>
          <p:nvPr/>
        </p:nvSpPr>
        <p:spPr>
          <a:xfrm>
            <a:off x="1112824" y="4046220"/>
            <a:ext cx="777240" cy="777240"/>
          </a:xfrm>
          <a:prstGeom prst="ellipse">
            <a:avLst/>
          </a:prstGeom>
          <a:solidFill>
            <a:srgbClr val="9FBF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1" name="Picture 20" descr="assist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9362" y="4232757"/>
            <a:ext cx="404164" cy="40416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118664" y="3749039"/>
            <a:ext cx="1904999" cy="1371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1" i="0">
                <a:solidFill>
                  <a:srgbClr val="2B2B2B"/>
                </a:solidFill>
              </a:rPr>
              <a:t>Osobní asistence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35144" y="3749039"/>
            <a:ext cx="3322320" cy="13716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4" name="Oval 23"/>
          <p:cNvSpPr/>
          <p:nvPr/>
        </p:nvSpPr>
        <p:spPr>
          <a:xfrm>
            <a:off x="4709464" y="4046220"/>
            <a:ext cx="777240" cy="777240"/>
          </a:xfrm>
          <a:prstGeom prst="ellipse">
            <a:avLst/>
          </a:prstGeom>
          <a:solidFill>
            <a:srgbClr val="C426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5" name="Picture 24" descr="crisis_w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6002" y="4232757"/>
            <a:ext cx="404164" cy="40416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15304" y="3749039"/>
            <a:ext cx="1904999" cy="1371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1" i="0">
                <a:solidFill>
                  <a:srgbClr val="2B2B2B"/>
                </a:solidFill>
              </a:rPr>
              <a:t>Krizová pomoc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031784" y="3749039"/>
            <a:ext cx="3322320" cy="137160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8" name="Oval 27"/>
          <p:cNvSpPr/>
          <p:nvPr/>
        </p:nvSpPr>
        <p:spPr>
          <a:xfrm>
            <a:off x="8306104" y="4046220"/>
            <a:ext cx="777240" cy="777240"/>
          </a:xfrm>
          <a:prstGeom prst="ellipse">
            <a:avLst/>
          </a:prstGeom>
          <a:solidFill>
            <a:srgbClr val="E9BB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9" name="Picture 28" descr="addict_w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2642" y="4232757"/>
            <a:ext cx="404164" cy="40416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9311944" y="3749039"/>
            <a:ext cx="1904999" cy="13716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1" i="0">
                <a:solidFill>
                  <a:srgbClr val="2B2B2B"/>
                </a:solidFill>
              </a:rPr>
              <a:t>Adiktologické služby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38504" y="5440679"/>
            <a:ext cx="10515600" cy="685800"/>
          </a:xfrm>
          <a:prstGeom prst="roundRect">
            <a:avLst>
              <a:gd name="adj" fmla="val 18000"/>
            </a:avLst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32" name="Picture 31" descr="bulb_w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3096" y="5600699"/>
            <a:ext cx="365760" cy="36576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524304" y="5440679"/>
            <a:ext cx="9646920" cy="6858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700" b="1" i="0">
                <a:solidFill>
                  <a:srgbClr val="FFFFFF"/>
                </a:solidFill>
              </a:rPr>
              <a:t>Rozvoj sítě směřuje především do terénních a ambulantních forem podpory.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 dirty="0" err="1"/>
              <a:t>Finanční</a:t>
            </a:r>
            <a:r>
              <a:rPr sz="3200" b="1" dirty="0"/>
              <a:t> </a:t>
            </a:r>
            <a:r>
              <a:rPr sz="3200" b="1" dirty="0" err="1"/>
              <a:t>dopady</a:t>
            </a:r>
            <a:r>
              <a:rPr sz="3200" b="1" dirty="0"/>
              <a:t> </a:t>
            </a:r>
            <a:r>
              <a:rPr sz="3200" b="1" dirty="0" err="1"/>
              <a:t>aktualizace</a:t>
            </a:r>
            <a:r>
              <a:rPr sz="3200" b="1" dirty="0"/>
              <a:t> </a:t>
            </a:r>
            <a:r>
              <a:rPr sz="3200" b="1" dirty="0" err="1"/>
              <a:t>sítě</a:t>
            </a:r>
            <a:endParaRPr sz="3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Rounded Rectangle 6"/>
          <p:cNvSpPr/>
          <p:nvPr/>
        </p:nvSpPr>
        <p:spPr>
          <a:xfrm>
            <a:off x="838504" y="2103120"/>
            <a:ext cx="4206240" cy="1691640"/>
          </a:xfrm>
          <a:prstGeom prst="roundRect">
            <a:avLst>
              <a:gd name="adj" fmla="val 8000"/>
            </a:avLst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158544" y="2286000"/>
            <a:ext cx="3657599" cy="86868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4600" b="1" i="0">
                <a:solidFill>
                  <a:srgbClr val="FFFFFF"/>
                </a:solidFill>
              </a:rPr>
              <a:t>57,9 mil. Kč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58544" y="3127248"/>
            <a:ext cx="3657599" cy="54864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FFFFFF"/>
                </a:solidFill>
              </a:rPr>
              <a:t>předpokládaný finanční dopad navrhovaných změn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8504" y="4023360"/>
            <a:ext cx="4206240" cy="32004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300" b="1" i="0">
                <a:solidFill>
                  <a:srgbClr val="5F6670"/>
                </a:solidFill>
              </a:rPr>
              <a:t>Dopad podle pracovních skupin (mil. Kč)</a:t>
            </a:r>
          </a:p>
        </p:txBody>
      </p:sp>
      <p:sp>
        <p:nvSpPr>
          <p:cNvPr id="11" name="Oval 10"/>
          <p:cNvSpPr/>
          <p:nvPr/>
        </p:nvSpPr>
        <p:spPr>
          <a:xfrm>
            <a:off x="838504" y="4535424"/>
            <a:ext cx="182880" cy="18288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131112" y="4434840"/>
            <a:ext cx="9144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44344" y="4434840"/>
            <a:ext cx="96012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500" b="1" i="0">
                <a:solidFill>
                  <a:srgbClr val="2B2B2B"/>
                </a:solidFill>
              </a:rPr>
              <a:t>24,1</a:t>
            </a:r>
          </a:p>
        </p:txBody>
      </p:sp>
      <p:sp>
        <p:nvSpPr>
          <p:cNvPr id="14" name="Oval 13"/>
          <p:cNvSpPr/>
          <p:nvPr/>
        </p:nvSpPr>
        <p:spPr>
          <a:xfrm>
            <a:off x="2987344" y="4535424"/>
            <a:ext cx="182880" cy="182880"/>
          </a:xfrm>
          <a:prstGeom prst="ellipse">
            <a:avLst/>
          </a:prstGeom>
          <a:solidFill>
            <a:srgbClr val="6AB6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279952" y="4434840"/>
            <a:ext cx="9144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3184" y="4434840"/>
            <a:ext cx="96012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500" b="1" i="0">
                <a:solidFill>
                  <a:srgbClr val="2B2B2B"/>
                </a:solidFill>
              </a:rPr>
              <a:t>11,2</a:t>
            </a:r>
          </a:p>
        </p:txBody>
      </p:sp>
      <p:sp>
        <p:nvSpPr>
          <p:cNvPr id="17" name="Oval 16"/>
          <p:cNvSpPr/>
          <p:nvPr/>
        </p:nvSpPr>
        <p:spPr>
          <a:xfrm>
            <a:off x="838504" y="5038344"/>
            <a:ext cx="182880" cy="182880"/>
          </a:xfrm>
          <a:prstGeom prst="ellipse">
            <a:avLst/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131112" y="4937759"/>
            <a:ext cx="9144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44344" y="4937759"/>
            <a:ext cx="96012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500" b="1" i="0">
                <a:solidFill>
                  <a:srgbClr val="2B2B2B"/>
                </a:solidFill>
              </a:rPr>
              <a:t>7,7</a:t>
            </a:r>
          </a:p>
        </p:txBody>
      </p:sp>
      <p:sp>
        <p:nvSpPr>
          <p:cNvPr id="20" name="Oval 19"/>
          <p:cNvSpPr/>
          <p:nvPr/>
        </p:nvSpPr>
        <p:spPr>
          <a:xfrm>
            <a:off x="2987344" y="5038344"/>
            <a:ext cx="182880" cy="182880"/>
          </a:xfrm>
          <a:prstGeom prst="ellipse">
            <a:avLst/>
          </a:prstGeom>
          <a:solidFill>
            <a:srgbClr val="9FBF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3279952" y="4937759"/>
            <a:ext cx="9144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93184" y="4937759"/>
            <a:ext cx="96012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500" b="1" i="0">
                <a:solidFill>
                  <a:srgbClr val="2B2B2B"/>
                </a:solidFill>
              </a:rPr>
              <a:t>7,1</a:t>
            </a:r>
          </a:p>
        </p:txBody>
      </p:sp>
      <p:sp>
        <p:nvSpPr>
          <p:cNvPr id="23" name="Oval 22"/>
          <p:cNvSpPr/>
          <p:nvPr/>
        </p:nvSpPr>
        <p:spPr>
          <a:xfrm>
            <a:off x="838504" y="5541264"/>
            <a:ext cx="182880" cy="182880"/>
          </a:xfrm>
          <a:prstGeom prst="ellipse">
            <a:avLst/>
          </a:prstGeom>
          <a:solidFill>
            <a:srgbClr val="E9BB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131112" y="5440679"/>
            <a:ext cx="9144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44344" y="5440679"/>
            <a:ext cx="96012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500" b="1" i="0">
                <a:solidFill>
                  <a:srgbClr val="2B2B2B"/>
                </a:solidFill>
              </a:rPr>
              <a:t>7,0</a:t>
            </a:r>
          </a:p>
        </p:txBody>
      </p:sp>
      <p:sp>
        <p:nvSpPr>
          <p:cNvPr id="26" name="Oval 25"/>
          <p:cNvSpPr/>
          <p:nvPr/>
        </p:nvSpPr>
        <p:spPr>
          <a:xfrm>
            <a:off x="2987344" y="5541264"/>
            <a:ext cx="182880" cy="182880"/>
          </a:xfrm>
          <a:prstGeom prst="ellipse">
            <a:avLst/>
          </a:prstGeom>
          <a:solidFill>
            <a:srgbClr val="C426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3279952" y="5440679"/>
            <a:ext cx="91440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PS4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93184" y="5440679"/>
            <a:ext cx="960120" cy="384048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500" b="1" i="0">
                <a:solidFill>
                  <a:srgbClr val="2B2B2B"/>
                </a:solidFill>
              </a:rPr>
              <a:t>0,9</a:t>
            </a:r>
          </a:p>
        </p:txBody>
      </p:sp>
      <p:graphicFrame>
        <p:nvGraphicFramePr>
          <p:cNvPr id="29" name="Chart 28"/>
          <p:cNvGraphicFramePr>
            <a:graphicFrameLocks noGrp="1"/>
          </p:cNvGraphicFramePr>
          <p:nvPr/>
        </p:nvGraphicFramePr>
        <p:xfrm>
          <a:off x="5319064" y="2011679"/>
          <a:ext cx="4114800" cy="2697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Oval 29"/>
          <p:cNvSpPr/>
          <p:nvPr/>
        </p:nvSpPr>
        <p:spPr>
          <a:xfrm>
            <a:off x="9616744" y="2331720"/>
            <a:ext cx="182880" cy="18288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891064" y="2240279"/>
            <a:ext cx="54864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400" b="0" i="0" dirty="0">
                <a:solidFill>
                  <a:srgbClr val="2B2B2B"/>
                </a:solidFill>
              </a:rPr>
              <a:t>PS3</a:t>
            </a:r>
            <a:r>
              <a:rPr lang="cs-CZ" sz="1400" b="0" i="0" dirty="0">
                <a:solidFill>
                  <a:srgbClr val="2B2B2B"/>
                </a:solidFill>
              </a:rPr>
              <a:t> senioři</a:t>
            </a:r>
            <a:endParaRPr sz="1400" b="0" i="0" dirty="0">
              <a:solidFill>
                <a:srgbClr val="2B2B2B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93984" y="2240279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400" b="1" i="0">
                <a:solidFill>
                  <a:srgbClr val="2B2B2B"/>
                </a:solidFill>
              </a:rPr>
              <a:t>41,5 %</a:t>
            </a:r>
          </a:p>
        </p:txBody>
      </p:sp>
      <p:sp>
        <p:nvSpPr>
          <p:cNvPr id="33" name="Oval 32"/>
          <p:cNvSpPr/>
          <p:nvPr/>
        </p:nvSpPr>
        <p:spPr>
          <a:xfrm>
            <a:off x="9616744" y="2715768"/>
            <a:ext cx="182880" cy="182880"/>
          </a:xfrm>
          <a:prstGeom prst="ellipse">
            <a:avLst/>
          </a:prstGeom>
          <a:solidFill>
            <a:srgbClr val="6AB6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9891064" y="2624327"/>
            <a:ext cx="54864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400" b="0" i="0" dirty="0">
                <a:solidFill>
                  <a:srgbClr val="2B2B2B"/>
                </a:solidFill>
              </a:rPr>
              <a:t>PS2</a:t>
            </a:r>
            <a:r>
              <a:rPr lang="cs-CZ" sz="1400" b="0" i="0" dirty="0">
                <a:solidFill>
                  <a:srgbClr val="2B2B2B"/>
                </a:solidFill>
              </a:rPr>
              <a:t> OZP</a:t>
            </a:r>
            <a:endParaRPr sz="1400" b="0" i="0" dirty="0">
              <a:solidFill>
                <a:srgbClr val="2B2B2B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393984" y="2624327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400" b="1" i="0">
                <a:solidFill>
                  <a:srgbClr val="2B2B2B"/>
                </a:solidFill>
              </a:rPr>
              <a:t>19,3 %</a:t>
            </a:r>
          </a:p>
        </p:txBody>
      </p:sp>
      <p:sp>
        <p:nvSpPr>
          <p:cNvPr id="36" name="Oval 35"/>
          <p:cNvSpPr/>
          <p:nvPr/>
        </p:nvSpPr>
        <p:spPr>
          <a:xfrm>
            <a:off x="9616744" y="3099815"/>
            <a:ext cx="182880" cy="182880"/>
          </a:xfrm>
          <a:prstGeom prst="ellipse">
            <a:avLst/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9891064" y="3008375"/>
            <a:ext cx="54864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400" b="0" i="0" dirty="0">
                <a:solidFill>
                  <a:srgbClr val="2B2B2B"/>
                </a:solidFill>
              </a:rPr>
              <a:t>PS5</a:t>
            </a:r>
            <a:r>
              <a:rPr lang="cs-CZ" sz="1400" b="0" i="0" dirty="0">
                <a:solidFill>
                  <a:srgbClr val="2B2B2B"/>
                </a:solidFill>
              </a:rPr>
              <a:t> Krize</a:t>
            </a:r>
            <a:endParaRPr sz="1400" b="0" i="0" dirty="0">
              <a:solidFill>
                <a:srgbClr val="2B2B2B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0393984" y="3008375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400" b="1" i="0">
                <a:solidFill>
                  <a:srgbClr val="2B2B2B"/>
                </a:solidFill>
              </a:rPr>
              <a:t>13,2 %</a:t>
            </a:r>
          </a:p>
        </p:txBody>
      </p:sp>
      <p:sp>
        <p:nvSpPr>
          <p:cNvPr id="39" name="Oval 38"/>
          <p:cNvSpPr/>
          <p:nvPr/>
        </p:nvSpPr>
        <p:spPr>
          <a:xfrm>
            <a:off x="9616744" y="3483864"/>
            <a:ext cx="182880" cy="182880"/>
          </a:xfrm>
          <a:prstGeom prst="ellipse">
            <a:avLst/>
          </a:prstGeom>
          <a:solidFill>
            <a:srgbClr val="9FBF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9891064" y="3392424"/>
            <a:ext cx="667512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400" b="0" i="0" dirty="0">
                <a:solidFill>
                  <a:srgbClr val="2B2B2B"/>
                </a:solidFill>
              </a:rPr>
              <a:t>PS1</a:t>
            </a:r>
            <a:r>
              <a:rPr lang="cs-CZ" sz="1400" b="0" i="0" dirty="0">
                <a:solidFill>
                  <a:srgbClr val="2B2B2B"/>
                </a:solidFill>
              </a:rPr>
              <a:t> </a:t>
            </a:r>
            <a:r>
              <a:rPr lang="cs-CZ" sz="1400" dirty="0">
                <a:solidFill>
                  <a:srgbClr val="2B2B2B"/>
                </a:solidFill>
              </a:rPr>
              <a:t>R</a:t>
            </a:r>
            <a:r>
              <a:rPr lang="cs-CZ" sz="1400" b="0" i="0" dirty="0">
                <a:solidFill>
                  <a:srgbClr val="2B2B2B"/>
                </a:solidFill>
              </a:rPr>
              <a:t>odina</a:t>
            </a:r>
            <a:endParaRPr sz="1400" b="0" i="0" dirty="0">
              <a:solidFill>
                <a:srgbClr val="2B2B2B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393984" y="3392424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400" b="1" i="0">
                <a:solidFill>
                  <a:srgbClr val="2B2B2B"/>
                </a:solidFill>
              </a:rPr>
              <a:t>12,2 %</a:t>
            </a:r>
          </a:p>
        </p:txBody>
      </p:sp>
      <p:sp>
        <p:nvSpPr>
          <p:cNvPr id="42" name="Oval 41"/>
          <p:cNvSpPr/>
          <p:nvPr/>
        </p:nvSpPr>
        <p:spPr>
          <a:xfrm>
            <a:off x="9616744" y="3867911"/>
            <a:ext cx="182880" cy="182880"/>
          </a:xfrm>
          <a:prstGeom prst="ellipse">
            <a:avLst/>
          </a:prstGeom>
          <a:solidFill>
            <a:srgbClr val="E9BB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9891064" y="3776472"/>
            <a:ext cx="86868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400" b="0" i="0" dirty="0">
                <a:solidFill>
                  <a:srgbClr val="2B2B2B"/>
                </a:solidFill>
              </a:rPr>
              <a:t>PS6</a:t>
            </a:r>
            <a:r>
              <a:rPr lang="cs-CZ" sz="1400" b="0" i="0" dirty="0">
                <a:solidFill>
                  <a:srgbClr val="2B2B2B"/>
                </a:solidFill>
              </a:rPr>
              <a:t> Závislosti</a:t>
            </a:r>
            <a:endParaRPr sz="1400" b="0" i="0" dirty="0">
              <a:solidFill>
                <a:srgbClr val="2B2B2B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393984" y="3776472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400" b="1" i="0">
                <a:solidFill>
                  <a:srgbClr val="2B2B2B"/>
                </a:solidFill>
              </a:rPr>
              <a:t>12,1 %</a:t>
            </a:r>
          </a:p>
        </p:txBody>
      </p:sp>
      <p:sp>
        <p:nvSpPr>
          <p:cNvPr id="45" name="Oval 44"/>
          <p:cNvSpPr/>
          <p:nvPr/>
        </p:nvSpPr>
        <p:spPr>
          <a:xfrm>
            <a:off x="9616744" y="4251959"/>
            <a:ext cx="182880" cy="182880"/>
          </a:xfrm>
          <a:prstGeom prst="ellipse">
            <a:avLst/>
          </a:prstGeom>
          <a:solidFill>
            <a:srgbClr val="C426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9891064" y="4160520"/>
            <a:ext cx="54864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400" b="0" i="0" dirty="0">
                <a:solidFill>
                  <a:srgbClr val="2B2B2B"/>
                </a:solidFill>
              </a:rPr>
              <a:t>PS4</a:t>
            </a:r>
            <a:r>
              <a:rPr lang="cs-CZ" sz="1400" b="0" i="0" dirty="0">
                <a:solidFill>
                  <a:srgbClr val="2B2B2B"/>
                </a:solidFill>
              </a:rPr>
              <a:t> Cizinci</a:t>
            </a:r>
            <a:endParaRPr sz="1400" b="0" i="0" dirty="0">
              <a:solidFill>
                <a:srgbClr val="2B2B2B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393984" y="4160520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r"/>
            <a:r>
              <a:rPr sz="1400" b="1" i="0">
                <a:solidFill>
                  <a:srgbClr val="2B2B2B"/>
                </a:solidFill>
              </a:rPr>
              <a:t>1,6 %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501944" y="4800600"/>
            <a:ext cx="5852160" cy="109728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5776264" y="4910328"/>
            <a:ext cx="5394960" cy="32004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300" b="1" i="0">
                <a:solidFill>
                  <a:srgbClr val="02539F"/>
                </a:solidFill>
              </a:rPr>
              <a:t>Klíčové sdělení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76264" y="5212080"/>
            <a:ext cx="5394960" cy="6400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600" b="1" i="0">
                <a:solidFill>
                  <a:srgbClr val="2B2B2B"/>
                </a:solidFill>
              </a:rPr>
              <a:t>Více než 60 % finančních dopadů připadá na služby pro seniory a osoby se zdravotním postižením.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Nejvýznamnější relativní změny kapacit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747064" y="2057400"/>
          <a:ext cx="10607040" cy="3108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838504" y="5394960"/>
            <a:ext cx="10515600" cy="685800"/>
          </a:xfrm>
          <a:prstGeom prst="roundRect">
            <a:avLst>
              <a:gd name="adj" fmla="val 18000"/>
            </a:avLst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9" name="Picture 8" descr="chart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096" y="5554980"/>
            <a:ext cx="365760" cy="3657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24304" y="5394960"/>
            <a:ext cx="9646920" cy="6858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700" b="1" i="0">
                <a:solidFill>
                  <a:srgbClr val="FFFFFF"/>
                </a:solidFill>
              </a:rPr>
              <a:t>Nejvyšší relativní růst vykazují služby krizové pomoci, adiktologické služby a komunitní formy podpory.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Hlavní trendy v síti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Rounded Rectangle 6"/>
          <p:cNvSpPr/>
          <p:nvPr/>
        </p:nvSpPr>
        <p:spPr>
          <a:xfrm>
            <a:off x="838504" y="2103120"/>
            <a:ext cx="5120640" cy="1078992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8" name="Oval 7"/>
          <p:cNvSpPr/>
          <p:nvPr/>
        </p:nvSpPr>
        <p:spPr>
          <a:xfrm>
            <a:off x="1067104" y="2299715"/>
            <a:ext cx="685800" cy="68580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9" name="Picture 8" descr="field_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696" y="2464308"/>
            <a:ext cx="356616" cy="35661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981504" y="2258568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800" b="1" i="0">
                <a:solidFill>
                  <a:srgbClr val="02539F"/>
                </a:solidFill>
              </a:rPr>
              <a:t>Rozvoj terénních služeb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81504" y="2651760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vyšší dostupnost podpory v domácím prostředí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33464" y="2103120"/>
            <a:ext cx="5120640" cy="1078992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3" name="Oval 12"/>
          <p:cNvSpPr/>
          <p:nvPr/>
        </p:nvSpPr>
        <p:spPr>
          <a:xfrm>
            <a:off x="6462064" y="2299715"/>
            <a:ext cx="685800" cy="685800"/>
          </a:xfrm>
          <a:prstGeom prst="ellipse">
            <a:avLst/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4" name="Picture 13" descr="clinic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656" y="2464308"/>
            <a:ext cx="356616" cy="35661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376464" y="2258568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800" b="1" i="0">
                <a:solidFill>
                  <a:srgbClr val="02539F"/>
                </a:solidFill>
              </a:rPr>
              <a:t>Rozvoj ambulantních služeb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76464" y="2651760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posílení denních forem péče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8504" y="3410711"/>
            <a:ext cx="5120640" cy="1078992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67104" y="3607307"/>
            <a:ext cx="685800" cy="685800"/>
          </a:xfrm>
          <a:prstGeom prst="ellipse">
            <a:avLst/>
          </a:prstGeom>
          <a:solidFill>
            <a:srgbClr val="6AB6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9" name="Picture 18" descr="carer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1696" y="3771899"/>
            <a:ext cx="356616" cy="35661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981504" y="3566159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800" b="1" i="0">
                <a:solidFill>
                  <a:srgbClr val="02539F"/>
                </a:solidFill>
              </a:rPr>
              <a:t>Podpora pečujících osob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81504" y="3959351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rozvoj odlehčovacích služeb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33464" y="3410711"/>
            <a:ext cx="5120640" cy="1078992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3" name="Oval 22"/>
          <p:cNvSpPr/>
          <p:nvPr/>
        </p:nvSpPr>
        <p:spPr>
          <a:xfrm>
            <a:off x="6462064" y="3607307"/>
            <a:ext cx="685800" cy="685800"/>
          </a:xfrm>
          <a:prstGeom prst="ellipse">
            <a:avLst/>
          </a:prstGeom>
          <a:solidFill>
            <a:srgbClr val="9FBF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4" name="Picture 23" descr="community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6656" y="3771899"/>
            <a:ext cx="356616" cy="35661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76464" y="3566159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800" b="1" i="0">
                <a:solidFill>
                  <a:srgbClr val="02539F"/>
                </a:solidFill>
              </a:rPr>
              <a:t>Komunitní podpora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76464" y="3959351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podpora setrvání v přirozeném prostředí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38504" y="4718304"/>
            <a:ext cx="5120640" cy="1078992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8" name="Oval 27"/>
          <p:cNvSpPr/>
          <p:nvPr/>
        </p:nvSpPr>
        <p:spPr>
          <a:xfrm>
            <a:off x="1067104" y="4914900"/>
            <a:ext cx="685800" cy="685800"/>
          </a:xfrm>
          <a:prstGeom prst="ellipse">
            <a:avLst/>
          </a:prstGeom>
          <a:solidFill>
            <a:srgbClr val="C426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9" name="Picture 28" descr="crisis_w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1696" y="5079492"/>
            <a:ext cx="356616" cy="35661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981504" y="4873752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800" b="1" i="0">
                <a:solidFill>
                  <a:srgbClr val="02539F"/>
                </a:solidFill>
              </a:rPr>
              <a:t>Krizová pomoc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81504" y="5266944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rozšíření dostupnosti pomoci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33464" y="4718304"/>
            <a:ext cx="5120640" cy="1078992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3" name="Oval 32"/>
          <p:cNvSpPr/>
          <p:nvPr/>
        </p:nvSpPr>
        <p:spPr>
          <a:xfrm>
            <a:off x="6462064" y="4914900"/>
            <a:ext cx="685800" cy="685800"/>
          </a:xfrm>
          <a:prstGeom prst="ellipse">
            <a:avLst/>
          </a:prstGeom>
          <a:solidFill>
            <a:srgbClr val="E9BB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34" name="Picture 33" descr="addict_w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6656" y="5079492"/>
            <a:ext cx="356616" cy="35661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7376464" y="4873752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800" b="1" i="0">
                <a:solidFill>
                  <a:srgbClr val="02539F"/>
                </a:solidFill>
              </a:rPr>
              <a:t>Adiktologické služby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376464" y="5266944"/>
            <a:ext cx="3794759" cy="411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500" b="0" i="0">
                <a:solidFill>
                  <a:srgbClr val="2B2B2B"/>
                </a:solidFill>
              </a:rPr>
              <a:t>posílení specializované podpory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Transformace pobytových služeb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7" name="Rounded Rectangle 6"/>
          <p:cNvSpPr/>
          <p:nvPr/>
        </p:nvSpPr>
        <p:spPr>
          <a:xfrm>
            <a:off x="838504" y="2103120"/>
            <a:ext cx="5074920" cy="150876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8" name="Oval 7"/>
          <p:cNvSpPr/>
          <p:nvPr/>
        </p:nvSpPr>
        <p:spPr>
          <a:xfrm>
            <a:off x="1158544" y="2468879"/>
            <a:ext cx="777240" cy="77724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9" name="Picture 8" descr="bed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082" y="2655417"/>
            <a:ext cx="404164" cy="4041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10104" y="2240279"/>
            <a:ext cx="2011680" cy="12344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5400" b="1" i="0">
                <a:solidFill>
                  <a:srgbClr val="02539F"/>
                </a:solidFill>
              </a:rPr>
              <a:t>−32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84624" y="2240279"/>
            <a:ext cx="1645919" cy="12344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0" i="0">
                <a:solidFill>
                  <a:srgbClr val="2B2B2B"/>
                </a:solidFill>
              </a:rPr>
              <a:t>lůžek DOZP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79184" y="2103120"/>
            <a:ext cx="5074920" cy="150876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3" name="Oval 12"/>
          <p:cNvSpPr/>
          <p:nvPr/>
        </p:nvSpPr>
        <p:spPr>
          <a:xfrm>
            <a:off x="6599224" y="2468879"/>
            <a:ext cx="777240" cy="77724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4" name="Picture 13" descr="building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5762" y="2655417"/>
            <a:ext cx="404164" cy="40416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50784" y="2240279"/>
            <a:ext cx="2011680" cy="12344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5400" b="1" i="0">
                <a:solidFill>
                  <a:srgbClr val="02539F"/>
                </a:solidFill>
              </a:rPr>
              <a:t>−8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25304" y="2240279"/>
            <a:ext cx="1645919" cy="123444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l"/>
            <a:r>
              <a:rPr sz="1800" b="0" i="0">
                <a:solidFill>
                  <a:srgbClr val="2B2B2B"/>
                </a:solidFill>
              </a:rPr>
              <a:t>lůžek domovů pro seniory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8504" y="4069079"/>
            <a:ext cx="2240280" cy="1783080"/>
          </a:xfrm>
          <a:prstGeom prst="roundRect">
            <a:avLst>
              <a:gd name="adj" fmla="val 8000"/>
            </a:avLst>
          </a:prstGeom>
          <a:solidFill>
            <a:srgbClr val="5F667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8" name="Picture 17" descr="building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34" y="4331969"/>
            <a:ext cx="617220" cy="61722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75664" y="5074919"/>
            <a:ext cx="1965960" cy="6858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ctr"/>
            <a:r>
              <a:rPr sz="1600" b="1" i="0">
                <a:solidFill>
                  <a:srgbClr val="FFFFFF"/>
                </a:solidFill>
              </a:rPr>
              <a:t>Institucionální péče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3081832" y="4727447"/>
            <a:ext cx="512064" cy="457200"/>
          </a:xfrm>
          <a:prstGeom prst="rightArrow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3596944" y="4069079"/>
            <a:ext cx="2240280" cy="1783080"/>
          </a:xfrm>
          <a:prstGeom prst="roundRect">
            <a:avLst>
              <a:gd name="adj" fmla="val 8000"/>
            </a:avLst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2" name="Picture 21" descr="community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8474" y="4331969"/>
            <a:ext cx="617220" cy="61722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734104" y="5074919"/>
            <a:ext cx="1965960" cy="6858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ctr"/>
            <a:r>
              <a:rPr sz="1600" b="1" i="0">
                <a:solidFill>
                  <a:srgbClr val="FFFFFF"/>
                </a:solidFill>
              </a:rPr>
              <a:t>Komunitní podpora</a:t>
            </a:r>
          </a:p>
        </p:txBody>
      </p:sp>
      <p:sp>
        <p:nvSpPr>
          <p:cNvPr id="24" name="Right Arrow 23"/>
          <p:cNvSpPr/>
          <p:nvPr/>
        </p:nvSpPr>
        <p:spPr>
          <a:xfrm>
            <a:off x="5840272" y="4727447"/>
            <a:ext cx="512064" cy="457200"/>
          </a:xfrm>
          <a:prstGeom prst="rightArrow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6355384" y="4069079"/>
            <a:ext cx="2240280" cy="1783080"/>
          </a:xfrm>
          <a:prstGeom prst="roundRect">
            <a:avLst>
              <a:gd name="adj" fmla="val 8000"/>
            </a:avLst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26" name="Picture 25" descr="lock_w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6914" y="4331969"/>
            <a:ext cx="617220" cy="61722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492544" y="5074919"/>
            <a:ext cx="1965960" cy="6858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ctr"/>
            <a:r>
              <a:rPr sz="1600" b="1" i="0">
                <a:solidFill>
                  <a:srgbClr val="FFFFFF"/>
                </a:solidFill>
              </a:rPr>
              <a:t>Vyšší míra soukromí</a:t>
            </a:r>
          </a:p>
        </p:txBody>
      </p:sp>
      <p:sp>
        <p:nvSpPr>
          <p:cNvPr id="28" name="Right Arrow 27"/>
          <p:cNvSpPr/>
          <p:nvPr/>
        </p:nvSpPr>
        <p:spPr>
          <a:xfrm>
            <a:off x="8598712" y="4727447"/>
            <a:ext cx="512064" cy="457200"/>
          </a:xfrm>
          <a:prstGeom prst="rightArrow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9113824" y="4069079"/>
            <a:ext cx="2240280" cy="1783080"/>
          </a:xfrm>
          <a:prstGeom prst="roundRect">
            <a:avLst>
              <a:gd name="adj" fmla="val 8000"/>
            </a:avLst>
          </a:prstGeom>
          <a:solidFill>
            <a:srgbClr val="9FBF5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30" name="Picture 29" descr="smile_w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25354" y="4331969"/>
            <a:ext cx="617220" cy="61722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9250984" y="5074919"/>
            <a:ext cx="1965960" cy="685800"/>
          </a:xfrm>
          <a:prstGeom prst="rect">
            <a:avLst/>
          </a:prstGeom>
          <a:noFill/>
        </p:spPr>
        <p:txBody>
          <a:bodyPr wrap="square" lIns="0" tIns="0" rIns="0" bIns="0" anchor="ctr"/>
          <a:lstStyle/>
          <a:p>
            <a:pPr algn="ctr"/>
            <a:r>
              <a:rPr sz="1600" b="1" i="0">
                <a:solidFill>
                  <a:srgbClr val="FFFFFF"/>
                </a:solidFill>
              </a:rPr>
              <a:t>Vyšší kvalita života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Důvody navrhovaných změn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747064" y="2011679"/>
          <a:ext cx="1060704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38504" y="5623560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1200" b="0" i="0">
                <a:solidFill>
                  <a:srgbClr val="5F6670"/>
                </a:solidFill>
              </a:rPr>
              <a:t>Počet návrhů, v jejichž odůvodnění se daný důvod objevuje (jeden návrh může uvádět více důvodů).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b="1"/>
              <a:t>Shrnutí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Aktualizace Sítě sociálních služeb na rok 2027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7" name="Rounded Rectangle 6"/>
          <p:cNvSpPr/>
          <p:nvPr/>
        </p:nvSpPr>
        <p:spPr>
          <a:xfrm>
            <a:off x="838504" y="2103120"/>
            <a:ext cx="3322320" cy="379476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8" name="Oval 7"/>
          <p:cNvSpPr/>
          <p:nvPr/>
        </p:nvSpPr>
        <p:spPr>
          <a:xfrm>
            <a:off x="1158544" y="2468879"/>
            <a:ext cx="914400" cy="914400"/>
          </a:xfrm>
          <a:prstGeom prst="ellipse">
            <a:avLst/>
          </a:prstGeom>
          <a:solidFill>
            <a:srgbClr val="5889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9" name="Picture 8" descr="check_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000" y="2688335"/>
            <a:ext cx="475488" cy="4754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58544" y="3611879"/>
            <a:ext cx="2682240" cy="50292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2400" b="1" i="0">
                <a:solidFill>
                  <a:srgbClr val="02539F"/>
                </a:solidFill>
              </a:rPr>
              <a:t>Potřebnost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58544" y="4206240"/>
            <a:ext cx="2682240" cy="1554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>
              <a:lnSpc>
                <a:spcPct val="110000"/>
              </a:lnSpc>
            </a:pPr>
            <a:r>
              <a:rPr sz="1700" b="0" i="0">
                <a:solidFill>
                  <a:srgbClr val="2B2B2B"/>
                </a:solidFill>
              </a:rPr>
              <a:t>90 % návrhů doporučeno plně nebo částečně podpořit.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35144" y="2103120"/>
            <a:ext cx="3322320" cy="379476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3" name="Oval 12"/>
          <p:cNvSpPr/>
          <p:nvPr/>
        </p:nvSpPr>
        <p:spPr>
          <a:xfrm>
            <a:off x="4755184" y="2468879"/>
            <a:ext cx="914400" cy="914400"/>
          </a:xfrm>
          <a:prstGeom prst="ellipse">
            <a:avLst/>
          </a:prstGeom>
          <a:solidFill>
            <a:srgbClr val="0253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4" name="Picture 13" descr="chart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4640" y="2688335"/>
            <a:ext cx="475488" cy="4754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55184" y="3611879"/>
            <a:ext cx="2682240" cy="50292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2400" b="1" i="0">
                <a:solidFill>
                  <a:srgbClr val="02539F"/>
                </a:solidFill>
              </a:rPr>
              <a:t>Rozvoj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55184" y="4206240"/>
            <a:ext cx="2682240" cy="1554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>
              <a:lnSpc>
                <a:spcPct val="110000"/>
              </a:lnSpc>
            </a:pPr>
            <a:r>
              <a:rPr sz="1700" b="0" i="0">
                <a:solidFill>
                  <a:srgbClr val="2B2B2B"/>
                </a:solidFill>
              </a:rPr>
              <a:t>Největší změny směřují do služeb pro seniory a osoby se zdravotním postižením.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31784" y="2103120"/>
            <a:ext cx="3322320" cy="3794760"/>
          </a:xfrm>
          <a:prstGeom prst="roundRect">
            <a:avLst>
              <a:gd name="adj" fmla="val 8000"/>
            </a:avLst>
          </a:prstGeom>
          <a:solidFill>
            <a:srgbClr val="EEF4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8" name="Oval 17"/>
          <p:cNvSpPr/>
          <p:nvPr/>
        </p:nvSpPr>
        <p:spPr>
          <a:xfrm>
            <a:off x="8351824" y="2468879"/>
            <a:ext cx="914400" cy="914400"/>
          </a:xfrm>
          <a:prstGeom prst="ellipse">
            <a:avLst/>
          </a:prstGeom>
          <a:solidFill>
            <a:srgbClr val="6AB6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pic>
        <p:nvPicPr>
          <p:cNvPr id="19" name="Picture 18" descr="coins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1280" y="2688335"/>
            <a:ext cx="475488" cy="47548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351824" y="3611879"/>
            <a:ext cx="2682240" cy="50292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/>
            <a:r>
              <a:rPr sz="2400" b="1" i="0">
                <a:solidFill>
                  <a:srgbClr val="02539F"/>
                </a:solidFill>
              </a:rPr>
              <a:t>Dopad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51824" y="4206240"/>
            <a:ext cx="2682240" cy="1554480"/>
          </a:xfrm>
          <a:prstGeom prst="rect">
            <a:avLst/>
          </a:prstGeom>
          <a:noFill/>
        </p:spPr>
        <p:txBody>
          <a:bodyPr wrap="square" lIns="0" tIns="0" rIns="0" bIns="0" anchor="t"/>
          <a:lstStyle/>
          <a:p>
            <a:pPr algn="l">
              <a:lnSpc>
                <a:spcPct val="110000"/>
              </a:lnSpc>
            </a:pPr>
            <a:r>
              <a:rPr sz="1700" b="0" i="0">
                <a:solidFill>
                  <a:srgbClr val="2B2B2B"/>
                </a:solidFill>
              </a:rPr>
              <a:t>Předpokládaný finanční dopad činí 57,9 mil. Kč při současném pokračování transformace pobytových služeb.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82A3B9-3B4B-B3B7-15E2-831531667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334278"/>
            <a:ext cx="10515600" cy="2547257"/>
          </a:xfrm>
        </p:spPr>
        <p:txBody>
          <a:bodyPr/>
          <a:lstStyle/>
          <a:p>
            <a:pPr algn="ctr"/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Připravované změny v procesu aktualizace sítě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F5F892F-CD29-DD4E-6AB3-1E0F239EF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EF0BEC-FDAB-7234-2A97-09A575DB8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731846-6F45-C51D-1920-26E271273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BA26636-B035-FD00-F766-FEC853919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597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/>
              <a:t>Proč změnu připravujeme?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3455970"/>
            <a:ext cx="5181600" cy="2177079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altLang="cs-CZ" sz="4000" b="1" dirty="0"/>
              <a:t>Na co reagujeme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altLang="cs-CZ" sz="4000" dirty="0"/>
              <a:t>👥mění se potřeby obyvatel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altLang="cs-CZ" sz="4000" dirty="0"/>
              <a:t>🗺️ každé území má jiné potřeby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sz="4000" dirty="0"/>
              <a:t>📈</a:t>
            </a:r>
            <a:r>
              <a:rPr lang="cs-CZ" altLang="cs-CZ" sz="4000" dirty="0"/>
              <a:t> mění se poptávka po službách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sz="4000" dirty="0"/>
              <a:t>💰 </a:t>
            </a:r>
            <a:r>
              <a:rPr lang="cs-CZ" altLang="cs-CZ" sz="4000" dirty="0"/>
              <a:t>dostupnost veřejných zdrojů</a:t>
            </a:r>
          </a:p>
          <a:p>
            <a:pPr marL="457200" lvl="1" indent="0">
              <a:buNone/>
            </a:pPr>
            <a:endParaRPr lang="cs-CZ" altLang="cs-CZ" sz="2000" dirty="0"/>
          </a:p>
          <a:p>
            <a:pPr marL="457200" lvl="1" indent="0">
              <a:buNone/>
            </a:pPr>
            <a:endParaRPr lang="cs-CZ" altLang="cs-CZ" sz="2000" dirty="0"/>
          </a:p>
          <a:p>
            <a:pPr marL="457200" lvl="1" indent="0">
              <a:buNone/>
            </a:pPr>
            <a:endParaRPr lang="cs-CZ" altLang="cs-CZ" sz="2000" dirty="0"/>
          </a:p>
          <a:p>
            <a:pPr marL="457200" lvl="1" indent="0">
              <a:buNone/>
            </a:pPr>
            <a:endParaRPr lang="cs-CZ" altLang="cs-CZ" sz="2000" dirty="0"/>
          </a:p>
          <a:p>
            <a:pPr marL="457200" lvl="1" indent="0">
              <a:buNone/>
            </a:pPr>
            <a:endParaRPr lang="cs-CZ" altLang="cs-CZ" sz="2000" dirty="0"/>
          </a:p>
          <a:p>
            <a:pPr marL="457200" lvl="1" indent="0">
              <a:buNone/>
            </a:pPr>
            <a:endParaRPr lang="cs-CZ" altLang="cs-CZ" sz="2000" dirty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16970F50-1DF5-10CC-A0FF-A73D7AE9B4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8464" y="3457061"/>
            <a:ext cx="5181600" cy="22536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600" b="1" dirty="0"/>
              <a:t>Cíl změny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sz="1600" dirty="0"/>
              <a:t>🎯 větší provázání rozvoje služeb s potřebami území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sz="1600" dirty="0"/>
              <a:t>🤝 jednotnější a transparentnější proces rozhodování</a:t>
            </a:r>
          </a:p>
          <a:p>
            <a:pPr marL="0" indent="0">
              <a:lnSpc>
                <a:spcPct val="145000"/>
              </a:lnSpc>
              <a:buNone/>
            </a:pPr>
            <a:r>
              <a:rPr lang="cs-CZ" sz="1600" dirty="0"/>
              <a:t>💰 efektivnější využití dostupných zdrojů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AB30C30-244D-6E44-904B-EB1D3B5D50D6}"/>
              </a:ext>
            </a:extLst>
          </p:cNvPr>
          <p:cNvSpPr txBox="1"/>
          <p:nvPr/>
        </p:nvSpPr>
        <p:spPr bwMode="auto">
          <a:xfrm>
            <a:off x="838200" y="1990800"/>
            <a:ext cx="9652959" cy="80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25000"/>
              </a:lnSpc>
            </a:pPr>
            <a:r>
              <a:rPr lang="cs-CZ" sz="2000" dirty="0">
                <a:solidFill>
                  <a:schemeClr val="tx2"/>
                </a:solidFill>
                <a:ea typeface="+mj-ea"/>
              </a:rPr>
              <a:t>Síť sociálních služeb musí reagovat na měnící se potřeby obyvatel, vývoj v území a dostupnost veřejných zdrojů.</a:t>
            </a:r>
          </a:p>
        </p:txBody>
      </p:sp>
    </p:spTree>
    <p:extLst>
      <p:ext uri="{BB962C8B-B14F-4D97-AF65-F5344CB8AC3E}">
        <p14:creationId xmlns:p14="http://schemas.microsoft.com/office/powerpoint/2010/main" val="3743091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987B24-CC02-A6FB-C764-4F6AC849C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Co se mění?</a:t>
            </a:r>
            <a:endParaRPr lang="cs-CZ" sz="3200" dirty="0"/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A6C9CE15-3C02-1F64-4E3D-BA5C7B909B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Současný stav</a:t>
            </a:r>
          </a:p>
        </p:txBody>
      </p:sp>
      <p:sp>
        <p:nvSpPr>
          <p:cNvPr id="10" name="Zástupný obsah 9">
            <a:extLst>
              <a:ext uri="{FF2B5EF4-FFF2-40B4-BE49-F238E27FC236}">
                <a16:creationId xmlns:a16="http://schemas.microsoft.com/office/drawing/2014/main" id="{20024A0C-36ED-A773-FECD-942F3AAB2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793704"/>
            <a:ext cx="5157787" cy="304612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2000" dirty="0"/>
              <a:t>🟦 Nové sociální služby </a:t>
            </a:r>
          </a:p>
          <a:p>
            <a:pPr marL="0" indent="0" algn="ctr">
              <a:buNone/>
            </a:pPr>
            <a:r>
              <a:rPr lang="cs-CZ" sz="2400" b="1" dirty="0"/>
              <a:t>+</a:t>
            </a:r>
          </a:p>
          <a:p>
            <a:pPr marL="0" indent="0" algn="ctr">
              <a:buNone/>
            </a:pPr>
            <a:r>
              <a:rPr lang="cs-CZ" sz="2000" dirty="0"/>
              <a:t>🟩 Aktualizace jednotek v síti</a:t>
            </a:r>
          </a:p>
          <a:p>
            <a:pPr marL="0" indent="0">
              <a:buNone/>
            </a:pPr>
            <a:endParaRPr lang="cs-CZ" sz="2000" dirty="0"/>
          </a:p>
          <a:p>
            <a:pPr marL="0" indent="0" algn="ctr">
              <a:buNone/>
            </a:pPr>
            <a:r>
              <a:rPr lang="cs-CZ" sz="2000" dirty="0"/>
              <a:t>⬇</a:t>
            </a:r>
          </a:p>
          <a:p>
            <a:pPr marL="0" indent="0" algn="ctr">
              <a:buNone/>
            </a:pPr>
            <a:endParaRPr lang="cs-CZ" sz="2000" dirty="0"/>
          </a:p>
          <a:p>
            <a:pPr marL="0" indent="0" algn="ctr">
              <a:buNone/>
            </a:pPr>
            <a:r>
              <a:rPr lang="cs-CZ" sz="2000" dirty="0"/>
              <a:t>dva samostatné procesy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0B61654D-31F0-BB1B-004F-6B7D39388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6704" y="1990799"/>
            <a:ext cx="5183188" cy="514275"/>
          </a:xfrm>
        </p:spPr>
        <p:txBody>
          <a:bodyPr>
            <a:normAutofit/>
          </a:bodyPr>
          <a:lstStyle/>
          <a:p>
            <a:r>
              <a:rPr lang="cs-CZ" sz="2000" dirty="0"/>
              <a:t>Nově od roku 2027</a:t>
            </a:r>
          </a:p>
        </p:txBody>
      </p:sp>
      <p:sp>
        <p:nvSpPr>
          <p:cNvPr id="12" name="Zástupný obsah 11">
            <a:extLst>
              <a:ext uri="{FF2B5EF4-FFF2-40B4-BE49-F238E27FC236}">
                <a16:creationId xmlns:a16="http://schemas.microsoft.com/office/drawing/2014/main" id="{E4BACB9F-5373-EBE4-DAAD-EB3BD51AE2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26191" y="2775465"/>
            <a:ext cx="5614359" cy="286918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2000" dirty="0"/>
              <a:t>🟦🟩 Jednotný proces</a:t>
            </a:r>
          </a:p>
          <a:p>
            <a:pPr marL="0" indent="0" algn="ctr">
              <a:buNone/>
            </a:pPr>
            <a:endParaRPr lang="cs-CZ" sz="2000" dirty="0"/>
          </a:p>
          <a:p>
            <a:pPr marL="0" indent="0" algn="ctr">
              <a:buNone/>
            </a:pPr>
            <a:r>
              <a:rPr lang="cs-CZ" sz="2000" dirty="0"/>
              <a:t>⬇</a:t>
            </a:r>
          </a:p>
          <a:p>
            <a:pPr marL="0" indent="0">
              <a:buNone/>
            </a:pPr>
            <a:r>
              <a:rPr lang="cs-CZ" sz="2000" dirty="0"/>
              <a:t>	✅ jeden společný proces</a:t>
            </a:r>
          </a:p>
          <a:p>
            <a:pPr marL="0" indent="0">
              <a:buNone/>
            </a:pPr>
            <a:r>
              <a:rPr lang="cs-CZ" sz="2000" dirty="0"/>
              <a:t>	✅ jednotné podávání návrhů </a:t>
            </a:r>
          </a:p>
          <a:p>
            <a:pPr marL="0" indent="0">
              <a:buNone/>
            </a:pPr>
            <a:r>
              <a:rPr lang="cs-CZ" sz="2000" dirty="0"/>
              <a:t>	      realizace </a:t>
            </a:r>
            <a:r>
              <a:rPr lang="cs-CZ" sz="1700" dirty="0"/>
              <a:t>(květen 2027</a:t>
            </a:r>
            <a:r>
              <a:rPr lang="cs-CZ" sz="2000" dirty="0"/>
              <a:t>)</a:t>
            </a:r>
          </a:p>
          <a:p>
            <a:pPr marL="0" indent="0">
              <a:buNone/>
            </a:pPr>
            <a:r>
              <a:rPr lang="cs-CZ" sz="2000" dirty="0"/>
              <a:t>	✅ společné posuzování všech 		      návrhů na změny v síti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6CCE82-6C60-DE7E-0327-20EF2561D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8FC59F-70A1-75C8-A56F-711F00064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CC0C75-2BDF-1ABB-4C8A-3A990EFB7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C2439582-5948-AE21-A109-9CA1FADB3399}"/>
              </a:ext>
            </a:extLst>
          </p:cNvPr>
          <p:cNvSpPr/>
          <p:nvPr/>
        </p:nvSpPr>
        <p:spPr>
          <a:xfrm>
            <a:off x="836612" y="2631057"/>
            <a:ext cx="5183188" cy="31161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79216023-B918-7454-1BBE-E10AF6EFB914}"/>
              </a:ext>
            </a:extLst>
          </p:cNvPr>
          <p:cNvSpPr/>
          <p:nvPr/>
        </p:nvSpPr>
        <p:spPr>
          <a:xfrm>
            <a:off x="6223958" y="2608371"/>
            <a:ext cx="5183188" cy="31161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2162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AA4D79-08E9-E65A-5F2B-9CC4E5509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Nový přístup k definování potřeb kraje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9190BEB-6422-6D6A-125D-D7BABFDFE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2FD61DE-C088-22DD-6B95-FF81C361E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5DB1D2F-2D53-319F-3DD1-0B39F48A0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15</a:t>
            </a:fld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3E7B1C56-C60C-6027-64E3-0827401078C8}"/>
              </a:ext>
            </a:extLst>
          </p:cNvPr>
          <p:cNvSpPr/>
          <p:nvPr/>
        </p:nvSpPr>
        <p:spPr>
          <a:xfrm>
            <a:off x="7119668" y="2564047"/>
            <a:ext cx="2524664" cy="562648"/>
          </a:xfrm>
          <a:prstGeom prst="rect">
            <a:avLst/>
          </a:prstGeom>
          <a:noFill/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E80B12B-3BA7-6AED-5680-805C5BF99C4F}"/>
              </a:ext>
            </a:extLst>
          </p:cNvPr>
          <p:cNvSpPr txBox="1"/>
          <p:nvPr/>
        </p:nvSpPr>
        <p:spPr bwMode="auto">
          <a:xfrm>
            <a:off x="7359767" y="2646141"/>
            <a:ext cx="2094781" cy="36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potřeby obyvatel a území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E44D37E3-9C95-5EE7-DFF4-D459DBAB8684}"/>
              </a:ext>
            </a:extLst>
          </p:cNvPr>
          <p:cNvSpPr/>
          <p:nvPr/>
        </p:nvSpPr>
        <p:spPr>
          <a:xfrm>
            <a:off x="6657435" y="3646005"/>
            <a:ext cx="3637472" cy="562648"/>
          </a:xfrm>
          <a:prstGeom prst="rect">
            <a:avLst/>
          </a:prstGeom>
          <a:noFill/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21FD658F-3F04-BB9B-33A5-CD397F907945}"/>
              </a:ext>
            </a:extLst>
          </p:cNvPr>
          <p:cNvSpPr txBox="1"/>
          <p:nvPr/>
        </p:nvSpPr>
        <p:spPr bwMode="auto">
          <a:xfrm>
            <a:off x="7042029" y="3743072"/>
            <a:ext cx="2966049" cy="36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Akční plán rozvoje sociální služeb</a:t>
            </a:r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6479FFB1-AFD8-CF6F-7551-F8B982E3CC09}"/>
              </a:ext>
            </a:extLst>
          </p:cNvPr>
          <p:cNvSpPr/>
          <p:nvPr/>
        </p:nvSpPr>
        <p:spPr>
          <a:xfrm>
            <a:off x="6657435" y="4670362"/>
            <a:ext cx="3637472" cy="755655"/>
          </a:xfrm>
          <a:prstGeom prst="rect">
            <a:avLst/>
          </a:prstGeom>
          <a:noFill/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DA0874C-C6F9-7ACA-1501-A443846F7100}"/>
              </a:ext>
            </a:extLst>
          </p:cNvPr>
          <p:cNvSpPr txBox="1"/>
          <p:nvPr/>
        </p:nvSpPr>
        <p:spPr bwMode="auto">
          <a:xfrm>
            <a:off x="6746575" y="4719130"/>
            <a:ext cx="3459191" cy="68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požadavky na zajištění dostupnosti sociálních služeb</a:t>
            </a:r>
          </a:p>
        </p:txBody>
      </p:sp>
      <p:sp>
        <p:nvSpPr>
          <p:cNvPr id="23" name="Zástupný obsah 22">
            <a:extLst>
              <a:ext uri="{FF2B5EF4-FFF2-40B4-BE49-F238E27FC236}">
                <a16:creationId xmlns:a16="http://schemas.microsoft.com/office/drawing/2014/main" id="{2653AF7E-1221-A931-9E78-1126E9004A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8811" y="2537479"/>
            <a:ext cx="5034953" cy="2854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Požadavky na zajištění dostupnosti sociálních služeb budou každoročně definovány v </a:t>
            </a:r>
            <a:r>
              <a:rPr lang="cs-CZ" sz="2000" b="1" dirty="0"/>
              <a:t>Akčním plánu rozvoje sociálních služeb Olomouckého kraje</a:t>
            </a:r>
            <a:r>
              <a:rPr lang="cs-CZ" sz="2000" dirty="0"/>
              <a:t>.</a:t>
            </a:r>
          </a:p>
        </p:txBody>
      </p:sp>
      <p:sp>
        <p:nvSpPr>
          <p:cNvPr id="25" name="Šipka: dolů 24">
            <a:extLst>
              <a:ext uri="{FF2B5EF4-FFF2-40B4-BE49-F238E27FC236}">
                <a16:creationId xmlns:a16="http://schemas.microsoft.com/office/drawing/2014/main" id="{A89454AE-2AF2-765A-19F4-7C5364DAEFF8}"/>
              </a:ext>
            </a:extLst>
          </p:cNvPr>
          <p:cNvSpPr/>
          <p:nvPr/>
        </p:nvSpPr>
        <p:spPr>
          <a:xfrm>
            <a:off x="8382000" y="3286663"/>
            <a:ext cx="165373" cy="236672"/>
          </a:xfrm>
          <a:prstGeom prst="down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: dolů 25">
            <a:extLst>
              <a:ext uri="{FF2B5EF4-FFF2-40B4-BE49-F238E27FC236}">
                <a16:creationId xmlns:a16="http://schemas.microsoft.com/office/drawing/2014/main" id="{63F023AA-783C-BEBB-EDCE-E4BC90ABA207}"/>
              </a:ext>
            </a:extLst>
          </p:cNvPr>
          <p:cNvSpPr/>
          <p:nvPr/>
        </p:nvSpPr>
        <p:spPr>
          <a:xfrm>
            <a:off x="8416488" y="4331323"/>
            <a:ext cx="165373" cy="236672"/>
          </a:xfrm>
          <a:prstGeom prst="down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: dolů 26">
            <a:extLst>
              <a:ext uri="{FF2B5EF4-FFF2-40B4-BE49-F238E27FC236}">
                <a16:creationId xmlns:a16="http://schemas.microsoft.com/office/drawing/2014/main" id="{25F04031-FF7F-0A3F-AA16-09E3E6A4CC5E}"/>
              </a:ext>
            </a:extLst>
          </p:cNvPr>
          <p:cNvSpPr/>
          <p:nvPr/>
        </p:nvSpPr>
        <p:spPr>
          <a:xfrm rot="16200000">
            <a:off x="898842" y="2584613"/>
            <a:ext cx="165373" cy="236672"/>
          </a:xfrm>
          <a:prstGeom prst="downArrow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538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5405D0-DF09-2C15-E47F-94CF4AE2C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Role ORP v procesu aktualizace sítě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8867DBD-E702-13A0-B956-72B3E36C2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000"/>
            <a:ext cx="10515600" cy="3830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ORP budou poskytovat stanovisko k návrhům realizace předloženým poskytovateli sociálních služeb.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Vyjádření ORP se zaměří zejména na: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potřebnost sociální služby v území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přiměřenost navrhovaného rozsahu sociální služby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vazbu na komunitní plánování a strategické dokumenty obce a ORP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dirty="0"/>
              <a:t>možnosti finanční spoluúčasti 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0FF49A-73D5-D696-0233-8DB21AC54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67A9305-C782-B1C6-7090-BC66FF576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604FBD-0ACB-8B29-3A5F-16AD4E6D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594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63321F-1EB0-0B25-CF0D-215ACEC47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Financování sociálních služeb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8D7327-E8C0-7443-9385-D439FEED2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000"/>
            <a:ext cx="10515600" cy="28215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Východiska pro aktualizaci sítě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000" dirty="0"/>
              <a:t>budoucí vývoj financování sociálních služeb zůstává nejistý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000" dirty="0"/>
              <a:t>změny v Síti budou posuzovány s ohledem na potřeby obyvatel i dostupné finanční zdroje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000" dirty="0"/>
              <a:t>důraz bude kladen na udržitelnost a efektivní nastavení sítě sociálních služeb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CA593AD-9C47-7979-CD59-C443C9D85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B9B11DA-4CC1-F90A-8EA2-60AF3EBFD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4F0BB2-0FDA-7F01-15E7-B9358CAEC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802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66931" y="3636974"/>
            <a:ext cx="7470873" cy="1533451"/>
          </a:xfrm>
        </p:spPr>
        <p:txBody>
          <a:bodyPr anchor="b">
            <a:normAutofit/>
          </a:bodyPr>
          <a:lstStyle/>
          <a:p>
            <a:pPr algn="r"/>
            <a:r>
              <a:rPr lang="cs-CZ" sz="3600" b="1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Děkuji za pozornost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Prostor pro dotazy a diskusi</a:t>
            </a:r>
            <a:endParaRPr lang="cs-CZ" sz="20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649</TotalTime>
  <Words>752</Words>
  <Application>Microsoft Office PowerPoint</Application>
  <PresentationFormat>Širokoúhlá obrazovka</PresentationFormat>
  <Paragraphs>172</Paragraphs>
  <Slides>18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Inter</vt:lpstr>
      <vt:lpstr>Wingdings</vt:lpstr>
      <vt:lpstr>Motiv Office</vt:lpstr>
      <vt:lpstr>Setkání poskytovatelů sociálních služeb Oddělení plánování sociálních služeb</vt:lpstr>
      <vt:lpstr>Aktualizace Sítě sociálních služeb na rok 2027</vt:lpstr>
      <vt:lpstr>Aktualizace v číslech</vt:lpstr>
      <vt:lpstr>Návrhy podle pracovních skupin</vt:lpstr>
      <vt:lpstr>Kam směřuje rozvoj sítě?</vt:lpstr>
      <vt:lpstr>Finanční dopady aktualizace sítě</vt:lpstr>
      <vt:lpstr>Nejvýznamnější relativní změny kapacit</vt:lpstr>
      <vt:lpstr>Hlavní trendy v síti</vt:lpstr>
      <vt:lpstr>Transformace pobytových služeb</vt:lpstr>
      <vt:lpstr>Důvody navrhovaných změn</vt:lpstr>
      <vt:lpstr>Shrnutí</vt:lpstr>
      <vt:lpstr>Připravované změny v procesu aktualizace sítě</vt:lpstr>
      <vt:lpstr>Proč změnu připravujeme?</vt:lpstr>
      <vt:lpstr>Co se mění?</vt:lpstr>
      <vt:lpstr>Nový přístup k definování potřeb kraje</vt:lpstr>
      <vt:lpstr>Role ORP v procesu aktualizace sítě</vt:lpstr>
      <vt:lpstr>Financování sociálních služeb</vt:lpstr>
      <vt:lpstr>Děkuji za pozornost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Bodnarová Hana</cp:lastModifiedBy>
  <cp:revision>25</cp:revision>
  <dcterms:created xsi:type="dcterms:W3CDTF">2022-03-10T07:10:19Z</dcterms:created>
  <dcterms:modified xsi:type="dcterms:W3CDTF">2026-10-21T13:08:07Z</dcterms:modified>
</cp:coreProperties>
</file>