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 bookmarkIdSeed="2">
  <p:sldMasterIdLst>
    <p:sldMasterId id="2147483648" r:id="rId1"/>
  </p:sldMasterIdLst>
  <p:notesMasterIdLst>
    <p:notesMasterId r:id="rId18"/>
  </p:notesMasterIdLst>
  <p:sldIdLst>
    <p:sldId id="291" r:id="rId2"/>
    <p:sldId id="352" r:id="rId3"/>
    <p:sldId id="354" r:id="rId4"/>
    <p:sldId id="401" r:id="rId5"/>
    <p:sldId id="408" r:id="rId6"/>
    <p:sldId id="402" r:id="rId7"/>
    <p:sldId id="403" r:id="rId8"/>
    <p:sldId id="411" r:id="rId9"/>
    <p:sldId id="413" r:id="rId10"/>
    <p:sldId id="412" r:id="rId11"/>
    <p:sldId id="414" r:id="rId12"/>
    <p:sldId id="360" r:id="rId13"/>
    <p:sldId id="361" r:id="rId14"/>
    <p:sldId id="366" r:id="rId15"/>
    <p:sldId id="368" r:id="rId16"/>
    <p:sldId id="327" r:id="rId17"/>
  </p:sldIdLst>
  <p:sldSz cx="12192000" cy="6858000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5" pos="529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pos="7151" userDrawn="1">
          <p15:clr>
            <a:srgbClr val="A4A3A4"/>
          </p15:clr>
        </p15:guide>
        <p15:guide id="8" orient="horz" pos="3861" userDrawn="1">
          <p15:clr>
            <a:srgbClr val="A4A3A4"/>
          </p15:clr>
        </p15:guide>
        <p15:guide id="10" orient="horz" pos="1434" userDrawn="1">
          <p15:clr>
            <a:srgbClr val="A4A3A4"/>
          </p15:clr>
        </p15:guide>
        <p15:guide id="11" orient="horz" pos="822" userDrawn="1">
          <p15:clr>
            <a:srgbClr val="A4A3A4"/>
          </p15:clr>
        </p15:guide>
        <p15:guide id="12" orient="horz" pos="1253" userDrawn="1">
          <p15:clr>
            <a:srgbClr val="A4A3A4"/>
          </p15:clr>
        </p15:guide>
        <p15:guide id="15" pos="413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9F"/>
    <a:srgbClr val="578A4C"/>
    <a:srgbClr val="A5C659"/>
    <a:srgbClr val="6BB7EB"/>
    <a:srgbClr val="EABB47"/>
    <a:srgbClr val="C4262E"/>
    <a:srgbClr val="92D400"/>
    <a:srgbClr val="A1C05B"/>
    <a:srgbClr val="93C8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2" autoAdjust="0"/>
    <p:restoredTop sz="96327"/>
  </p:normalViewPr>
  <p:slideViewPr>
    <p:cSldViewPr snapToGrid="0" snapToObjects="1" showGuides="1">
      <p:cViewPr varScale="1">
        <p:scale>
          <a:sx n="82" d="100"/>
          <a:sy n="82" d="100"/>
        </p:scale>
        <p:origin x="720" y="72"/>
      </p:cViewPr>
      <p:guideLst>
        <p:guide pos="3840"/>
        <p:guide pos="529"/>
        <p:guide orient="horz"/>
        <p:guide pos="7151"/>
        <p:guide orient="horz" pos="3861"/>
        <p:guide orient="horz" pos="1434"/>
        <p:guide orient="horz" pos="822"/>
        <p:guide orient="horz" pos="1253"/>
        <p:guide pos="4131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1E40DC-3E09-D246-ACC8-8D44CF70B152}" type="datetimeFigureOut">
              <a:rPr lang="cs-CZ" smtClean="0"/>
              <a:t>21.10.2026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0055B3-7155-F446-AC50-9C579597B32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2532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Skupina 6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 userDrawn="1"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8" name="Obdélník 7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9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10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E3D64F53-6641-8946-85D8-2D5EA31A8E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4800" y="3636000"/>
            <a:ext cx="6750000" cy="1533600"/>
          </a:xfrm>
        </p:spPr>
        <p:txBody>
          <a:bodyPr anchor="b">
            <a:normAutofit/>
          </a:bodyPr>
          <a:lstStyle>
            <a:lvl1pPr algn="r">
              <a:defRPr sz="36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47204E7A-2188-624C-A10B-9B1402196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4800" y="5374800"/>
            <a:ext cx="6750000" cy="936000"/>
          </a:xfrm>
        </p:spPr>
        <p:txBody>
          <a:bodyPr/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dirty="0"/>
              <a:t>Kliknutím můžete upravit styl předlohy.</a:t>
            </a:r>
          </a:p>
        </p:txBody>
      </p:sp>
    </p:spTree>
    <p:extLst>
      <p:ext uri="{BB962C8B-B14F-4D97-AF65-F5344CB8AC3E}">
        <p14:creationId xmlns:p14="http://schemas.microsoft.com/office/powerpoint/2010/main" val="256646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20BC99E-F575-CD4F-BC8C-B6D0F1C7B1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6636C4-A3EA-684D-BB48-3F868DD7D6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  <a:lvl2pPr>
              <a:defRPr>
                <a:solidFill>
                  <a:srgbClr val="00549F"/>
                </a:solidFill>
              </a:defRPr>
            </a:lvl2pPr>
            <a:lvl3pPr>
              <a:defRPr>
                <a:solidFill>
                  <a:srgbClr val="00549F"/>
                </a:solidFill>
              </a:defRPr>
            </a:lvl3pPr>
            <a:lvl4pPr>
              <a:defRPr>
                <a:solidFill>
                  <a:srgbClr val="00549F"/>
                </a:solidFill>
              </a:defRPr>
            </a:lvl4pPr>
            <a:lvl5pPr>
              <a:defRPr>
                <a:solidFill>
                  <a:srgbClr val="00549F"/>
                </a:solidFill>
              </a:defRPr>
            </a:lvl5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FA1B98-0F0A-804B-9EFB-6541F5139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E878FF5-0B17-9941-82F2-7572495708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7649C84-5642-254D-9462-884B598577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6661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A1488F-B8BD-6C4D-AB8D-B06252DD25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127B5E2E-DFC9-5A45-A199-DC7437FF0A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rgbClr val="00549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65DA62-5DB1-1846-9E72-4AF265C87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395789-FFA9-6A48-956B-EF1DC9AF13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1AC4762-22A7-B142-A230-5302F205D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1587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3175D58-12AD-B84A-9ACC-A82DD980FC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F0FCBF-CF8C-0C45-8F30-B1531CB45A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2E56DF1-50BA-E140-92EC-104EAB7003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990799"/>
            <a:ext cx="5181600" cy="4186163"/>
          </a:xfrm>
        </p:spPr>
        <p:txBody>
          <a:bodyPr/>
          <a:lstStyle/>
          <a:p>
            <a:pPr lvl="0"/>
            <a:r>
              <a:rPr lang="cs-CZ" dirty="0"/>
              <a:t>Upravte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1A118F6-91BB-5B4E-9105-4A744995A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D99D79A-A34B-5E4E-BD52-7B47EF30A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2BC3DBA3-F30E-054A-A599-FE6A6D323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5713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A4D6D53-2781-654E-BC8D-8DCFAA2C66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1306800"/>
            <a:ext cx="10515600" cy="684000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864ED1C-7B69-0348-A11D-AEEBDD71F3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90799"/>
            <a:ext cx="5157787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56A51F1-1974-AC48-A80F-20A9EEBA9C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0F50A2-1C4A-5948-BE8B-49F769660E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90799"/>
            <a:ext cx="5183188" cy="5142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Upravte styly předlohy textu.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F59BBBA-C966-8046-8253-6FA4A9736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8431FEF3-E8E8-764A-8425-D76EC96F26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57760BE4-BEDE-EC45-829F-8B835D771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55BC128-C9BD-2744-A437-600544B17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520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52A329B-A10A-1844-81FE-4F1BA6E8E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EC71333-B3E7-D44C-923B-31A328BFD2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D4F56B5-69F8-9842-89E0-8584572C26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A2C60967-6179-1748-9882-4147B7FD12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20914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F1581-7E1B-4C4C-9E2B-241D2E59A4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662A342E-B1A3-1E42-96F5-03D898A2B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41026D2-DDB7-2C4B-B64A-F7847D569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81733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2A16DA-D7E8-5649-9C03-290A0510B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DB8DE4-6BC5-A348-A7D5-D9F5B9E402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C43F7F5D-4343-F540-A8D8-A55E9F556E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6B22C0C-88B0-3D4C-ABC1-BFCC0119A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E7D2AC44-F960-D746-856F-0488AAABF0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6E894C3-3974-3841-973A-EBDD4A18BF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409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143B6F-9D61-124F-9986-7DE8D91D7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B184FF4E-EDAE-4D40-BA8C-F6093CC30A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0206F0B-6F67-3746-8B9F-FB42DE5A45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26AF41B-EB73-B049-ACCD-3FA0E9B4C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453D8BE-FDF7-5243-8A49-BBC8AEBE14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3D8E34-C96A-0649-A500-4C74135799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234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01DDCC-3029-9F4E-95D9-4BDAF75A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5EB361E-08D2-DE42-9AD2-2722B2FC9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E58958E-BAF2-4043-9B6A-5788E57E13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0C7D488-F6DF-344A-AE4B-C17C5131FD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1984AC4-89DC-3048-BE97-584ACDBF8E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7705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C9C61156-2D2A-6349-AB80-D946D1067A9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F63548B-0631-3842-ADED-8A09B1C320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C3FE42E-7771-CC48-BD71-BDE25A9F03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C9DAF4E-587E-474E-9EC6-282F2EBC1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6F5A078-CFCC-1D48-A208-343756D5F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29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sv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A1443AAB-CF41-0148-BC90-304F7189D4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06800"/>
            <a:ext cx="10515600" cy="68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188D97-627F-714B-A0B0-855A906B52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268000"/>
            <a:ext cx="10515600" cy="3862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5F214B-FF17-2E4F-97E8-98C001A5C2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549F"/>
                </a:solidFill>
              </a:defRPr>
            </a:lvl1pPr>
          </a:lstStyle>
          <a:p>
            <a:r>
              <a:rPr lang="cs-CZ" dirty="0"/>
              <a:t>21.02.2022</a:t>
            </a: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88D8351-1CFF-8748-B796-579D5EEDD7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549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6384A0-3575-644F-943F-3D8B6A8E5FC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549F"/>
                </a:solidFill>
              </a:defRPr>
            </a:lvl1pPr>
          </a:lstStyle>
          <a:p>
            <a:fld id="{F756C1FA-8DED-774F-A9BF-965BD70CC5BD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Grafický objekt 6">
            <a:extLst>
              <a:ext uri="{FF2B5EF4-FFF2-40B4-BE49-F238E27FC236}">
                <a16:creationId xmlns:a16="http://schemas.microsoft.com/office/drawing/2014/main" id="{7F005F39-F40F-D346-82E7-15471EBD534F}"/>
              </a:ext>
            </a:extLst>
          </p:cNvPr>
          <p:cNvPicPr>
            <a:picLocks noChangeAspect="1"/>
          </p:cNvPicPr>
          <p:nvPr userDrawn="1"/>
        </p:nvPicPr>
        <p:blipFill>
          <a:blip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0" y="0"/>
            <a:ext cx="2111835" cy="1521065"/>
          </a:xfrm>
          <a:prstGeom prst="rect">
            <a:avLst/>
          </a:prstGeom>
        </p:spPr>
      </p:pic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E7DE0464-B0AE-E643-9683-91B407784A15}"/>
              </a:ext>
            </a:extLst>
          </p:cNvPr>
          <p:cNvCxnSpPr>
            <a:cxnSpLocks/>
          </p:cNvCxnSpPr>
          <p:nvPr userDrawn="1"/>
        </p:nvCxnSpPr>
        <p:spPr>
          <a:xfrm>
            <a:off x="0" y="6294210"/>
            <a:ext cx="12192000" cy="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3737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00549F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549F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549F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549F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549F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Skupina 13">
            <a:extLst>
              <a:ext uri="{FF2B5EF4-FFF2-40B4-BE49-F238E27FC236}">
                <a16:creationId xmlns:a16="http://schemas.microsoft.com/office/drawing/2014/main" id="{1F89291F-BFF3-F149-8545-E5BD693BB10A}"/>
              </a:ext>
            </a:extLst>
          </p:cNvPr>
          <p:cNvGrpSpPr/>
          <p:nvPr/>
        </p:nvGrpSpPr>
        <p:grpSpPr>
          <a:xfrm>
            <a:off x="-1" y="0"/>
            <a:ext cx="12192001" cy="6858000"/>
            <a:chOff x="-1" y="0"/>
            <a:chExt cx="12192001" cy="6858000"/>
          </a:xfrm>
        </p:grpSpPr>
        <p:sp>
          <p:nvSpPr>
            <p:cNvPr id="7" name="Obdélník 6">
              <a:extLst>
                <a:ext uri="{FF2B5EF4-FFF2-40B4-BE49-F238E27FC236}">
                  <a16:creationId xmlns:a16="http://schemas.microsoft.com/office/drawing/2014/main" id="{9B8A71D6-4121-A049-9152-97C298ED2BB1}"/>
                </a:ext>
              </a:extLst>
            </p:cNvPr>
            <p:cNvSpPr/>
            <p:nvPr/>
          </p:nvSpPr>
          <p:spPr>
            <a:xfrm>
              <a:off x="-1" y="0"/>
              <a:ext cx="12192001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pic>
          <p:nvPicPr>
            <p:cNvPr id="20" name="Grafický objekt 19">
              <a:extLst>
                <a:ext uri="{FF2B5EF4-FFF2-40B4-BE49-F238E27FC236}">
                  <a16:creationId xmlns:a16="http://schemas.microsoft.com/office/drawing/2014/main" id="{D859EB27-7C8D-FB4C-ABB8-C95E4E301079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p:blipFill>
          <p:spPr>
            <a:xfrm>
              <a:off x="6768667" y="765706"/>
              <a:ext cx="4259696" cy="532462"/>
            </a:xfrm>
            <a:prstGeom prst="rect">
              <a:avLst/>
            </a:prstGeom>
          </p:spPr>
        </p:pic>
        <p:pic>
          <p:nvPicPr>
            <p:cNvPr id="8" name="Grafický objekt 7">
              <a:extLst>
                <a:ext uri="{FF2B5EF4-FFF2-40B4-BE49-F238E27FC236}">
                  <a16:creationId xmlns:a16="http://schemas.microsoft.com/office/drawing/2014/main" id="{8F093256-8D25-044F-BFF0-EF923A8BDF24}"/>
                </a:ext>
              </a:extLst>
            </p:cNvPr>
            <p:cNvPicPr>
              <a:picLocks noChangeAspect="1"/>
            </p:cNvPicPr>
            <p:nvPr/>
          </p:nvPicPr>
          <p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1" y="0"/>
              <a:ext cx="7896226" cy="5687314"/>
            </a:xfrm>
            <a:prstGeom prst="rect">
              <a:avLst/>
            </a:prstGeom>
          </p:spPr>
        </p:pic>
      </p:grpSp>
      <p:sp>
        <p:nvSpPr>
          <p:cNvPr id="2" name="Nadpis 1">
            <a:extLst>
              <a:ext uri="{FF2B5EF4-FFF2-40B4-BE49-F238E27FC236}">
                <a16:creationId xmlns:a16="http://schemas.microsoft.com/office/drawing/2014/main" id="{C2A064BA-43CA-F941-BCEA-9499EDA1D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6369" y="3636974"/>
            <a:ext cx="6751435" cy="1533451"/>
          </a:xfrm>
        </p:spPr>
        <p:txBody>
          <a:bodyPr anchor="b">
            <a:normAutofit fontScale="90000"/>
          </a:bodyPr>
          <a:lstStyle/>
          <a:p>
            <a:pPr algn="ctr"/>
            <a:r>
              <a:rPr lang="cs-CZ" sz="3600" b="1" dirty="0">
                <a:solidFill>
                  <a:srgbClr val="00549F"/>
                </a:solidFill>
                <a:ea typeface="Inter" panose="02000503000000020004" pitchFamily="2" charset="0"/>
                <a:cs typeface="Arial" panose="020B0604020202020204" pitchFamily="34" charset="0"/>
              </a:rPr>
              <a:t>Setkání poskytovatelů sociálních služeb</a:t>
            </a:r>
            <a:br>
              <a:rPr lang="cs-CZ" sz="3600" b="1" dirty="0">
                <a:solidFill>
                  <a:srgbClr val="00549F"/>
                </a:solidFill>
                <a:ea typeface="Inter" panose="02000503000000020004" pitchFamily="2" charset="0"/>
                <a:cs typeface="Arial" panose="020B0604020202020204" pitchFamily="34" charset="0"/>
              </a:rPr>
            </a:br>
            <a:endParaRPr lang="cs-CZ" sz="3600" b="1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30E3B1F-FFD6-DA4C-BD66-F1C7A0B2CB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6370" y="5376396"/>
            <a:ext cx="6751435" cy="935027"/>
          </a:xfrm>
        </p:spPr>
        <p:txBody>
          <a:bodyPr>
            <a:normAutofit/>
          </a:bodyPr>
          <a:lstStyle/>
          <a:p>
            <a:pPr algn="r"/>
            <a:r>
              <a:rPr lang="cs-CZ" dirty="0">
                <a:ea typeface="Inter" panose="02000503000000020004" pitchFamily="2" charset="0"/>
                <a:cs typeface="Arial" panose="020B0604020202020204" pitchFamily="34" charset="0"/>
              </a:rPr>
              <a:t>Olomouc 22. 10. 2026</a:t>
            </a:r>
            <a:endParaRPr lang="cs-CZ" sz="2000" dirty="0">
              <a:solidFill>
                <a:srgbClr val="00549F"/>
              </a:solidFill>
              <a:ea typeface="Inter" panose="02000503000000020004" pitchFamily="2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2124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619AEB-A21F-0434-D8B7-E63182126B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09F235D-9F54-7020-75F4-1966A273A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6510"/>
            <a:ext cx="10423849" cy="684000"/>
          </a:xfrm>
        </p:spPr>
        <p:txBody>
          <a:bodyPr>
            <a:noAutofit/>
          </a:bodyPr>
          <a:lstStyle/>
          <a:p>
            <a:pPr algn="ctr"/>
            <a:r>
              <a:rPr kumimoji="0" lang="cs-CZ" sz="1800" b="1" i="0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Calibri" panose="020F0502020204030204" pitchFamily="34" charset="0"/>
                <a:cs typeface="+mn-cs"/>
              </a:rPr>
              <a:t>Plánování sociálních služeb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24CFFE7-C10A-E265-EA92-16876FF36D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28396" y="1240510"/>
            <a:ext cx="10515600" cy="4125120"/>
          </a:xfrm>
        </p:spPr>
        <p:txBody>
          <a:bodyPr>
            <a:normAutofit fontScale="32500" lnSpcReduction="20000"/>
          </a:bodyPr>
          <a:lstStyle/>
          <a:p>
            <a:pPr marL="0" indent="0" algn="just">
              <a:lnSpc>
                <a:spcPct val="120000"/>
              </a:lnSpc>
              <a:spcAft>
                <a:spcPts val="600"/>
              </a:spcAft>
              <a:buNone/>
            </a:pPr>
            <a:r>
              <a:rPr lang="cs-CZ" sz="6400" u="sng" dirty="0">
                <a:solidFill>
                  <a:schemeClr val="accent1"/>
                </a:solidFill>
                <a:effectLst/>
                <a:ea typeface="Calibri" panose="020F0502020204030204" pitchFamily="34" charset="0"/>
              </a:rPr>
              <a:t>Aktuální strategické dokumenty:</a:t>
            </a:r>
          </a:p>
          <a:p>
            <a:pPr marL="0" indent="0" algn="just">
              <a:lnSpc>
                <a:spcPct val="120000"/>
              </a:lnSpc>
              <a:spcAft>
                <a:spcPts val="600"/>
              </a:spcAft>
              <a:buNone/>
            </a:pPr>
            <a:r>
              <a:rPr lang="cs-CZ" sz="6400" dirty="0">
                <a:solidFill>
                  <a:schemeClr val="accent1"/>
                </a:solidFill>
                <a:ea typeface="Calibri" panose="020F0502020204030204" pitchFamily="34" charset="0"/>
              </a:rPr>
              <a:t>Střednědobý plán rozvoje sociálních služeb v Olomouckém kraji pro roky 2024-2026</a:t>
            </a:r>
          </a:p>
          <a:p>
            <a:pPr lvl="1" algn="just">
              <a:lnSpc>
                <a:spcPct val="120000"/>
              </a:lnSpc>
              <a:spcAft>
                <a:spcPts val="600"/>
              </a:spcAft>
            </a:pPr>
            <a:r>
              <a:rPr lang="cs-CZ" sz="6000" i="1" dirty="0">
                <a:solidFill>
                  <a:schemeClr val="accent1"/>
                </a:solidFill>
                <a:ea typeface="Calibri" panose="020F0502020204030204" pitchFamily="34" charset="0"/>
              </a:rPr>
              <a:t>v roce 2027 bude zpracována evaluační zpráva o plnění cílů a opatření za celou dobu platnosti plánu</a:t>
            </a:r>
          </a:p>
          <a:p>
            <a:pPr marL="0" indent="0" algn="just">
              <a:lnSpc>
                <a:spcPct val="120000"/>
              </a:lnSpc>
              <a:spcAft>
                <a:spcPts val="600"/>
              </a:spcAft>
              <a:buNone/>
            </a:pPr>
            <a:r>
              <a:rPr lang="cs-CZ" sz="6400" dirty="0">
                <a:solidFill>
                  <a:schemeClr val="accent1"/>
                </a:solidFill>
                <a:effectLst/>
                <a:ea typeface="Calibri" panose="020F0502020204030204" pitchFamily="34" charset="0"/>
              </a:rPr>
              <a:t>Střednědobý plán rozvoje sociálních služeb v Olomouckém kraji pro rok 2027</a:t>
            </a:r>
          </a:p>
          <a:p>
            <a:pPr lvl="1" algn="just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cs-CZ" sz="6000" i="1" kern="0" dirty="0">
                <a:solidFill>
                  <a:schemeClr val="accent1"/>
                </a:solidFill>
                <a:ea typeface="ＭＳ Ｐゴシック" charset="0"/>
              </a:rPr>
              <a:t>zpracován jako jednoroční plán v souladu s přechodným ustanovením zákona č.300/2025 Sb. (novelizace zákona o sociálních službách a souvisejících předpisů)</a:t>
            </a:r>
          </a:p>
          <a:p>
            <a:pPr lvl="0" algn="just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cs-CZ" sz="6400" kern="0" dirty="0">
              <a:solidFill>
                <a:schemeClr val="accent1"/>
              </a:solidFill>
              <a:ea typeface="ＭＳ Ｐゴシック" charset="0"/>
            </a:endParaRPr>
          </a:p>
          <a:p>
            <a:pPr lvl="1" algn="just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cs-CZ" sz="6000" i="1" kern="0" dirty="0">
                <a:solidFill>
                  <a:schemeClr val="accent1"/>
                </a:solidFill>
                <a:ea typeface="ＭＳ Ｐゴシック" charset="0"/>
              </a:rPr>
              <a:t>strategický dokument pro aktualizaci sítě sociálních služeb OK na rok 2027</a:t>
            </a:r>
          </a:p>
          <a:p>
            <a:pPr marL="0" indent="0" algn="just">
              <a:lnSpc>
                <a:spcPct val="120000"/>
              </a:lnSpc>
              <a:spcBef>
                <a:spcPts val="600"/>
              </a:spcBef>
              <a:buNone/>
            </a:pPr>
            <a:endParaRPr lang="cs-CZ" sz="4000" dirty="0">
              <a:effectLst/>
              <a:latin typeface="Segoe UI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buNone/>
            </a:pPr>
            <a:endParaRPr lang="cs-CZ" sz="1800" dirty="0">
              <a:latin typeface="Segoe UI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buNone/>
            </a:pPr>
            <a:r>
              <a:rPr lang="cs-CZ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A89CCBE-8C18-0748-9335-3B5FF3840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2E5F505-94EF-0B16-4490-2DA180FE6A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4465E87-762F-C97E-A674-AAD3F0ED0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9995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D8131D-3A7E-A3C5-367B-C477093540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8DD4D0-B28A-C360-EF74-2C174D09A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506" y="727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Střednědobý plán rozvoje sociálních služeb v Olomouckém kraji pro roky 2028–2032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ADCF33F-FDD8-724C-DEA0-6DC6A8D59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894" y="1411694"/>
            <a:ext cx="10515600" cy="4209430"/>
          </a:xfrm>
        </p:spPr>
        <p:txBody>
          <a:bodyPr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endParaRPr kumimoji="0" lang="cs-CZ" sz="1700" b="0" i="0" u="none" strike="noStrike" kern="1200" cap="none" spc="0" normalizeH="0" baseline="0" noProof="0" dirty="0">
              <a:ln>
                <a:noFill/>
              </a:ln>
              <a:solidFill>
                <a:srgbClr val="00549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cs-CZ" sz="17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    </a:t>
            </a:r>
            <a:r>
              <a:rPr kumimoji="0" lang="cs-CZ" sz="1600" b="1" i="0" u="sng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Záměr</a:t>
            </a:r>
            <a:r>
              <a:rPr kumimoji="0" lang="cs-CZ" sz="1600" b="0" i="0" u="sng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 na zpracování </a:t>
            </a:r>
            <a:r>
              <a:rPr kumimoji="0" lang="cs-CZ" sz="1600" b="1" i="0" u="sng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Střednědobého plánu 2028–2032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kumimoji="0" lang="cs-CZ" sz="1600" b="1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-    Záměr schválen v ZOK 20. 4. 2026</a:t>
            </a:r>
          </a:p>
          <a:p>
            <a:pPr marL="0" indent="0" algn="just">
              <a:buNone/>
            </a:pPr>
            <a:endParaRPr lang="cs-CZ" sz="1600" b="1" dirty="0">
              <a:solidFill>
                <a:schemeClr val="accent1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cs-CZ" sz="1600" b="1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Střednědobý plán na období 2028–2032 byl sestavován jako strategický dokument, který stanoví směřování Olomouckého kraje pro nadcházející pětileté období a definuje potřeby na základě demografických údajů, dlouhodobých cílů kraje a zkušeností z dosavadní činnosti v oblasti plánování poskytování sociálních služeb.</a:t>
            </a:r>
            <a:endParaRPr lang="cs-CZ" sz="1600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cs-CZ" sz="16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Struktura Střednědobého plánu 2028–2032 je ve shodě s právními předpisy, Metodikou přípravy veřejných strategií, Aktualizovanými metodickými doporučeními pro oblast plánování sociálních služeb (MPSV 2020) a Minimálními kritérii pro plánování sociálních služeb na krajské úrovni.</a:t>
            </a:r>
          </a:p>
          <a:p>
            <a:pPr marL="0" lvl="0" indent="0" algn="just">
              <a:buNone/>
              <a:defRPr/>
            </a:pPr>
            <a:r>
              <a:rPr lang="cs-CZ" sz="1600" dirty="0"/>
              <a:t>Dokument navazuje na předchozí plánovací období, včetně přechodného Střednědobého plánu rozvoje sociálních služeb v Olomouckém kraji pro rok 2027.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539F"/>
              </a:solidFill>
              <a:effectLst/>
              <a:uLnTx/>
              <a:uFillTx/>
              <a:ea typeface="+mn-ea"/>
              <a:cs typeface="+mn-cs"/>
            </a:endParaRPr>
          </a:p>
          <a:p>
            <a:endParaRPr lang="cs-CZ" sz="1800" dirty="0"/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0DAF046-568E-0255-209B-E1084201E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8BC00E-4D6A-BE39-74F3-141CFD9799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E9FE30D-8F8F-6949-9B38-4223734554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3825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422700-0BAE-D4E2-20EB-63EB1516D2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18497E-7EC5-6EAD-6D80-9301AD9D80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506" y="727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Střednědobý plán rozvoje sociálních služeb v Olomouckém kraji pro roky 2028–2032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595AF01-0206-A1EF-7B9F-E66ABEF9E8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894" y="1411694"/>
            <a:ext cx="10515600" cy="4209430"/>
          </a:xfrm>
        </p:spPr>
        <p:txBody>
          <a:bodyPr>
            <a:normAutofit fontScale="77500" lnSpcReduction="20000"/>
          </a:bodyPr>
          <a:lstStyle/>
          <a:p>
            <a:pPr algn="just">
              <a:lnSpc>
                <a:spcPct val="115000"/>
              </a:lnSpc>
              <a:spcAft>
                <a:spcPts val="600"/>
              </a:spcAft>
              <a:buNone/>
            </a:pPr>
            <a:r>
              <a:rPr lang="cs-CZ" sz="18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Střednědobý plán 2028–2032 členěn do čtyř vzájemně provázaných částí:</a:t>
            </a:r>
            <a:endParaRPr lang="cs-CZ" sz="1800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cs-CZ" sz="18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popisné; popisná část plánu definuje způsob jeho zpracování, mimo jiné způsob informování a zapojení občanů, obcí, poskytovatelů i uživatelů sociálních služeb do tvorby střednědobého plánu, včetně způsobu, jak se zjištěné potřeby do střednědobého plánu promítly;</a:t>
            </a:r>
            <a:endParaRPr lang="cs-CZ" sz="1800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cs-CZ" sz="18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analytické; analytická část plánu tvoří východiska pro strategickou část. Obsahuje informace z analýz, zjištění a strategických dokumentů, které zahrnují skutečnosti, které mají vliv na charakter a objem potřeb občanů kraje ve vztahu k sociálním službám, včetně informací zjištěných v souvislosti s plánováním sociálních služeb a výkonem sociální práce na úrovni obcí a kraje; </a:t>
            </a:r>
            <a:endParaRPr lang="cs-CZ" sz="1800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cs-CZ" sz="18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strategické; strategická část plánu obsahuje popis budoucího žádoucího stavu rozvoje sociálních služeb na území kraje, směřujících k řešení nepříznivé sociální situace a napomáhající sociálnímu začleňování a popis hlavních a specifických cílů a opatření, přičemž údaje k zajištění kapacit sociálních služeb na území kraje vycházejí ze zjištění z analytické části;</a:t>
            </a:r>
            <a:endParaRPr lang="cs-CZ" sz="1800" dirty="0">
              <a:solidFill>
                <a:schemeClr val="accent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Symbol" panose="05050102010706020507" pitchFamily="18" charset="2"/>
              <a:buChar char=""/>
            </a:pPr>
            <a:r>
              <a:rPr lang="cs-CZ" sz="180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části vztažené ke způsobu zajištění sítě sociálních služeb; jedná se o část plánu, která je zaměřena na modelaci sítě sociálních služeb OK v návaznosti na aktualizovaný POSTUP pro aktualizaci sítě sociálních služeb Olomouckého kraje, jehož účelem je stanovení pravidel a podmínek pro tvorbu sítě a její aktualizaci v rámci procesu střednědobého plánování rozvoje sociálních služeb OK.</a:t>
            </a:r>
          </a:p>
          <a:p>
            <a:pPr marL="342900" lvl="0" indent="-342900" algn="just">
              <a:lnSpc>
                <a:spcPct val="115000"/>
              </a:lnSpc>
              <a:spcAft>
                <a:spcPts val="600"/>
              </a:spcAft>
              <a:buFont typeface="Symbol" panose="05050102010706020507" pitchFamily="18" charset="2"/>
              <a:buChar char=""/>
            </a:pPr>
            <a:endParaRPr lang="cs-CZ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3C6E086-3828-49F4-9DEC-CADCFDFC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11ED720-16F0-3262-6337-37335AEA6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C99E71-2EFE-9FA7-3C67-5E6CDFF4E5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12445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FE31C0-C243-441C-ACC1-428DA835A5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017138F-42E5-8EDB-3630-BA2247287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506" y="727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Střednědobý plán rozvoje sociálních služeb v Olomouckém kraji pro roky 2028–2032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25EFAFD-44D3-6ECA-E16A-A92157072F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894" y="1411694"/>
            <a:ext cx="10515600" cy="4209430"/>
          </a:xfrm>
        </p:spPr>
        <p:txBody>
          <a:bodyPr>
            <a:normAutofit/>
          </a:bodyPr>
          <a:lstStyle/>
          <a:p>
            <a:pPr algn="just">
              <a:spcAft>
                <a:spcPts val="600"/>
              </a:spcAft>
              <a:buFontTx/>
              <a:buChar char="-"/>
            </a:pPr>
            <a:r>
              <a:rPr lang="cs-CZ" sz="1800" kern="0" dirty="0">
                <a:solidFill>
                  <a:schemeClr val="accent1"/>
                </a:solidFill>
                <a:latin typeface="Arial" panose="020B0604020202020204" pitchFamily="34" charset="0"/>
                <a:ea typeface="ＭＳ Ｐゴシック" charset="0"/>
                <a:cs typeface="Times New Roman" panose="02020603050405020304" pitchFamily="18" charset="0"/>
              </a:rPr>
              <a:t>Obsahem </a:t>
            </a: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uLnTx/>
                <a:uFillTx/>
                <a:latin typeface="Arial" panose="020B0604020202020204" pitchFamily="34" charset="0"/>
                <a:ea typeface="ＭＳ Ｐゴシック" charset="0"/>
                <a:cs typeface="Times New Roman" panose="02020603050405020304" pitchFamily="18" charset="0"/>
              </a:rPr>
              <a:t>strategické části dokumentu, jsou tzv. průřezové cíle a opatření, které představují strategický přístup napříč všemi cílovými skupinami s propojením na širokou oblast sociální péče, a to na celém území Olomouckého kraje</a:t>
            </a:r>
          </a:p>
          <a:p>
            <a:pPr algn="just">
              <a:spcAft>
                <a:spcPts val="600"/>
              </a:spcAft>
              <a:buFontTx/>
              <a:buChar char="-"/>
            </a:pPr>
            <a:r>
              <a:rPr lang="cs-CZ" sz="1800" kern="0" dirty="0">
                <a:solidFill>
                  <a:schemeClr val="accent1"/>
                </a:solidFill>
                <a:effectLst/>
                <a:latin typeface="Arial" panose="020B0604020202020204" pitchFamily="34" charset="0"/>
                <a:ea typeface="ＭＳ Ｐゴシック" charset="0"/>
                <a:cs typeface="Times New Roman" panose="02020603050405020304" pitchFamily="18" charset="0"/>
              </a:rPr>
              <a:t>S</a:t>
            </a:r>
            <a:r>
              <a:rPr lang="cs-CZ" sz="1800" kern="0" dirty="0">
                <a:solidFill>
                  <a:schemeClr val="accent1"/>
                </a:solidFill>
                <a:latin typeface="Arial" panose="020B0604020202020204" pitchFamily="34" charset="0"/>
                <a:ea typeface="ＭＳ Ｐゴシック" charset="0"/>
                <a:cs typeface="Times New Roman" panose="02020603050405020304" pitchFamily="18" charset="0"/>
              </a:rPr>
              <a:t>pecifické cíle a opatření pro jednotlivé cílové skupiny v nově tvořeném dokumentu uváděny již nejsou</a:t>
            </a:r>
          </a:p>
          <a:p>
            <a:pPr algn="just">
              <a:spcAft>
                <a:spcPts val="600"/>
              </a:spcAft>
              <a:buFontTx/>
              <a:buChar char="-"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 průběhu plánovacího období bude Střednědobý plán aktualizován prostřednictvím Akčních plánů rozvoje sociálních služeb (dále jen „Akční plán“), jejichž tvorba bude navazovat na praxi uplatňovanou již u předchozích i současného střednědobého plánu a mají charakter jednoletých prováděcích dokumentů.</a:t>
            </a:r>
            <a:endParaRPr kumimoji="0" lang="cs-CZ" sz="1800" b="0" i="0" u="none" strike="noStrike" kern="1200" cap="none" spc="0" normalizeH="0" baseline="0" noProof="0" dirty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  <a:p>
            <a:pPr algn="just">
              <a:spcAft>
                <a:spcPts val="600"/>
              </a:spcAft>
              <a:buFontTx/>
              <a:buChar char="-"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EE64648-D011-7F6D-1B05-F3E614FA75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12E8779-8806-1C8C-FA07-AD3D53499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0651788-0856-BD8D-EE4D-A519EF5538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907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D6123-46FE-2343-D467-486C273A21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381948-47D9-C70D-EB93-8F81AE459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506" y="727694"/>
            <a:ext cx="10515600" cy="684000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Bef>
                <a:spcPts val="600"/>
              </a:spcBef>
              <a:buNone/>
            </a:pPr>
            <a:r>
              <a:rPr lang="cs-CZ" sz="2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Průřezové cíle a opatření Střednědobého plánu 2028–2032</a:t>
            </a:r>
            <a:endParaRPr lang="cs-CZ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4D0CD37-DE35-3422-7A14-3F724A5252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894" y="1411694"/>
            <a:ext cx="10515600" cy="4209430"/>
          </a:xfrm>
        </p:spPr>
        <p:txBody>
          <a:bodyPr>
            <a:norm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08DC7BA-BB85-2E42-CCD2-B9CB1130A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414F3DC-9286-0634-7C21-BA0B58186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ED0B042-7B65-B1EC-C743-315365BBA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6</a:t>
            </a:fld>
            <a:endParaRPr lang="cs-CZ"/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CA0006D5-3563-C134-70EB-2FCC72E0A10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213393"/>
              </p:ext>
            </p:extLst>
          </p:nvPr>
        </p:nvGraphicFramePr>
        <p:xfrm>
          <a:off x="931506" y="1411695"/>
          <a:ext cx="10078616" cy="4719856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074180">
                  <a:extLst>
                    <a:ext uri="{9D8B030D-6E8A-4147-A177-3AD203B41FA5}">
                      <a16:colId xmlns:a16="http://schemas.microsoft.com/office/drawing/2014/main" val="1326527579"/>
                    </a:ext>
                  </a:extLst>
                </a:gridCol>
                <a:gridCol w="8004436">
                  <a:extLst>
                    <a:ext uri="{9D8B030D-6E8A-4147-A177-3AD203B41FA5}">
                      <a16:colId xmlns:a16="http://schemas.microsoft.com/office/drawing/2014/main" val="3186143407"/>
                    </a:ext>
                  </a:extLst>
                </a:gridCol>
              </a:tblGrid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Cíl P 1 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Posílení koncepčního a strategického řízení v oblasti plánování sociálních služeb v Olomouckém kraji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6892600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1.1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Rozvoj a inovace strategií a procesů plánování sociálních služeb v návaznosti na modelaci sítě sociálních služeb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621533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1.2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Podpora a udržení procesu jednotného strategického plánování sociálních služeb na úrovni SO ORP Olomouckého kraje</a:t>
                      </a:r>
                      <a:endParaRPr lang="cs-CZ" sz="800" dirty="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2574381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1.3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Zvýšení efektivity partnerství kraje a obcí s rozšířenou působností při tvorbě strategií a zajištění financování sociálních služeb</a:t>
                      </a:r>
                      <a:endParaRPr lang="cs-CZ" sz="800" dirty="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1709986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1.4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Rozvoj sociální práce v OK se zaměřením na identifikaci potřeb v návaznosti na plánování sociálních služeb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95144786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Cíl P 2 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Zajištění financování sociálních služeb v OK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7649319"/>
                  </a:ext>
                </a:extLst>
              </a:tr>
              <a:tr h="30703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2.1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Zajištění financování sociálních služeb zařazených do sítě sociálních služeb v OK v návaznosti na dlouhodobé poskytování kvalitních, dostupných a efektivních služeb odpovídajících zjištěným potřebám obyvatel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2036502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2.2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Podprogram č. 1 – Dotace na poskytování sociálních služeb v OK z účelové dotace ze státního rozpočtu na poskytování sociálních služeb</a:t>
                      </a:r>
                      <a:endParaRPr lang="cs-CZ" sz="800" dirty="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5937930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P.2.3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Podprogram č. 2 – Dotace z rozpočtu OK určená na poskytování sociálních služeb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504696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P.2.4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Podprogram č. 3 – Příspěvek na provoz příspěvkovým organizacím zřizovaným OK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6253444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P.2.5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Finanční podpora služeb z rozpočtu OK prostřednictvím dotačních programů – Dotační program pro sociální oblast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5850188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P.2.6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Finanční podpora služeb z rozpočtu OK prostřednictvím dotačních programů – Víceletá podpora protidrogové prevence 2027-2028</a:t>
                      </a:r>
                      <a:endParaRPr lang="cs-CZ" sz="800" dirty="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0774053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Cíl P 3 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Strategické řízení a optimalizace krajské sítě sociálních služeb s důrazem na dostupnost, kvalitu a finanční udržitelnost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1583178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3.1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Aktualizace a optimalizace krajské sítě sociálních služeb na daný rok dle identifikovaných a ověřených potřeb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3235061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3.2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dirty="0">
                          <a:effectLst/>
                          <a:latin typeface="Calibri" panose="020F0502020204030204" pitchFamily="34" charset="0"/>
                          <a:ea typeface="Arial Unicode MS"/>
                        </a:rPr>
                        <a:t>Systematická implementace nástrojů pro specifikaci parametrů vedoucích k optimalizaci jednotlivých druhů sociálních služeb</a:t>
                      </a:r>
                      <a:endParaRPr lang="cs-CZ" sz="800" dirty="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1556515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Cíl P 4 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Podpora kvality, efektivity a inovativních procesů v poskytování sociálních služeb v OK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42288366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4.1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Rozvoj a zvyšování kompetencí pracovníků v sociálních službách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0938554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4.2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Podpora poskytovatelů sociálních služeb prostřednictvím metodického vedení a optimalizace řízení</a:t>
                      </a:r>
                      <a:endParaRPr lang="cs-CZ" sz="8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022907"/>
                  </a:ext>
                </a:extLst>
              </a:tr>
              <a:tr h="245157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4.3</a:t>
                      </a:r>
                      <a:endParaRPr lang="cs-CZ" sz="800" dirty="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8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Podpora procesu transformace a deinstitucionalizace u stávajících pobytových sociálních služeb</a:t>
                      </a:r>
                      <a:endParaRPr lang="cs-CZ" sz="800" dirty="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594" marR="5459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07427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6426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DEF43B-D934-6164-88F7-FB5497268F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485D083-CEE4-8185-3EDD-ED11485ACE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506" y="727694"/>
            <a:ext cx="10515600" cy="684000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Bef>
                <a:spcPts val="600"/>
              </a:spcBef>
              <a:buNone/>
            </a:pPr>
            <a:r>
              <a:rPr lang="cs-CZ" sz="2000" b="1" dirty="0">
                <a:latin typeface="Arial" panose="020B0604020202020204" pitchFamily="34" charset="0"/>
                <a:ea typeface="Calibri" panose="020F0502020204030204" pitchFamily="34" charset="0"/>
              </a:rPr>
              <a:t>Průřezové cíle a opatření </a:t>
            </a:r>
            <a:r>
              <a:rPr lang="cs-CZ" sz="2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Střednědobého plánu 2028–2032</a:t>
            </a:r>
            <a:endParaRPr lang="cs-CZ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65D39EE-914B-64FD-8003-08ADFD377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CF7766-7C7F-37A0-2F22-B9EF8D316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80D95D2-3DD8-1162-E4C9-452411FCFC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7</a:t>
            </a:fld>
            <a:endParaRPr lang="cs-CZ"/>
          </a:p>
        </p:txBody>
      </p:sp>
      <p:graphicFrame>
        <p:nvGraphicFramePr>
          <p:cNvPr id="10" name="Zástupný obsah 9">
            <a:extLst>
              <a:ext uri="{FF2B5EF4-FFF2-40B4-BE49-F238E27FC236}">
                <a16:creationId xmlns:a16="http://schemas.microsoft.com/office/drawing/2014/main" id="{DE8D4CCA-B1B1-0379-6E86-90D0949554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1441262"/>
              </p:ext>
            </p:extLst>
          </p:nvPr>
        </p:nvGraphicFramePr>
        <p:xfrm>
          <a:off x="877529" y="1411695"/>
          <a:ext cx="10436942" cy="458788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2147922">
                  <a:extLst>
                    <a:ext uri="{9D8B030D-6E8A-4147-A177-3AD203B41FA5}">
                      <a16:colId xmlns:a16="http://schemas.microsoft.com/office/drawing/2014/main" val="855853493"/>
                    </a:ext>
                  </a:extLst>
                </a:gridCol>
                <a:gridCol w="8289020">
                  <a:extLst>
                    <a:ext uri="{9D8B030D-6E8A-4147-A177-3AD203B41FA5}">
                      <a16:colId xmlns:a16="http://schemas.microsoft.com/office/drawing/2014/main" val="2431396546"/>
                    </a:ext>
                  </a:extLst>
                </a:gridCol>
              </a:tblGrid>
              <a:tr h="29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Cíl P 5 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Zvýšení kvality a dostupnosti sociálních služeb s důrazem na individuální potřeby uživatelů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3111331"/>
                  </a:ext>
                </a:extLst>
              </a:tr>
              <a:tr h="29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5.1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Optimalizace podmínek sociálních služeb pro vyšší kvalitu péče a respekt k individuálním potřebám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9580576"/>
                  </a:ext>
                </a:extLst>
              </a:tr>
              <a:tr h="29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Cíl P 6 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Posilování systému sociálních služeb jako klíčového nástroje pro zlepšení efektivní pomoci osobám v nepříznivé sociální situaci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86782"/>
                  </a:ext>
                </a:extLst>
              </a:tr>
              <a:tr h="37247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6.1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Posílení spolupráce pečovatelské služby se zdravotními službami, rozvoj telemedicíny a provázání s dalšími sociálními službami pro seniory a osoby s demencí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4756289"/>
                  </a:ext>
                </a:extLst>
              </a:tr>
              <a:tr h="29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6.2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Posílení podpory neformálních pečujících a nastavení spolupráce se sociálními službami</a:t>
                      </a:r>
                      <a:endParaRPr lang="cs-CZ" sz="1000" dirty="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0942698"/>
                  </a:ext>
                </a:extLst>
              </a:tr>
              <a:tr h="29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6.3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Podpora rozvoje a dostupnosti paliativní péče na celém území Olomouckého kraje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2837794"/>
                  </a:ext>
                </a:extLst>
              </a:tr>
              <a:tr h="29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6.4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Podpora procesu péče o duševní zdraví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49787929"/>
                  </a:ext>
                </a:extLst>
              </a:tr>
              <a:tr h="29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6.5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Podpora aktivit zaměřených na posilování systému služeb sociální prevence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427878"/>
                  </a:ext>
                </a:extLst>
              </a:tr>
              <a:tr h="29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Cíl P 7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Zvyšování a rozvoj informovanosti a povědomí o sociálních službách a sociální práci obcí v OK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7822234"/>
                  </a:ext>
                </a:extLst>
              </a:tr>
              <a:tr h="29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7.1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Zlepšení dostupnosti a kvality informací o sociálních službách a sociální práci obcí pro občany OK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3150458"/>
                  </a:ext>
                </a:extLst>
              </a:tr>
              <a:tr h="37247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7.2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Rozvoj a pravidelná aktualizace Elektronického katalogu poskytovatelů sociálních služeb OK, zlepšení dostupnosti informací a uživatelského komfortu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895495"/>
                  </a:ext>
                </a:extLst>
              </a:tr>
              <a:tr h="29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Cíl P 8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 b="1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Rozvoj a efektivní koordinace dobrovolnických aktivit v oblasti sociální integrace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9386762"/>
                  </a:ext>
                </a:extLst>
              </a:tr>
              <a:tr h="29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8.1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Koordinace a rozvoj dobrovolnictví v oblasti sociální integrace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781518"/>
                  </a:ext>
                </a:extLst>
              </a:tr>
              <a:tr h="29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8.2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Posilování kompetencí dobrovolníků prostřednictvím metodické podpory a vzdělávacích programů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6314171"/>
                  </a:ext>
                </a:extLst>
              </a:tr>
              <a:tr h="29561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Opatření P 8.3</a:t>
                      </a:r>
                      <a:endParaRPr lang="cs-CZ" sz="100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buNone/>
                      </a:pPr>
                      <a:r>
                        <a:rPr lang="cs-CZ" sz="1000" dirty="0">
                          <a:solidFill>
                            <a:srgbClr val="000000"/>
                          </a:solidFill>
                          <a:effectLst/>
                          <a:latin typeface="Segoe UI" panose="020B0502040204020203" pitchFamily="34" charset="0"/>
                          <a:ea typeface="Arial Unicode MS"/>
                          <a:cs typeface="Times New Roman" panose="02020603050405020304" pitchFamily="18" charset="0"/>
                        </a:rPr>
                        <a:t>Šíření informací a propagace dobrovolnické činnosti</a:t>
                      </a:r>
                      <a:endParaRPr lang="cs-CZ" sz="1000" dirty="0">
                        <a:effectLst/>
                        <a:latin typeface="Segoe UI" panose="020B0502040204020203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823" marR="6782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931834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11827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D096FC-092F-15CF-05D0-CD23B0E75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6E1247-4731-6468-D85A-53150F94A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506" y="727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Střednědobý plán rozvoje sociálních služeb v Olomouckém kraji pro roky 2028–2032</a:t>
            </a:r>
            <a:b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dlouhodobé záměry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C212151-0767-C699-C701-666FF84D08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894" y="1411694"/>
            <a:ext cx="10515600" cy="4209430"/>
          </a:xfrm>
        </p:spPr>
        <p:txBody>
          <a:bodyPr>
            <a:normAutofit/>
          </a:bodyPr>
          <a:lstStyle/>
          <a:p>
            <a:pPr algn="just">
              <a:spcBef>
                <a:spcPts val="600"/>
              </a:spcBef>
            </a:pPr>
            <a:r>
              <a:rPr lang="cs-CZ" sz="1800" dirty="0"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Realizace dlouhodobých záměrů bude probíhat postupně, s ohledem na finanční a personální kapacity systému sociálních služeb. </a:t>
            </a:r>
          </a:p>
          <a:p>
            <a:pPr algn="just">
              <a:spcBef>
                <a:spcPts val="600"/>
              </a:spcBef>
            </a:pPr>
            <a:r>
              <a:rPr lang="cs-CZ" sz="1800" dirty="0"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Olomoucký kraj bude klást důraz na efektivní a udržitelné využívání stávajících nástrojů a dostupných zdrojů, sdílení dobré praxe a podporu služeb, které reagují na zjištěné potřeby obyvatel, podporují jejich soběstačnost a setrvání v přirozeném prostředí a přispívají k předcházení institucionalizaci. </a:t>
            </a:r>
          </a:p>
          <a:p>
            <a:pPr algn="just">
              <a:spcBef>
                <a:spcPts val="600"/>
              </a:spcBef>
            </a:pPr>
            <a:r>
              <a:rPr lang="cs-CZ" sz="1800" dirty="0"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Konkrétní rozvojové kroky budou každoročně promítány do Akčních plánů.</a:t>
            </a:r>
          </a:p>
          <a:p>
            <a:pPr algn="just">
              <a:spcBef>
                <a:spcPts val="600"/>
              </a:spcBef>
              <a:buNone/>
            </a:pPr>
            <a:endParaRPr lang="cs-CZ" sz="1800" dirty="0">
              <a:effectLst/>
              <a:latin typeface="Segoe UI" panose="020B05020402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</a:pPr>
            <a:r>
              <a:rPr lang="cs-CZ" sz="1800" b="1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Každý zadavatel sociálních služeb je oprávněn požadovat služby pouze v rozsahu svých disponibilních finančních prostředků. Z tohoto důvodu si kraj vyhrazuje právo:</a:t>
            </a:r>
            <a:endParaRPr lang="cs-CZ" sz="1800" b="1" dirty="0">
              <a:effectLst/>
              <a:latin typeface="Segoe UI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l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cs-CZ" sz="1800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pozastavit proces zařazování nových služeb do sítě;</a:t>
            </a:r>
            <a:endParaRPr lang="cs-CZ" sz="1800" dirty="0">
              <a:effectLst/>
              <a:latin typeface="Segoe UI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l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cs-CZ" sz="1800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pozastavit aktualizaci stávajících jednotek v síti;</a:t>
            </a:r>
          </a:p>
          <a:p>
            <a:pPr lvl="0" algn="l">
              <a:spcBef>
                <a:spcPts val="600"/>
              </a:spcBef>
              <a:buSzPts val="1000"/>
              <a:tabLst>
                <a:tab pos="457200" algn="l"/>
              </a:tabLst>
            </a:pPr>
            <a:r>
              <a:rPr lang="cs-CZ" sz="1800" dirty="0">
                <a:effectLst/>
                <a:latin typeface="Segoe UI" panose="020B05020402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optimalizovat síť s ohledem na rozsah a efektivitu.</a:t>
            </a:r>
          </a:p>
          <a:p>
            <a:pPr lvl="0" algn="l">
              <a:spcBef>
                <a:spcPts val="600"/>
              </a:spcBef>
              <a:buSzPts val="1000"/>
              <a:tabLst>
                <a:tab pos="457200" algn="l"/>
              </a:tabLst>
            </a:pPr>
            <a:endParaRPr lang="cs-CZ" sz="1800" dirty="0">
              <a:effectLst/>
              <a:latin typeface="Segoe UI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</a:pPr>
            <a:endParaRPr lang="cs-CZ" sz="1800" dirty="0">
              <a:effectLst/>
              <a:latin typeface="Segoe UI" panose="020B050204020402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3395F10-819C-D7D0-E6F0-6F9FCF0993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5C169AF-E31B-5FBD-6B46-DD467CE5D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F0DF556-8C2D-56BD-F5DD-C122605CF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22007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2BF56-ABAA-0D10-F0C4-9B8EEB8856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9EA28CC-7305-632F-00A6-56007F3771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506" y="727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Střednědobý plán rozvoje sociálních služeb v Olomouckém kraji pro roky 2028–2032</a:t>
            </a:r>
            <a:b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schvalovací proces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E1BDD85-9F0E-E7BD-DC9A-08F79CA80C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894" y="1411694"/>
            <a:ext cx="10515600" cy="420943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buNone/>
            </a:pPr>
            <a:r>
              <a:rPr lang="cs-CZ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20.10.2026 – 29.10.2026 – návrh dokumentu vyvěšený na úřední desce k veřejnému připomínkování </a:t>
            </a:r>
          </a:p>
          <a:p>
            <a:pPr>
              <a:lnSpc>
                <a:spcPct val="100000"/>
              </a:lnSpc>
              <a:buNone/>
            </a:pPr>
            <a:r>
              <a:rPr lang="cs-CZ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20.10.2026 – 29.10.2026 – návrh dokumentu rozeslán dotčeným odborům v rámci KÚOK k vnitřnímu připomínkování </a:t>
            </a:r>
          </a:p>
          <a:p>
            <a:pPr>
              <a:lnSpc>
                <a:spcPct val="100000"/>
              </a:lnSpc>
              <a:buNone/>
            </a:pPr>
            <a:r>
              <a:rPr lang="cs-CZ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10. 11. 2026 – jednání Komise pro sociální záležitosti</a:t>
            </a:r>
          </a:p>
          <a:p>
            <a:pPr>
              <a:lnSpc>
                <a:spcPct val="100000"/>
              </a:lnSpc>
              <a:buNone/>
            </a:pPr>
            <a:r>
              <a:rPr lang="cs-CZ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23.11.2026 – projednání SPRSS 2028-2032 v ROK</a:t>
            </a:r>
          </a:p>
          <a:p>
            <a:pPr>
              <a:lnSpc>
                <a:spcPct val="100000"/>
              </a:lnSpc>
              <a:buNone/>
            </a:pPr>
            <a:r>
              <a:rPr lang="cs-CZ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14. 12. 2026 - projednání SPRSS 2028-2032 v ZOK</a:t>
            </a:r>
          </a:p>
          <a:p>
            <a:pPr>
              <a:buNone/>
            </a:pPr>
            <a:r>
              <a:rPr lang="cs-CZ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 </a:t>
            </a:r>
          </a:p>
          <a:p>
            <a:pPr>
              <a:buNone/>
            </a:pPr>
            <a:r>
              <a:rPr lang="cs-CZ" sz="18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Aptos" panose="020B0004020202020204" pitchFamily="34" charset="0"/>
              </a:rPr>
              <a:t>Po autorizovaném usnesení bude finální dokument vyvěšen na úřední desce a na web stránkách KÚOK.</a:t>
            </a:r>
          </a:p>
          <a:p>
            <a:pPr algn="just">
              <a:spcAft>
                <a:spcPts val="600"/>
              </a:spcAft>
              <a:buFontTx/>
              <a:buChar char="-"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06D64EB-7FD6-AD0F-72B0-5DD6190E7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8DE6737-77D7-F045-0B65-E75E418926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FC3DC3A-ABCF-CC7A-D799-26C9087CF1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1181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6245B9-155C-508F-503F-F2A7DBB5D1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1CEDCD-79ED-7F65-FD1C-0E78C34C4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1506" y="727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Střednědobý plán rozvoje sociálních služeb v Olomouckém kraji pro roky 2028–2032</a:t>
            </a:r>
            <a:b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</a:b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0549F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jednoletý prováděcí dokument – Akční plán</a:t>
            </a:r>
            <a:endParaRPr lang="cs-CZ" sz="2400" b="1" kern="100" dirty="0">
              <a:latin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E665FAD-9329-5028-BEC0-CB32A5F72F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4894" y="1411694"/>
            <a:ext cx="10515600" cy="4209430"/>
          </a:xfrm>
        </p:spPr>
        <p:txBody>
          <a:bodyPr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buNone/>
              <a:tabLst/>
              <a:defRPr/>
            </a:pPr>
            <a:r>
              <a:rPr kumimoji="0" lang="cs-CZ" sz="1800" b="1" i="0" u="none" strike="noStrike" kern="1200" cap="none" spc="0" normalizeH="0" baseline="0" noProof="0" dirty="0">
                <a:ln>
                  <a:noFill/>
                </a:ln>
                <a:solidFill>
                  <a:srgbClr val="02539F"/>
                </a:solidFill>
                <a:effectLst/>
                <a:uLnTx/>
                <a:uFillTx/>
                <a:ea typeface="Times New Roman" panose="02020603050405020304" pitchFamily="18" charset="0"/>
                <a:cs typeface="+mn-cs"/>
              </a:rPr>
              <a:t>Obsah Akčních plánů pro nové plánovací období:</a:t>
            </a:r>
          </a:p>
          <a:p>
            <a:pPr marR="0" lvl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cs-CZ" sz="1800" b="0" i="0" u="none" strike="noStrike" kern="1200" cap="none" spc="0" normalizeH="0" baseline="0" noProof="0" dirty="0">
                <a:ln>
                  <a:noFill/>
                </a:ln>
                <a:solidFill>
                  <a:srgbClr val="02539F"/>
                </a:solidFill>
                <a:effectLst/>
                <a:uLnTx/>
                <a:uFillTx/>
                <a:ea typeface="Times New Roman" panose="02020603050405020304" pitchFamily="18" charset="0"/>
                <a:cs typeface="+mn-cs"/>
              </a:rPr>
              <a:t>bude rozšířen o konkrétní Požadavky kraje týkající se zajištění sociálních služeb v následujícím roce, včetně vymezení jejich rozsahu a územní působnosti. Tyto Požadavky zajistí, aby poskytování služeb odpovídalo aktuálním potřebám obyvatel a strategickým cílům kraje.</a:t>
            </a:r>
          </a:p>
          <a:p>
            <a:pPr marL="0" indent="0" algn="just">
              <a:spcAft>
                <a:spcPts val="600"/>
              </a:spcAft>
              <a:buNone/>
            </a:pPr>
            <a:endParaRPr lang="cs-CZ" sz="1800" b="1" dirty="0"/>
          </a:p>
          <a:p>
            <a:pPr marL="0" indent="0" algn="just">
              <a:spcAft>
                <a:spcPts val="600"/>
              </a:spcAft>
              <a:buNone/>
            </a:pPr>
            <a:r>
              <a:rPr lang="cs-CZ" sz="1800" b="1" dirty="0"/>
              <a:t>Požadavek na zajištění dostupnosti sociálních služeb:</a:t>
            </a:r>
          </a:p>
          <a:p>
            <a:pPr algn="just">
              <a:spcAft>
                <a:spcPts val="600"/>
              </a:spcAft>
            </a:pPr>
            <a:r>
              <a:rPr lang="cs-CZ" sz="1800" dirty="0"/>
              <a:t>stanovisko správce sítě, které na základě zjištěné potřebnosti určuje zajištění požadovaného rozsahu, kapacity a územního pokrytí služeb nezbytných k tomu, aby byla síť sociálních služeb dostupná pro cílové skupiny v potřebném rozsahu. </a:t>
            </a:r>
          </a:p>
          <a:p>
            <a:pPr algn="just">
              <a:spcAft>
                <a:spcPts val="600"/>
              </a:spcAft>
              <a:buFontTx/>
              <a:buChar char="-"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EB0CC2B-6123-8CB5-2847-3E12726738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9A4963C-E67C-3DF1-DA0A-20C2FEB6B4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73B4C4D-FA32-29C6-B6BD-1AFC0C8AA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72023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947162-C7ED-CC61-E337-CDE8D517AE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D53A14B-42B4-9C94-964C-EDC10913F8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28245"/>
            <a:ext cx="10515600" cy="38628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1800" b="1" dirty="0">
                <a:solidFill>
                  <a:schemeClr val="accent1"/>
                </a:solidFill>
              </a:rPr>
              <a:t>Akční plán 2028 – proces tvorby:</a:t>
            </a:r>
          </a:p>
          <a:p>
            <a:r>
              <a:rPr lang="cs-CZ" sz="1800" dirty="0">
                <a:solidFill>
                  <a:schemeClr val="accent1"/>
                </a:solidFill>
              </a:rPr>
              <a:t>Listopad 2026 – textové části dokumentu</a:t>
            </a:r>
          </a:p>
          <a:p>
            <a:r>
              <a:rPr lang="cs-CZ" sz="1800" dirty="0">
                <a:solidFill>
                  <a:schemeClr val="accent1"/>
                </a:solidFill>
              </a:rPr>
              <a:t>Prosinec 2026 – nastavení </a:t>
            </a:r>
            <a:r>
              <a:rPr lang="cs-CZ" sz="1800" b="1" dirty="0"/>
              <a:t>Požadavků na zajištění dostupnosti sociálních služeb</a:t>
            </a:r>
          </a:p>
          <a:p>
            <a:pPr marL="0" lvl="0" indent="0" algn="just">
              <a:spcBef>
                <a:spcPts val="600"/>
              </a:spcBef>
              <a:buSzPts val="1000"/>
              <a:buNone/>
              <a:tabLst>
                <a:tab pos="457200" algn="l"/>
              </a:tabLst>
            </a:pPr>
            <a:endParaRPr lang="cs-CZ" sz="1800" dirty="0"/>
          </a:p>
          <a:p>
            <a:pPr marL="0" lvl="0" indent="0" algn="just">
              <a:spcBef>
                <a:spcPts val="600"/>
              </a:spcBef>
              <a:buSzPts val="1000"/>
              <a:buNone/>
              <a:tabLst>
                <a:tab pos="457200" algn="l"/>
              </a:tabLst>
            </a:pPr>
            <a:r>
              <a:rPr lang="cs-CZ" sz="1800" dirty="0"/>
              <a:t>Podkladem pro nastavení </a:t>
            </a:r>
            <a:r>
              <a:rPr lang="cs-CZ" sz="1800" b="1" dirty="0"/>
              <a:t>Požadavků na zajištění dostupnosti sociálních služeb budou výstupy z:</a:t>
            </a:r>
          </a:p>
          <a:p>
            <a:pPr lvl="0" algn="just">
              <a:spcBef>
                <a:spcPts val="600"/>
              </a:spcBef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cs-CZ" sz="1800" dirty="0"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komunitního plánování realizovaného na úrovni obcí a obcí s rozšířenou působností, včetně jejich nově posílené role dle § 92 zákona o sociálních službách a jednání Kolegií obcí;</a:t>
            </a:r>
          </a:p>
          <a:p>
            <a:pPr lvl="0" algn="just">
              <a:spcBef>
                <a:spcPts val="600"/>
              </a:spcBef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cs-CZ" sz="1800" dirty="0"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činnosti odborných platforem zřízených pro vedení dialogu s odbornou veřejností, podnětů poskytovatelů, uživatelů a dalších aktérů a dalších relevantních subjektů;</a:t>
            </a:r>
          </a:p>
          <a:p>
            <a:pPr lvl="0" algn="just">
              <a:spcBef>
                <a:spcPts val="600"/>
              </a:spcBef>
              <a:buSzPts val="1000"/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cs-CZ" sz="1800" dirty="0"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datových podkladů a odborných analýz zpracovaných strukturovaným systémem kraje, včetně demografických predikcí, ekonomických modelací a výstupů z monitoringu poskytování sociálních služeb v OK. </a:t>
            </a:r>
          </a:p>
          <a:p>
            <a:pPr marL="0" indent="0">
              <a:buNone/>
            </a:pPr>
            <a:r>
              <a:rPr lang="cs-CZ" sz="1800" b="1" dirty="0"/>
              <a:t> </a:t>
            </a:r>
          </a:p>
          <a:p>
            <a:r>
              <a:rPr lang="cs-CZ" sz="1800" dirty="0">
                <a:solidFill>
                  <a:schemeClr val="accent1"/>
                </a:solidFill>
              </a:rPr>
              <a:t>Leden 2027 – připomínkovací proces</a:t>
            </a:r>
          </a:p>
          <a:p>
            <a:r>
              <a:rPr lang="cs-CZ" sz="1800" dirty="0">
                <a:solidFill>
                  <a:schemeClr val="accent1"/>
                </a:solidFill>
              </a:rPr>
              <a:t>Únor 2027 – schválení dokumentu v orgánech kraje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32ADB4D-77BA-E0D6-9E61-264C3F28AF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BD771DE-357C-B527-6836-8F7F285F6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B52B9F8-DA2A-9B93-54D6-05B945EA33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9" name="Nadpis 8">
            <a:extLst>
              <a:ext uri="{FF2B5EF4-FFF2-40B4-BE49-F238E27FC236}">
                <a16:creationId xmlns:a16="http://schemas.microsoft.com/office/drawing/2014/main" id="{DE1FF9D3-5AD7-6148-9787-F9F5B76950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934" y="457715"/>
            <a:ext cx="11325809" cy="684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/>
              <a:t>Akční plán 2028</a:t>
            </a:r>
          </a:p>
        </p:txBody>
      </p:sp>
    </p:spTree>
    <p:extLst>
      <p:ext uri="{BB962C8B-B14F-4D97-AF65-F5344CB8AC3E}">
        <p14:creationId xmlns:p14="http://schemas.microsoft.com/office/powerpoint/2010/main" val="3995333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6B8FF1-CF4D-15E5-0989-0D70FC5103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3CC54F-B5DE-F219-0A81-039A682C9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69694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800" b="1" kern="100" dirty="0">
                <a:cs typeface="Times New Roman" panose="02020603050405020304" pitchFamily="18" charset="0"/>
              </a:rPr>
              <a:t>Individuální projekty Olomouckého kraje v rámci OP OPZ+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B18696C-7963-E207-B352-94866823B8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86570"/>
            <a:ext cx="10515600" cy="4209430"/>
          </a:xfrm>
        </p:spPr>
        <p:txBody>
          <a:bodyPr>
            <a:normAutofit lnSpcReduction="10000"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cs-CZ" sz="1800" kern="0" dirty="0">
                <a:solidFill>
                  <a:srgbClr val="02539F">
                    <a:lumMod val="75000"/>
                  </a:srgbClr>
                </a:solidFill>
                <a:ea typeface="ＭＳ Ｐゴシック" charset="0"/>
              </a:rPr>
              <a:t>Období</a:t>
            </a: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 realizace:		07/2025 – 12/2027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-"/>
              <a:tabLst/>
              <a:defRPr/>
            </a:pPr>
            <a:r>
              <a:rPr lang="cs-CZ" sz="1800" kern="0" dirty="0">
                <a:solidFill>
                  <a:srgbClr val="02539F">
                    <a:lumMod val="75000"/>
                  </a:srgbClr>
                </a:solidFill>
                <a:ea typeface="ＭＳ Ｐゴシック" charset="0"/>
              </a:rPr>
              <a:t>Celková alokovaná částka:	40.364.792 Kč</a:t>
            </a: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cs-CZ" sz="1800" b="1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cs-CZ" sz="1800" b="1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Podpora koncepčních a strategických aktivit v sociální oblasti v Olomouckém kraji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Podpora procesů směřujících k posílení či vzniků koncepčních a strategických opatření nezbytných pro zajištění dostupnosti a efektivity poskytovaných služeb v Olomouckém kraji.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cs-CZ" sz="1800" b="1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cs-CZ" sz="1800" b="1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Podpora zvyšování kvality a dalšího rozvoje sociálních služeb v Olomouckém kraji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Zajištění odborné </a:t>
            </a:r>
            <a:r>
              <a:rPr lang="cs-CZ" sz="1800" kern="0" dirty="0">
                <a:solidFill>
                  <a:srgbClr val="02539F">
                    <a:lumMod val="75000"/>
                  </a:srgbClr>
                </a:solidFill>
                <a:ea typeface="ＭＳ Ｐゴシック" charset="0"/>
              </a:rPr>
              <a:t>podpory a vzdělávání zaměstnancům </a:t>
            </a: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a managementu poskytovatelů a zadavatelů sociálních služeb, jež cílí ke zvyšování kvality a rozvoje sociálních služeb.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cs-CZ" sz="1800" b="1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cs-CZ" sz="1800" b="1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Podpora pečujících osob v Olomouckém kraji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rgbClr val="02539F">
                    <a:lumMod val="75000"/>
                  </a:srgbClr>
                </a:solidFill>
                <a:effectLst/>
                <a:uLnTx/>
                <a:uFillTx/>
                <a:ea typeface="ＭＳ Ｐゴシック" charset="0"/>
                <a:cs typeface="+mn-cs"/>
              </a:rPr>
              <a:t>Posílení kompetencí pečujících osob, předávání zkušeností, dobré praxe a nezbytného odlehčení při řešení nepříznivé sociální situace.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endParaRPr kumimoji="0" lang="cs-CZ" sz="1800" b="0" i="0" u="none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cs-CZ" sz="2000" b="0" i="0" u="sng" strike="noStrike" kern="0" cap="none" spc="0" normalizeH="0" baseline="0" noProof="0" dirty="0">
              <a:ln>
                <a:noFill/>
              </a:ln>
              <a:solidFill>
                <a:srgbClr val="02539F">
                  <a:lumMod val="75000"/>
                </a:srgbClr>
              </a:solidFill>
              <a:effectLst/>
              <a:uLnTx/>
              <a:uFillTx/>
              <a:latin typeface="Arial"/>
              <a:ea typeface="ＭＳ Ｐゴシック" charset="0"/>
              <a:cs typeface="+mn-cs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A3AE581-D633-A6A7-6D14-8D6897AE26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8F2613E-8BDE-EF6A-7AB7-6A7D0A4B5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47FAC17-E52D-4D66-5EA6-C920F09E3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68304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1842FD-DEEC-43FB-79C9-1593E4B639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70DA28C-1512-1482-4D4B-177FB0E4D6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27098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800" b="1" kern="100" dirty="0">
                <a:cs typeface="Times New Roman" panose="02020603050405020304" pitchFamily="18" charset="0"/>
              </a:rPr>
              <a:t>projekt Podpora koncepčních a strategických aktivit </a:t>
            </a:r>
            <a:br>
              <a:rPr lang="cs-CZ" sz="2800" b="1" kern="100" dirty="0">
                <a:cs typeface="Times New Roman" panose="02020603050405020304" pitchFamily="18" charset="0"/>
              </a:rPr>
            </a:br>
            <a:r>
              <a:rPr lang="cs-CZ" sz="2800" b="1" kern="100" dirty="0">
                <a:cs typeface="Times New Roman" panose="02020603050405020304" pitchFamily="18" charset="0"/>
              </a:rPr>
              <a:t>v sociální oblasti v Olomouckém kraji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EF75CAE-13AF-F9C2-F326-4C7460D8B5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8834"/>
            <a:ext cx="10515600" cy="4469780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cs-CZ" sz="1400" b="1" dirty="0"/>
              <a:t>Klíčová aktivita č. 1 – Zvyšování informovanosti a povědomí o sociálních službách: </a:t>
            </a:r>
            <a:r>
              <a:rPr lang="cs-CZ" sz="1400" dirty="0"/>
              <a:t>marketingová kampaň zaměřená na rozšiřování informací o možnostech řešení nepříznivých sociálních situací prostřednictvím sociálních služeb v kraji</a:t>
            </a:r>
          </a:p>
          <a:p>
            <a:pPr marL="0" lvl="0" indent="0">
              <a:buNone/>
            </a:pPr>
            <a:r>
              <a:rPr lang="cs-CZ" sz="1400" b="1" dirty="0"/>
              <a:t>Klíčová aktivita č. 2 – Podpora koordinovaného využívání dobrovolníků: </a:t>
            </a:r>
            <a:r>
              <a:rPr lang="cs-CZ" sz="1400" dirty="0"/>
              <a:t>podpora činnosti a rozvoje dobrovolnických center, vytvoření webových stránek k dobrovolnictví</a:t>
            </a:r>
          </a:p>
          <a:p>
            <a:pPr marL="0" lvl="0" indent="0">
              <a:buNone/>
            </a:pPr>
            <a:r>
              <a:rPr lang="cs-CZ" sz="1400" b="1" dirty="0"/>
              <a:t>Klíčová aktivita č. 3 – Koncepční a strategická opatření v oblasti sociálních služeb pro ORP: </a:t>
            </a:r>
            <a:r>
              <a:rPr lang="cs-CZ" sz="1400" dirty="0"/>
              <a:t>podpora pracovníků úřadů obcí a kraje prostřednictvím spolupráce při zpracování analytických podkladů nezbytných pro zabezpečení kvalitní a efektivní koordinace činností směřujících k efektivnímu poskytování sociálních služeb na daném území</a:t>
            </a:r>
          </a:p>
          <a:p>
            <a:pPr marL="0" lvl="0" indent="0">
              <a:buNone/>
              <a:defRPr/>
            </a:pPr>
            <a:r>
              <a:rPr lang="cs-CZ" sz="1400" b="1" dirty="0"/>
              <a:t>Klíčová aktivita č. 4 – Vzdělávání pracovníků ve veřejné správě: </a:t>
            </a:r>
            <a:r>
              <a:rPr lang="cs-CZ" sz="1400" dirty="0"/>
              <a:t>podpora rozvoje kompetencí sociálních pracovníků na úřadech obcí a KÚOK (vzdělávání, workshopy)</a:t>
            </a:r>
          </a:p>
          <a:p>
            <a:pPr marL="0" lvl="0" indent="0">
              <a:buNone/>
              <a:defRPr/>
            </a:pPr>
            <a:r>
              <a:rPr lang="cs-CZ" sz="1400" b="1" dirty="0"/>
              <a:t>Klíčová aktivita č. 5 – Realizace auditů v příspěvkových organizacích OK poskytujících sociální služby: </a:t>
            </a:r>
            <a:r>
              <a:rPr lang="cs-CZ" sz="1400" dirty="0"/>
              <a:t>odborné audity v příspěvkových organizacích OK,</a:t>
            </a:r>
          </a:p>
          <a:p>
            <a:pPr marL="0" indent="0">
              <a:buNone/>
              <a:defRPr/>
            </a:pPr>
            <a:r>
              <a:rPr lang="cs-CZ" sz="1400" b="1" dirty="0"/>
              <a:t>Klíčová aktivita č. 6 – Zvyšování kompetencí zaměstnanců poskytovatelů sociálních služeb: </a:t>
            </a:r>
            <a:r>
              <a:rPr lang="cs-CZ" sz="1400" dirty="0"/>
              <a:t>vzdělávání ředitelů, vedoucích zaměstnanců, sociálních pracovníků, pracovníků v sociálních službách a dalších zaměstnanců, kteří pracují v přímé péči s klienty sociálních služeb zejména příspěvkových organizací OK</a:t>
            </a:r>
          </a:p>
          <a:p>
            <a:pPr marL="0" indent="0">
              <a:buNone/>
              <a:defRPr/>
            </a:pPr>
            <a:r>
              <a:rPr lang="cs-CZ" sz="1400" b="1" dirty="0"/>
              <a:t>Klíčová aktivita č. 7 – Podpora a posilování systému služeb sociální prevence: </a:t>
            </a:r>
            <a:r>
              <a:rPr lang="cs-CZ" sz="1400" dirty="0"/>
              <a:t>podpora služeb prevence prostřednictvím aktivit vedoucích ke zvyšování odborných kompetencí pracovníků věnujících se práci s osobami sociálně vyloučenými či sociálním vyloučením ohroženými (workshopy, vzdělávání, výcviky)</a:t>
            </a:r>
          </a:p>
          <a:p>
            <a:pPr>
              <a:defRPr/>
            </a:pPr>
            <a:endParaRPr lang="cs-CZ" sz="14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04FBC94-B0CC-8566-F401-47BE8D635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6EA4647-F506-A111-8EB4-F5A0EB6E2A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72F0AE8-1717-F684-307F-CDB7EF9AC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96229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C12B9-44F5-AB74-80FD-85FA066194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C10FC7-D985-DAEB-0509-E84751C431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2885" y="826001"/>
            <a:ext cx="10515600" cy="684000"/>
          </a:xfrm>
        </p:spPr>
        <p:txBody>
          <a:bodyPr>
            <a:noAutofit/>
          </a:bodyPr>
          <a:lstStyle/>
          <a:p>
            <a:pPr algn="ctr"/>
            <a:r>
              <a:rPr lang="cs-CZ" sz="2800" b="1" kern="100" dirty="0">
                <a:cs typeface="Times New Roman" panose="02020603050405020304" pitchFamily="18" charset="0"/>
              </a:rPr>
              <a:t>projekt Podpora zvyšování kvality a dalšího rozvoje sociálních služeb v Olomouckém kraji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3F12C05-E25F-0637-DA7D-ECAF51F6CF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26373"/>
            <a:ext cx="10515600" cy="420943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500" b="1" dirty="0"/>
              <a:t>Klíčová aktivita č. 1 – Podpora procesu transformace: </a:t>
            </a:r>
            <a:r>
              <a:rPr lang="cs-CZ" sz="1500" dirty="0"/>
              <a:t>koordinace celého procesu transformace, metodická podpora a zvyšování odborných kompetencí pracovníků věnujících se práci s osobami se zdravotním postižením a organizací zainteresovaných v rámci procesu transformace sociálních služeb</a:t>
            </a:r>
          </a:p>
          <a:p>
            <a:pPr marL="0" indent="0">
              <a:buNone/>
            </a:pPr>
            <a:r>
              <a:rPr lang="cs-CZ" sz="1500" b="1" dirty="0"/>
              <a:t>Klíčová aktivita č. 2 – Podpora osob s duševním onemocněním: </a:t>
            </a:r>
            <a:r>
              <a:rPr lang="cs-CZ" sz="1500" dirty="0"/>
              <a:t>podpora služeb, které se věnují práci s osobami s chronickým duševním onemocněním tak, aby jim umožnily vést plnohodnotný život, zvýšily jejich nezávislosti a samostatnost a posílily jejich osobní kompetence</a:t>
            </a:r>
          </a:p>
          <a:p>
            <a:pPr marL="0" lvl="0" indent="0">
              <a:buNone/>
            </a:pPr>
            <a:r>
              <a:rPr lang="cs-CZ" sz="1500" b="1" dirty="0"/>
              <a:t>Klíčová aktivita č. 3 – Podpora osob se zdravotním postižením: </a:t>
            </a:r>
            <a:r>
              <a:rPr lang="cs-CZ" sz="1500" dirty="0"/>
              <a:t>prohlubování odborných kompetence pracovníků a součinnost mezi spolupracujícími subjekty podporujícími osoby se zdravotním postižením (vzdělávání, workshopy, kurzy, výcviky)</a:t>
            </a:r>
          </a:p>
          <a:p>
            <a:pPr marL="0" indent="0">
              <a:buNone/>
            </a:pPr>
            <a:r>
              <a:rPr lang="cs-CZ" sz="1500" b="1" dirty="0"/>
              <a:t>Klíčová aktivita č. 4 – Podpora pracovníků sociálních služeb zaměřujících se na cílovou skupinu senioři: </a:t>
            </a:r>
            <a:r>
              <a:rPr lang="cs-CZ" sz="1500" dirty="0"/>
              <a:t>podpora kvality a provázanosti služeb pro seniory proškolením zaměstnanců a managementu (platformy setkávání, přednášky, exkurze, supervize, vzdělávání, výcviky, konference), podpora využití </a:t>
            </a:r>
            <a:r>
              <a:rPr lang="cs-CZ" sz="1500" dirty="0" err="1"/>
              <a:t>asistivních</a:t>
            </a:r>
            <a:r>
              <a:rPr lang="cs-CZ" sz="1500" dirty="0"/>
              <a:t> a podobných technologií, které podporují osoby se sníženou soběstačností, seniory a osoby se zdravotním postižením, případně pečovatele</a:t>
            </a:r>
          </a:p>
          <a:p>
            <a:pPr marL="0" indent="0">
              <a:buNone/>
            </a:pPr>
            <a:r>
              <a:rPr lang="cs-CZ" sz="1500" b="1" dirty="0"/>
              <a:t>Klíčová aktivita č. 5 – Podpora rozvoje paliativní péče: </a:t>
            </a:r>
            <a:r>
              <a:rPr lang="cs-CZ" sz="1500" dirty="0"/>
              <a:t>podpora vzdělávání, supervize a zvyšování odborných kompetencí všech zainteresovaných odborníků a spolupráce mezi jednotlivými subjekty poskytující paliativní péči s cílem propojení sociálních a zdravotních služeb a poradenství pro pozůstalé</a:t>
            </a:r>
          </a:p>
          <a:p>
            <a:pPr marL="0" indent="0">
              <a:buNone/>
            </a:pPr>
            <a:endParaRPr lang="cs-CZ" sz="15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6809C91-78F3-E48A-7B55-A15223CC3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9EA15C6-D9B8-C26D-6CCF-D81EC654A5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A9A5CF1-73AA-4F65-1A5F-95F5803B80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23463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303AED-C486-DB3B-FE2F-45729FA33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873838-02C5-0CA7-3F77-034E799B3A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926" y="529224"/>
            <a:ext cx="10515600" cy="923731"/>
          </a:xfrm>
        </p:spPr>
        <p:txBody>
          <a:bodyPr>
            <a:noAutofit/>
          </a:bodyPr>
          <a:lstStyle/>
          <a:p>
            <a:pPr algn="ctr"/>
            <a:r>
              <a:rPr lang="cs-CZ" sz="2800" b="1" kern="100" dirty="0">
                <a:cs typeface="Times New Roman" panose="02020603050405020304" pitchFamily="18" charset="0"/>
              </a:rPr>
              <a:t>projekt Podpora pečujících osob v Olomouckém kraji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8904168-A08C-A6AA-F991-A4BF652A9A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69762"/>
            <a:ext cx="10515600" cy="4469781"/>
          </a:xfrm>
        </p:spPr>
        <p:txBody>
          <a:bodyPr>
            <a:noAutofit/>
          </a:bodyPr>
          <a:lstStyle/>
          <a:p>
            <a:pPr marL="0" lvl="0" indent="0" algn="just">
              <a:buNone/>
            </a:pPr>
            <a:r>
              <a:rPr lang="cs-CZ" sz="1500" b="1" dirty="0"/>
              <a:t>Klíčová aktivita č. 1 – Podpora pečujících osob, které pečují o osoby se zdravotním postižením: </a:t>
            </a:r>
            <a:r>
              <a:rPr lang="cs-CZ" sz="1500" dirty="0"/>
              <a:t>vícedenní (3 dny/2 noci) pobyty pro rodiny pečující o dítě s postižením využívajících sociálních služeb rané péče a pro osoby s postižením využívajících sociálních služeb sociální rehabilitace, sociálně terapeutické dílny, chráněného bydlení a odlehčovací služby</a:t>
            </a:r>
          </a:p>
          <a:p>
            <a:r>
              <a:rPr lang="cs-CZ" sz="1500" dirty="0"/>
              <a:t>jednodenní akce pro osoby s postižením, workshopy pro pečující, setkávání rodičovských skupin</a:t>
            </a:r>
          </a:p>
          <a:p>
            <a:r>
              <a:rPr lang="cs-CZ" sz="1500" dirty="0"/>
              <a:t>podpora metody sdílené péče, tzv. </a:t>
            </a:r>
            <a:r>
              <a:rPr lang="cs-CZ" sz="1500" dirty="0" err="1"/>
              <a:t>homesharingu</a:t>
            </a:r>
            <a:endParaRPr lang="cs-CZ" sz="1500" dirty="0"/>
          </a:p>
          <a:p>
            <a:pPr marL="0" indent="0" algn="just">
              <a:buNone/>
            </a:pPr>
            <a:r>
              <a:rPr lang="cs-CZ" sz="1500" b="1" dirty="0"/>
              <a:t>Klíčová aktivita č. 2 – Podpora pečujících osob, které pečují o seniory závislé na pomoci jiné fyzické osoby: </a:t>
            </a:r>
            <a:r>
              <a:rPr lang="cs-CZ" sz="1500" dirty="0"/>
              <a:t>podpora a pomoc lidem, kteří pečují o seniora zajištěním prostoru pro zvyšování informovanosti, kompetencí a dovedností, pro nezbytné odlehčení při náročné péči o blízkou osobu v seniorském věku, workshopy pro pečující </a:t>
            </a:r>
          </a:p>
          <a:p>
            <a:r>
              <a:rPr lang="cs-CZ" sz="1500" dirty="0"/>
              <a:t>neformální setkání a besedy s odborníky na danou problematiku </a:t>
            </a:r>
          </a:p>
          <a:p>
            <a:r>
              <a:rPr lang="cs-CZ" sz="1500" dirty="0"/>
              <a:t>celodenní odlehčovací aktivity pro pečující osoby</a:t>
            </a:r>
          </a:p>
          <a:p>
            <a:pPr marL="0" indent="0" algn="just">
              <a:buNone/>
            </a:pPr>
            <a:r>
              <a:rPr lang="cs-CZ" sz="1500" b="1" dirty="0"/>
              <a:t>Klíčová aktivita č. 3 – Průřezové aktivity: </a:t>
            </a:r>
            <a:r>
              <a:rPr lang="cs-CZ" sz="1500" dirty="0"/>
              <a:t>aktivity zaměřené na podporu pracovníků z řad poskytovatelů a zadavatelů sociálních služeb, kteří v rámci výkonu svého povolání pomáhají osobám pečujícím (vzdělávání, odborné platformy, výcviky)</a:t>
            </a:r>
          </a:p>
          <a:p>
            <a:r>
              <a:rPr lang="cs-CZ" sz="1500" dirty="0"/>
              <a:t>vznik webové stránky zaměřené na informace a aktuality pro osoby, které pečují o člena rodiny nebo osobu blízkou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F219DAA-5FF6-3061-7682-39F9F8B4A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F7900F8-6FBB-40CF-431B-9822CE13E0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75DD98E-A762-C8DB-ADBA-6A61C7473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46122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E63B0E-3A09-99F0-2440-EFAD910E8D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44038C-D05C-AF7F-A509-FAC78E0137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altLang="cs-CZ" sz="4000" b="1" dirty="0"/>
          </a:p>
          <a:p>
            <a:pPr marL="0" indent="0" algn="ctr">
              <a:buNone/>
            </a:pPr>
            <a:r>
              <a:rPr lang="cs-CZ" altLang="cs-CZ" sz="4000" b="1" dirty="0"/>
              <a:t>Děkuji za pozornost</a:t>
            </a:r>
            <a:endParaRPr lang="cs-CZ" sz="4000" b="1" dirty="0"/>
          </a:p>
          <a:p>
            <a:pPr marL="0" indent="0" algn="r">
              <a:buFontTx/>
              <a:buNone/>
              <a:defRPr/>
            </a:pPr>
            <a:endParaRPr lang="cs-CZ" altLang="cs-CZ" sz="1800" b="1" dirty="0"/>
          </a:p>
          <a:p>
            <a:pPr marL="0" indent="0" algn="r">
              <a:buFontTx/>
              <a:buNone/>
              <a:defRPr/>
            </a:pPr>
            <a:endParaRPr lang="cs-CZ" altLang="cs-CZ" sz="1800" b="1" dirty="0"/>
          </a:p>
          <a:p>
            <a:pPr marL="0" indent="0" algn="r">
              <a:buFontTx/>
              <a:buNone/>
              <a:defRPr/>
            </a:pPr>
            <a:endParaRPr lang="cs-CZ" altLang="cs-CZ" sz="1800" b="1" dirty="0"/>
          </a:p>
          <a:p>
            <a:pPr marL="0" indent="0" algn="r">
              <a:buFontTx/>
              <a:buNone/>
              <a:defRPr/>
            </a:pPr>
            <a:endParaRPr lang="cs-CZ" altLang="cs-CZ" sz="1800" b="1" dirty="0"/>
          </a:p>
          <a:p>
            <a:pPr marL="0" indent="0" algn="r">
              <a:buFontTx/>
              <a:buNone/>
              <a:defRPr/>
            </a:pPr>
            <a:endParaRPr lang="cs-CZ" altLang="cs-CZ" sz="1800" b="1" dirty="0"/>
          </a:p>
          <a:p>
            <a:pPr marL="0" indent="0" algn="r">
              <a:buFontTx/>
              <a:buNone/>
              <a:defRPr/>
            </a:pPr>
            <a:endParaRPr lang="cs-CZ" altLang="cs-CZ" sz="1800" b="1" dirty="0"/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C5F071-DE52-7C72-071E-65337FF99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604B87B-A87A-4FEB-578F-16C5C6BB0E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D185CBC-C19B-BB90-7569-F9797B0A6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6C1FA-8DED-774F-A9BF-965BD70CC5BD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157074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lomoucký kraj">
      <a:dk1>
        <a:srgbClr val="000000"/>
      </a:dk1>
      <a:lt1>
        <a:srgbClr val="FFFFFF"/>
      </a:lt1>
      <a:dk2>
        <a:srgbClr val="02539F"/>
      </a:dk2>
      <a:lt2>
        <a:srgbClr val="E7E6E6"/>
      </a:lt2>
      <a:accent1>
        <a:srgbClr val="02539F"/>
      </a:accent1>
      <a:accent2>
        <a:srgbClr val="58894C"/>
      </a:accent2>
      <a:accent3>
        <a:srgbClr val="C4262D"/>
      </a:accent3>
      <a:accent4>
        <a:srgbClr val="9FBF5B"/>
      </a:accent4>
      <a:accent5>
        <a:srgbClr val="6AB6EA"/>
      </a:accent5>
      <a:accent6>
        <a:srgbClr val="E9BB46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 bwMode="auto"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3175" cap="flat" cmpd="sng">
              <a:solidFill>
                <a:srgbClr val="000000"/>
              </a:solidFill>
              <a:prstDash val="solid"/>
              <a:miter lim="400000"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rgbClr val="000000">
                    <a:alpha val="74998"/>
                  </a:srgbClr>
                </a:outerShdw>
              </a:effectLst>
            </a14:hiddenEffects>
          </a:ext>
        </a:extLst>
      </a:spPr>
      <a:bodyPr lIns="38100" tIns="38100" rIns="38100" bIns="38100"/>
      <a:lstStyle>
        <a:defPPr algn="l">
          <a:lnSpc>
            <a:spcPct val="150000"/>
          </a:lnSpc>
          <a:defRPr sz="1400" dirty="0">
            <a:solidFill>
              <a:schemeClr val="tx2"/>
            </a:solidFill>
            <a:ea typeface="+mj-ea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zentace OK.potx" id="{6F3F9BF8-1F67-4B46-B308-B76B3766940E}" vid="{C58A957F-67F5-6440-9449-FF9D378E82FB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3228</TotalTime>
  <Words>2439</Words>
  <Application>Microsoft Office PowerPoint</Application>
  <PresentationFormat>Širokoúhlá obrazovka</PresentationFormat>
  <Paragraphs>217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6" baseType="lpstr">
      <vt:lpstr>ＭＳ Ｐゴシック</vt:lpstr>
      <vt:lpstr>Aptos</vt:lpstr>
      <vt:lpstr>Arial</vt:lpstr>
      <vt:lpstr>Calibri</vt:lpstr>
      <vt:lpstr>Inter</vt:lpstr>
      <vt:lpstr>Segoe UI</vt:lpstr>
      <vt:lpstr>Symbol</vt:lpstr>
      <vt:lpstr>Times New Roman</vt:lpstr>
      <vt:lpstr>Wingdings</vt:lpstr>
      <vt:lpstr>Motiv Office</vt:lpstr>
      <vt:lpstr>Setkání poskytovatelů sociálních služeb </vt:lpstr>
      <vt:lpstr>Plánování sociálních služeb</vt:lpstr>
      <vt:lpstr>Střednědobý plán rozvoje sociálních služeb v Olomouckém kraji pro roky 2028–2032</vt:lpstr>
      <vt:lpstr>Střednědobý plán rozvoje sociálních služeb v Olomouckém kraji pro roky 2028–2032</vt:lpstr>
      <vt:lpstr>Střednědobý plán rozvoje sociálních služeb v Olomouckém kraji pro roky 2028–2032</vt:lpstr>
      <vt:lpstr>Průřezové cíle a opatření Střednědobého plánu 2028–2032</vt:lpstr>
      <vt:lpstr>Průřezové cíle a opatření Střednědobého plánu 2028–2032</vt:lpstr>
      <vt:lpstr>Střednědobý plán rozvoje sociálních služeb v Olomouckém kraji pro roky 2028–2032 dlouhodobé záměry</vt:lpstr>
      <vt:lpstr>Střednědobý plán rozvoje sociálních služeb v Olomouckém kraji pro roky 2028–2032 schvalovací proces</vt:lpstr>
      <vt:lpstr>Střednědobý plán rozvoje sociálních služeb v Olomouckém kraji pro roky 2028–2032 jednoletý prováděcí dokument – Akční plán</vt:lpstr>
      <vt:lpstr>Akční plán 2028</vt:lpstr>
      <vt:lpstr>Individuální projekty Olomouckého kraje v rámci OP OPZ+</vt:lpstr>
      <vt:lpstr>projekt Podpora koncepčních a strategických aktivit  v sociální oblasti v Olomouckém kraji</vt:lpstr>
      <vt:lpstr>projekt Podpora zvyšování kvality a dalšího rozvoje sociálních služeb v Olomouckém kraji</vt:lpstr>
      <vt:lpstr>projekt Podpora pečujících osob v Olomouckém kraji</vt:lpstr>
      <vt:lpstr>Prezentace aplikace PowerPoint</vt:lpstr>
    </vt:vector>
  </TitlesOfParts>
  <Company>VDI0101W10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Bodnarová Hana</dc:creator>
  <cp:lastModifiedBy>Bodnarová Hana</cp:lastModifiedBy>
  <cp:revision>98</cp:revision>
  <cp:lastPrinted>2026-10-21T12:38:41Z</cp:lastPrinted>
  <dcterms:created xsi:type="dcterms:W3CDTF">2022-03-10T07:10:19Z</dcterms:created>
  <dcterms:modified xsi:type="dcterms:W3CDTF">2026-10-21T13:20:47Z</dcterms:modified>
</cp:coreProperties>
</file>