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0"/>
  </p:notesMasterIdLst>
  <p:sldIdLst>
    <p:sldId id="291" r:id="rId2"/>
    <p:sldId id="336" r:id="rId3"/>
    <p:sldId id="298" r:id="rId4"/>
    <p:sldId id="302" r:id="rId5"/>
    <p:sldId id="303" r:id="rId6"/>
    <p:sldId id="299" r:id="rId7"/>
    <p:sldId id="300" r:id="rId8"/>
    <p:sldId id="306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9" r:id="rId20"/>
    <p:sldId id="318" r:id="rId21"/>
    <p:sldId id="320" r:id="rId22"/>
    <p:sldId id="321" r:id="rId23"/>
    <p:sldId id="322" r:id="rId24"/>
    <p:sldId id="323" r:id="rId25"/>
    <p:sldId id="335" r:id="rId26"/>
    <p:sldId id="337" r:id="rId27"/>
    <p:sldId id="324" r:id="rId28"/>
    <p:sldId id="326" r:id="rId29"/>
    <p:sldId id="328" r:id="rId30"/>
    <p:sldId id="327" r:id="rId31"/>
    <p:sldId id="329" r:id="rId32"/>
    <p:sldId id="330" r:id="rId33"/>
    <p:sldId id="331" r:id="rId34"/>
    <p:sldId id="332" r:id="rId35"/>
    <p:sldId id="333" r:id="rId36"/>
    <p:sldId id="334" r:id="rId37"/>
    <p:sldId id="338" r:id="rId38"/>
    <p:sldId id="307" r:id="rId39"/>
  </p:sldIdLst>
  <p:sldSz cx="12192000" cy="6858000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247" autoAdjust="0"/>
  </p:normalViewPr>
  <p:slideViewPr>
    <p:cSldViewPr snapToGrid="0" snapToObjects="1" showGuides="1">
      <p:cViewPr varScale="1">
        <p:scale>
          <a:sx n="111" d="100"/>
          <a:sy n="111" d="100"/>
        </p:scale>
        <p:origin x="594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16.04.2026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mailto:d.hoschkova@olkraj.cz" TargetMode="External"/><Relationship Id="rId2" Type="http://schemas.openxmlformats.org/officeDocument/2006/relationships/hyperlink" Target="mailto:m.stiebnerova@olkraj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m.kucerova@olkraj.cz" TargetMode="Externa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r>
              <a:rPr lang="cs-CZ" altLang="cs-CZ" dirty="0"/>
              <a:t>Aktuality v oblasti rozpočtu a financování</a:t>
            </a:r>
            <a:endParaRPr lang="cs-CZ" sz="36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  <a:p>
            <a:pPr algn="r"/>
            <a:r>
              <a:rPr lang="cs-CZ" dirty="0">
                <a:ea typeface="Inter" panose="02000503000000020004" pitchFamily="2" charset="0"/>
                <a:cs typeface="Arial" panose="020B0604020202020204" pitchFamily="34" charset="0"/>
              </a:rPr>
              <a:t>Duben 2026</a:t>
            </a:r>
            <a:endParaRPr lang="cs-CZ" sz="20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87441-777D-DF83-865E-765C2A71B7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861F5B-A65E-3EFB-5399-CDB7FB25D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2494" y="385200"/>
            <a:ext cx="10515600" cy="684000"/>
          </a:xfrm>
        </p:spPr>
        <p:txBody>
          <a:bodyPr>
            <a:normAutofit fontScale="90000"/>
          </a:bodyPr>
          <a:lstStyle/>
          <a:p>
            <a:r>
              <a:rPr lang="cs-CZ" dirty="0"/>
              <a:t>Obsah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3617D01-B918-CAE9-9D31-7F717F50F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872" y="1561381"/>
            <a:ext cx="10611928" cy="4569419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dirty="0"/>
              <a:t>novela vyhlášky č. 5/2014 Sb.</a:t>
            </a:r>
          </a:p>
          <a:p>
            <a:pPr algn="just">
              <a:buFontTx/>
              <a:buChar char="-"/>
            </a:pPr>
            <a:r>
              <a:rPr lang="cs-CZ" dirty="0"/>
              <a:t>nové kontrolní vazby ve státní pokladně</a:t>
            </a:r>
          </a:p>
          <a:p>
            <a:pPr algn="just">
              <a:buFontTx/>
              <a:buChar char="-"/>
            </a:pPr>
            <a:r>
              <a:rPr lang="cs-CZ" dirty="0"/>
              <a:t>oprava údajů ve schváleném rozpočtu</a:t>
            </a:r>
          </a:p>
          <a:p>
            <a:pPr algn="just">
              <a:buFontTx/>
              <a:buChar char="-"/>
            </a:pPr>
            <a:r>
              <a:rPr lang="cs-CZ" dirty="0"/>
              <a:t>rozpočtová skladba</a:t>
            </a:r>
          </a:p>
          <a:p>
            <a:pPr algn="just">
              <a:buFontTx/>
              <a:buChar char="-"/>
            </a:pPr>
            <a:r>
              <a:rPr lang="cs-CZ" dirty="0"/>
              <a:t>financování voleb</a:t>
            </a:r>
          </a:p>
          <a:p>
            <a:pPr algn="just">
              <a:buFontTx/>
              <a:buChar char="-"/>
            </a:pPr>
            <a:r>
              <a:rPr lang="cs-CZ" dirty="0"/>
              <a:t>finanční vypořádání</a:t>
            </a:r>
          </a:p>
          <a:p>
            <a:pPr algn="just">
              <a:buFontTx/>
              <a:buChar char="-"/>
            </a:pPr>
            <a:r>
              <a:rPr lang="cs-CZ" dirty="0"/>
              <a:t>státní závěrečný účet</a:t>
            </a:r>
          </a:p>
          <a:p>
            <a:pPr algn="just">
              <a:buFontTx/>
              <a:buChar char="-"/>
            </a:pPr>
            <a:r>
              <a:rPr lang="cs-CZ" dirty="0"/>
              <a:t>časté chyby a dotazy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B3644E4-42D4-B1B7-6E1D-779BD9C2F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12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27053" y="470038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Novela vyhlášky č. 5/2014 Sb.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41872" y="1406106"/>
            <a:ext cx="10611928" cy="4724694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/>
              <a:t>Nová struktura závazného vzoru výkazu FIN 2-12 M</a:t>
            </a:r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r>
              <a:rPr lang="cs-CZ" dirty="0"/>
              <a:t>dochází ke změně pohledu na rozpočet, výkaz obsahuje údaje </a:t>
            </a:r>
            <a:br>
              <a:rPr lang="cs-CZ" dirty="0"/>
            </a:br>
            <a:r>
              <a:rPr lang="cs-CZ" dirty="0"/>
              <a:t>o rozpisu schváleného rozpočtu a rozpisu rozpočtu po změnách,</a:t>
            </a:r>
          </a:p>
          <a:p>
            <a:pPr algn="just">
              <a:buFontTx/>
              <a:buChar char="-"/>
            </a:pPr>
            <a:r>
              <a:rPr lang="cs-CZ" dirty="0"/>
              <a:t>podle zákona č. 250/2000 Sb. se po schválení rozpočtu musí provést jeho rozpis podle podrobné rozpočtové skladby,</a:t>
            </a:r>
          </a:p>
          <a:p>
            <a:pPr algn="just">
              <a:buFontTx/>
              <a:buChar char="-"/>
            </a:pPr>
            <a:r>
              <a:rPr lang="cs-CZ" dirty="0"/>
              <a:t>rozpis rozpočtu po změnách zahrnuje úpravy rozpočtu provedené rozpočtovými opatřeními a změnami rozpisu rozpočtu. 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091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67929" y="629642"/>
            <a:ext cx="10515600" cy="1155938"/>
          </a:xfrm>
        </p:spPr>
        <p:txBody>
          <a:bodyPr>
            <a:normAutofit/>
          </a:bodyPr>
          <a:lstStyle/>
          <a:p>
            <a:r>
              <a:rPr lang="cs-CZ" sz="3600" dirty="0"/>
              <a:t>Rozpočtové opatření x Změna rozpisu rozpočtu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2001328"/>
            <a:ext cx="10515600" cy="339018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- </a:t>
            </a:r>
            <a:r>
              <a:rPr lang="cs-CZ" sz="3000" dirty="0"/>
              <a:t>ÚSC schvaluje rozpočet na paragrafy a seskupení položek</a:t>
            </a:r>
          </a:p>
          <a:p>
            <a:pPr marL="0" indent="0">
              <a:buNone/>
            </a:pPr>
            <a:r>
              <a:rPr lang="cs-CZ" sz="3000" dirty="0"/>
              <a:t> § 6171 seskupení položek 51                               100 000 Kč</a:t>
            </a:r>
          </a:p>
          <a:p>
            <a:pPr marL="0" indent="0">
              <a:buNone/>
            </a:pPr>
            <a:endParaRPr lang="cs-CZ" sz="3000" dirty="0"/>
          </a:p>
          <a:p>
            <a:pPr>
              <a:buFontTx/>
              <a:buChar char="-"/>
            </a:pPr>
            <a:r>
              <a:rPr lang="cs-CZ" sz="3000" dirty="0"/>
              <a:t>rozpis schváleného rozpočtu</a:t>
            </a:r>
          </a:p>
          <a:p>
            <a:pPr marL="0" indent="0">
              <a:buNone/>
            </a:pPr>
            <a:r>
              <a:rPr lang="cs-CZ" sz="3000" dirty="0"/>
              <a:t>§ 6171, pol. 5139                                                     70 000 Kč </a:t>
            </a:r>
          </a:p>
          <a:p>
            <a:pPr marL="0" indent="0">
              <a:buNone/>
            </a:pPr>
            <a:r>
              <a:rPr lang="cs-CZ" sz="3000" dirty="0"/>
              <a:t>§ 6171, pol. 5169	                                            30 000 Kč</a:t>
            </a:r>
          </a:p>
          <a:p>
            <a:pPr marL="0" indent="0">
              <a:buNone/>
            </a:pPr>
            <a:r>
              <a:rPr lang="cs-CZ" sz="3000" dirty="0"/>
              <a:t> </a:t>
            </a:r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7903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7544" y="629728"/>
            <a:ext cx="10515600" cy="1121433"/>
          </a:xfrm>
        </p:spPr>
        <p:txBody>
          <a:bodyPr>
            <a:normAutofit/>
          </a:bodyPr>
          <a:lstStyle/>
          <a:p>
            <a:r>
              <a:rPr lang="cs-CZ" sz="3600" dirty="0"/>
              <a:t>Rozpočtové opatření x Změna rozpisu rozpočtu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FontTx/>
              <a:buChar char="-"/>
            </a:pPr>
            <a:r>
              <a:rPr lang="cs-CZ" sz="3000" dirty="0"/>
              <a:t>přesun ze seskupení 51 na jiné seskupení např. 50 se provede </a:t>
            </a:r>
            <a:r>
              <a:rPr lang="cs-CZ" sz="3000" b="1" dirty="0"/>
              <a:t>rozpočtovým opatřením</a:t>
            </a:r>
          </a:p>
          <a:p>
            <a:pPr marL="0" indent="0">
              <a:buNone/>
            </a:pPr>
            <a:r>
              <a:rPr lang="cs-CZ" sz="3000" dirty="0"/>
              <a:t>§ 6171 seskupení 51                                               - 10 000 Kč</a:t>
            </a:r>
          </a:p>
          <a:p>
            <a:pPr marL="0" indent="0">
              <a:buNone/>
            </a:pPr>
            <a:r>
              <a:rPr lang="cs-CZ" sz="3000" dirty="0"/>
              <a:t>§ 6171 seskupení 50                                                 10 000 Kč</a:t>
            </a:r>
          </a:p>
          <a:p>
            <a:pPr marL="0" indent="0">
              <a:buNone/>
            </a:pPr>
            <a:endParaRPr lang="cs-CZ" sz="3000" dirty="0"/>
          </a:p>
          <a:p>
            <a:pPr>
              <a:buFontTx/>
              <a:buChar char="-"/>
            </a:pPr>
            <a:r>
              <a:rPr lang="cs-CZ" sz="3000" dirty="0"/>
              <a:t>po schválení rozpočtového opatření provede jeho rozpis</a:t>
            </a:r>
          </a:p>
          <a:p>
            <a:pPr marL="0" indent="0">
              <a:buNone/>
            </a:pPr>
            <a:r>
              <a:rPr lang="cs-CZ" sz="3000" dirty="0"/>
              <a:t>§ 6171 pol. 5169                                                      - 10 000 Kč</a:t>
            </a:r>
          </a:p>
          <a:p>
            <a:pPr marL="0" indent="0">
              <a:buNone/>
            </a:pPr>
            <a:r>
              <a:rPr lang="cs-CZ" sz="3000" dirty="0"/>
              <a:t>§ 6171 pol. 5011	                                                     10 000 Kč.   </a:t>
            </a:r>
          </a:p>
          <a:p>
            <a:pPr marL="0" indent="0">
              <a:buNone/>
            </a:pPr>
            <a:r>
              <a:rPr lang="cs-CZ" sz="3000" dirty="0"/>
              <a:t>			</a:t>
            </a:r>
            <a:r>
              <a:rPr lang="cs-CZ" dirty="0"/>
              <a:t>														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064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87106" y="566667"/>
            <a:ext cx="10515600" cy="1059039"/>
          </a:xfrm>
        </p:spPr>
        <p:txBody>
          <a:bodyPr>
            <a:normAutofit/>
          </a:bodyPr>
          <a:lstStyle/>
          <a:p>
            <a:r>
              <a:rPr lang="cs-CZ" sz="3600" dirty="0"/>
              <a:t>Rozpočtové opatření x Změna rozpisu rozpočtu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Tx/>
              <a:buChar char="-"/>
            </a:pPr>
            <a:r>
              <a:rPr lang="cs-CZ" dirty="0"/>
              <a:t>úprava v rámci seskupení položek 51 v rámci paragrafu 6171 se provede </a:t>
            </a:r>
            <a:r>
              <a:rPr lang="cs-CZ" b="1" dirty="0"/>
              <a:t>změnou rozpisu rozpočtu </a:t>
            </a:r>
          </a:p>
          <a:p>
            <a:pPr marL="0" indent="0" algn="just">
              <a:buNone/>
            </a:pPr>
            <a:endParaRPr lang="cs-CZ" b="1" dirty="0"/>
          </a:p>
          <a:p>
            <a:pPr marL="0" indent="0">
              <a:buNone/>
            </a:pPr>
            <a:r>
              <a:rPr lang="cs-CZ" dirty="0"/>
              <a:t>§ 6171 pol. 5169                                               - 10 000 Kč</a:t>
            </a:r>
          </a:p>
          <a:p>
            <a:pPr marL="0" indent="0">
              <a:buNone/>
            </a:pPr>
            <a:r>
              <a:rPr lang="cs-CZ" dirty="0"/>
              <a:t>§ 6171 pol. 5171	                                                10 000 Kč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829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96064" y="38520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Předkládání výkazu FIN 2-12 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80226"/>
            <a:ext cx="10515600" cy="4750574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cs-CZ" dirty="0"/>
              <a:t>data rozpisu schváleného a upraveného rozpočtu předávají ÚSC stejně jako v minulých letech do státní pokladny a na Olomoucký kraj,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- data schváleného rozpočtu se předávají do státní pokladny za období leden až duben ve výkazu FIN 2-12M, 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- pokud nebude rozpočet schválený do konce dubna, zašlete nám informaci o předpokládaném termínu jeho schválení.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375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90955" y="349179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Předkládání výkazu FIN 2-12 M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83743"/>
            <a:ext cx="10515600" cy="4647057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cs-CZ" dirty="0"/>
              <a:t>na základě vyhlášky č. 5/2014 Sb. Krajský úřad kontroluje předání, úplnost a správnost výkazů předávaných obcemi, jež se nachází na území příslušného kraje, a dobrovolnými svazky obcí, majících sídlo na území příslušného kraje a vyžaduje provedení oprav neúplných nebo chybně vyplněných výkazů,</a:t>
            </a:r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r>
              <a:rPr lang="cs-CZ" dirty="0"/>
              <a:t>ÚSC předávají data schváleného rozpočtu a data upraveného rozpočtu na automat nebo přímo na e-mail pověřeného pracovníka,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873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FCBE3-1862-EAE2-DDF9-2F9650B98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4B53C4-2978-7C74-7378-97893064E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713" y="41828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Předkládání výkazu FIN 2-12 M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CBA12F3-5B78-1BAF-54BD-239E274B8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7211" y="1497600"/>
            <a:ext cx="10515600" cy="3862800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cs-CZ" dirty="0"/>
              <a:t>data schváleného rozpočtu jsou předávaná průběžně po jejich schválení,</a:t>
            </a:r>
          </a:p>
          <a:p>
            <a:pPr algn="just">
              <a:buFontTx/>
              <a:buChar char="-"/>
            </a:pPr>
            <a:r>
              <a:rPr lang="cs-CZ" dirty="0"/>
              <a:t>data upraveného rozpočtu jsou předávaná do 12. dne následujícího měsíce po provedení změn,</a:t>
            </a:r>
          </a:p>
          <a:p>
            <a:pPr algn="just">
              <a:buFontTx/>
              <a:buChar char="-"/>
            </a:pPr>
            <a:r>
              <a:rPr lang="cs-CZ" dirty="0"/>
              <a:t>data upraveného rozpočtu zahrnují jak úpravy provedené rozpočtovými opatřeními tak i úpravy provedené změnami rozpisu rozpočtu.</a:t>
            </a:r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946CFB-6820-1184-01EC-FCD2882DD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581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CEF6D6-8B26-615A-5030-04B87FB0A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CA3EB0-1F50-61FC-B7E8-41BE46E45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4472" y="470038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Předkládání výkazu FIN 2-12 M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1BD8630-8313-96FD-099A-446B3BB3BD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5887"/>
            <a:ext cx="10515600" cy="4534913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cs-CZ" dirty="0"/>
              <a:t>rozpočtové změny a změny rozpisu rozpočtu je možné zaslat </a:t>
            </a:r>
            <a:br>
              <a:rPr lang="cs-CZ" dirty="0"/>
            </a:br>
            <a:r>
              <a:rPr lang="cs-CZ" dirty="0"/>
              <a:t>v jedné dávce,</a:t>
            </a:r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r>
              <a:rPr lang="cs-CZ" dirty="0"/>
              <a:t>dávky není možné zaslat ve formátu PDF nebo XML, ale buď větou 5,6 nebo archivem (přílohy MRP, MRF).</a:t>
            </a:r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49BF686-B412-C8AD-DD4C-AEFD79F24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459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73CBD7-A504-B935-F4E9-7025A6998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1173E8-913D-552E-5AC5-B92D81969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822" y="38520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Nové kontrolní vazby ve státní pokladně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752879A-59D6-51BA-F397-7C980B0B33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5117"/>
            <a:ext cx="10515600" cy="4655683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dirty="0"/>
              <a:t>u podseskupení 411 (mimo položek 4112 a 4119) a 421 (mimo položek 4212 </a:t>
            </a:r>
            <a:r>
              <a:rPr lang="cs-CZ"/>
              <a:t>a 4219) </a:t>
            </a:r>
            <a:r>
              <a:rPr lang="cs-CZ" dirty="0"/>
              <a:t>a položek 4160 a 4240 </a:t>
            </a:r>
            <a:r>
              <a:rPr lang="cs-CZ" b="1" dirty="0"/>
              <a:t>vždy musí být uveden ÚZ – ve schváleném rozpočtu i v rozpočtu po změnách</a:t>
            </a:r>
            <a:r>
              <a:rPr lang="cs-CZ" dirty="0"/>
              <a:t>,</a:t>
            </a:r>
          </a:p>
          <a:p>
            <a:pPr algn="just">
              <a:buFontTx/>
              <a:buChar char="-"/>
            </a:pPr>
            <a:r>
              <a:rPr lang="cs-CZ" b="1" dirty="0"/>
              <a:t>u třídy 8 není nikdy nástroj a prostorová jednotka</a:t>
            </a:r>
            <a:r>
              <a:rPr lang="cs-CZ" dirty="0"/>
              <a:t>,</a:t>
            </a:r>
          </a:p>
          <a:p>
            <a:pPr algn="just">
              <a:buFontTx/>
              <a:buChar char="-"/>
            </a:pPr>
            <a:r>
              <a:rPr lang="cs-CZ" b="1" dirty="0"/>
              <a:t>ve schváleném rozpočtu a rozpočtu po změnách nesmí být uvedena hodnota ve sloupci mimořádná událost a identifikátor partner</a:t>
            </a:r>
            <a:r>
              <a:rPr lang="cs-CZ" dirty="0"/>
              <a:t>,</a:t>
            </a:r>
          </a:p>
          <a:p>
            <a:pPr algn="just">
              <a:buFontTx/>
              <a:buChar char="-"/>
            </a:pPr>
            <a:r>
              <a:rPr lang="cs-CZ" b="1" dirty="0"/>
              <a:t>kontrola na povinnost uvést současně nástroj a prostorovou jednotku</a:t>
            </a:r>
            <a:r>
              <a:rPr lang="cs-CZ" dirty="0"/>
              <a:t>.</a:t>
            </a:r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2637A6-CD9E-231B-3007-89713282B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884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B0631-1180-AB16-CDC1-E4FB746DF5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3F3194-A718-B75D-163D-F27C7B326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196" y="280258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Oprava údajů ve schváleném rozpočtu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36ACAEF-FC3C-5586-7E7F-A0B0052F45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8634"/>
            <a:ext cx="10515600" cy="455216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/>
              <a:t>Oprava v rámci rozpisu rozpočtu</a:t>
            </a:r>
          </a:p>
          <a:p>
            <a:pPr algn="just">
              <a:buFontTx/>
              <a:buChar char="-"/>
            </a:pPr>
            <a:r>
              <a:rPr lang="cs-CZ" dirty="0"/>
              <a:t>metodické pochybení (chybné použití položky), použití neexistující položky, chyba při rozpisu,</a:t>
            </a:r>
          </a:p>
          <a:p>
            <a:pPr algn="just">
              <a:buFontTx/>
              <a:buChar char="-"/>
            </a:pPr>
            <a:r>
              <a:rPr lang="cs-CZ" dirty="0"/>
              <a:t>nedochází ke změně ve finančních vztazích k jinému rozpočtu, ke změně závazných ukazatelů vůči jiným osobám a nehrozí nebezpečí vzniku rozpočtového schodku,</a:t>
            </a:r>
          </a:p>
          <a:p>
            <a:pPr algn="just">
              <a:buFontTx/>
              <a:buChar char="-"/>
            </a:pPr>
            <a:r>
              <a:rPr lang="cs-CZ" dirty="0"/>
              <a:t>zaměstnanec úřadu provede </a:t>
            </a:r>
            <a:r>
              <a:rPr lang="cs-CZ" b="1" dirty="0"/>
              <a:t>opravu rozpisu schváleného rozpočtu</a:t>
            </a:r>
            <a:r>
              <a:rPr lang="cs-CZ" dirty="0"/>
              <a:t>.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982E654-4176-5539-81F7-2DC297922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514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A66312-031A-50BB-9349-8B2E7A2C3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5EC211-998A-976F-3854-0FA22396F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4306" y="384725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Oprava údajů ve schváleném rozpočtu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DF00E46-3B1D-FC7E-EFA6-0F61B53AB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8970" y="1440611"/>
            <a:ext cx="10515600" cy="469018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/>
              <a:t>Oprava v rámci schváleného rozpočtu</a:t>
            </a:r>
          </a:p>
          <a:p>
            <a:pPr algn="just">
              <a:buFontTx/>
              <a:buChar char="-"/>
            </a:pPr>
            <a:r>
              <a:rPr lang="cs-CZ" dirty="0"/>
              <a:t>metodické pochybení (chybné použití položky), použití neexistující položky, chyba při pořizování rozpočtu,</a:t>
            </a:r>
          </a:p>
          <a:p>
            <a:pPr algn="just">
              <a:buFontTx/>
              <a:buChar char="-"/>
            </a:pPr>
            <a:r>
              <a:rPr lang="cs-CZ" dirty="0"/>
              <a:t>nedochází ke změně ve finančních vztazích k jinému rozpočtu, </a:t>
            </a:r>
            <a:br>
              <a:rPr lang="cs-CZ" dirty="0"/>
            </a:br>
            <a:r>
              <a:rPr lang="cs-CZ" dirty="0"/>
              <a:t>ke změně závazných ukazatelů vůči jiným osobám a nehrozí nebezpečí vzniku rozpočtového schodku,</a:t>
            </a:r>
          </a:p>
          <a:p>
            <a:pPr algn="just">
              <a:buFontTx/>
              <a:buChar char="-"/>
            </a:pPr>
            <a:r>
              <a:rPr lang="cs-CZ" b="1" dirty="0"/>
              <a:t>nejedná se o změnu rozpočtu</a:t>
            </a:r>
            <a:r>
              <a:rPr lang="cs-CZ" dirty="0"/>
              <a:t>, </a:t>
            </a:r>
          </a:p>
          <a:p>
            <a:pPr algn="just">
              <a:buFontTx/>
              <a:buChar char="-"/>
            </a:pPr>
            <a:r>
              <a:rPr lang="cs-CZ" dirty="0"/>
              <a:t>pověřená osoba provede opravu schváleného rozpočtu, vytvoří záznam o opravě, který předá příslušnému orgánu pro informaci.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1102768-A3BB-79FA-D908-E3CA39825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406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37C44-A370-1405-2775-7A172A5C2E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5EC9EC-175D-1A8B-5F43-1F3A20AA4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8208" y="418191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Rozpočtová skladba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16ECDE0-0355-98E5-37A1-3AA28E46D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4128"/>
            <a:ext cx="10515600" cy="4586672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dirty="0"/>
              <a:t>zrušení ZJ a zavedení identifikátoru partner,</a:t>
            </a:r>
          </a:p>
          <a:p>
            <a:pPr algn="just">
              <a:buFontTx/>
              <a:buChar char="-"/>
            </a:pPr>
            <a:r>
              <a:rPr lang="cs-CZ" dirty="0"/>
              <a:t>paragraf 6402 lze použít pouze u finančního vypořádání dotací se státním rozpočtem,</a:t>
            </a:r>
          </a:p>
          <a:p>
            <a:pPr algn="just">
              <a:buFontTx/>
              <a:buChar char="-"/>
            </a:pPr>
            <a:r>
              <a:rPr lang="cs-CZ" dirty="0"/>
              <a:t>u vypořádání mimo státní rozpočet by neměl být používám paragraf 6409, ale příslušný paragraf, </a:t>
            </a:r>
          </a:p>
          <a:p>
            <a:pPr algn="just">
              <a:buFontTx/>
              <a:buChar char="-"/>
            </a:pPr>
            <a:r>
              <a:rPr lang="cs-CZ" dirty="0"/>
              <a:t>dotace spolufinancované z EU je třeba členit podrobně na nástroj, prostorovou jednotku a ÚZ (dříve některé programy uváděly tyto údaje v jedné větě např. 143533092),</a:t>
            </a:r>
          </a:p>
          <a:p>
            <a:pPr algn="just">
              <a:buFontTx/>
              <a:buChar char="-"/>
            </a:pPr>
            <a:r>
              <a:rPr lang="cs-CZ" dirty="0"/>
              <a:t>opět se uvádí státní ÚZ i u dotací, které přerozděluje kraj (např. soc. služby 13305, obědy do škol 13021). 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E55FA4-5830-1BEC-A1E9-64EA92F39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75634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250BD-40A7-DBDE-E119-B0CA95A6C9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9313B4B-FEA9-18B7-F4B1-74D546AA2A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39FD7AD-6F98-22E0-731A-978AB3897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D6614F0-B320-999D-90F2-053DBEF75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679" y="593092"/>
            <a:ext cx="6811850" cy="5115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798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FDF23-7F5D-927C-8914-579EC5E0D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2649EF0-64D3-F971-B631-3A0C82705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B8C086E-B2D3-751D-A07E-6EAE70F14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7E8AE58-2FCA-ED22-7492-CC2255782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9666" y="509857"/>
            <a:ext cx="6868219" cy="501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016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862AB-34CF-D761-1EB9-358619FCBA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EAA8D8-8425-4365-7433-24B6A5784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4087" y="38520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Financování voleb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DDEE773-4306-6B77-432D-006A99B58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0996"/>
            <a:ext cx="10515600" cy="4629804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dirty="0"/>
              <a:t>bude nově stanoveno vyhláškou,</a:t>
            </a:r>
          </a:p>
          <a:p>
            <a:pPr algn="just">
              <a:buFontTx/>
              <a:buChar char="-"/>
            </a:pPr>
            <a:r>
              <a:rPr lang="cs-CZ" dirty="0"/>
              <a:t>již nebude dotace, ale příspěvek,</a:t>
            </a:r>
          </a:p>
          <a:p>
            <a:pPr algn="just">
              <a:buFontTx/>
              <a:buChar char="-"/>
            </a:pPr>
            <a:r>
              <a:rPr lang="cs-CZ" dirty="0"/>
              <a:t>položka a ÚZ zůstanou,</a:t>
            </a:r>
          </a:p>
          <a:p>
            <a:pPr algn="just">
              <a:buFontTx/>
              <a:buChar char="-"/>
            </a:pPr>
            <a:r>
              <a:rPr lang="cs-CZ" dirty="0"/>
              <a:t>v rozhodnutí bude stanovena lhůta použití finančních prostředků a termín vypořádání, </a:t>
            </a:r>
          </a:p>
          <a:p>
            <a:pPr algn="just">
              <a:buFontTx/>
              <a:buChar char="-"/>
            </a:pPr>
            <a:r>
              <a:rPr lang="cs-CZ" dirty="0"/>
              <a:t>výdaje na nezbytně nutný rozsah,</a:t>
            </a:r>
          </a:p>
          <a:p>
            <a:pPr algn="just">
              <a:buFontTx/>
              <a:buChar char="-"/>
            </a:pPr>
            <a:r>
              <a:rPr lang="cs-CZ" dirty="0"/>
              <a:t>výdaje budou členěné na běžné, zvláštní a mimořádné,</a:t>
            </a:r>
          </a:p>
          <a:p>
            <a:pPr algn="just">
              <a:buFontTx/>
              <a:buChar char="-"/>
            </a:pPr>
            <a:r>
              <a:rPr lang="cs-CZ" dirty="0"/>
              <a:t>zásadní změna pouze u občerstvení – nově 350 Kč na jeden volební okrsek a den. 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8FC405-06ED-6BAC-DD17-1DD22F5E3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4362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407FCA-9B41-76A8-E8B7-4770F4FB4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EC6B73DA-FA6B-2607-90E8-98E5858FC3C2}"/>
              </a:ext>
            </a:extLst>
          </p:cNvPr>
          <p:cNvGrpSpPr/>
          <p:nvPr/>
        </p:nvGrpSpPr>
        <p:grpSpPr>
          <a:xfrm>
            <a:off x="-103518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BE08F757-8534-654F-BC81-BCF2F612C995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C07A5F9-C58E-4C8C-9A8A-B33085A3CC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90B34FF7-4085-A6E3-E190-A30F957706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249C315E-7F1F-8504-B881-3702B5F6C9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pPr algn="ctr"/>
            <a:r>
              <a:rPr lang="cs-CZ" altLang="cs-CZ" dirty="0"/>
              <a:t>Nejčastější dotazy a chyby        v oblasti rozpočtu a financování</a:t>
            </a:r>
            <a:endParaRPr lang="cs-CZ" sz="36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381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87137-9324-979A-98AC-2FFC5C48B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ADF1EA-3C50-EC3D-1F07-3366FAD10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0736" y="452784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Finanční vypořádání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82E2B0C-F60C-802B-BAD6-E393D7B50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0611"/>
            <a:ext cx="10515600" cy="4690189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dirty="0"/>
              <a:t>chybně vyplněné tabulky, přepisování vyplněných údajů,</a:t>
            </a:r>
          </a:p>
          <a:p>
            <a:pPr algn="just">
              <a:buFontTx/>
              <a:buChar char="-"/>
            </a:pPr>
            <a:r>
              <a:rPr lang="cs-CZ" dirty="0"/>
              <a:t>dodržování termínů,</a:t>
            </a:r>
          </a:p>
          <a:p>
            <a:pPr algn="just">
              <a:buFontTx/>
              <a:buChar char="-"/>
            </a:pPr>
            <a:r>
              <a:rPr lang="cs-CZ" dirty="0"/>
              <a:t>dotace poskytované přes kraj se musí vypořádat a případně vrátit poskytovateli opět přes kraj, </a:t>
            </a:r>
          </a:p>
          <a:p>
            <a:pPr algn="just">
              <a:buFontTx/>
              <a:buChar char="-"/>
            </a:pPr>
            <a:r>
              <a:rPr lang="cs-CZ" dirty="0"/>
              <a:t>u dotací z MMR na program ŽIVEL nemáme podklady z MMR </a:t>
            </a:r>
            <a:br>
              <a:rPr lang="cs-CZ" dirty="0"/>
            </a:br>
            <a:r>
              <a:rPr lang="cs-CZ" dirty="0"/>
              <a:t>o ukončení projektů, nebudeme zasílat tabulky,</a:t>
            </a:r>
          </a:p>
          <a:p>
            <a:pPr marL="0" indent="0" algn="just">
              <a:buNone/>
            </a:pPr>
            <a:r>
              <a:rPr lang="cs-CZ" dirty="0"/>
              <a:t>- u dotací spolufinancovaných z EU také nemáme informace </a:t>
            </a:r>
            <a:br>
              <a:rPr lang="cs-CZ" dirty="0"/>
            </a:br>
            <a:r>
              <a:rPr lang="cs-CZ" dirty="0"/>
              <a:t>o ukončení projektů, pokud je financování ex-post, vypořádání se neprovádí.</a:t>
            </a:r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8E404DB-0346-83AE-9038-59042EB50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7183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6CCA4-DC2F-906F-BB0E-7B5EB43E7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605CB7F-D7B8-B1E7-302B-4418EC19A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B7F09B9-E10D-9F62-A8EC-A6A4DD4F9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20</a:t>
            </a:fld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3AFE008-3D92-D430-B052-E18177861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213" y="304506"/>
            <a:ext cx="8639799" cy="529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3906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D18D29F-59A0-0AEC-BF13-F08586AF4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21</a:t>
            </a:fld>
            <a:endParaRPr lang="cs-CZ"/>
          </a:p>
        </p:txBody>
      </p:sp>
      <p:pic>
        <p:nvPicPr>
          <p:cNvPr id="11" name="Zástupný obsah 10">
            <a:extLst>
              <a:ext uri="{FF2B5EF4-FFF2-40B4-BE49-F238E27FC236}">
                <a16:creationId xmlns:a16="http://schemas.microsoft.com/office/drawing/2014/main" id="{776A27B4-02B6-400F-5240-D4B5B38CA0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0093" y="391261"/>
            <a:ext cx="8112146" cy="502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6524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90F0BA0-77E9-9036-7A35-3EBE550B5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22</a:t>
            </a:fld>
            <a:endParaRPr lang="cs-CZ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4B42AA2C-E5CE-BD3B-832C-58DC45372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5075" y="314421"/>
            <a:ext cx="8157457" cy="5073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9497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709F54-658E-B1E7-A65A-EAF64B3AD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70ABDF-7412-E4F7-55A7-3995B3C3B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23</a:t>
            </a:fld>
            <a:endParaRPr lang="cs-CZ"/>
          </a:p>
        </p:txBody>
      </p:sp>
      <p:pic>
        <p:nvPicPr>
          <p:cNvPr id="7" name="Zástupný obsah 6">
            <a:extLst>
              <a:ext uri="{FF2B5EF4-FFF2-40B4-BE49-F238E27FC236}">
                <a16:creationId xmlns:a16="http://schemas.microsoft.com/office/drawing/2014/main" id="{05E9CD0A-B12E-5D30-675B-27D9D5DC2A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8402" y="247238"/>
            <a:ext cx="4029273" cy="583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5298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BE80D-3DED-7B3F-F676-920DEEA4BA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B444FA-4C70-B0C6-FEAE-82C04A72D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076" y="470038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Finanční vypořádání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FDFF3EF-D9E8-5B31-B483-6FA4BBA8A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54038"/>
            <a:ext cx="10515600" cy="4976762"/>
          </a:xfrm>
        </p:spPr>
        <p:txBody>
          <a:bodyPr>
            <a:noAutofit/>
          </a:bodyPr>
          <a:lstStyle/>
          <a:p>
            <a:pPr algn="just">
              <a:buFontTx/>
              <a:buChar char="-"/>
            </a:pPr>
            <a:r>
              <a:rPr lang="cs-CZ" sz="2600" b="1" dirty="0"/>
              <a:t>finanční vypořádání se státním rozpočtem</a:t>
            </a:r>
          </a:p>
          <a:p>
            <a:pPr marL="0" indent="0" algn="just">
              <a:buNone/>
            </a:pPr>
            <a:r>
              <a:rPr lang="cs-CZ" sz="2600" dirty="0"/>
              <a:t>§ 6402, pol. 5364, UZ XXXXX (dotace EU + nástroj a prostorová jednotka), partner IČO poskytovatele dotace, např. Ministerstvo financí u voleb.</a:t>
            </a:r>
          </a:p>
          <a:p>
            <a:pPr algn="just">
              <a:buFontTx/>
              <a:buChar char="-"/>
            </a:pPr>
            <a:r>
              <a:rPr lang="cs-CZ" sz="2600" b="1" dirty="0"/>
              <a:t>vratka dotace v aktuálním roce </a:t>
            </a:r>
          </a:p>
          <a:p>
            <a:pPr marL="0" indent="0" algn="just">
              <a:buNone/>
            </a:pPr>
            <a:r>
              <a:rPr lang="cs-CZ" sz="2600" dirty="0"/>
              <a:t>vždy mínusovým zápisem pol. 411x, ÚZ XXXXX (dotace EU + nástroj a prostorová jednotka), partner IČO poskytovatele dotace.</a:t>
            </a:r>
          </a:p>
          <a:p>
            <a:pPr algn="just">
              <a:buFontTx/>
              <a:buChar char="-"/>
            </a:pPr>
            <a:r>
              <a:rPr lang="cs-CZ" sz="2600" b="1" dirty="0"/>
              <a:t>vratka na základě výzvy</a:t>
            </a:r>
          </a:p>
          <a:p>
            <a:pPr marL="0" indent="0" algn="just">
              <a:buNone/>
            </a:pPr>
            <a:r>
              <a:rPr lang="cs-CZ" sz="2600" dirty="0"/>
              <a:t>příslušný paragraf, pol. 5904, UZ XXXXX (dotace EU + nástroj </a:t>
            </a:r>
            <a:br>
              <a:rPr lang="cs-CZ" sz="2600" dirty="0"/>
            </a:br>
            <a:r>
              <a:rPr lang="cs-CZ" sz="2600" dirty="0"/>
              <a:t>a prostorová jednotka), partner IČO poskytovatele dotace</a:t>
            </a:r>
            <a:r>
              <a:rPr lang="cs-CZ" sz="2600" b="1" dirty="0"/>
              <a:t>.</a:t>
            </a:r>
          </a:p>
          <a:p>
            <a:pPr marL="0" indent="0" algn="just">
              <a:buNone/>
            </a:pPr>
            <a:r>
              <a:rPr lang="cs-CZ" sz="2600" dirty="0"/>
              <a:t>(např. volby, dotace JSDH, kulturní aktivity… příjem evidován na pol. 4111, 4116, příp. 4113).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DCB073F-B9C9-F8AB-0C02-7D3546D41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0994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B6015-04D2-6AC9-DCD4-DFAA3BC87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E2817B-92D0-D9D2-75E1-44D024E8B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9143" y="478664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Finanční vypořádání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EF2A83A-11B0-5E6C-E341-DD0CAB4F52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0611"/>
            <a:ext cx="10515600" cy="4690189"/>
          </a:xfrm>
        </p:spPr>
        <p:txBody>
          <a:bodyPr>
            <a:normAutofit lnSpcReduction="10000"/>
          </a:bodyPr>
          <a:lstStyle/>
          <a:p>
            <a:pPr algn="just">
              <a:buFontTx/>
              <a:buChar char="-"/>
            </a:pPr>
            <a:r>
              <a:rPr lang="cs-CZ" b="1" dirty="0"/>
              <a:t>finanční vypořádání s rozpočtem kraje</a:t>
            </a:r>
          </a:p>
          <a:p>
            <a:pPr marL="0" indent="0" algn="just">
              <a:buNone/>
            </a:pPr>
            <a:r>
              <a:rPr lang="cs-CZ" dirty="0"/>
              <a:t>příslušný paragraf, pol. 5366, ÚZ XXX, partner IČO kraje 60609460.</a:t>
            </a:r>
          </a:p>
          <a:p>
            <a:pPr algn="just">
              <a:buFontTx/>
              <a:buChar char="-"/>
            </a:pPr>
            <a:r>
              <a:rPr lang="cs-CZ" b="1" dirty="0"/>
              <a:t>vratka dotace v aktuálním roce </a:t>
            </a:r>
          </a:p>
          <a:p>
            <a:pPr marL="0" indent="0" algn="just">
              <a:buNone/>
            </a:pPr>
            <a:r>
              <a:rPr lang="cs-CZ" dirty="0"/>
              <a:t>vždy mínusovým zápisem pol. 4122 (4222), ÚZ XXX, partner IČO kraje 60609460.</a:t>
            </a:r>
          </a:p>
          <a:p>
            <a:pPr algn="just">
              <a:buFontTx/>
              <a:buChar char="-"/>
            </a:pPr>
            <a:r>
              <a:rPr lang="cs-CZ" b="1" dirty="0"/>
              <a:t>vratka na základě výzvy</a:t>
            </a:r>
          </a:p>
          <a:p>
            <a:pPr marL="0" indent="0" algn="just">
              <a:buNone/>
            </a:pPr>
            <a:r>
              <a:rPr lang="cs-CZ" dirty="0"/>
              <a:t>příslušný paragraf, pol. 5904, UZ XXX, partner IČO kraje 60609460</a:t>
            </a:r>
            <a:endParaRPr lang="cs-CZ" b="1" dirty="0"/>
          </a:p>
          <a:p>
            <a:pPr marL="0" indent="0" algn="just">
              <a:buNone/>
            </a:pPr>
            <a:r>
              <a:rPr lang="cs-CZ" dirty="0"/>
              <a:t>(např. POV, JSDH z rozpočtu kraje… příjem evidován na položkách 4122 a 4222).</a:t>
            </a:r>
          </a:p>
          <a:p>
            <a:pPr marL="0" indent="0" algn="just">
              <a:buNone/>
            </a:pPr>
            <a:endParaRPr lang="cs-CZ" b="1" dirty="0"/>
          </a:p>
          <a:p>
            <a:pPr algn="just">
              <a:buFontTx/>
              <a:buChar char="-"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5D81AF-10E4-1704-E007-C846BE8E6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4156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F9DD67-95AE-3803-75E8-6FFB0EE43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AED144-54F5-3FB6-16AD-26EF21581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822" y="470037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Finanční vypořádání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E3B3969-7265-76D5-32D0-9B6C3DD94D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3358"/>
            <a:ext cx="10515600" cy="470744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/>
              <a:t>Obědy do škol</a:t>
            </a:r>
          </a:p>
          <a:p>
            <a:pPr algn="just">
              <a:buFontTx/>
              <a:buChar char="-"/>
            </a:pPr>
            <a:r>
              <a:rPr lang="cs-CZ" dirty="0"/>
              <a:t>u případné vratky dotace je vždy nutné dodržet časové rozlišení vratky a ÚZ</a:t>
            </a:r>
          </a:p>
          <a:p>
            <a:pPr algn="just">
              <a:buFontTx/>
              <a:buChar char="-"/>
            </a:pPr>
            <a:r>
              <a:rPr lang="cs-CZ" dirty="0"/>
              <a:t>u vratek r. 2025 se jedná o finanční vypořádání, ale je třeba rozlišit správný ÚZ (880, 881 nebo 954)</a:t>
            </a:r>
          </a:p>
          <a:p>
            <a:pPr algn="just">
              <a:buFontTx/>
              <a:buChar char="-"/>
            </a:pPr>
            <a:r>
              <a:rPr lang="cs-CZ" dirty="0"/>
              <a:t>příslušný §, pol. 5366, UZ XXX, IČO Olomouckého kraje 60609460</a:t>
            </a:r>
          </a:p>
          <a:p>
            <a:pPr algn="just">
              <a:buFontTx/>
              <a:buChar char="-"/>
            </a:pPr>
            <a:r>
              <a:rPr lang="cs-CZ" dirty="0"/>
              <a:t>u vratek r. 2026 se jedná o snížení dotace a opět je třeba rozlišit správný UZ (880, 881 nebo 13021)</a:t>
            </a:r>
          </a:p>
          <a:p>
            <a:pPr algn="just">
              <a:buFontTx/>
              <a:buChar char="-"/>
            </a:pPr>
            <a:r>
              <a:rPr lang="cs-CZ" dirty="0"/>
              <a:t>položka 4122, UZ XXXXX, IČO Olomouckého kraje 60609460.</a:t>
            </a:r>
          </a:p>
          <a:p>
            <a:pPr marL="0" indent="0" algn="just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D8C0975-ECA2-98CF-11FD-7FACC3C7A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2085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6A879-E03F-FA48-1D71-A92C049178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821145-370C-A695-C0A9-14773A077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7438" y="38520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Finanční vypořádání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8731F52-572E-80BB-E4EB-7D751BB317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6106"/>
            <a:ext cx="10515600" cy="47246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Vratka OP JAK – probíhá průběžně celý rok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PO       OBEC       KRAJ      MŠMT</a:t>
            </a:r>
          </a:p>
          <a:p>
            <a:pPr algn="just">
              <a:buFontTx/>
              <a:buChar char="-"/>
            </a:pPr>
            <a:r>
              <a:rPr lang="cs-CZ" dirty="0"/>
              <a:t>vratka se člení podle nástroje 143, prostorové jednotky 1 a 5 </a:t>
            </a:r>
          </a:p>
          <a:p>
            <a:pPr marL="0" indent="0" algn="just">
              <a:buNone/>
            </a:pPr>
            <a:r>
              <a:rPr lang="cs-CZ" dirty="0"/>
              <a:t>a ÚZ 33092, partner MŠMT 00022985,</a:t>
            </a:r>
          </a:p>
          <a:p>
            <a:pPr algn="just">
              <a:buFontTx/>
              <a:buChar char="-"/>
            </a:pPr>
            <a:r>
              <a:rPr lang="cs-CZ" dirty="0"/>
              <a:t>vratka na účet Olomouckého kraje 94-5722811/0710.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B3ED15-36EC-D906-7F2E-30A2AA192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4" name="Šipka: doprava 3">
            <a:extLst>
              <a:ext uri="{FF2B5EF4-FFF2-40B4-BE49-F238E27FC236}">
                <a16:creationId xmlns:a16="http://schemas.microsoft.com/office/drawing/2014/main" id="{A9D46EC5-60C1-9134-BA85-F48F8B1BE56B}"/>
              </a:ext>
            </a:extLst>
          </p:cNvPr>
          <p:cNvSpPr/>
          <p:nvPr/>
        </p:nvSpPr>
        <p:spPr>
          <a:xfrm>
            <a:off x="1613140" y="2544793"/>
            <a:ext cx="353683" cy="22506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: doprava 4">
            <a:extLst>
              <a:ext uri="{FF2B5EF4-FFF2-40B4-BE49-F238E27FC236}">
                <a16:creationId xmlns:a16="http://schemas.microsoft.com/office/drawing/2014/main" id="{69A5359D-E1C0-E1B7-9E55-AA5CFB9040A0}"/>
              </a:ext>
            </a:extLst>
          </p:cNvPr>
          <p:cNvSpPr/>
          <p:nvPr/>
        </p:nvSpPr>
        <p:spPr>
          <a:xfrm>
            <a:off x="3293854" y="2531853"/>
            <a:ext cx="353683" cy="22506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: doprava 6">
            <a:extLst>
              <a:ext uri="{FF2B5EF4-FFF2-40B4-BE49-F238E27FC236}">
                <a16:creationId xmlns:a16="http://schemas.microsoft.com/office/drawing/2014/main" id="{937D7416-7090-4439-1493-EB2D2751ED45}"/>
              </a:ext>
            </a:extLst>
          </p:cNvPr>
          <p:cNvSpPr/>
          <p:nvPr/>
        </p:nvSpPr>
        <p:spPr>
          <a:xfrm>
            <a:off x="4829356" y="2531852"/>
            <a:ext cx="353683" cy="22506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1914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00200-122A-A987-3BA7-1DB36448E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5FFAE0-A731-774C-FE9E-57BCE8DCC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6449" y="38520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Finanční vypořádání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4A5578D-C3D6-CA18-2EC1-3EA55CE7E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3962"/>
            <a:ext cx="10515600" cy="48368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Nejčastější dotace z ministerstev - partner:</a:t>
            </a:r>
          </a:p>
          <a:p>
            <a:pPr marL="0" indent="0" algn="just">
              <a:buNone/>
            </a:pPr>
            <a:r>
              <a:rPr lang="cs-CZ" dirty="0"/>
              <a:t>Ministerstvo financí – volby, radon – 00006947,</a:t>
            </a:r>
          </a:p>
          <a:p>
            <a:pPr marL="0" indent="0" algn="just">
              <a:buNone/>
            </a:pPr>
            <a:r>
              <a:rPr lang="cs-CZ" dirty="0"/>
              <a:t>MŠMT – OP JAK – 00022985,</a:t>
            </a:r>
          </a:p>
          <a:p>
            <a:pPr marL="0" indent="0" algn="just">
              <a:buNone/>
            </a:pPr>
            <a:r>
              <a:rPr lang="cs-CZ" dirty="0"/>
              <a:t>MPSV – výkon soc. práce, OP Zaměstnanost plus – 00551023,</a:t>
            </a:r>
          </a:p>
          <a:p>
            <a:pPr marL="0" indent="0" algn="just">
              <a:buNone/>
            </a:pPr>
            <a:r>
              <a:rPr lang="cs-CZ" dirty="0"/>
              <a:t>MK – kulturní aktivity, VISK 3 – 00023671,</a:t>
            </a:r>
          </a:p>
          <a:p>
            <a:pPr marL="0" indent="0" algn="just">
              <a:buNone/>
            </a:pPr>
            <a:r>
              <a:rPr lang="cs-CZ" dirty="0"/>
              <a:t>MŽP – OP ŽP – 00164801,</a:t>
            </a:r>
          </a:p>
          <a:p>
            <a:pPr marL="0" indent="0" algn="just">
              <a:buNone/>
            </a:pPr>
            <a:r>
              <a:rPr lang="cs-CZ" dirty="0"/>
              <a:t>AOPK – OP ŽP, Program péče o krajinu – 62933591,</a:t>
            </a:r>
          </a:p>
          <a:p>
            <a:pPr marL="0" indent="0" algn="just">
              <a:buNone/>
            </a:pPr>
            <a:r>
              <a:rPr lang="cs-CZ" dirty="0"/>
              <a:t>MMR – OP TP, ŽIVEL – 66002222.</a:t>
            </a:r>
          </a:p>
          <a:p>
            <a:pPr marL="0" indent="0" algn="just">
              <a:buNone/>
            </a:pPr>
            <a:r>
              <a:rPr lang="cs-CZ" b="1" dirty="0"/>
              <a:t>Partnerem zde nikdy nebude IČO Olomouckého kraje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DE5756-67A4-CD00-A620-1CDD86D61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7171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3F048-71E1-8BC7-78B4-972E18F7CA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9ECF46-9801-8A3E-A989-9B08EC09C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7219" y="38520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Státní závěrečný účet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3834362-5C34-ECE1-3CF6-67F3DF877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9238"/>
            <a:ext cx="10515600" cy="4681562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dirty="0"/>
              <a:t>data jsou předkládána přímo do státní pokladny,</a:t>
            </a:r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r>
              <a:rPr lang="cs-CZ" dirty="0"/>
              <a:t>termín pro předání dat bývá 20. února,</a:t>
            </a:r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r>
              <a:rPr lang="cs-CZ" dirty="0"/>
              <a:t>po předání dat proveďte kontrolu, zda byla data ve státní pokladně zpracovaná a bez chyb, </a:t>
            </a:r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r>
              <a:rPr lang="cs-CZ" dirty="0"/>
              <a:t>s pokyny posíláme i manuál MF.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1D9FC47-A057-266F-68F0-4A974010F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0278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A96A00-98FD-A089-A09B-696E8046A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2258B3-5BD2-8EAC-A47B-EF07EDC11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4306" y="306136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Státní závěrečný účet – nejčastější chyby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275EBAB-027D-7807-FF19-96678D8277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3577"/>
            <a:ext cx="10515600" cy="4897223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dirty="0"/>
              <a:t>chybně vyplněné IČO, nevyplněné povinné položky,</a:t>
            </a:r>
          </a:p>
          <a:p>
            <a:pPr algn="just">
              <a:buFontTx/>
              <a:buChar char="-"/>
            </a:pPr>
            <a:r>
              <a:rPr lang="cs-CZ" dirty="0"/>
              <a:t>u návratné finanční výpomoci musí být hodnoty sl. „Výše zaplacených úroků a poplatků“ a „Úroková sazba“ vždy 0,</a:t>
            </a:r>
          </a:p>
          <a:p>
            <a:pPr algn="just">
              <a:buFontTx/>
              <a:buChar char="-"/>
            </a:pPr>
            <a:r>
              <a:rPr lang="cs-CZ" dirty="0"/>
              <a:t>sl. 6 – 9 musí mít pouze číselnou hodnotu, sl. 11 a 12 pouze existující datum,</a:t>
            </a:r>
          </a:p>
          <a:p>
            <a:pPr algn="just">
              <a:buFontTx/>
              <a:buChar char="-"/>
            </a:pPr>
            <a:r>
              <a:rPr lang="cs-CZ" dirty="0"/>
              <a:t>čerpaná výše nesmí být větší než sjednaná výše,</a:t>
            </a:r>
          </a:p>
          <a:p>
            <a:pPr algn="just">
              <a:buFontTx/>
              <a:buChar char="-"/>
            </a:pPr>
            <a:r>
              <a:rPr lang="cs-CZ" dirty="0"/>
              <a:t>rozdíl sl. „Čerpaná výše“ – sl. „Splacená výše jistiny“ odpovídá na stav účtů 281, 326, 451 a 452 rozvahy.</a:t>
            </a:r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8CA07C0-65D2-68DF-8332-35AAE67FE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6554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6FD7C-09DF-46D4-3E57-8C954AEB9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67E8E3D-BDA7-75AA-2DCB-F55AAB05FB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02090A0-73CA-529B-BC69-D6FC41425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31</a:t>
            </a:fld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A7D20E1-A6B4-5DF0-4260-974840738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966" y="794970"/>
            <a:ext cx="10336067" cy="526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6984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244C9-FE7F-ACE2-81C9-51B7FF4A8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3EDAF8-C965-083A-1D9D-D901847E3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6615" y="38520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Časté chyby a dotazy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7CE7151-4D4E-795D-6D71-7C3471C12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5887"/>
            <a:ext cx="10515600" cy="45349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Zapojení přebytku hospodaření</a:t>
            </a:r>
          </a:p>
          <a:p>
            <a:pPr algn="just">
              <a:buFontTx/>
              <a:buChar char="-"/>
            </a:pPr>
            <a:r>
              <a:rPr lang="cs-CZ" dirty="0"/>
              <a:t>v jaké výši?</a:t>
            </a:r>
          </a:p>
          <a:p>
            <a:pPr algn="just">
              <a:buFontTx/>
              <a:buChar char="-"/>
            </a:pPr>
            <a:r>
              <a:rPr lang="cs-CZ" dirty="0"/>
              <a:t>rozpočet schvaluji na konci roku, neznám přesnou výši přebytku.</a:t>
            </a:r>
          </a:p>
          <a:p>
            <a:pPr algn="just">
              <a:buFontTx/>
              <a:buChar char="-"/>
            </a:pPr>
            <a:r>
              <a:rPr lang="cs-CZ" dirty="0"/>
              <a:t>musí být přebytek zapojen ve schváleném rozpočtu?</a:t>
            </a:r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FF8385-17D0-983F-C063-A8C3408AA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07192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3A31D-FEAF-8481-6B12-EA3DB90761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EECC3F-0B25-CDD8-87B4-6FA7F9C6E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4472" y="38520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Časté chyby a dotazy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E900A3F-7043-F9A5-7FD7-4C9CA78DA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3743"/>
            <a:ext cx="10515600" cy="464705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Vyrovnání rozpočtu na skutečnost k 31.12.</a:t>
            </a:r>
          </a:p>
          <a:p>
            <a:pPr algn="just">
              <a:buFontTx/>
              <a:buChar char="-"/>
            </a:pPr>
            <a:r>
              <a:rPr lang="cs-CZ" dirty="0"/>
              <a:t>musí se rozpočet dorovnat na 100 % skutečnosti?</a:t>
            </a:r>
          </a:p>
          <a:p>
            <a:pPr algn="just">
              <a:buFontTx/>
              <a:buChar char="-"/>
            </a:pPr>
            <a:r>
              <a:rPr lang="cs-CZ" dirty="0"/>
              <a:t>zapojení dotace ex-post do rozpočtu.</a:t>
            </a:r>
          </a:p>
          <a:p>
            <a:pPr algn="just">
              <a:buFontTx/>
              <a:buChar char="-"/>
            </a:pPr>
            <a:r>
              <a:rPr lang="cs-CZ" dirty="0"/>
              <a:t>slíbená dotace dosud nedorazila – mám ji nechat v rozpočtu na konci roku?</a:t>
            </a:r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1424812-CD9F-320C-1C68-E4418F4A7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0959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F81A1-5857-28E3-332F-078800E912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B2B9DA-776E-8B37-79B1-52429AF71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1943" y="487291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Časté chyby a dotazy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ECDB40C-7B75-61D7-F4CC-45DF5FC40F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8249"/>
            <a:ext cx="10515600" cy="46125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- položky rezerv 5901 a 5903 lze použít pouze v rozpočtu, při čerpání již použijete konkrétní položky dle druhu výdajů.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- položku 5361 (kolky) již nelze používat.</a:t>
            </a:r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186BF7C-4CB2-733E-E9E4-AF35050E7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098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727A3-8892-3DE1-2E19-4C268455D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0D3C8D-21A5-B631-D9D5-6BC58F2F0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0185" y="452785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Časté chyby a dotazy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6631498-1DBC-DD9E-0466-708CE6D2F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853"/>
            <a:ext cx="10515600" cy="474194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Příspěvek na nepedagogické pracovníky</a:t>
            </a:r>
          </a:p>
          <a:p>
            <a:pPr algn="just">
              <a:buFontTx/>
              <a:buChar char="-"/>
            </a:pPr>
            <a:r>
              <a:rPr lang="cs-CZ" dirty="0"/>
              <a:t>příjem ve sdílených daních (přesná výše bude známa až po ukončení roku, stejně jako výše příspěvku na žáka),</a:t>
            </a:r>
          </a:p>
          <a:p>
            <a:pPr algn="just">
              <a:buFontTx/>
              <a:buChar char="-"/>
            </a:pPr>
            <a:r>
              <a:rPr lang="cs-CZ" dirty="0"/>
              <a:t>pokud jsou zaměstnanci vlastní PO – pol. 5331,</a:t>
            </a:r>
          </a:p>
          <a:p>
            <a:pPr algn="just">
              <a:buFontTx/>
              <a:buChar char="-"/>
            </a:pPr>
            <a:r>
              <a:rPr lang="cs-CZ" dirty="0"/>
              <a:t>pro cizí PO přímo – pol. 5339 (měla by být uzavřená smlouva),</a:t>
            </a:r>
          </a:p>
          <a:p>
            <a:pPr algn="just">
              <a:buFontTx/>
              <a:buChar char="-"/>
            </a:pPr>
            <a:r>
              <a:rPr lang="cs-CZ" dirty="0"/>
              <a:t>pro cizí PO přes zřizovatele (obec) – pol. 5321 (opět smlouva),</a:t>
            </a:r>
          </a:p>
          <a:p>
            <a:pPr algn="just">
              <a:buFontTx/>
              <a:buChar char="-"/>
            </a:pPr>
            <a:r>
              <a:rPr lang="cs-CZ" dirty="0"/>
              <a:t>pokud jsou zaměstnanci obce – mzdové položky.</a:t>
            </a:r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0F81F53-6AC8-A981-6317-CCE209D76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5731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9E155-AF2F-9BE9-FF6F-F2C8FACCD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DCF237-B81D-4297-8B9E-1FDDB20F7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713" y="487290"/>
            <a:ext cx="10515600" cy="684000"/>
          </a:xfrm>
        </p:spPr>
        <p:txBody>
          <a:bodyPr>
            <a:normAutofit/>
          </a:bodyPr>
          <a:lstStyle/>
          <a:p>
            <a:r>
              <a:rPr lang="cs-CZ" sz="3600" dirty="0"/>
              <a:t>Časté chyby a dotazy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9530E70-4053-AE66-4362-7F8C8402AA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4732"/>
            <a:ext cx="10515600" cy="47160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Příspěvek na žáka za rok  2025 dle MF ČR</a:t>
            </a:r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50754F-7654-A22E-C637-941410C12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36</a:t>
            </a:fld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0A852C8-C69A-CB3A-9F56-ABE223E69F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2288598"/>
            <a:ext cx="9933335" cy="2697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1816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41DD08-CFD8-6C7C-78FE-66DDF5BA7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66C93B-EDC4-FD2C-681B-D1EAAE4FB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6064" y="418279"/>
            <a:ext cx="10515600" cy="961200"/>
          </a:xfrm>
        </p:spPr>
        <p:txBody>
          <a:bodyPr>
            <a:noAutofit/>
          </a:bodyPr>
          <a:lstStyle/>
          <a:p>
            <a:r>
              <a:rPr lang="cs-CZ" sz="3600" dirty="0"/>
              <a:t>Kontakty na pracovníky oddělení rozpočtu a financování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4E6446D-C3ED-0930-1B7D-FEB08C5AE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4898"/>
            <a:ext cx="10515600" cy="446590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Okres Jeseník - Bc. Monika Stiebnerová, tel. 585 508 471,</a:t>
            </a:r>
          </a:p>
          <a:p>
            <a:pPr marL="0" indent="0" algn="just">
              <a:buNone/>
            </a:pPr>
            <a:r>
              <a:rPr lang="cs-CZ" dirty="0"/>
              <a:t>e-mail: </a:t>
            </a:r>
            <a:r>
              <a:rPr lang="cs-CZ" dirty="0">
                <a:hlinkClick r:id="rId2"/>
              </a:rPr>
              <a:t>m.stiebnerova@olkraj.cz</a:t>
            </a:r>
            <a:r>
              <a:rPr lang="cs-CZ" dirty="0"/>
              <a:t>,</a:t>
            </a:r>
          </a:p>
          <a:p>
            <a:pPr marL="0" indent="0" algn="just">
              <a:buNone/>
            </a:pPr>
            <a:r>
              <a:rPr lang="cs-CZ" dirty="0"/>
              <a:t>Okres Olomouc - Bc. Monika Stiebnerová, tel. 585 508 471,</a:t>
            </a:r>
          </a:p>
          <a:p>
            <a:pPr marL="0" indent="0" algn="just">
              <a:buNone/>
            </a:pPr>
            <a:r>
              <a:rPr lang="cs-CZ" dirty="0"/>
              <a:t>e-mail: </a:t>
            </a:r>
            <a:r>
              <a:rPr lang="cs-CZ" dirty="0">
                <a:hlinkClick r:id="rId2"/>
              </a:rPr>
              <a:t>m.stiebnerova@olkraj.cz</a:t>
            </a:r>
            <a:r>
              <a:rPr lang="cs-CZ" dirty="0"/>
              <a:t>,</a:t>
            </a:r>
          </a:p>
          <a:p>
            <a:pPr marL="0" indent="0" algn="just">
              <a:buNone/>
            </a:pPr>
            <a:r>
              <a:rPr lang="cs-CZ" dirty="0"/>
              <a:t>Okres Prostějov – Denisa Hoschková, tel. 585 508 428, </a:t>
            </a:r>
          </a:p>
          <a:p>
            <a:pPr marL="0" indent="0" algn="just">
              <a:buNone/>
            </a:pPr>
            <a:r>
              <a:rPr lang="cs-CZ" dirty="0"/>
              <a:t>e-mail: </a:t>
            </a:r>
            <a:r>
              <a:rPr lang="cs-CZ" dirty="0">
                <a:hlinkClick r:id="rId3"/>
              </a:rPr>
              <a:t>d.hoschkova@olkraj.cz</a:t>
            </a:r>
            <a:r>
              <a:rPr lang="cs-CZ" dirty="0"/>
              <a:t>,</a:t>
            </a:r>
          </a:p>
          <a:p>
            <a:pPr marL="0" indent="0" algn="just">
              <a:buNone/>
            </a:pPr>
            <a:r>
              <a:rPr lang="cs-CZ" dirty="0"/>
              <a:t>Okres Přerov – Marcela Kučerová, tel. 585 508 467,</a:t>
            </a:r>
          </a:p>
          <a:p>
            <a:pPr marL="0" indent="0" algn="just">
              <a:buNone/>
            </a:pPr>
            <a:r>
              <a:rPr lang="cs-CZ" dirty="0"/>
              <a:t>e-mail: </a:t>
            </a:r>
            <a:r>
              <a:rPr lang="cs-CZ" dirty="0">
                <a:hlinkClick r:id="rId4"/>
              </a:rPr>
              <a:t>m.kucerova@olkraj.cz</a:t>
            </a:r>
            <a:r>
              <a:rPr lang="cs-CZ" dirty="0"/>
              <a:t>,</a:t>
            </a:r>
          </a:p>
          <a:p>
            <a:pPr marL="0" indent="0" algn="just">
              <a:buNone/>
            </a:pPr>
            <a:r>
              <a:rPr lang="cs-CZ" dirty="0"/>
              <a:t>Okres Šumperk – Jiří Zbožínek, tel. 585 508 468,</a:t>
            </a:r>
          </a:p>
          <a:p>
            <a:pPr marL="0" indent="0" algn="just">
              <a:buNone/>
            </a:pPr>
            <a:r>
              <a:rPr lang="cs-CZ" dirty="0"/>
              <a:t>e-mail: j.zbozinek@olkraj.cz.</a:t>
            </a:r>
          </a:p>
          <a:p>
            <a:pPr marL="0" indent="0" algn="just">
              <a:buNone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algn="just">
              <a:buFontTx/>
              <a:buChar char="-"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C80F10B-D407-7A73-874D-E3608C112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30484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pPr marL="0" indent="0" algn="ctr">
              <a:buNone/>
            </a:pPr>
            <a:r>
              <a:rPr lang="cs-CZ" dirty="0"/>
              <a:t>Děkujeme za pozornost 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/>
              <a:t>Ing. Petra Vítková 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41904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1107</TotalTime>
  <Words>1865</Words>
  <Application>Microsoft Office PowerPoint</Application>
  <PresentationFormat>Širokoúhlá obrazovka</PresentationFormat>
  <Paragraphs>309</Paragraphs>
  <Slides>38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42" baseType="lpstr">
      <vt:lpstr>Arial</vt:lpstr>
      <vt:lpstr>Calibri</vt:lpstr>
      <vt:lpstr>Inter</vt:lpstr>
      <vt:lpstr>Motiv Office</vt:lpstr>
      <vt:lpstr>Aktuality v oblasti rozpočtu a financování</vt:lpstr>
      <vt:lpstr>Obsah</vt:lpstr>
      <vt:lpstr>Novela vyhlášky č. 5/2014 Sb.</vt:lpstr>
      <vt:lpstr>Rozpočtové opatření x Změna rozpisu rozpočtu</vt:lpstr>
      <vt:lpstr>Rozpočtové opatření x Změna rozpisu rozpočtu</vt:lpstr>
      <vt:lpstr>Rozpočtové opatření x Změna rozpisu rozpočtu</vt:lpstr>
      <vt:lpstr>Předkládání výkazu FIN 2-12 M</vt:lpstr>
      <vt:lpstr>Předkládání výkazu FIN 2-12 M </vt:lpstr>
      <vt:lpstr>Předkládání výkazu FIN 2-12 M </vt:lpstr>
      <vt:lpstr>Předkládání výkazu FIN 2-12 M </vt:lpstr>
      <vt:lpstr>Nové kontrolní vazby ve státní pokladně</vt:lpstr>
      <vt:lpstr>Oprava údajů ve schváleném rozpočtu</vt:lpstr>
      <vt:lpstr>Oprava údajů ve schváleném rozpočtu</vt:lpstr>
      <vt:lpstr>Rozpočtová skladba</vt:lpstr>
      <vt:lpstr>Prezentace aplikace PowerPoint</vt:lpstr>
      <vt:lpstr>Prezentace aplikace PowerPoint</vt:lpstr>
      <vt:lpstr>Financování voleb</vt:lpstr>
      <vt:lpstr>Nejčastější dotazy a chyby        v oblasti rozpočtu a financování</vt:lpstr>
      <vt:lpstr>Finanční vypořádání</vt:lpstr>
      <vt:lpstr>Prezentace aplikace PowerPoint</vt:lpstr>
      <vt:lpstr>Prezentace aplikace PowerPoint</vt:lpstr>
      <vt:lpstr>Prezentace aplikace PowerPoint</vt:lpstr>
      <vt:lpstr>Prezentace aplikace PowerPoint</vt:lpstr>
      <vt:lpstr>Finanční vypořádání</vt:lpstr>
      <vt:lpstr>Finanční vypořádání</vt:lpstr>
      <vt:lpstr>Finanční vypořádání </vt:lpstr>
      <vt:lpstr>Finanční vypořádání</vt:lpstr>
      <vt:lpstr>Finanční vypořádání</vt:lpstr>
      <vt:lpstr>Státní závěrečný účet</vt:lpstr>
      <vt:lpstr>Státní závěrečný účet – nejčastější chyby</vt:lpstr>
      <vt:lpstr>Prezentace aplikace PowerPoint</vt:lpstr>
      <vt:lpstr>Časté chyby a dotazy</vt:lpstr>
      <vt:lpstr>Časté chyby a dotazy</vt:lpstr>
      <vt:lpstr>Časté chyby a dotazy</vt:lpstr>
      <vt:lpstr>Časté chyby a dotazy</vt:lpstr>
      <vt:lpstr>Časté chyby a dotazy</vt:lpstr>
      <vt:lpstr>Kontakty na pracovníky oddělení rozpočtu a financování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Zbožínek Jiří</cp:lastModifiedBy>
  <cp:revision>73</cp:revision>
  <cp:lastPrinted>2026-03-27T06:49:29Z</cp:lastPrinted>
  <dcterms:created xsi:type="dcterms:W3CDTF">2022-03-10T07:10:19Z</dcterms:created>
  <dcterms:modified xsi:type="dcterms:W3CDTF">2026-04-16T08:09:23Z</dcterms:modified>
</cp:coreProperties>
</file>