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52"/>
  </p:notesMasterIdLst>
  <p:sldIdLst>
    <p:sldId id="258" r:id="rId2"/>
    <p:sldId id="319" r:id="rId3"/>
    <p:sldId id="346" r:id="rId4"/>
    <p:sldId id="348" r:id="rId5"/>
    <p:sldId id="303" r:id="rId6"/>
    <p:sldId id="349" r:id="rId7"/>
    <p:sldId id="297" r:id="rId8"/>
    <p:sldId id="269" r:id="rId9"/>
    <p:sldId id="315" r:id="rId10"/>
    <p:sldId id="350" r:id="rId11"/>
    <p:sldId id="325" r:id="rId12"/>
    <p:sldId id="352" r:id="rId13"/>
    <p:sldId id="353" r:id="rId14"/>
    <p:sldId id="354" r:id="rId15"/>
    <p:sldId id="357" r:id="rId16"/>
    <p:sldId id="356" r:id="rId17"/>
    <p:sldId id="359" r:id="rId18"/>
    <p:sldId id="360" r:id="rId19"/>
    <p:sldId id="361" r:id="rId20"/>
    <p:sldId id="362" r:id="rId21"/>
    <p:sldId id="363" r:id="rId22"/>
    <p:sldId id="364" r:id="rId23"/>
    <p:sldId id="369" r:id="rId24"/>
    <p:sldId id="328" r:id="rId25"/>
    <p:sldId id="329" r:id="rId26"/>
    <p:sldId id="288" r:id="rId27"/>
    <p:sldId id="339" r:id="rId28"/>
    <p:sldId id="317" r:id="rId29"/>
    <p:sldId id="318" r:id="rId30"/>
    <p:sldId id="334" r:id="rId31"/>
    <p:sldId id="335" r:id="rId32"/>
    <p:sldId id="337" r:id="rId33"/>
    <p:sldId id="365" r:id="rId34"/>
    <p:sldId id="338" r:id="rId35"/>
    <p:sldId id="358" r:id="rId36"/>
    <p:sldId id="366" r:id="rId37"/>
    <p:sldId id="343" r:id="rId38"/>
    <p:sldId id="371" r:id="rId39"/>
    <p:sldId id="344" r:id="rId40"/>
    <p:sldId id="372" r:id="rId41"/>
    <p:sldId id="367" r:id="rId42"/>
    <p:sldId id="355" r:id="rId43"/>
    <p:sldId id="373" r:id="rId44"/>
    <p:sldId id="345" r:id="rId45"/>
    <p:sldId id="374" r:id="rId46"/>
    <p:sldId id="279" r:id="rId47"/>
    <p:sldId id="368" r:id="rId48"/>
    <p:sldId id="284" r:id="rId49"/>
    <p:sldId id="286" r:id="rId50"/>
    <p:sldId id="370" r:id="rId51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82" d="100"/>
          <a:sy n="82" d="100"/>
        </p:scale>
        <p:origin x="720" y="7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31.03.2026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>
            <a:extLst>
              <a:ext uri="{FF2B5EF4-FFF2-40B4-BE49-F238E27FC236}">
                <a16:creationId xmlns:a16="http://schemas.microsoft.com/office/drawing/2014/main" id="{853F6409-A341-906F-F00F-97C062C47FF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>
            <a:extLst>
              <a:ext uri="{FF2B5EF4-FFF2-40B4-BE49-F238E27FC236}">
                <a16:creationId xmlns:a16="http://schemas.microsoft.com/office/drawing/2014/main" id="{713F3D56-E490-E81F-B45B-FBDF55156A0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/>
          </a:p>
        </p:txBody>
      </p:sp>
      <p:sp>
        <p:nvSpPr>
          <p:cNvPr id="9220" name="Zástupný symbol pro číslo snímku 3">
            <a:extLst>
              <a:ext uri="{FF2B5EF4-FFF2-40B4-BE49-F238E27FC236}">
                <a16:creationId xmlns:a16="http://schemas.microsoft.com/office/drawing/2014/main" id="{68488E49-D569-EDB1-0C7F-F61BB752AA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E4337C5-651A-43CB-A5CD-E1059BF6CF0C}" type="slidenum">
              <a:rPr lang="cs-CZ" altLang="cs-CZ" smtClean="0"/>
              <a:pPr/>
              <a:t>5</a:t>
            </a:fld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mf.gov.cz/cs/rozpoctova-politika/uzemni-rozpocty/legislativa-a-metodicka-podpora-uzemnich-rozpoctu/2026/ciselnik-identifikatoru-partnera-fin-2-12-m-pro-ro-62481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statnipokladna.gov.cz/cs/csuis/metodicke-informace/metodika-krk-fin-2-12-m-verze-1-0-2112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portalcsuis.statnipokladna.gov.cz/csuisweb/index.html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mailto:servicedesk@spcss.cz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fcr.cz/cs/ministerstvo/informacni-systemy/ciselnik-ucelovych-znaku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mailto:ur.dje@olkraj.cz" TargetMode="Externa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ekonomika-finance-a-majetek-informace-pro-uzemni-samospravne-celky/ucetnictvi-uzemnich-samospravnych-celku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4AB6AECC-1E6F-785E-3797-855FF993CEC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z="4000">
                <a:latin typeface="Tahoma" panose="020B0604030504040204" pitchFamily="34" charset="0"/>
              </a:rPr>
              <a:t> 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2CE1BF12-6FBC-49A6-549B-2D18A95E25B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048000" y="3048000"/>
            <a:ext cx="6400800" cy="2514600"/>
          </a:xfrm>
        </p:spPr>
        <p:txBody>
          <a:bodyPr/>
          <a:lstStyle/>
          <a:p>
            <a:pPr eaLnBrk="1" hangingPunct="1"/>
            <a:endParaRPr lang="cs-CZ" altLang="cs-CZ" sz="2800" dirty="0"/>
          </a:p>
          <a:p>
            <a:pPr eaLnBrk="1" hangingPunct="1"/>
            <a:r>
              <a:rPr lang="cs-CZ" altLang="cs-CZ" sz="3600" dirty="0"/>
              <a:t>Aktuality v oblasti účetnictví a </a:t>
            </a:r>
          </a:p>
          <a:p>
            <a:pPr eaLnBrk="1" hangingPunct="1"/>
            <a:r>
              <a:rPr lang="cs-CZ" altLang="cs-CZ" sz="3600" dirty="0"/>
              <a:t>výkaznictví</a:t>
            </a:r>
          </a:p>
          <a:p>
            <a:pPr algn="l" eaLnBrk="1" hangingPunct="1"/>
            <a:r>
              <a:rPr lang="cs-CZ" altLang="cs-CZ" sz="2400" dirty="0"/>
              <a:t>Duben 2026</a:t>
            </a:r>
          </a:p>
          <a:p>
            <a:pPr eaLnBrk="1" hangingPunct="1"/>
            <a:endParaRPr lang="cs-CZ" altLang="cs-CZ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>
            <a:extLst>
              <a:ext uri="{FF2B5EF4-FFF2-40B4-BE49-F238E27FC236}">
                <a16:creationId xmlns:a16="http://schemas.microsoft.com/office/drawing/2014/main" id="{802CA39A-12B5-4EB4-4193-DB1666953B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Obsah </a:t>
            </a:r>
          </a:p>
        </p:txBody>
      </p:sp>
      <p:sp>
        <p:nvSpPr>
          <p:cNvPr id="5123" name="Zástupný symbol pro obsah 2">
            <a:extLst>
              <a:ext uri="{FF2B5EF4-FFF2-40B4-BE49-F238E27FC236}">
                <a16:creationId xmlns:a16="http://schemas.microsoft.com/office/drawing/2014/main" id="{F68923C4-A904-A840-32F7-7A0CE9C1FA3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400"/>
              <a:t>Legislativa</a:t>
            </a:r>
          </a:p>
          <a:p>
            <a:r>
              <a:rPr lang="cs-CZ" altLang="cs-CZ" sz="2400"/>
              <a:t>Pomocný konsolidační přehled– PKP</a:t>
            </a:r>
          </a:p>
          <a:p>
            <a:r>
              <a:rPr lang="cs-CZ" altLang="cs-CZ" sz="2400"/>
              <a:t>Identifikátory</a:t>
            </a:r>
          </a:p>
          <a:p>
            <a:r>
              <a:rPr lang="cs-CZ" altLang="cs-CZ" sz="2400"/>
              <a:t>Křížové kontroly</a:t>
            </a:r>
          </a:p>
          <a:p>
            <a:r>
              <a:rPr lang="cs-CZ" altLang="cs-CZ" sz="2400"/>
              <a:t>Schvalování účetní závěrky</a:t>
            </a:r>
          </a:p>
          <a:p>
            <a:r>
              <a:rPr lang="cs-CZ" altLang="cs-CZ" sz="2400"/>
              <a:t>Nejčastější dotazy</a:t>
            </a:r>
          </a:p>
          <a:p>
            <a:r>
              <a:rPr lang="cs-CZ" altLang="cs-CZ" sz="2400"/>
              <a:t>Kontakty</a:t>
            </a:r>
          </a:p>
          <a:p>
            <a:r>
              <a:rPr lang="cs-CZ" altLang="cs-CZ" sz="2400"/>
              <a:t>Odkaz na metodiku</a:t>
            </a:r>
          </a:p>
        </p:txBody>
      </p:sp>
      <p:sp>
        <p:nvSpPr>
          <p:cNvPr id="5124" name="Zástupný symbol pro číslo snímku 3">
            <a:extLst>
              <a:ext uri="{FF2B5EF4-FFF2-40B4-BE49-F238E27FC236}">
                <a16:creationId xmlns:a16="http://schemas.microsoft.com/office/drawing/2014/main" id="{4FCDD26B-CC50-180B-2252-07D0FB297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C8AD8BE-64C5-4046-861E-AE4EB7578B98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cs-CZ" altLang="cs-CZ" sz="1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>
            <a:extLst>
              <a:ext uri="{FF2B5EF4-FFF2-40B4-BE49-F238E27FC236}">
                <a16:creationId xmlns:a16="http://schemas.microsoft.com/office/drawing/2014/main" id="{DBCA464E-E86A-3CC7-02D0-1CBB9BEF27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93039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altLang="cs-CZ" sz="3600" dirty="0">
                <a:solidFill>
                  <a:schemeClr val="tx2"/>
                </a:solidFill>
                <a:cs typeface="Arial" panose="020B0604020202020204" pitchFamily="34" charset="0"/>
              </a:rPr>
              <a:t>Legislativa</a:t>
            </a:r>
          </a:p>
        </p:txBody>
      </p:sp>
      <p:sp>
        <p:nvSpPr>
          <p:cNvPr id="6147" name="Zástupný symbol pro číslo snímku 3">
            <a:extLst>
              <a:ext uri="{FF2B5EF4-FFF2-40B4-BE49-F238E27FC236}">
                <a16:creationId xmlns:a16="http://schemas.microsoft.com/office/drawing/2014/main" id="{C385F342-C9BB-4552-A855-5795456992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32AA481-2684-47B9-B2F2-5702CC5A828A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cs-CZ" altLang="cs-CZ" sz="1400"/>
          </a:p>
        </p:txBody>
      </p:sp>
      <p:sp>
        <p:nvSpPr>
          <p:cNvPr id="5" name="Zástupný symbol pro obsah 1">
            <a:extLst>
              <a:ext uri="{FF2B5EF4-FFF2-40B4-BE49-F238E27FC236}">
                <a16:creationId xmlns:a16="http://schemas.microsoft.com/office/drawing/2014/main" id="{901149A0-932A-DAC2-739A-9FE1E0165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3392"/>
            <a:ext cx="10515600" cy="4057408"/>
          </a:xfrm>
        </p:spPr>
        <p:txBody>
          <a:bodyPr/>
          <a:lstStyle/>
          <a:p>
            <a:pPr marL="0" indent="0">
              <a:buNone/>
              <a:defRPr/>
            </a:pPr>
            <a:endParaRPr lang="cs-CZ" altLang="cs-CZ" sz="2400" dirty="0"/>
          </a:p>
          <a:p>
            <a:pPr algn="just">
              <a:defRPr/>
            </a:pPr>
            <a:r>
              <a:rPr lang="cs-CZ" altLang="cs-CZ" sz="2400" dirty="0"/>
              <a:t>Zákon č. 563/1991 Sb., o účetnictví, ve znění pozdějších předpisů</a:t>
            </a:r>
          </a:p>
          <a:p>
            <a:pPr algn="just">
              <a:buFont typeface="Wingdings" panose="05000000000000000000" pitchFamily="2" charset="2"/>
              <a:buChar char="q"/>
              <a:defRPr/>
            </a:pPr>
            <a:endParaRPr lang="cs-CZ" altLang="cs-CZ" sz="2400" dirty="0"/>
          </a:p>
          <a:p>
            <a:pPr algn="just">
              <a:defRPr/>
            </a:pPr>
            <a:r>
              <a:rPr lang="cs-CZ" altLang="cs-CZ" sz="2400" dirty="0"/>
              <a:t>Vyhláška č. 410/2009 Sb., kterou se provádějí některá ustanovení zákona č. 563/1991 Sb., o účetnictví, ve znění pozdějších předpisů, </a:t>
            </a:r>
            <a:br>
              <a:rPr lang="cs-CZ" altLang="cs-CZ" sz="2400" dirty="0"/>
            </a:br>
            <a:r>
              <a:rPr lang="cs-CZ" altLang="cs-CZ" sz="2400" dirty="0"/>
              <a:t>pro některé vybrané účetní jednotky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>
            <a:extLst>
              <a:ext uri="{FF2B5EF4-FFF2-40B4-BE49-F238E27FC236}">
                <a16:creationId xmlns:a16="http://schemas.microsoft.com/office/drawing/2014/main" id="{FD6EA257-1A37-815D-8F72-FF3DB9470E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Legislativa</a:t>
            </a:r>
          </a:p>
        </p:txBody>
      </p:sp>
      <p:sp>
        <p:nvSpPr>
          <p:cNvPr id="7171" name="Zástupný symbol pro obsah 2">
            <a:extLst>
              <a:ext uri="{FF2B5EF4-FFF2-40B4-BE49-F238E27FC236}">
                <a16:creationId xmlns:a16="http://schemas.microsoft.com/office/drawing/2014/main" id="{31C8EAC6-F053-6394-A0CA-4E069D207A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2108718"/>
            <a:ext cx="10515600" cy="4022082"/>
          </a:xfrm>
        </p:spPr>
        <p:txBody>
          <a:bodyPr>
            <a:normAutofit fontScale="92500" lnSpcReduction="10000"/>
          </a:bodyPr>
          <a:lstStyle/>
          <a:p>
            <a:r>
              <a:rPr lang="cs-CZ" altLang="cs-CZ" sz="2200" dirty="0"/>
              <a:t>ČÚS č. 701 – Účty a zásady účtování na účtech</a:t>
            </a:r>
          </a:p>
          <a:p>
            <a:r>
              <a:rPr lang="cs-CZ" altLang="cs-CZ" sz="2200" dirty="0"/>
              <a:t>ČÚS č. 702 – Otevírání a zavírání účetních knih</a:t>
            </a:r>
          </a:p>
          <a:p>
            <a:r>
              <a:rPr lang="cs-CZ" altLang="cs-CZ" sz="2200" dirty="0"/>
              <a:t>ČÚS č. 703 – Transfery</a:t>
            </a:r>
          </a:p>
          <a:p>
            <a:r>
              <a:rPr lang="cs-CZ" altLang="cs-CZ" sz="2200" dirty="0"/>
              <a:t>ČÚS č. 704 – Fondy</a:t>
            </a:r>
          </a:p>
          <a:p>
            <a:r>
              <a:rPr lang="cs-CZ" altLang="cs-CZ" sz="2200" dirty="0"/>
              <a:t>ČÚS č. 705 – Rezervy</a:t>
            </a:r>
          </a:p>
          <a:p>
            <a:r>
              <a:rPr lang="cs-CZ" altLang="cs-CZ" sz="2200" dirty="0"/>
              <a:t>ČÚS č. 706 – Opravné položky a vyřazení pohledávek</a:t>
            </a:r>
          </a:p>
          <a:p>
            <a:r>
              <a:rPr lang="cs-CZ" altLang="cs-CZ" sz="2200" dirty="0"/>
              <a:t>ČÚS č. 707 – Zásoby</a:t>
            </a:r>
          </a:p>
          <a:p>
            <a:r>
              <a:rPr lang="cs-CZ" altLang="cs-CZ" sz="2200" dirty="0"/>
              <a:t>ČÚS č. 708 – Odpisování dlouhodobého majetku</a:t>
            </a:r>
          </a:p>
          <a:p>
            <a:r>
              <a:rPr lang="cs-CZ" altLang="cs-CZ" sz="2200" dirty="0"/>
              <a:t>ČÚS č. 709 – Vlastní zdroje</a:t>
            </a:r>
          </a:p>
          <a:p>
            <a:r>
              <a:rPr lang="cs-CZ" altLang="cs-CZ" sz="2200" dirty="0"/>
              <a:t>ČÚS č. 710 – Dlouhodobý nehmotný majetek a dlouhodobý </a:t>
            </a:r>
            <a:br>
              <a:rPr lang="cs-CZ" altLang="cs-CZ" sz="2200" dirty="0"/>
            </a:br>
            <a:r>
              <a:rPr lang="cs-CZ" altLang="cs-CZ" sz="2200" dirty="0"/>
              <a:t>                       hmotný majetek</a:t>
            </a:r>
          </a:p>
          <a:p>
            <a:pPr lvl="4" eaLnBrk="1" hangingPunct="1">
              <a:buFontTx/>
              <a:buNone/>
            </a:pPr>
            <a:endParaRPr lang="cs-CZ" altLang="cs-CZ" dirty="0"/>
          </a:p>
        </p:txBody>
      </p:sp>
      <p:sp>
        <p:nvSpPr>
          <p:cNvPr id="7172" name="Zástupný symbol pro číslo snímku 1">
            <a:extLst>
              <a:ext uri="{FF2B5EF4-FFF2-40B4-BE49-F238E27FC236}">
                <a16:creationId xmlns:a16="http://schemas.microsoft.com/office/drawing/2014/main" id="{9F8B290A-9365-B21A-6888-8D1A2C8292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B0E0EE-9C48-49E9-8D8E-F96A74D81DD9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cs-CZ" altLang="cs-CZ" sz="1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>
            <a:extLst>
              <a:ext uri="{FF2B5EF4-FFF2-40B4-BE49-F238E27FC236}">
                <a16:creationId xmlns:a16="http://schemas.microsoft.com/office/drawing/2014/main" id="{0D7CBAB9-1609-D1D9-AAAE-3EC87DCF05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600" dirty="0"/>
              <a:t>Legislativa</a:t>
            </a:r>
          </a:p>
        </p:txBody>
      </p:sp>
      <p:sp>
        <p:nvSpPr>
          <p:cNvPr id="8195" name="Zástupný symbol pro obsah 4">
            <a:extLst>
              <a:ext uri="{FF2B5EF4-FFF2-40B4-BE49-F238E27FC236}">
                <a16:creationId xmlns:a16="http://schemas.microsoft.com/office/drawing/2014/main" id="{6B8A3FF3-6682-81E6-BB9E-121A0C0536C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altLang="cs-CZ" sz="2400" dirty="0"/>
              <a:t>Vydání a účinnost nového zákona o účetnictví je odkládána a předpokladem je, že bude účinný nejdříve k 1. 1. 2029.</a:t>
            </a:r>
          </a:p>
          <a:p>
            <a:pPr marL="0" indent="0" algn="just">
              <a:buNone/>
            </a:pPr>
            <a:r>
              <a:rPr lang="cs-CZ" altLang="cs-CZ" sz="2400" dirty="0"/>
              <a:t>Bylo rozhodnuto o předání návrhu zákona Parlamentu České republiky.</a:t>
            </a:r>
          </a:p>
          <a:p>
            <a:pPr marL="0" indent="0">
              <a:buNone/>
            </a:pPr>
            <a:endParaRPr lang="cs-CZ" altLang="cs-CZ" sz="2400" dirty="0"/>
          </a:p>
        </p:txBody>
      </p:sp>
      <p:sp>
        <p:nvSpPr>
          <p:cNvPr id="8196" name="Zástupný symbol pro číslo snímku 2">
            <a:extLst>
              <a:ext uri="{FF2B5EF4-FFF2-40B4-BE49-F238E27FC236}">
                <a16:creationId xmlns:a16="http://schemas.microsoft.com/office/drawing/2014/main" id="{3A927BAE-7159-E529-7E53-12F45E145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B236C1-763B-4300-8013-B33073184D41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cs-CZ" altLang="cs-CZ" sz="1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>
            <a:extLst>
              <a:ext uri="{FF2B5EF4-FFF2-40B4-BE49-F238E27FC236}">
                <a16:creationId xmlns:a16="http://schemas.microsoft.com/office/drawing/2014/main" id="{63F1A411-EB9F-1C23-DD2E-F54A74BF8D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600" dirty="0"/>
              <a:t>Legislativa</a:t>
            </a:r>
          </a:p>
        </p:txBody>
      </p:sp>
      <p:sp>
        <p:nvSpPr>
          <p:cNvPr id="10243" name="Zástupný obsah 2">
            <a:extLst>
              <a:ext uri="{FF2B5EF4-FFF2-40B4-BE49-F238E27FC236}">
                <a16:creationId xmlns:a16="http://schemas.microsoft.com/office/drawing/2014/main" id="{582DB278-0EC3-7CA2-1C58-30AC99F694E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r>
              <a:rPr lang="cs-CZ" altLang="cs-CZ" sz="2400" dirty="0"/>
              <a:t>V rámci příprav novely zákona o účetnictví MF zvažuje úpravu hranic významnosti pro dlouhodobý majetek. Tento krok reaguje na dlouhodobý požadavek z praxe.</a:t>
            </a:r>
          </a:p>
          <a:p>
            <a:pPr algn="just">
              <a:defRPr/>
            </a:pPr>
            <a:r>
              <a:rPr lang="cs-CZ" altLang="cs-CZ" sz="2400" dirty="0"/>
              <a:t>Evidoval by se majetek i technické zhodnocení až od hranice 100 000 Kč, tím by byla menší zátěž na evidenci majetku, na kontrolu (inventarizaci majetku).</a:t>
            </a:r>
          </a:p>
          <a:p>
            <a:pPr algn="just">
              <a:defRPr/>
            </a:pPr>
            <a:r>
              <a:rPr lang="cs-CZ" altLang="cs-CZ" sz="2400" dirty="0"/>
              <a:t>Plánuje se novela prováděcí vyhlášky č. 410/2009 Sb. s účinností od 1. 1. 2027, kde by byla hranice významnosti pro dlouhodobý majetek zvýšena.</a:t>
            </a:r>
          </a:p>
          <a:p>
            <a:pPr marL="0" indent="0">
              <a:buNone/>
              <a:defRPr/>
            </a:pPr>
            <a:endParaRPr lang="cs-CZ" altLang="cs-CZ" sz="2400" dirty="0"/>
          </a:p>
          <a:p>
            <a:pPr>
              <a:defRPr/>
            </a:pPr>
            <a:endParaRPr lang="cs-CZ" altLang="cs-CZ" sz="2400" dirty="0"/>
          </a:p>
        </p:txBody>
      </p:sp>
      <p:sp>
        <p:nvSpPr>
          <p:cNvPr id="10244" name="Zástupný symbol pro číslo snímku 3">
            <a:extLst>
              <a:ext uri="{FF2B5EF4-FFF2-40B4-BE49-F238E27FC236}">
                <a16:creationId xmlns:a16="http://schemas.microsoft.com/office/drawing/2014/main" id="{EF11C9A0-D761-E49B-799E-1F2960B898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549243E-3E40-488E-85F1-E5A8A10A97E1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cs-CZ" altLang="cs-CZ" sz="1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sah 5">
            <a:extLst>
              <a:ext uri="{FF2B5EF4-FFF2-40B4-BE49-F238E27FC236}">
                <a16:creationId xmlns:a16="http://schemas.microsoft.com/office/drawing/2014/main" id="{6147224F-CA34-6514-FF68-FAF9CF5384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altLang="cs-CZ" sz="2400" dirty="0"/>
              <a:t>Dne 2.9.2025 nabyl platnosti zákon č. 316/2025 Sb., kterým se mění zákon </a:t>
            </a:r>
            <a:br>
              <a:rPr lang="cs-CZ" altLang="cs-CZ" sz="2400" dirty="0"/>
            </a:br>
            <a:r>
              <a:rPr lang="cs-CZ" altLang="cs-CZ" sz="2400" dirty="0"/>
              <a:t>č. 563/1991 Sb., o účetnictví, ve znění pozdějších předpisů.</a:t>
            </a:r>
          </a:p>
          <a:p>
            <a:pPr marL="0" indent="0" algn="just">
              <a:buNone/>
            </a:pPr>
            <a:r>
              <a:rPr lang="cs-CZ" altLang="cs-CZ" sz="2400" dirty="0"/>
              <a:t>Na základě tohoto zákona od 1.1.2026 nebudou vybrané účetní jednotky sestavovat přehled o peněžních tocích a o změnách vlastního kapitálu.</a:t>
            </a:r>
          </a:p>
          <a:p>
            <a:pPr marL="0" indent="0" algn="just">
              <a:buNone/>
            </a:pPr>
            <a:r>
              <a:rPr lang="cs-CZ" altLang="cs-CZ" sz="2400" dirty="0"/>
              <a:t>Předmětné výkazy ve stavu k 31.12.2026 nebudou předávány do CSÚIS.</a:t>
            </a:r>
          </a:p>
        </p:txBody>
      </p:sp>
      <p:sp>
        <p:nvSpPr>
          <p:cNvPr id="11267" name="Zástupný symbol pro číslo snímku 1">
            <a:extLst>
              <a:ext uri="{FF2B5EF4-FFF2-40B4-BE49-F238E27FC236}">
                <a16:creationId xmlns:a16="http://schemas.microsoft.com/office/drawing/2014/main" id="{7A27E3FD-B279-2502-ACD9-74297E2E6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F7CEF02-9CD4-4A4F-9EA8-11621EC51200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cs-CZ" altLang="cs-CZ" sz="1400"/>
          </a:p>
        </p:txBody>
      </p:sp>
      <p:sp>
        <p:nvSpPr>
          <p:cNvPr id="11268" name="Nadpis 1">
            <a:extLst>
              <a:ext uri="{FF2B5EF4-FFF2-40B4-BE49-F238E27FC236}">
                <a16:creationId xmlns:a16="http://schemas.microsoft.com/office/drawing/2014/main" id="{9B08941E-36E4-5EF0-22E3-0F0C70EFA3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600" dirty="0"/>
              <a:t>Legislativa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>
            <a:extLst>
              <a:ext uri="{FF2B5EF4-FFF2-40B4-BE49-F238E27FC236}">
                <a16:creationId xmlns:a16="http://schemas.microsoft.com/office/drawing/2014/main" id="{7758712A-15B8-D1E0-307C-32473AD6E8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24464" y="901915"/>
            <a:ext cx="10515600" cy="684000"/>
          </a:xfrm>
        </p:spPr>
        <p:txBody>
          <a:bodyPr>
            <a:normAutofit/>
          </a:bodyPr>
          <a:lstStyle/>
          <a:p>
            <a:pPr algn="ctr"/>
            <a:r>
              <a:rPr lang="cs-CZ" altLang="cs-CZ" sz="3600" dirty="0"/>
              <a:t>            Pomocný konsolidační přehled</a:t>
            </a:r>
          </a:p>
        </p:txBody>
      </p:sp>
      <p:sp>
        <p:nvSpPr>
          <p:cNvPr id="12291" name="Zástupný symbol pro obsah 2">
            <a:extLst>
              <a:ext uri="{FF2B5EF4-FFF2-40B4-BE49-F238E27FC236}">
                <a16:creationId xmlns:a16="http://schemas.microsoft.com/office/drawing/2014/main" id="{07DDC0D8-6D85-12E5-9E3A-B1A4CBD0101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708151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cs-CZ" altLang="cs-CZ" sz="2400" dirty="0"/>
              <a:t>PKP předávají za rok 2025 do CSÚIS tyto DSO:</a:t>
            </a:r>
          </a:p>
          <a:p>
            <a:pPr>
              <a:defRPr/>
            </a:pPr>
            <a:r>
              <a:rPr lang="cs-CZ" altLang="cs-CZ" sz="2400" dirty="0"/>
              <a:t>Vodovod Pomoraví, </a:t>
            </a:r>
          </a:p>
          <a:p>
            <a:pPr>
              <a:defRPr/>
            </a:pPr>
            <a:r>
              <a:rPr lang="cs-CZ" altLang="cs-CZ" sz="2400" dirty="0"/>
              <a:t>Svazek obcí údolí Desné, </a:t>
            </a:r>
          </a:p>
          <a:p>
            <a:pPr>
              <a:defRPr/>
            </a:pPr>
            <a:r>
              <a:rPr lang="cs-CZ" altLang="cs-CZ" sz="2400" dirty="0"/>
              <a:t>Kanalizace ČOV svazek obcí Pěnčín – Laškov</a:t>
            </a:r>
          </a:p>
          <a:p>
            <a:pPr>
              <a:defRPr/>
            </a:pPr>
            <a:r>
              <a:rPr lang="cs-CZ" altLang="cs-CZ" sz="2400" dirty="0"/>
              <a:t>Mikroregion </a:t>
            </a:r>
            <a:r>
              <a:rPr lang="cs-CZ" altLang="cs-CZ" sz="2400" dirty="0" err="1"/>
              <a:t>Hranicko</a:t>
            </a:r>
            <a:endParaRPr lang="cs-CZ" altLang="cs-CZ" sz="2400" dirty="0"/>
          </a:p>
          <a:p>
            <a:pPr>
              <a:defRPr/>
            </a:pPr>
            <a:r>
              <a:rPr lang="cs-CZ" altLang="cs-CZ" sz="2400" dirty="0"/>
              <a:t>Svazek obcí Povodí Loučka, </a:t>
            </a:r>
          </a:p>
          <a:p>
            <a:pPr>
              <a:defRPr/>
            </a:pPr>
            <a:r>
              <a:rPr lang="cs-CZ" altLang="cs-CZ" sz="2400" dirty="0"/>
              <a:t>Svazek obcí Těšetice a Ústín,</a:t>
            </a:r>
          </a:p>
          <a:p>
            <a:pPr>
              <a:defRPr/>
            </a:pPr>
            <a:r>
              <a:rPr lang="cs-CZ" altLang="cs-CZ" sz="2400" dirty="0"/>
              <a:t>Svazek obcí </a:t>
            </a:r>
            <a:r>
              <a:rPr lang="cs-CZ" altLang="cs-CZ" sz="2400" dirty="0" err="1"/>
              <a:t>Drahansko</a:t>
            </a:r>
            <a:r>
              <a:rPr lang="cs-CZ" altLang="cs-CZ" sz="2400" dirty="0"/>
              <a:t> a okolí,</a:t>
            </a:r>
          </a:p>
          <a:p>
            <a:pPr>
              <a:defRPr/>
            </a:pPr>
            <a:r>
              <a:rPr lang="cs-CZ" altLang="cs-CZ" sz="2400" dirty="0"/>
              <a:t>Svazek obcí ČOV Výšovice, </a:t>
            </a:r>
          </a:p>
          <a:p>
            <a:pPr>
              <a:defRPr/>
            </a:pPr>
            <a:r>
              <a:rPr lang="cs-CZ" altLang="cs-CZ" sz="2400" dirty="0"/>
              <a:t>DSO Povaloví</a:t>
            </a:r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endParaRPr lang="cs-CZ" altLang="cs-CZ" sz="2400" dirty="0"/>
          </a:p>
        </p:txBody>
      </p:sp>
      <p:sp>
        <p:nvSpPr>
          <p:cNvPr id="12292" name="Zástupný symbol pro číslo snímku 1">
            <a:extLst>
              <a:ext uri="{FF2B5EF4-FFF2-40B4-BE49-F238E27FC236}">
                <a16:creationId xmlns:a16="http://schemas.microsoft.com/office/drawing/2014/main" id="{1039FEDB-F8D5-606B-AE8C-1D98A583B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602674A-FE69-4CB2-9094-1A8D714F422C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cs-CZ" altLang="cs-CZ" sz="1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>
            <a:extLst>
              <a:ext uri="{FF2B5EF4-FFF2-40B4-BE49-F238E27FC236}">
                <a16:creationId xmlns:a16="http://schemas.microsoft.com/office/drawing/2014/main" id="{99AB9714-7906-1DA7-F99E-F0B9B68697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000" dirty="0"/>
              <a:t>         </a:t>
            </a:r>
            <a:r>
              <a:rPr lang="cs-CZ" altLang="cs-CZ" sz="3600" dirty="0"/>
              <a:t>Pomocný konsolidační přehled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342D9DD-CC59-2A07-5A95-EFADFFEF64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altLang="cs-CZ" sz="2400" dirty="0"/>
              <a:t>PKP se předává ve stavu k 31. 12. 2025 do CSÚIS do 31. 7. 2026.</a:t>
            </a:r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r>
              <a:rPr lang="cs-CZ" altLang="cs-CZ" sz="2400" b="1" dirty="0"/>
              <a:t>Nově za rok 2026 budou předávat PKP:</a:t>
            </a:r>
          </a:p>
          <a:p>
            <a:pPr marL="0" indent="0">
              <a:buNone/>
              <a:defRPr/>
            </a:pPr>
            <a:r>
              <a:rPr lang="cs-CZ" altLang="cs-CZ" sz="2400" dirty="0"/>
              <a:t>Mikroregion </a:t>
            </a:r>
            <a:r>
              <a:rPr lang="cs-CZ" altLang="cs-CZ" sz="2400" dirty="0" err="1"/>
              <a:t>Šternbersko</a:t>
            </a:r>
            <a:r>
              <a:rPr lang="cs-CZ" altLang="cs-CZ" sz="2400" dirty="0"/>
              <a:t>, s. o.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altLang="cs-CZ" sz="2400" dirty="0"/>
              <a:t>zajištění programu pro sestavení PKP od začátku roku</a:t>
            </a:r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endParaRPr lang="cs-CZ" altLang="cs-CZ" sz="2400" dirty="0"/>
          </a:p>
          <a:p>
            <a:pPr>
              <a:defRPr/>
            </a:pPr>
            <a:endParaRPr lang="cs-CZ" dirty="0"/>
          </a:p>
        </p:txBody>
      </p:sp>
      <p:sp>
        <p:nvSpPr>
          <p:cNvPr id="13316" name="Zástupný symbol pro číslo snímku 3">
            <a:extLst>
              <a:ext uri="{FF2B5EF4-FFF2-40B4-BE49-F238E27FC236}">
                <a16:creationId xmlns:a16="http://schemas.microsoft.com/office/drawing/2014/main" id="{94EA5AF5-F297-727F-C36A-321044422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F9CDF77-970A-4422-9B23-6DCFBE94A2B5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cs-CZ" altLang="cs-CZ"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>
            <a:extLst>
              <a:ext uri="{FF2B5EF4-FFF2-40B4-BE49-F238E27FC236}">
                <a16:creationId xmlns:a16="http://schemas.microsoft.com/office/drawing/2014/main" id="{027F3BA4-300E-CDA0-FEE1-68D3039C93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IDENTIFIKÁTORY</a:t>
            </a:r>
          </a:p>
        </p:txBody>
      </p:sp>
      <p:sp>
        <p:nvSpPr>
          <p:cNvPr id="14339" name="Zástupný obsah 2">
            <a:extLst>
              <a:ext uri="{FF2B5EF4-FFF2-40B4-BE49-F238E27FC236}">
                <a16:creationId xmlns:a16="http://schemas.microsoft.com/office/drawing/2014/main" id="{47E1C9A5-1B5F-A0DF-F35F-739C9B6784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2118048"/>
            <a:ext cx="10515600" cy="4012751"/>
          </a:xfrm>
        </p:spPr>
        <p:txBody>
          <a:bodyPr/>
          <a:lstStyle/>
          <a:p>
            <a:pPr marL="0" indent="0" algn="just">
              <a:buNone/>
            </a:pPr>
            <a:r>
              <a:rPr lang="cs-CZ" altLang="cs-CZ" sz="2400" dirty="0"/>
              <a:t>Na základě vyhlášky č. 228/2025 Sb., kterou se mění vyhláška č. 5/2014 Sb., o způsobu, termínech a rozsahu údajů předkládaných pro hodnocení plnění státního rozpočtu, rozpočtů státních fondů, rozpočtů územních samosprávných celků a rozpočtů dobrovolných svazků obcí, ve znění pozdějších předpisů byl od 1.1.2026 nově zaveden do „účetní věty“:</a:t>
            </a:r>
          </a:p>
          <a:p>
            <a:pPr marL="0" indent="0" algn="just">
              <a:buNone/>
            </a:pPr>
            <a:r>
              <a:rPr lang="cs-CZ" altLang="cs-CZ" sz="2400" b="1" dirty="0"/>
              <a:t>identifikátor příjemce a poskytovatele transferu a půjčených peněžních prostředků </a:t>
            </a:r>
            <a:r>
              <a:rPr lang="cs-CZ" altLang="cs-CZ" sz="2400" dirty="0"/>
              <a:t>(IČ nebo identifikátor pro Pomocný analytický přehled). </a:t>
            </a:r>
          </a:p>
          <a:p>
            <a:pPr marL="0" indent="0">
              <a:buNone/>
            </a:pPr>
            <a:endParaRPr lang="cs-CZ" altLang="cs-CZ" sz="1200" dirty="0"/>
          </a:p>
        </p:txBody>
      </p:sp>
      <p:sp>
        <p:nvSpPr>
          <p:cNvPr id="14340" name="Zástupný symbol pro číslo snímku 3">
            <a:extLst>
              <a:ext uri="{FF2B5EF4-FFF2-40B4-BE49-F238E27FC236}">
                <a16:creationId xmlns:a16="http://schemas.microsoft.com/office/drawing/2014/main" id="{4534309F-7C22-D213-2A39-4E223303FDC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0BF78F7-2467-4D6E-9216-F724EC44DE60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4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>
            <a:extLst>
              <a:ext uri="{FF2B5EF4-FFF2-40B4-BE49-F238E27FC236}">
                <a16:creationId xmlns:a16="http://schemas.microsoft.com/office/drawing/2014/main" id="{7A9FD4A6-6CD5-0200-6D33-DA3E820825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IDENTIFIKÁTORY</a:t>
            </a:r>
          </a:p>
        </p:txBody>
      </p:sp>
      <p:sp>
        <p:nvSpPr>
          <p:cNvPr id="15363" name="Zástupný symbol pro obsah 2">
            <a:extLst>
              <a:ext uri="{FF2B5EF4-FFF2-40B4-BE49-F238E27FC236}">
                <a16:creationId xmlns:a16="http://schemas.microsoft.com/office/drawing/2014/main" id="{E6065B8A-F019-A1BD-737F-CDF38A77C536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000" b="1" dirty="0"/>
              <a:t>Došlo k úplnému zrušení záznamových jednotek (ZJ 023 – ZJ 036). </a:t>
            </a:r>
            <a:endParaRPr lang="cs-CZ" sz="2000" dirty="0"/>
          </a:p>
          <a:p>
            <a:pPr>
              <a:defRPr/>
            </a:pPr>
            <a:r>
              <a:rPr lang="cs-CZ" sz="2000" b="1" dirty="0"/>
              <a:t>Identifikátor partnera je: </a:t>
            </a:r>
            <a:endParaRPr lang="cs-CZ" sz="2000" dirty="0"/>
          </a:p>
          <a:p>
            <a:pPr>
              <a:defRPr/>
            </a:pPr>
            <a:r>
              <a:rPr lang="cs-CZ" sz="2000" dirty="0"/>
              <a:t>IČ – tuzemská osoba a obecně prospěšná společnost </a:t>
            </a:r>
          </a:p>
          <a:p>
            <a:pPr>
              <a:defRPr/>
            </a:pPr>
            <a:r>
              <a:rPr lang="cs-CZ" sz="2000" dirty="0"/>
              <a:t>„111“ – tuzemská nepodnikající fyzická osoba </a:t>
            </a:r>
          </a:p>
          <a:p>
            <a:pPr>
              <a:defRPr/>
            </a:pPr>
            <a:r>
              <a:rPr lang="cs-CZ" sz="2000" dirty="0"/>
              <a:t>Identifikátor země podle Číselníku partnerů PAP – zahraniční osoba </a:t>
            </a:r>
          </a:p>
          <a:p>
            <a:pPr>
              <a:defRPr/>
            </a:pPr>
            <a:r>
              <a:rPr lang="cs-CZ" sz="2000" dirty="0"/>
              <a:t>Identifikátor mezinárodní organizace Číselníku partnerů PAP-mezinárodní organizace </a:t>
            </a:r>
          </a:p>
          <a:p>
            <a:pPr>
              <a:defRPr/>
            </a:pPr>
            <a:r>
              <a:rPr lang="cs-CZ" sz="2000" dirty="0"/>
              <a:t>Odkaz na číselník identifikátorů partnera: </a:t>
            </a:r>
            <a:r>
              <a:rPr lang="cs-CZ" sz="2000" dirty="0">
                <a:hlinkClick r:id="rId2"/>
              </a:rPr>
              <a:t>https://mf.gov.cz/cs/rozpoctova-politika/uzemni-rozpocty/legislativa-a-metodicka-podpora-uzemnich-rozpoctu/2026/ciselnik-identifikatoru-partnera-fin-2-12-m-pro-ro-62481</a:t>
            </a:r>
            <a:endParaRPr lang="cs-CZ" sz="2000" dirty="0"/>
          </a:p>
          <a:p>
            <a:pPr marL="0" indent="0">
              <a:buNone/>
              <a:defRPr/>
            </a:pPr>
            <a:endParaRPr lang="cs-CZ" sz="2400" dirty="0"/>
          </a:p>
          <a:p>
            <a:pPr marL="0" indent="0">
              <a:buNone/>
              <a:defRPr/>
            </a:pPr>
            <a:endParaRPr lang="cs-CZ" altLang="cs-CZ" sz="2400" dirty="0"/>
          </a:p>
        </p:txBody>
      </p:sp>
      <p:sp>
        <p:nvSpPr>
          <p:cNvPr id="15364" name="Zástupný symbol pro číslo snímku 3">
            <a:extLst>
              <a:ext uri="{FF2B5EF4-FFF2-40B4-BE49-F238E27FC236}">
                <a16:creationId xmlns:a16="http://schemas.microsoft.com/office/drawing/2014/main" id="{E929BF44-9184-3417-77E9-8B8BEAEDF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A1C143D-E809-46A4-BC8D-282FA6C331D0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>
            <a:extLst>
              <a:ext uri="{FF2B5EF4-FFF2-40B4-BE49-F238E27FC236}">
                <a16:creationId xmlns:a16="http://schemas.microsoft.com/office/drawing/2014/main" id="{030C1ADC-10CB-1E97-1B03-C59076D8BB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IDENTIFIKÁTORY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A40170C-73B0-68AB-D665-A9BAD556E2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  <a:defRPr/>
            </a:pPr>
            <a:r>
              <a:rPr lang="cs-CZ" sz="2300" dirty="0"/>
              <a:t>Identifikátorem se třídí se pouze příjmy, výdaje a financující položky, které mají povahu: </a:t>
            </a:r>
          </a:p>
          <a:p>
            <a:pPr>
              <a:defRPr/>
            </a:pPr>
            <a:r>
              <a:rPr lang="cs-CZ" sz="2300" b="1" dirty="0"/>
              <a:t>Transferů a jejich vratek </a:t>
            </a:r>
            <a:endParaRPr lang="cs-CZ" sz="2300" dirty="0"/>
          </a:p>
          <a:p>
            <a:pPr>
              <a:defRPr/>
            </a:pPr>
            <a:r>
              <a:rPr lang="cs-CZ" sz="2300" dirty="0"/>
              <a:t>Podseskupení 222 kromě položky 2225, </a:t>
            </a:r>
          </a:p>
          <a:p>
            <a:pPr>
              <a:defRPr/>
            </a:pPr>
            <a:r>
              <a:rPr lang="cs-CZ" sz="2300" dirty="0"/>
              <a:t>Položky 2321, 3121 a 3122 </a:t>
            </a:r>
          </a:p>
          <a:p>
            <a:pPr>
              <a:defRPr/>
            </a:pPr>
            <a:r>
              <a:rPr lang="cs-CZ" sz="2300" dirty="0"/>
              <a:t>Třída 4 </a:t>
            </a:r>
          </a:p>
          <a:p>
            <a:pPr>
              <a:defRPr/>
            </a:pPr>
            <a:r>
              <a:rPr lang="cs-CZ" sz="2300" dirty="0"/>
              <a:t>Seskupení 52 a 53 s výjimkou položek 5361, 5362, a 5365 </a:t>
            </a:r>
          </a:p>
          <a:p>
            <a:pPr>
              <a:defRPr/>
            </a:pPr>
            <a:r>
              <a:rPr lang="cs-CZ" sz="2300" dirty="0"/>
              <a:t>Podseskupení 549 </a:t>
            </a:r>
          </a:p>
          <a:p>
            <a:pPr>
              <a:defRPr/>
            </a:pPr>
            <a:r>
              <a:rPr lang="cs-CZ" sz="2300" dirty="0"/>
              <a:t>Seskupení 55 s výjimkou podseskupení 554 </a:t>
            </a:r>
          </a:p>
          <a:p>
            <a:pPr>
              <a:defRPr/>
            </a:pPr>
            <a:r>
              <a:rPr lang="cs-CZ" sz="2300" dirty="0"/>
              <a:t>Seskupení 58 </a:t>
            </a:r>
          </a:p>
          <a:p>
            <a:pPr>
              <a:defRPr/>
            </a:pPr>
            <a:r>
              <a:rPr lang="cs-CZ" sz="2300" dirty="0"/>
              <a:t>Položka 5902 </a:t>
            </a:r>
          </a:p>
          <a:p>
            <a:pPr>
              <a:defRPr/>
            </a:pPr>
            <a:r>
              <a:rPr lang="cs-CZ" sz="2300" dirty="0"/>
              <a:t>Seskupení 63 </a:t>
            </a:r>
          </a:p>
        </p:txBody>
      </p:sp>
      <p:sp>
        <p:nvSpPr>
          <p:cNvPr id="16388" name="Zástupný symbol pro číslo snímku 3">
            <a:extLst>
              <a:ext uri="{FF2B5EF4-FFF2-40B4-BE49-F238E27FC236}">
                <a16:creationId xmlns:a16="http://schemas.microsoft.com/office/drawing/2014/main" id="{E6810F93-7C86-1300-10B6-F4CF11768D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DCCB69D-BB0F-412E-A775-1770E892888B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cs-CZ" altLang="cs-CZ" sz="1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>
            <a:extLst>
              <a:ext uri="{FF2B5EF4-FFF2-40B4-BE49-F238E27FC236}">
                <a16:creationId xmlns:a16="http://schemas.microsoft.com/office/drawing/2014/main" id="{16A2137C-C7FE-11A5-D271-FBAB525DD7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IDENTIFIKÁTORY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55434E-86B7-FE62-A586-E15996C9D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cs-CZ" sz="2300" b="1" dirty="0"/>
              <a:t>Půjčených peněžních prostředků a jejich splátek </a:t>
            </a:r>
            <a:endParaRPr lang="cs-CZ" sz="2300" dirty="0"/>
          </a:p>
          <a:p>
            <a:pPr>
              <a:defRPr/>
            </a:pPr>
            <a:r>
              <a:rPr lang="cs-CZ" sz="2300" dirty="0"/>
              <a:t>Podseskupení 241 až 247 </a:t>
            </a:r>
          </a:p>
          <a:p>
            <a:pPr>
              <a:defRPr/>
            </a:pPr>
            <a:r>
              <a:rPr lang="cs-CZ" sz="2300" dirty="0"/>
              <a:t>Seskupení 56 </a:t>
            </a:r>
          </a:p>
          <a:p>
            <a:pPr>
              <a:defRPr/>
            </a:pPr>
            <a:r>
              <a:rPr lang="cs-CZ" sz="2300" dirty="0"/>
              <a:t>Seskupení 64 </a:t>
            </a:r>
          </a:p>
          <a:p>
            <a:pPr>
              <a:defRPr/>
            </a:pPr>
            <a:r>
              <a:rPr lang="it-IT" sz="2300" dirty="0"/>
              <a:t>Položky 8113, 8114, 8123, 8124, 8213, 8214, 8223 a 8224 </a:t>
            </a:r>
            <a:endParaRPr lang="cs-CZ" sz="2300" dirty="0"/>
          </a:p>
          <a:p>
            <a:pPr marL="0" indent="0">
              <a:buNone/>
              <a:defRPr/>
            </a:pPr>
            <a:r>
              <a:rPr lang="it-IT" sz="2300" dirty="0"/>
              <a:t> </a:t>
            </a:r>
            <a:endParaRPr lang="cs-CZ" dirty="0"/>
          </a:p>
          <a:p>
            <a:pPr marL="0" indent="0">
              <a:buNone/>
              <a:defRPr/>
            </a:pPr>
            <a:r>
              <a:rPr lang="cs-CZ" sz="2300" b="1" dirty="0"/>
              <a:t>Odvodů příspěvkových organizací </a:t>
            </a:r>
          </a:p>
          <a:p>
            <a:pPr>
              <a:defRPr/>
            </a:pPr>
            <a:r>
              <a:rPr lang="cs-CZ" sz="2300" dirty="0"/>
              <a:t>Podseskupení 212 </a:t>
            </a:r>
          </a:p>
          <a:p>
            <a:pPr marL="0" indent="0">
              <a:buNone/>
              <a:defRPr/>
            </a:pPr>
            <a:r>
              <a:rPr lang="cs-CZ" sz="2300" b="1" dirty="0"/>
              <a:t>Dotací vrácených na základě výzev poskytovateli </a:t>
            </a:r>
          </a:p>
          <a:p>
            <a:pPr>
              <a:defRPr/>
            </a:pPr>
            <a:r>
              <a:rPr lang="cs-CZ" sz="2300" dirty="0"/>
              <a:t>Položka 5904 </a:t>
            </a:r>
          </a:p>
          <a:p>
            <a:pPr marL="0" indent="0">
              <a:buNone/>
              <a:defRPr/>
            </a:pPr>
            <a:endParaRPr lang="cs-CZ" sz="2300" dirty="0"/>
          </a:p>
        </p:txBody>
      </p:sp>
      <p:sp>
        <p:nvSpPr>
          <p:cNvPr id="17412" name="Zástupný symbol pro číslo snímku 3">
            <a:extLst>
              <a:ext uri="{FF2B5EF4-FFF2-40B4-BE49-F238E27FC236}">
                <a16:creationId xmlns:a16="http://schemas.microsoft.com/office/drawing/2014/main" id="{2DA4641F-9D11-13F4-4C17-B6780585B5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DE03138-C088-4249-99BA-5A69AA87B5D0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cs-CZ" altLang="cs-CZ" sz="1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>
            <a:extLst>
              <a:ext uri="{FF2B5EF4-FFF2-40B4-BE49-F238E27FC236}">
                <a16:creationId xmlns:a16="http://schemas.microsoft.com/office/drawing/2014/main" id="{B5206CA9-C15C-8762-F6DA-96982220B1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IDENTIFIKÁTORY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A5C02A6-423C-50CE-7190-5FECC6838A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  <a:defRPr/>
            </a:pPr>
            <a:r>
              <a:rPr lang="cs-CZ" sz="2300" b="1" dirty="0"/>
              <a:t>Odvodů a penále za porušení rozpočtové kázně </a:t>
            </a:r>
          </a:p>
          <a:p>
            <a:pPr algn="just">
              <a:defRPr/>
            </a:pPr>
            <a:r>
              <a:rPr lang="cs-CZ" sz="2300" dirty="0"/>
              <a:t>Podseskupení 221 </a:t>
            </a:r>
          </a:p>
          <a:p>
            <a:pPr algn="just">
              <a:defRPr/>
            </a:pPr>
            <a:r>
              <a:rPr lang="cs-CZ" sz="2300" dirty="0"/>
              <a:t>Položka 5363</a:t>
            </a:r>
          </a:p>
          <a:p>
            <a:pPr marL="0" indent="0" algn="just">
              <a:buNone/>
              <a:defRPr/>
            </a:pPr>
            <a:r>
              <a:rPr lang="cs-CZ" sz="2300" b="1" dirty="0"/>
              <a:t>Průtokový transfer </a:t>
            </a:r>
            <a:endParaRPr lang="cs-CZ" sz="2300" dirty="0"/>
          </a:p>
          <a:p>
            <a:pPr marL="0" indent="0" algn="just">
              <a:buNone/>
              <a:defRPr/>
            </a:pPr>
            <a:r>
              <a:rPr lang="cs-CZ" sz="2300" dirty="0"/>
              <a:t>U průtokového transferu se uvede </a:t>
            </a:r>
            <a:r>
              <a:rPr lang="cs-CZ" sz="2300" b="1" dirty="0"/>
              <a:t>identifikátor  poskytovatele a příjemce</a:t>
            </a:r>
            <a:r>
              <a:rPr lang="cs-CZ" sz="2300" dirty="0"/>
              <a:t>, nikoliv zprostředkovatele transferu. </a:t>
            </a:r>
          </a:p>
          <a:p>
            <a:pPr marL="0" indent="0" algn="just">
              <a:buNone/>
              <a:defRPr/>
            </a:pPr>
            <a:r>
              <a:rPr lang="cs-CZ" sz="2300" dirty="0"/>
              <a:t>V případě průtokového transferu se partnerem rozumí příjemce nebo poskytovatel transferu, nikoliv osoba, která přijímá a vydává peněžní prostředky podle pokynů poskytovatele a nemá možnost ovlivnit účel, výši ani příjemce transferu.  </a:t>
            </a:r>
          </a:p>
        </p:txBody>
      </p:sp>
      <p:sp>
        <p:nvSpPr>
          <p:cNvPr id="18436" name="Zástupný symbol pro číslo snímku 3">
            <a:extLst>
              <a:ext uri="{FF2B5EF4-FFF2-40B4-BE49-F238E27FC236}">
                <a16:creationId xmlns:a16="http://schemas.microsoft.com/office/drawing/2014/main" id="{6517826A-7850-0FF7-841E-D2E29137C6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2DCA288-6E6F-4FC9-B042-EDB0987524C0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14</a:t>
            </a:fld>
            <a:endParaRPr lang="cs-CZ" altLang="cs-CZ" sz="1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>
            <a:extLst>
              <a:ext uri="{FF2B5EF4-FFF2-40B4-BE49-F238E27FC236}">
                <a16:creationId xmlns:a16="http://schemas.microsoft.com/office/drawing/2014/main" id="{0F24EE8C-4862-5A16-6FB4-C1CAECA634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Identifikátory</a:t>
            </a:r>
          </a:p>
        </p:txBody>
      </p:sp>
      <p:sp>
        <p:nvSpPr>
          <p:cNvPr id="19459" name="Zástupný obsah 2">
            <a:extLst>
              <a:ext uri="{FF2B5EF4-FFF2-40B4-BE49-F238E27FC236}">
                <a16:creationId xmlns:a16="http://schemas.microsoft.com/office/drawing/2014/main" id="{481B8EA0-0A1A-7E43-F813-6103DFFB0DD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altLang="cs-CZ" dirty="0"/>
              <a:t>Položka 2212 – metodicky umožněno, s výjimkou odvodů </a:t>
            </a:r>
            <a:br>
              <a:rPr lang="cs-CZ" altLang="cs-CZ" dirty="0"/>
            </a:br>
            <a:r>
              <a:rPr lang="cs-CZ" altLang="cs-CZ" dirty="0"/>
              <a:t>a penále za porušení rozpočtové kázně, zástupný identifikátor partnera „111“</a:t>
            </a:r>
          </a:p>
          <a:p>
            <a:pPr algn="just"/>
            <a:r>
              <a:rPr lang="cs-CZ" altLang="cs-CZ" dirty="0"/>
              <a:t>Podseskupení 549 – jako identifikátor partnera vždy „111“</a:t>
            </a:r>
          </a:p>
          <a:p>
            <a:pPr algn="just"/>
            <a:r>
              <a:rPr lang="cs-CZ" altLang="cs-CZ" dirty="0"/>
              <a:t>KIDSOK – výjimka, jako partnera uvedete Olomoucký kraj, </a:t>
            </a:r>
            <a:r>
              <a:rPr lang="cs-CZ" altLang="cs-CZ" dirty="0" err="1"/>
              <a:t>ikdyž</a:t>
            </a:r>
            <a:r>
              <a:rPr lang="cs-CZ" altLang="cs-CZ" dirty="0"/>
              <a:t> platíte </a:t>
            </a:r>
            <a:r>
              <a:rPr lang="cs-CZ" altLang="cs-CZ" dirty="0" err="1"/>
              <a:t>KIDSOKu</a:t>
            </a:r>
            <a:r>
              <a:rPr lang="cs-CZ" altLang="cs-CZ" dirty="0"/>
              <a:t> </a:t>
            </a:r>
          </a:p>
        </p:txBody>
      </p:sp>
      <p:sp>
        <p:nvSpPr>
          <p:cNvPr id="19460" name="Zástupný symbol pro číslo snímku 3">
            <a:extLst>
              <a:ext uri="{FF2B5EF4-FFF2-40B4-BE49-F238E27FC236}">
                <a16:creationId xmlns:a16="http://schemas.microsoft.com/office/drawing/2014/main" id="{D0655DE5-BCC5-D002-F317-DE1E08353F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EF4FAD-7666-4BFB-9321-649527A7DC4A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15</a:t>
            </a:fld>
            <a:endParaRPr lang="cs-CZ" altLang="cs-CZ" sz="1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>
            <a:extLst>
              <a:ext uri="{FF2B5EF4-FFF2-40B4-BE49-F238E27FC236}">
                <a16:creationId xmlns:a16="http://schemas.microsoft.com/office/drawing/2014/main" id="{63362332-7EFF-F02B-6438-135F042FBC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Křížové kontroly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E51F47A-8C4F-D574-CE8A-0B6E34CD74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  <a:defRPr/>
            </a:pPr>
            <a:r>
              <a:rPr lang="cs-CZ" dirty="0"/>
              <a:t>Odkaz na metodiku ke křížovým kontrolám:</a:t>
            </a:r>
            <a:endParaRPr lang="cs-CZ" dirty="0">
              <a:hlinkClick r:id="rId2"/>
            </a:endParaRPr>
          </a:p>
          <a:p>
            <a:pPr algn="just">
              <a:defRPr/>
            </a:pPr>
            <a:r>
              <a:rPr lang="cs-CZ" dirty="0">
                <a:solidFill>
                  <a:srgbClr val="99CC00"/>
                </a:solidFill>
                <a:hlinkClick r:id="rId2"/>
              </a:rPr>
              <a:t>https://statnipokladna.gov.cz/cs/csuis/metodicke-informace/metodika-krk-fin-2-12-m-verze-1-0-2112</a:t>
            </a:r>
            <a:endParaRPr lang="cs-CZ" dirty="0"/>
          </a:p>
          <a:p>
            <a:pPr algn="just">
              <a:defRPr/>
            </a:pPr>
            <a:r>
              <a:rPr lang="cs-CZ" dirty="0"/>
              <a:t>budou probíhat </a:t>
            </a:r>
            <a:r>
              <a:rPr lang="cs-CZ" b="1" dirty="0"/>
              <a:t>každý měsíc </a:t>
            </a:r>
            <a:r>
              <a:rPr lang="cs-CZ" dirty="0"/>
              <a:t>ve kterém dochází k předávání výkazů</a:t>
            </a:r>
          </a:p>
          <a:p>
            <a:pPr algn="just">
              <a:defRPr/>
            </a:pPr>
            <a:r>
              <a:rPr lang="cs-CZ" dirty="0"/>
              <a:t>spouštět se budou hromadně </a:t>
            </a:r>
            <a:r>
              <a:rPr lang="cs-CZ" b="1" dirty="0"/>
              <a:t>přes noc</a:t>
            </a:r>
            <a:endParaRPr lang="cs-CZ" dirty="0"/>
          </a:p>
          <a:p>
            <a:pPr algn="just">
              <a:defRPr/>
            </a:pPr>
            <a:r>
              <a:rPr lang="cs-CZ" dirty="0"/>
              <a:t>vyhodnocení KRK </a:t>
            </a:r>
            <a:r>
              <a:rPr lang="cs-CZ" b="1" dirty="0"/>
              <a:t>nebude mít vliv na přijetí a zpracování výkazu</a:t>
            </a:r>
            <a:endParaRPr lang="cs-CZ" dirty="0"/>
          </a:p>
          <a:p>
            <a:pPr>
              <a:defRPr/>
            </a:pPr>
            <a:endParaRPr lang="cs-CZ" b="1" u="sng" dirty="0">
              <a:solidFill>
                <a:srgbClr val="000000"/>
              </a:solidFill>
              <a:latin typeface="Roboto" panose="02000000000000000000" pitchFamily="2" charset="0"/>
            </a:endParaRPr>
          </a:p>
        </p:txBody>
      </p:sp>
      <p:sp>
        <p:nvSpPr>
          <p:cNvPr id="20484" name="Zástupný symbol pro číslo snímku 2">
            <a:extLst>
              <a:ext uri="{FF2B5EF4-FFF2-40B4-BE49-F238E27FC236}">
                <a16:creationId xmlns:a16="http://schemas.microsoft.com/office/drawing/2014/main" id="{18140D0D-087B-85F3-5AED-7D4ABFE252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1D14424-0423-47FB-ADC8-F68C7F81D52F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16</a:t>
            </a:fld>
            <a:endParaRPr lang="cs-CZ" altLang="cs-CZ" sz="1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>
            <a:extLst>
              <a:ext uri="{FF2B5EF4-FFF2-40B4-BE49-F238E27FC236}">
                <a16:creationId xmlns:a16="http://schemas.microsoft.com/office/drawing/2014/main" id="{7266D134-3968-973B-437D-E0E55A92D6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Křížové kontroly</a:t>
            </a:r>
          </a:p>
        </p:txBody>
      </p:sp>
      <p:sp>
        <p:nvSpPr>
          <p:cNvPr id="21507" name="Zástupný obsah 2">
            <a:extLst>
              <a:ext uri="{FF2B5EF4-FFF2-40B4-BE49-F238E27FC236}">
                <a16:creationId xmlns:a16="http://schemas.microsoft.com/office/drawing/2014/main" id="{5533A134-8DD3-9DF5-1BC0-3103040621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altLang="cs-CZ" dirty="0"/>
              <a:t>v případě rozdílu v KRK budou ÚSC a DSO předávající výkaz povinny tento rozdíl mezi sebou </a:t>
            </a:r>
            <a:r>
              <a:rPr lang="cs-CZ" altLang="cs-CZ" b="1" dirty="0"/>
              <a:t>vykomunikovat a opravit </a:t>
            </a:r>
            <a:r>
              <a:rPr lang="cs-CZ" altLang="cs-CZ" dirty="0"/>
              <a:t>–kontaktní osoba bude uvedena v Portálu CSÚIS v detailu KRK</a:t>
            </a:r>
          </a:p>
          <a:p>
            <a:pPr algn="just"/>
            <a:r>
              <a:rPr lang="cs-CZ" altLang="cs-CZ" b="1" dirty="0"/>
              <a:t>poslední KRK </a:t>
            </a:r>
            <a:r>
              <a:rPr lang="cs-CZ" altLang="cs-CZ" dirty="0"/>
              <a:t>budou spuštěny </a:t>
            </a:r>
            <a:r>
              <a:rPr lang="cs-CZ" altLang="cs-CZ" b="1" dirty="0"/>
              <a:t>v noci po uzavření </a:t>
            </a:r>
            <a:r>
              <a:rPr lang="cs-CZ" altLang="cs-CZ" dirty="0"/>
              <a:t>všech výkazů FIN 2-12 M v CSÚIS</a:t>
            </a:r>
          </a:p>
          <a:p>
            <a:endParaRPr lang="cs-CZ" altLang="cs-CZ" dirty="0"/>
          </a:p>
        </p:txBody>
      </p:sp>
      <p:sp>
        <p:nvSpPr>
          <p:cNvPr id="21508" name="Zástupný symbol pro číslo snímku 3">
            <a:extLst>
              <a:ext uri="{FF2B5EF4-FFF2-40B4-BE49-F238E27FC236}">
                <a16:creationId xmlns:a16="http://schemas.microsoft.com/office/drawing/2014/main" id="{1BAEEBF1-1304-1605-F820-E53FDECBD1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5B631F6-4B3E-477E-BE1A-A2C21B7D4E38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17</a:t>
            </a:fld>
            <a:endParaRPr lang="cs-CZ" altLang="cs-CZ" sz="14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>
            <a:extLst>
              <a:ext uri="{FF2B5EF4-FFF2-40B4-BE49-F238E27FC236}">
                <a16:creationId xmlns:a16="http://schemas.microsoft.com/office/drawing/2014/main" id="{027AA578-7427-00EE-129B-0E928EAED9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Křížové kontroly</a:t>
            </a:r>
          </a:p>
        </p:txBody>
      </p:sp>
      <p:sp>
        <p:nvSpPr>
          <p:cNvPr id="22531" name="Zástupný obsah 2">
            <a:extLst>
              <a:ext uri="{FF2B5EF4-FFF2-40B4-BE49-F238E27FC236}">
                <a16:creationId xmlns:a16="http://schemas.microsoft.com/office/drawing/2014/main" id="{85317253-0571-E675-E5F4-ED5ABC4AB7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altLang="cs-CZ" dirty="0"/>
              <a:t>obce a DSO předávající </a:t>
            </a:r>
            <a:r>
              <a:rPr lang="cs-CZ" altLang="cs-CZ" b="1" dirty="0"/>
              <a:t>přímo výkaz FIN 2-12 M do CSÚIS</a:t>
            </a:r>
            <a:r>
              <a:rPr lang="cs-CZ" altLang="cs-CZ" dirty="0"/>
              <a:t>-obdrží zprávu o výsledku KRK do Inboxu (Portál CSÚIS)</a:t>
            </a:r>
          </a:p>
          <a:p>
            <a:r>
              <a:rPr lang="cs-CZ" altLang="cs-CZ" dirty="0"/>
              <a:t>Odkaz na přihlášení do Portálu CSÚIS: </a:t>
            </a:r>
            <a:r>
              <a:rPr lang="cs-CZ" altLang="cs-CZ" dirty="0">
                <a:hlinkClick r:id="rId2"/>
              </a:rPr>
              <a:t>https://portalcsuis.statnipokladna.gov.cz/csuisweb/index.html</a:t>
            </a:r>
            <a:endParaRPr lang="cs-CZ" altLang="cs-CZ" dirty="0"/>
          </a:p>
          <a:p>
            <a:endParaRPr lang="cs-CZ" altLang="cs-CZ" dirty="0"/>
          </a:p>
        </p:txBody>
      </p:sp>
      <p:sp>
        <p:nvSpPr>
          <p:cNvPr id="22532" name="Zástupný symbol pro číslo snímku 3">
            <a:extLst>
              <a:ext uri="{FF2B5EF4-FFF2-40B4-BE49-F238E27FC236}">
                <a16:creationId xmlns:a16="http://schemas.microsoft.com/office/drawing/2014/main" id="{DE8F2916-DCCF-120C-553C-6050F2A66F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0D68DFF-E6B6-44A0-8C4A-B9F0329C6913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18</a:t>
            </a:fld>
            <a:endParaRPr lang="cs-CZ" altLang="cs-CZ" sz="14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>
            <a:extLst>
              <a:ext uri="{FF2B5EF4-FFF2-40B4-BE49-F238E27FC236}">
                <a16:creationId xmlns:a16="http://schemas.microsoft.com/office/drawing/2014/main" id="{2F35E6FE-C490-4C38-B8D7-E2EC809F38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Křížové kontroly</a:t>
            </a:r>
          </a:p>
        </p:txBody>
      </p:sp>
      <p:sp>
        <p:nvSpPr>
          <p:cNvPr id="23555" name="Zástupný obsah 2">
            <a:extLst>
              <a:ext uri="{FF2B5EF4-FFF2-40B4-BE49-F238E27FC236}">
                <a16:creationId xmlns:a16="http://schemas.microsoft.com/office/drawing/2014/main" id="{ACA186FB-7818-4FE9-638F-395812A3AD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altLang="cs-CZ" dirty="0"/>
              <a:t>pokud </a:t>
            </a:r>
            <a:r>
              <a:rPr lang="cs-CZ" altLang="cs-CZ" b="1" dirty="0"/>
              <a:t>nebude </a:t>
            </a:r>
            <a:r>
              <a:rPr lang="cs-CZ" altLang="cs-CZ" dirty="0"/>
              <a:t>již </a:t>
            </a:r>
            <a:r>
              <a:rPr lang="cs-CZ" altLang="cs-CZ" b="1" dirty="0"/>
              <a:t>možné </a:t>
            </a:r>
            <a:r>
              <a:rPr lang="cs-CZ" altLang="cs-CZ" dirty="0"/>
              <a:t>provést </a:t>
            </a:r>
            <a:r>
              <a:rPr lang="cs-CZ" altLang="cs-CZ" b="1" dirty="0"/>
              <a:t>opravu</a:t>
            </a:r>
            <a:r>
              <a:rPr lang="cs-CZ" altLang="cs-CZ" dirty="0"/>
              <a:t>, bude se zasílat </a:t>
            </a:r>
            <a:r>
              <a:rPr lang="cs-CZ" altLang="cs-CZ" b="1" dirty="0"/>
              <a:t>komentář k chybným vazbám e-mailem na adresu: </a:t>
            </a:r>
            <a:r>
              <a:rPr lang="cs-CZ" altLang="cs-CZ" b="1" dirty="0">
                <a:hlinkClick r:id="rId2"/>
              </a:rPr>
              <a:t>servicedesk@spcss.cz</a:t>
            </a:r>
            <a:r>
              <a:rPr lang="cs-CZ" altLang="cs-CZ" b="1" dirty="0"/>
              <a:t> - oprava v následujícím měsíci</a:t>
            </a:r>
            <a:endParaRPr lang="cs-CZ" altLang="cs-CZ" dirty="0"/>
          </a:p>
          <a:p>
            <a:endParaRPr lang="cs-CZ" altLang="cs-CZ" dirty="0"/>
          </a:p>
        </p:txBody>
      </p:sp>
      <p:sp>
        <p:nvSpPr>
          <p:cNvPr id="23556" name="Zástupný symbol pro číslo snímku 3">
            <a:extLst>
              <a:ext uri="{FF2B5EF4-FFF2-40B4-BE49-F238E27FC236}">
                <a16:creationId xmlns:a16="http://schemas.microsoft.com/office/drawing/2014/main" id="{8F13FB0A-22A8-9F9C-9ADC-B35707A08C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AE172E8-046B-445C-BFB1-C49E60806730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19</a:t>
            </a:fld>
            <a:endParaRPr lang="cs-CZ" altLang="cs-CZ" sz="14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>
            <a:extLst>
              <a:ext uri="{FF2B5EF4-FFF2-40B4-BE49-F238E27FC236}">
                <a16:creationId xmlns:a16="http://schemas.microsoft.com/office/drawing/2014/main" id="{CEA45337-7EC4-36FF-0BED-ED2742CFA6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Křížové kontroly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0ED6F4A-BCCD-A289-B209-441FF8ABD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  <a:defRPr/>
            </a:pPr>
            <a:r>
              <a:rPr lang="cs-CZ" dirty="0"/>
              <a:t>Výsledek křížové kontroly:</a:t>
            </a:r>
          </a:p>
          <a:p>
            <a:pPr algn="just">
              <a:defRPr/>
            </a:pPr>
            <a:r>
              <a:rPr lang="cs-CZ" dirty="0">
                <a:solidFill>
                  <a:srgbClr val="00B050"/>
                </a:solidFill>
              </a:rPr>
              <a:t>Zelená</a:t>
            </a:r>
            <a:r>
              <a:rPr lang="cs-CZ" dirty="0"/>
              <a:t> – vazba KRK v pořádku, výkazy ve stavu PROCOK</a:t>
            </a:r>
          </a:p>
          <a:p>
            <a:pPr algn="just">
              <a:defRPr/>
            </a:pPr>
            <a:r>
              <a:rPr lang="cs-CZ" dirty="0">
                <a:solidFill>
                  <a:srgbClr val="FFFF00"/>
                </a:solidFill>
              </a:rPr>
              <a:t>Žlutá</a:t>
            </a:r>
            <a:r>
              <a:rPr lang="cs-CZ" dirty="0"/>
              <a:t> – zpracování nebylo dokončeno, výkaz není ve stavu PROCOK nebo chybí výkaz partnera</a:t>
            </a:r>
          </a:p>
          <a:p>
            <a:pPr algn="just">
              <a:defRPr/>
            </a:pPr>
            <a:r>
              <a:rPr lang="cs-CZ" dirty="0">
                <a:solidFill>
                  <a:srgbClr val="FF0000"/>
                </a:solidFill>
              </a:rPr>
              <a:t>Červená</a:t>
            </a:r>
            <a:r>
              <a:rPr lang="cs-CZ" dirty="0"/>
              <a:t> – rozdíl KRK – chyba v KRK</a:t>
            </a:r>
          </a:p>
        </p:txBody>
      </p:sp>
      <p:sp>
        <p:nvSpPr>
          <p:cNvPr id="24580" name="Zástupný symbol pro číslo snímku 3">
            <a:extLst>
              <a:ext uri="{FF2B5EF4-FFF2-40B4-BE49-F238E27FC236}">
                <a16:creationId xmlns:a16="http://schemas.microsoft.com/office/drawing/2014/main" id="{2CB3CCE6-A648-4E51-8FC6-3A5A72C90C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CBF9C1B-6F73-46A2-835F-1801995058F6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20</a:t>
            </a:fld>
            <a:endParaRPr lang="cs-CZ" altLang="cs-CZ" sz="14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>
            <a:extLst>
              <a:ext uri="{FF2B5EF4-FFF2-40B4-BE49-F238E27FC236}">
                <a16:creationId xmlns:a16="http://schemas.microsoft.com/office/drawing/2014/main" id="{8D4896BC-239C-66A1-554D-522C81905A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Křížové kontroly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261E7B-38FD-D615-7F7B-CF15958FC1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cs-CZ" dirty="0"/>
              <a:t>Vysvětlení rozdílu – ukázky komentářů součástí Metodiky křížových kontrol FIN 2-12 M</a:t>
            </a:r>
          </a:p>
          <a:p>
            <a:pPr algn="just">
              <a:defRPr/>
            </a:pPr>
            <a:r>
              <a:rPr lang="cs-CZ" dirty="0"/>
              <a:t>Systém urgencí – urgence jsou zasílány i po odeslání zdůvodnění rozdílů KRK – není nutné reagovat.</a:t>
            </a:r>
          </a:p>
          <a:p>
            <a:pPr marL="0" indent="0">
              <a:buNone/>
              <a:defRPr/>
            </a:pPr>
            <a:endParaRPr lang="cs-CZ" dirty="0"/>
          </a:p>
        </p:txBody>
      </p:sp>
      <p:sp>
        <p:nvSpPr>
          <p:cNvPr id="25604" name="Zástupný symbol pro číslo snímku 3">
            <a:extLst>
              <a:ext uri="{FF2B5EF4-FFF2-40B4-BE49-F238E27FC236}">
                <a16:creationId xmlns:a16="http://schemas.microsoft.com/office/drawing/2014/main" id="{E7615A27-CE92-97A5-411B-7527FB15C9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C58F887-ABAF-415B-8697-86987F02BBDE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21</a:t>
            </a:fld>
            <a:endParaRPr lang="cs-CZ" altLang="cs-CZ" sz="14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>
            <a:extLst>
              <a:ext uri="{FF2B5EF4-FFF2-40B4-BE49-F238E27FC236}">
                <a16:creationId xmlns:a16="http://schemas.microsoft.com/office/drawing/2014/main" id="{20AACCF8-CE82-F86B-1769-7B8A14EEB8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Křížové kontroly</a:t>
            </a:r>
          </a:p>
        </p:txBody>
      </p:sp>
      <p:sp>
        <p:nvSpPr>
          <p:cNvPr id="26627" name="Zástupný obsah 2">
            <a:extLst>
              <a:ext uri="{FF2B5EF4-FFF2-40B4-BE49-F238E27FC236}">
                <a16:creationId xmlns:a16="http://schemas.microsoft.com/office/drawing/2014/main" id="{8A8033D5-6C41-1234-B8CD-A481F22A0D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altLang="cs-CZ" dirty="0"/>
              <a:t>Jako kontaktní osoba pro řešení křížových kontrol FIN 2-12 M je za Olomoucký kraj v detailech křížových kontrol uvedena Ing. Daniela Valášková.</a:t>
            </a:r>
          </a:p>
          <a:p>
            <a:pPr algn="just"/>
            <a:r>
              <a:rPr lang="cs-CZ" altLang="cs-CZ" dirty="0"/>
              <a:t>Ve věci křížových kontrol se primárně obracejte na jednotlivé metodiky účetních obcí dle okresů: Ing. Adamová (Olomouc), Š. Koubková (Šumperk, Jeseník), Z. </a:t>
            </a:r>
            <a:r>
              <a:rPr lang="cs-CZ" altLang="cs-CZ" dirty="0" err="1"/>
              <a:t>Jedynaková</a:t>
            </a:r>
            <a:r>
              <a:rPr lang="cs-CZ" altLang="cs-CZ" dirty="0"/>
              <a:t> (Přerov), R. </a:t>
            </a:r>
            <a:r>
              <a:rPr lang="cs-CZ" altLang="cs-CZ" dirty="0" err="1"/>
              <a:t>Loubalová</a:t>
            </a:r>
            <a:r>
              <a:rPr lang="cs-CZ" altLang="cs-CZ" dirty="0"/>
              <a:t> (Prostějov).</a:t>
            </a:r>
          </a:p>
        </p:txBody>
      </p:sp>
      <p:sp>
        <p:nvSpPr>
          <p:cNvPr id="26628" name="Zástupný symbol pro číslo snímku 3">
            <a:extLst>
              <a:ext uri="{FF2B5EF4-FFF2-40B4-BE49-F238E27FC236}">
                <a16:creationId xmlns:a16="http://schemas.microsoft.com/office/drawing/2014/main" id="{D81726C1-E37C-7DE7-4516-92018F6952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C902C91-B154-4070-A760-A11FC1F79E8B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22</a:t>
            </a:fld>
            <a:endParaRPr lang="cs-CZ" altLang="cs-CZ" sz="14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BBDC8C-EEAD-6290-6084-0628AE5A3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/>
              <a:t>Křížové kontroly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92DED5C-9456-A1E7-09DE-D49AD2B00C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KIDSOK – platby </a:t>
            </a:r>
            <a:r>
              <a:rPr lang="cs-CZ" dirty="0" err="1"/>
              <a:t>KIDSOKu</a:t>
            </a:r>
            <a:r>
              <a:rPr lang="cs-CZ" dirty="0"/>
              <a:t> je nutné zasílat nejpozději do 20. dne v měsíci</a:t>
            </a:r>
          </a:p>
          <a:p>
            <a:pPr algn="just"/>
            <a:r>
              <a:rPr lang="cs-CZ" dirty="0"/>
              <a:t>Při pozdějším zaslání jsou peníze Krajskému úřadu Olomouckého kraje připsány až v následujícím měsíci</a:t>
            </a:r>
          </a:p>
          <a:p>
            <a:pPr algn="just"/>
            <a:r>
              <a:rPr lang="cs-CZ" dirty="0"/>
              <a:t>S tím souvisí vznik rozdílu a jeho nutnost komentovat v rámci křížových kontrol</a:t>
            </a:r>
          </a:p>
          <a:p>
            <a:pPr algn="just"/>
            <a:r>
              <a:rPr lang="cs-CZ" dirty="0"/>
              <a:t>Komentovat musí obec i kraj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B7DA0B-3730-D98C-7FC3-269D5962C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1"/>
                </a:solidFill>
              </a:rPr>
              <a:pPr/>
              <a:t>23</a:t>
            </a:fld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5286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>
            <a:extLst>
              <a:ext uri="{FF2B5EF4-FFF2-40B4-BE49-F238E27FC236}">
                <a16:creationId xmlns:a16="http://schemas.microsoft.com/office/drawing/2014/main" id="{A068B543-3A97-92E6-019C-14B20CD0E2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000" dirty="0"/>
              <a:t>     </a:t>
            </a:r>
            <a:r>
              <a:rPr lang="cs-CZ" altLang="cs-CZ" sz="3600" dirty="0"/>
              <a:t>Schvalování účetní závěrky</a:t>
            </a:r>
          </a:p>
        </p:txBody>
      </p:sp>
      <p:sp>
        <p:nvSpPr>
          <p:cNvPr id="27651" name="Zástupný symbol pro obsah 2">
            <a:extLst>
              <a:ext uri="{FF2B5EF4-FFF2-40B4-BE49-F238E27FC236}">
                <a16:creationId xmlns:a16="http://schemas.microsoft.com/office/drawing/2014/main" id="{053352B9-9462-5C76-728F-64C91DB5A2B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altLang="cs-CZ" sz="2400" dirty="0"/>
              <a:t>Vyhláška č. 220/2013 Sb. O požadavcích na schvalování účetních závěrek některých vybraných účetních jednotek.</a:t>
            </a:r>
          </a:p>
          <a:p>
            <a:pPr marL="0" indent="0" algn="just">
              <a:buNone/>
            </a:pPr>
            <a:r>
              <a:rPr lang="cs-CZ" altLang="cs-CZ" sz="2400" dirty="0"/>
              <a:t>Protokol o schválení/neschválení účetní závěrky se předává do CSÚIS nejpozději ke dni 31. 7. následujícího roku po účetním období, za které je účetní závěrka schvalována.</a:t>
            </a:r>
          </a:p>
          <a:p>
            <a:pPr marL="0" indent="0" algn="just">
              <a:buNone/>
            </a:pPr>
            <a:r>
              <a:rPr lang="cs-CZ" altLang="cs-CZ" sz="2400" dirty="0"/>
              <a:t>Účetní závěrku obce schvaluje zastupitelstvo, v případě svazků obcí nejméně tříčlenný orgán.</a:t>
            </a:r>
          </a:p>
          <a:p>
            <a:pPr marL="0" indent="0" algn="just">
              <a:buNone/>
            </a:pPr>
            <a:r>
              <a:rPr lang="cs-CZ" altLang="cs-CZ" sz="2400" dirty="0"/>
              <a:t>Schválením účetní závěrky se rozumí také schválení výsledku hospodaření.</a:t>
            </a:r>
          </a:p>
        </p:txBody>
      </p:sp>
      <p:sp>
        <p:nvSpPr>
          <p:cNvPr id="27652" name="Zástupný symbol pro číslo snímku 3">
            <a:extLst>
              <a:ext uri="{FF2B5EF4-FFF2-40B4-BE49-F238E27FC236}">
                <a16:creationId xmlns:a16="http://schemas.microsoft.com/office/drawing/2014/main" id="{767968CB-42A2-2F9D-EB08-69179B6AB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CBABE97-F0B4-4537-83F4-A514C2E9000E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24</a:t>
            </a:fld>
            <a:endParaRPr lang="cs-CZ" altLang="cs-CZ" sz="14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1">
            <a:extLst>
              <a:ext uri="{FF2B5EF4-FFF2-40B4-BE49-F238E27FC236}">
                <a16:creationId xmlns:a16="http://schemas.microsoft.com/office/drawing/2014/main" id="{04597E06-A512-203A-CF4F-E26870AAA6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87901" y="1012225"/>
            <a:ext cx="8229600" cy="1143000"/>
          </a:xfrm>
        </p:spPr>
        <p:txBody>
          <a:bodyPr/>
          <a:lstStyle/>
          <a:p>
            <a:pPr algn="ctr"/>
            <a:r>
              <a:rPr lang="cs-CZ" altLang="cs-CZ" sz="3000" dirty="0"/>
              <a:t>      </a:t>
            </a:r>
            <a:r>
              <a:rPr lang="cs-CZ" altLang="cs-CZ" sz="3600" dirty="0"/>
              <a:t>Schvalování účetní závěrky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799B5F4-35E0-9AEC-C68E-B11722984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cs-CZ" sz="2400" dirty="0"/>
              <a:t>Neschválení účetní závěrky</a:t>
            </a:r>
          </a:p>
          <a:p>
            <a:pPr>
              <a:defRPr/>
            </a:pPr>
            <a:r>
              <a:rPr lang="cs-CZ" sz="2400" dirty="0"/>
              <a:t>z formálních důvodů </a:t>
            </a:r>
          </a:p>
          <a:p>
            <a:pPr marL="0" indent="0">
              <a:buNone/>
              <a:defRPr/>
            </a:pPr>
            <a:r>
              <a:rPr lang="cs-CZ" sz="2400" dirty="0"/>
              <a:t>    pokles členů zastupitelstva pod 5</a:t>
            </a:r>
          </a:p>
          <a:p>
            <a:pPr marL="0" indent="0">
              <a:buNone/>
              <a:defRPr/>
            </a:pPr>
            <a:r>
              <a:rPr lang="cs-CZ" sz="2400" dirty="0"/>
              <a:t>    likvidace VÚJ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sz="2400" dirty="0"/>
              <a:t>uplynutím času</a:t>
            </a:r>
          </a:p>
          <a:p>
            <a:pPr>
              <a:defRPr/>
            </a:pPr>
            <a:r>
              <a:rPr lang="cs-CZ" sz="2400" dirty="0"/>
              <a:t>z věcných důvodů</a:t>
            </a:r>
          </a:p>
          <a:p>
            <a:pPr>
              <a:defRPr/>
            </a:pPr>
            <a:r>
              <a:rPr lang="cs-CZ" sz="2400" dirty="0"/>
              <a:t>účetní závěrka neposkytuje věrný a poctivý obraz účetnictví a finanční situace účetní jednotky</a:t>
            </a:r>
          </a:p>
          <a:p>
            <a:pPr>
              <a:defRPr/>
            </a:pPr>
            <a:r>
              <a:rPr lang="cs-CZ" sz="2400" dirty="0"/>
              <a:t>nedostatky v inventarizaci</a:t>
            </a:r>
          </a:p>
        </p:txBody>
      </p:sp>
      <p:sp>
        <p:nvSpPr>
          <p:cNvPr id="28676" name="Zástupný symbol pro číslo snímku 3">
            <a:extLst>
              <a:ext uri="{FF2B5EF4-FFF2-40B4-BE49-F238E27FC236}">
                <a16:creationId xmlns:a16="http://schemas.microsoft.com/office/drawing/2014/main" id="{33017BDF-8A58-C393-48EF-8385445CC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C723E06-D71B-4CB3-B971-446FB7E63C09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25</a:t>
            </a:fld>
            <a:endParaRPr lang="cs-CZ" altLang="cs-CZ" sz="14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>
            <a:extLst>
              <a:ext uri="{FF2B5EF4-FFF2-40B4-BE49-F238E27FC236}">
                <a16:creationId xmlns:a16="http://schemas.microsoft.com/office/drawing/2014/main" id="{E8F51325-A670-92C1-425A-1C341201D8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000" dirty="0"/>
              <a:t>      </a:t>
            </a:r>
            <a:r>
              <a:rPr lang="cs-CZ" altLang="cs-CZ" sz="3600" dirty="0"/>
              <a:t>Schvalování účetní závěrky</a:t>
            </a:r>
          </a:p>
        </p:txBody>
      </p:sp>
      <p:sp>
        <p:nvSpPr>
          <p:cNvPr id="20483" name="Zástupný symbol pro obsah 2">
            <a:extLst>
              <a:ext uri="{FF2B5EF4-FFF2-40B4-BE49-F238E27FC236}">
                <a16:creationId xmlns:a16="http://schemas.microsoft.com/office/drawing/2014/main" id="{3D676959-9913-E4FB-2494-20CFEB40F8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sz="2400" dirty="0"/>
              <a:t>Přeúčtování výsledku hospodaření po schválení účetní závěrky, do 30. 06.</a:t>
            </a:r>
          </a:p>
          <a:p>
            <a:pPr marL="0" indent="0">
              <a:buNone/>
              <a:defRPr/>
            </a:pPr>
            <a:endParaRPr lang="cs-CZ" sz="2400" dirty="0"/>
          </a:p>
          <a:p>
            <a:pPr marL="0" indent="0">
              <a:buNone/>
              <a:defRPr/>
            </a:pPr>
            <a:r>
              <a:rPr lang="cs-CZ" sz="2400" dirty="0"/>
              <a:t>Zisk	MD 431 		D 432 </a:t>
            </a:r>
          </a:p>
          <a:p>
            <a:pPr marL="0" indent="0">
              <a:buNone/>
              <a:defRPr/>
            </a:pPr>
            <a:r>
              <a:rPr lang="cs-CZ" sz="2400" dirty="0"/>
              <a:t>Ztráta	MD 432		D 431</a:t>
            </a:r>
          </a:p>
          <a:p>
            <a:pPr marL="0" indent="0">
              <a:buNone/>
              <a:defRPr/>
            </a:pPr>
            <a:endParaRPr lang="cs-CZ" sz="2400" dirty="0"/>
          </a:p>
          <a:p>
            <a:pPr marL="0" indent="0">
              <a:buNone/>
              <a:defRPr/>
            </a:pPr>
            <a:r>
              <a:rPr lang="cs-CZ" sz="2400" dirty="0"/>
              <a:t>Účet 431 Výsledek hospodaření ve schvalovacím období</a:t>
            </a:r>
          </a:p>
          <a:p>
            <a:pPr marL="0" indent="0">
              <a:buNone/>
              <a:defRPr/>
            </a:pPr>
            <a:r>
              <a:rPr lang="cs-CZ" sz="2400" dirty="0"/>
              <a:t>Účet 432 Výsledek hospodaření předcházejících účetních období</a:t>
            </a:r>
          </a:p>
          <a:p>
            <a:pPr marL="0" indent="0">
              <a:buNone/>
              <a:defRPr/>
            </a:pPr>
            <a:endParaRPr lang="cs-CZ" sz="2400" dirty="0"/>
          </a:p>
          <a:p>
            <a:pPr marL="0" indent="0">
              <a:buNone/>
              <a:defRPr/>
            </a:pPr>
            <a:endParaRPr lang="cs-CZ" dirty="0"/>
          </a:p>
          <a:p>
            <a:pPr marL="0" indent="0">
              <a:buNone/>
              <a:defRPr/>
            </a:pPr>
            <a:endParaRPr lang="cs-CZ" sz="2400" dirty="0"/>
          </a:p>
          <a:p>
            <a:pPr>
              <a:defRPr/>
            </a:pPr>
            <a:endParaRPr lang="cs-CZ" altLang="cs-CZ" sz="2400" dirty="0"/>
          </a:p>
        </p:txBody>
      </p:sp>
      <p:sp>
        <p:nvSpPr>
          <p:cNvPr id="29700" name="Zástupný symbol pro číslo snímku 1">
            <a:extLst>
              <a:ext uri="{FF2B5EF4-FFF2-40B4-BE49-F238E27FC236}">
                <a16:creationId xmlns:a16="http://schemas.microsoft.com/office/drawing/2014/main" id="{7132A0ED-F271-A7E8-ADCD-7E2F7B3E6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3227AA2-6CB2-49DE-B763-9E9521530217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26</a:t>
            </a:fld>
            <a:endParaRPr lang="cs-CZ" altLang="cs-CZ" sz="14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>
            <a:extLst>
              <a:ext uri="{FF2B5EF4-FFF2-40B4-BE49-F238E27FC236}">
                <a16:creationId xmlns:a16="http://schemas.microsoft.com/office/drawing/2014/main" id="{153B7785-E15C-8FB9-3EFA-D3DCC75813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0723" name="Zástupný symbol pro obsah 2">
            <a:extLst>
              <a:ext uri="{FF2B5EF4-FFF2-40B4-BE49-F238E27FC236}">
                <a16:creationId xmlns:a16="http://schemas.microsoft.com/office/drawing/2014/main" id="{87A1DCDE-F04A-F691-7530-FB8D2A0C47A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altLang="cs-CZ" sz="2300" dirty="0"/>
              <a:t>1. DAŇOVÉ PŘÍJMY</a:t>
            </a:r>
          </a:p>
          <a:p>
            <a:pPr marL="0" indent="0">
              <a:buNone/>
            </a:pPr>
            <a:r>
              <a:rPr lang="cs-CZ" altLang="cs-CZ" sz="2300" dirty="0"/>
              <a:t>2. ÚČELOVÉ ZNAKY</a:t>
            </a:r>
          </a:p>
          <a:p>
            <a:pPr marL="0" indent="0">
              <a:buNone/>
            </a:pPr>
            <a:r>
              <a:rPr lang="cs-CZ" altLang="cs-CZ" sz="2300" dirty="0"/>
              <a:t>3. IDENTIFIKÁTORY</a:t>
            </a:r>
          </a:p>
          <a:p>
            <a:pPr marL="0" indent="0">
              <a:buNone/>
            </a:pPr>
            <a:r>
              <a:rPr lang="cs-CZ" altLang="cs-CZ" sz="2300" dirty="0"/>
              <a:t>4. VYÚČTOVÁNÍ DOTACE NA VOLBY</a:t>
            </a:r>
          </a:p>
          <a:p>
            <a:pPr marL="0" indent="0">
              <a:buNone/>
            </a:pPr>
            <a:r>
              <a:rPr lang="cs-CZ" altLang="cs-CZ" sz="2300" dirty="0"/>
              <a:t>5. DOHADNÝ ÚČET</a:t>
            </a:r>
          </a:p>
          <a:p>
            <a:pPr marL="0" indent="0">
              <a:buNone/>
            </a:pPr>
            <a:r>
              <a:rPr lang="cs-CZ" altLang="cs-CZ" sz="2300" dirty="0"/>
              <a:t>6. ODDĚLENÁ ROZPOČTOVÁ POKLADNA</a:t>
            </a:r>
          </a:p>
          <a:p>
            <a:pPr marL="0" indent="0">
              <a:buNone/>
            </a:pPr>
            <a:r>
              <a:rPr lang="cs-CZ" altLang="cs-CZ" sz="2300" dirty="0"/>
              <a:t>7. TERMÍNY ÚČETNÍCH ZÁVĚREK</a:t>
            </a:r>
          </a:p>
          <a:p>
            <a:pPr marL="0" indent="0">
              <a:buNone/>
            </a:pPr>
            <a:r>
              <a:rPr lang="cs-CZ" altLang="cs-CZ" sz="2300" dirty="0"/>
              <a:t>8. AUTOMAT</a:t>
            </a:r>
          </a:p>
          <a:p>
            <a:pPr marL="0" indent="0">
              <a:buNone/>
            </a:pPr>
            <a:endParaRPr lang="cs-CZ" altLang="cs-CZ" dirty="0"/>
          </a:p>
        </p:txBody>
      </p:sp>
      <p:sp>
        <p:nvSpPr>
          <p:cNvPr id="30724" name="Zástupný symbol pro číslo snímku 3">
            <a:extLst>
              <a:ext uri="{FF2B5EF4-FFF2-40B4-BE49-F238E27FC236}">
                <a16:creationId xmlns:a16="http://schemas.microsoft.com/office/drawing/2014/main" id="{6496E351-E03A-6F28-0A85-EF74A8CE3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346675B-6D29-4F38-8582-69811793B442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27</a:t>
            </a:fld>
            <a:endParaRPr lang="cs-CZ" altLang="cs-CZ" sz="14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>
            <a:extLst>
              <a:ext uri="{FF2B5EF4-FFF2-40B4-BE49-F238E27FC236}">
                <a16:creationId xmlns:a16="http://schemas.microsoft.com/office/drawing/2014/main" id="{B7B1C79B-AE58-3D65-FC3B-D87EE7369D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1747" name="Zástupný symbol pro obsah 2">
            <a:extLst>
              <a:ext uri="{FF2B5EF4-FFF2-40B4-BE49-F238E27FC236}">
                <a16:creationId xmlns:a16="http://schemas.microsoft.com/office/drawing/2014/main" id="{39470C8D-812D-F681-4F02-93FAEF5EC19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altLang="cs-CZ" sz="2400" b="1" dirty="0"/>
              <a:t>1. Daňové příjmy</a:t>
            </a:r>
          </a:p>
          <a:p>
            <a:pPr marL="0" indent="0">
              <a:buNone/>
            </a:pPr>
            <a:endParaRPr lang="cs-CZ" altLang="cs-CZ" sz="2400" dirty="0"/>
          </a:p>
          <a:p>
            <a:pPr marL="0" indent="0" algn="just">
              <a:buNone/>
            </a:pPr>
            <a:r>
              <a:rPr lang="cs-CZ" altLang="cs-CZ" sz="2400" dirty="0"/>
              <a:t>CSÚIS –  kontrola na daňové příjmy </a:t>
            </a:r>
          </a:p>
          <a:p>
            <a:pPr marL="0" indent="0" algn="just">
              <a:buNone/>
            </a:pPr>
            <a:r>
              <a:rPr lang="cs-CZ" altLang="cs-CZ" sz="2400" dirty="0"/>
              <a:t>Výkaz Fin 2-12M – čeká na data z GFŘ</a:t>
            </a:r>
          </a:p>
          <a:p>
            <a:pPr marL="0" indent="0" algn="just">
              <a:buNone/>
            </a:pPr>
            <a:r>
              <a:rPr lang="cs-CZ" altLang="cs-CZ" sz="2400" dirty="0"/>
              <a:t>Kontrola zatřídění přijatých daní z GFŘ na správné položky rozpočtové skladby – informace do inboxu – chybná EVK</a:t>
            </a:r>
          </a:p>
          <a:p>
            <a:pPr marL="0" indent="0" algn="just">
              <a:buNone/>
            </a:pPr>
            <a:endParaRPr lang="cs-CZ" altLang="cs-CZ" sz="2400" dirty="0"/>
          </a:p>
          <a:p>
            <a:pPr marL="0" indent="0" algn="just">
              <a:buNone/>
            </a:pPr>
            <a:r>
              <a:rPr lang="cs-CZ" altLang="cs-CZ" sz="2400" dirty="0"/>
              <a:t>Rozpočtovou položku určuje předčíslí účtu – viz tabulka</a:t>
            </a:r>
          </a:p>
          <a:p>
            <a:pPr marL="0" indent="0">
              <a:buNone/>
            </a:pPr>
            <a:endParaRPr lang="cs-CZ" altLang="cs-CZ" sz="2400" dirty="0"/>
          </a:p>
        </p:txBody>
      </p:sp>
      <p:sp>
        <p:nvSpPr>
          <p:cNvPr id="31748" name="Zástupný symbol pro číslo snímku 3">
            <a:extLst>
              <a:ext uri="{FF2B5EF4-FFF2-40B4-BE49-F238E27FC236}">
                <a16:creationId xmlns:a16="http://schemas.microsoft.com/office/drawing/2014/main" id="{EE9F8AE1-768C-F5C3-3DA1-724EE47E1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BC249C2-B007-420E-A0B6-661D7C44D030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28</a:t>
            </a:fld>
            <a:endParaRPr lang="cs-CZ" altLang="cs-CZ" sz="14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>
            <a:extLst>
              <a:ext uri="{FF2B5EF4-FFF2-40B4-BE49-F238E27FC236}">
                <a16:creationId xmlns:a16="http://schemas.microsoft.com/office/drawing/2014/main" id="{045F2996-1AEB-EDA5-FB6F-F5F8ED0371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3CD683C-B31B-1D48-D086-C78C1F33C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sz="2400" dirty="0"/>
              <a:t>Daňové příjmy obcí – předčíslí účtů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32772" name="Zástupný symbol pro číslo snímku 3">
            <a:extLst>
              <a:ext uri="{FF2B5EF4-FFF2-40B4-BE49-F238E27FC236}">
                <a16:creationId xmlns:a16="http://schemas.microsoft.com/office/drawing/2014/main" id="{DA770AE7-7A68-08B5-CCAF-F66FFB9A6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BCC97A3-EC16-40DB-A893-3A8C4DF00464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29</a:t>
            </a:fld>
            <a:endParaRPr lang="cs-CZ" altLang="cs-CZ" sz="1400"/>
          </a:p>
        </p:txBody>
      </p:sp>
      <p:sp>
        <p:nvSpPr>
          <p:cNvPr id="32773" name="Rectangle 1">
            <a:extLst>
              <a:ext uri="{FF2B5EF4-FFF2-40B4-BE49-F238E27FC236}">
                <a16:creationId xmlns:a16="http://schemas.microsoft.com/office/drawing/2014/main" id="{827B08FE-8062-C340-B83D-87F059DB61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654643"/>
            <a:ext cx="164510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1415" bIns="0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781A9587-DC2A-B3C0-2296-5795C4F21C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081659"/>
              </p:ext>
            </p:extLst>
          </p:nvPr>
        </p:nvGraphicFramePr>
        <p:xfrm>
          <a:off x="1002710" y="2741613"/>
          <a:ext cx="9727494" cy="2978054"/>
        </p:xfrm>
        <a:graphic>
          <a:graphicData uri="http://schemas.openxmlformats.org/drawingml/2006/table">
            <a:tbl>
              <a:tblPr/>
              <a:tblGrid>
                <a:gridCol w="311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29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05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56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84598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Daňový příjem obcí</a:t>
                      </a:r>
                      <a:endParaRPr kumimoji="0" lang="cs-CZ" altLang="cs-CZ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PBÚ</a:t>
                      </a:r>
                      <a:endParaRPr kumimoji="0" lang="cs-CZ" altLang="cs-CZ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indent="4492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44926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Pol. rozpočtové skladby</a:t>
                      </a:r>
                      <a:endParaRPr kumimoji="0" lang="cs-CZ" altLang="cs-CZ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182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Daň z přidané hodnoty</a:t>
                      </a:r>
                      <a:endParaRPr kumimoji="0" lang="cs-CZ" altLang="cs-CZ" sz="1100" b="1" i="0" u="none" strike="noStrike" cap="none" normalizeH="0" baseline="0">
                        <a:ln>
                          <a:noFill/>
                        </a:ln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1679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1211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215900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182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Daň z příjmů právnických osob</a:t>
                      </a:r>
                      <a:endParaRPr kumimoji="0" lang="cs-CZ" altLang="cs-CZ" sz="1100" b="1" i="0" u="none" strike="noStrike" cap="none" normalizeH="0" baseline="0">
                        <a:ln>
                          <a:noFill/>
                        </a:ln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641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1121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215900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182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Daň z příjmů fyzických osob</a:t>
                      </a:r>
                      <a:endParaRPr kumimoji="0" lang="cs-CZ" altLang="cs-CZ" sz="1100" b="1" i="0" u="none" strike="noStrike" cap="none" normalizeH="0" baseline="0">
                        <a:ln>
                          <a:noFill/>
                        </a:ln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215900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182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  v tom: daň z příjmů fyzických osob vybíraná zvl. sazbou</a:t>
                      </a:r>
                      <a:endParaRPr kumimoji="0" lang="cs-CZ" altLang="cs-CZ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1660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1113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215900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1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kumimoji="0" lang="cs-CZ" altLang="cs-CZ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daň z příjmů fyzických osob placená poplatníky 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1652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1112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215900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91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kumimoji="0" lang="cs-CZ" altLang="cs-CZ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daň z příjmů fyzických osob placená plátci (závislá – sdílená)</a:t>
                      </a:r>
                      <a:endParaRPr kumimoji="0" lang="cs-CZ" altLang="cs-CZ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2612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1111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215900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1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kumimoji="0" lang="cs-CZ" altLang="cs-CZ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daň z příjmů fyzických osob placená plátci (závislá – 1,5 % motivace)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4634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1111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215900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182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Daň z nemovitých věcí </a:t>
                      </a:r>
                      <a:endParaRPr kumimoji="0" lang="cs-CZ" altLang="cs-CZ" sz="1100" b="1" i="0" u="none" strike="noStrike" cap="none" normalizeH="0" baseline="0">
                        <a:ln>
                          <a:noFill/>
                        </a:ln>
                        <a:solidFill>
                          <a:srgbClr val="2E74B5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633</a:t>
                      </a:r>
                      <a:endParaRPr kumimoji="0" lang="cs-CZ" altLang="cs-CZ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1511</a:t>
                      </a:r>
                      <a:endParaRPr kumimoji="0" lang="cs-CZ" altLang="cs-CZ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215900" marT="9514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2820" name="Rectangle 67">
            <a:extLst>
              <a:ext uri="{FF2B5EF4-FFF2-40B4-BE49-F238E27FC236}">
                <a16:creationId xmlns:a16="http://schemas.microsoft.com/office/drawing/2014/main" id="{AE3F23D1-5C6D-F7CB-2420-0E64D9672C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1" y="2279144"/>
            <a:ext cx="184731" cy="302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25392" bIns="0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adpis 1">
            <a:extLst>
              <a:ext uri="{FF2B5EF4-FFF2-40B4-BE49-F238E27FC236}">
                <a16:creationId xmlns:a16="http://schemas.microsoft.com/office/drawing/2014/main" id="{9843C4C3-6881-F0A4-AB7B-C992BC2E7E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3841" name="Zástupný symbol pro číslo snímku 3">
            <a:extLst>
              <a:ext uri="{FF2B5EF4-FFF2-40B4-BE49-F238E27FC236}">
                <a16:creationId xmlns:a16="http://schemas.microsoft.com/office/drawing/2014/main" id="{4D5E0156-904F-1CC7-DC88-3759CA433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4D44D81-73DF-45B9-A58B-331C04B03304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30</a:t>
            </a:fld>
            <a:endParaRPr lang="cs-CZ" altLang="cs-CZ" sz="1400"/>
          </a:p>
        </p:txBody>
      </p:sp>
      <p:sp>
        <p:nvSpPr>
          <p:cNvPr id="33843" name="Rectangle 1">
            <a:extLst>
              <a:ext uri="{FF2B5EF4-FFF2-40B4-BE49-F238E27FC236}">
                <a16:creationId xmlns:a16="http://schemas.microsoft.com/office/drawing/2014/main" id="{529A1C66-92CB-03C7-1FCF-FFDB09BD5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77281"/>
            <a:ext cx="184731" cy="302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25392" bIns="0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EAFBB49F-D3E0-2F83-6FC4-BB33A898AE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9045" y="2118050"/>
            <a:ext cx="9507894" cy="38070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adpis 1">
            <a:extLst>
              <a:ext uri="{FF2B5EF4-FFF2-40B4-BE49-F238E27FC236}">
                <a16:creationId xmlns:a16="http://schemas.microsoft.com/office/drawing/2014/main" id="{C4882A02-FBC6-74E7-4312-CEB1BEC488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4819" name="Zástupný symbol pro obsah 2">
            <a:extLst>
              <a:ext uri="{FF2B5EF4-FFF2-40B4-BE49-F238E27FC236}">
                <a16:creationId xmlns:a16="http://schemas.microsoft.com/office/drawing/2014/main" id="{F889D470-B06E-608E-8A02-1AC38062E42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2038423"/>
            <a:ext cx="10515600" cy="4092377"/>
          </a:xfrm>
        </p:spPr>
        <p:txBody>
          <a:bodyPr/>
          <a:lstStyle/>
          <a:p>
            <a:pPr marL="0" indent="0">
              <a:buNone/>
            </a:pPr>
            <a:r>
              <a:rPr lang="cs-CZ" altLang="cs-CZ" sz="2400" b="1" dirty="0"/>
              <a:t>Předčíslí celních úřadů pro převody sdílených daní a pokut obcím</a:t>
            </a:r>
            <a:endParaRPr lang="cs-CZ" altLang="cs-CZ" sz="2400" dirty="0"/>
          </a:p>
          <a:p>
            <a:pPr marL="0" indent="0">
              <a:buNone/>
            </a:pPr>
            <a:r>
              <a:rPr lang="cs-CZ" altLang="cs-CZ" sz="2400" dirty="0"/>
              <a:t> </a:t>
            </a:r>
          </a:p>
          <a:p>
            <a:pPr marL="0" indent="0">
              <a:buNone/>
            </a:pPr>
            <a:endParaRPr lang="cs-CZ" altLang="cs-CZ" sz="2400" dirty="0"/>
          </a:p>
        </p:txBody>
      </p:sp>
      <p:sp>
        <p:nvSpPr>
          <p:cNvPr id="34820" name="Zástupný symbol pro číslo snímku 3">
            <a:extLst>
              <a:ext uri="{FF2B5EF4-FFF2-40B4-BE49-F238E27FC236}">
                <a16:creationId xmlns:a16="http://schemas.microsoft.com/office/drawing/2014/main" id="{AB96C651-CC13-3E02-71DB-F601096BB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0A304AF-7282-456F-9FFB-FFE672EAB970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31</a:t>
            </a:fld>
            <a:endParaRPr lang="cs-CZ" altLang="cs-CZ" sz="1400"/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F946E37D-5CA7-2251-A30B-6435B699FE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337458"/>
              </p:ext>
            </p:extLst>
          </p:nvPr>
        </p:nvGraphicFramePr>
        <p:xfrm>
          <a:off x="1203649" y="2519238"/>
          <a:ext cx="8473751" cy="3489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9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26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5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59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67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Předčíslí celní­ho úřadu pro převod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Název platby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Položka RS pro příjem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Paragraf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67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676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Příjem z odvodů za odnětí půdy ze zemědělského půdního fondu do rozpočtu obcí 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1334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bez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5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1636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Příjem z poplatku za odnětí pozemku podle lesního zákona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1335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bez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45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1601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Převod pokut za porušení OZP – ROB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2212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1069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91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6656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Příjem z poplatků za ukládání odpadů na skládku do rozpočtu obcí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1333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bez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1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9638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Převod pokut dle z.č.149/2003Sb. </a:t>
                      </a:r>
                      <a:r>
                        <a:rPr lang="cs-CZ" sz="1100" kern="100" dirty="0" err="1">
                          <a:effectLst/>
                        </a:rPr>
                        <a:t>reprod</a:t>
                      </a:r>
                      <a:r>
                        <a:rPr lang="cs-CZ" sz="1100" kern="100" dirty="0">
                          <a:effectLst/>
                        </a:rPr>
                        <a:t>. materiál dřevin – ROB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2212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1031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285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1695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Převod pokut za porušení předpisů k ochra­ně životního prostředí – ROB </a:t>
                      </a:r>
                      <a:endParaRPr lang="cs-CZ" sz="1200" kern="100" dirty="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>
                          <a:effectLst/>
                        </a:rPr>
                        <a:t>2212 </a:t>
                      </a:r>
                      <a:endParaRPr lang="cs-CZ" sz="1200" kern="100">
                        <a:effectLst/>
                        <a:latin typeface="Minion Pro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100" kern="100" dirty="0">
                          <a:effectLst/>
                        </a:rPr>
                        <a:t>3769</a:t>
                      </a:r>
                      <a:endParaRPr lang="cs-CZ" sz="1200" kern="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kern="100" dirty="0">
                          <a:effectLst/>
                        </a:rPr>
                        <a:t> </a:t>
                      </a:r>
                      <a:endParaRPr lang="cs-CZ" sz="1200" kern="100" dirty="0">
                        <a:solidFill>
                          <a:srgbClr val="000000"/>
                        </a:solidFill>
                        <a:effectLst/>
                        <a:latin typeface="Minion Pro"/>
                        <a:ea typeface="Calibri" panose="020F0502020204030204" pitchFamily="34" charset="0"/>
                        <a:cs typeface="Minion Pro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adpis 1">
            <a:extLst>
              <a:ext uri="{FF2B5EF4-FFF2-40B4-BE49-F238E27FC236}">
                <a16:creationId xmlns:a16="http://schemas.microsoft.com/office/drawing/2014/main" id="{F7357641-6552-E33B-1F3D-3D0D24CB58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000" dirty="0"/>
              <a:t>           </a:t>
            </a:r>
            <a:r>
              <a:rPr lang="cs-CZ" altLang="cs-CZ" sz="3600" dirty="0"/>
              <a:t>NEJČASTĚJŠÍ DOTAZY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075D5BF-FD2C-21B3-9402-FD2BFAB503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sz="2400" b="1" dirty="0"/>
              <a:t>2. Účelové znaky</a:t>
            </a:r>
          </a:p>
          <a:p>
            <a:pPr marL="0" indent="0">
              <a:buNone/>
              <a:defRPr/>
            </a:pPr>
            <a:endParaRPr lang="cs-CZ" sz="2400" b="1" dirty="0"/>
          </a:p>
          <a:p>
            <a:pPr marL="0" indent="0">
              <a:buNone/>
              <a:defRPr/>
            </a:pPr>
            <a:r>
              <a:rPr lang="cs-CZ" sz="2400" dirty="0"/>
              <a:t>Číselník účelových znaků lze najít na stránkách MFČR:</a:t>
            </a:r>
          </a:p>
          <a:p>
            <a:pPr>
              <a:defRPr/>
            </a:pPr>
            <a:r>
              <a:rPr lang="cs-CZ" dirty="0"/>
              <a:t> </a:t>
            </a:r>
            <a:r>
              <a:rPr lang="cs-CZ" sz="2400" dirty="0">
                <a:hlinkClick r:id="rId2"/>
              </a:rPr>
              <a:t>https://www.mfcr.cz/cs/ministerstvo/informacni-systemy/ciselnik-ucelovych-znaku</a:t>
            </a:r>
            <a:endParaRPr lang="cs-CZ" sz="2400" dirty="0"/>
          </a:p>
          <a:p>
            <a:pPr marL="0" indent="0">
              <a:buNone/>
              <a:defRPr/>
            </a:pPr>
            <a:r>
              <a:rPr lang="cs-CZ" sz="2400" dirty="0"/>
              <a:t> </a:t>
            </a:r>
          </a:p>
          <a:p>
            <a:pPr>
              <a:defRPr/>
            </a:pPr>
            <a:endParaRPr lang="cs-CZ" sz="2400" dirty="0"/>
          </a:p>
        </p:txBody>
      </p:sp>
      <p:sp>
        <p:nvSpPr>
          <p:cNvPr id="36868" name="Zástupný symbol pro číslo snímku 3">
            <a:extLst>
              <a:ext uri="{FF2B5EF4-FFF2-40B4-BE49-F238E27FC236}">
                <a16:creationId xmlns:a16="http://schemas.microsoft.com/office/drawing/2014/main" id="{8D8F84C8-D73C-BA16-A402-BFEEA532A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45CA82A-E24B-4808-81B1-7BD041DB5DF5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32</a:t>
            </a:fld>
            <a:endParaRPr lang="cs-CZ" altLang="cs-CZ" sz="14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adpis 1">
            <a:extLst>
              <a:ext uri="{FF2B5EF4-FFF2-40B4-BE49-F238E27FC236}">
                <a16:creationId xmlns:a16="http://schemas.microsoft.com/office/drawing/2014/main" id="{3769CEFD-EE3C-9C14-2651-C63D5D911D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58C37C4-6845-4584-2390-4EA2B8A19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dirty="0"/>
              <a:t>Použití rozpočtové skladby:</a:t>
            </a:r>
          </a:p>
          <a:p>
            <a:pPr marL="0" indent="0">
              <a:buNone/>
              <a:defRPr/>
            </a:pPr>
            <a:r>
              <a:rPr lang="cs-CZ" dirty="0"/>
              <a:t>4111 a 4211		ÚZ 98xxx</a:t>
            </a:r>
          </a:p>
          <a:p>
            <a:pPr marL="0" indent="0">
              <a:buNone/>
              <a:defRPr/>
            </a:pPr>
            <a:r>
              <a:rPr lang="cs-CZ" dirty="0"/>
              <a:t>4123 a 4223		ÚZ 82xxx až 88xxx</a:t>
            </a:r>
          </a:p>
          <a:p>
            <a:pPr marL="0" indent="0">
              <a:buNone/>
              <a:defRPr/>
            </a:pPr>
            <a:r>
              <a:rPr lang="cs-CZ" dirty="0"/>
              <a:t>4113 a 4213		ÚZ 89xxx až 94xxx</a:t>
            </a:r>
          </a:p>
          <a:p>
            <a:pPr marL="0" indent="0">
              <a:buNone/>
              <a:defRPr/>
            </a:pPr>
            <a:r>
              <a:rPr lang="cs-CZ" dirty="0"/>
              <a:t>4118 a 4218		ÚZ 95xxx</a:t>
            </a:r>
          </a:p>
          <a:p>
            <a:pPr marL="0" indent="0">
              <a:buNone/>
              <a:defRPr/>
            </a:pPr>
            <a:r>
              <a:rPr lang="cs-CZ" dirty="0"/>
              <a:t>4160 a 4240		ÚZ 97xxx</a:t>
            </a:r>
          </a:p>
          <a:p>
            <a:pPr marL="0" indent="0">
              <a:buNone/>
              <a:defRPr/>
            </a:pPr>
            <a:r>
              <a:rPr lang="cs-CZ" dirty="0"/>
              <a:t>4116 a 4216		všechny ostatní UZ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37892" name="Zástupný symbol pro číslo snímku 3">
            <a:extLst>
              <a:ext uri="{FF2B5EF4-FFF2-40B4-BE49-F238E27FC236}">
                <a16:creationId xmlns:a16="http://schemas.microsoft.com/office/drawing/2014/main" id="{C5023520-0B2B-FAF3-4C09-58F2F546CA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442BEA9-D917-4CDE-A6A9-94603666F8DB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33</a:t>
            </a:fld>
            <a:endParaRPr lang="cs-CZ" altLang="cs-CZ" sz="140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Nadpis 1">
            <a:extLst>
              <a:ext uri="{FF2B5EF4-FFF2-40B4-BE49-F238E27FC236}">
                <a16:creationId xmlns:a16="http://schemas.microsoft.com/office/drawing/2014/main" id="{7BDF0168-C700-CBF4-36BB-0B0E9F28E1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8915" name="Zástupný symbol pro obsah 2">
            <a:extLst>
              <a:ext uri="{FF2B5EF4-FFF2-40B4-BE49-F238E27FC236}">
                <a16:creationId xmlns:a16="http://schemas.microsoft.com/office/drawing/2014/main" id="{C37DCE5C-89BC-C73B-A789-409003B8F94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altLang="cs-CZ" sz="2300" dirty="0"/>
              <a:t>Např.</a:t>
            </a:r>
          </a:p>
          <a:p>
            <a:pPr marL="0" indent="0" algn="just">
              <a:buNone/>
            </a:pPr>
            <a:r>
              <a:rPr lang="cs-CZ" altLang="cs-CZ" sz="2300" dirty="0"/>
              <a:t>U příjmu dotace z fondu(SFŽP, SZIF, SFDI, </a:t>
            </a:r>
            <a:r>
              <a:rPr lang="cs-CZ" altLang="cs-CZ" sz="2300" dirty="0" err="1"/>
              <a:t>Sf</a:t>
            </a:r>
            <a:r>
              <a:rPr lang="cs-CZ" altLang="cs-CZ" sz="2300" dirty="0"/>
              <a:t> podpory investic) – položka 4113,4213</a:t>
            </a:r>
          </a:p>
          <a:p>
            <a:pPr marL="0" indent="0" algn="just">
              <a:buNone/>
            </a:pPr>
            <a:r>
              <a:rPr lang="cs-CZ" altLang="cs-CZ" sz="2300" dirty="0"/>
              <a:t>U příjmu dotace z ministerstev – položka 4116,4216</a:t>
            </a:r>
          </a:p>
          <a:p>
            <a:pPr marL="0" indent="0" algn="just">
              <a:buNone/>
            </a:pPr>
            <a:r>
              <a:rPr lang="cs-CZ" altLang="cs-CZ" sz="2300" dirty="0"/>
              <a:t>U příjmu dotace ze všeobecné pokladní správy – položka 4111</a:t>
            </a:r>
          </a:p>
          <a:p>
            <a:pPr marL="0" indent="0" algn="just">
              <a:buNone/>
            </a:pPr>
            <a:endParaRPr lang="cs-CZ" altLang="cs-CZ" sz="2300" dirty="0"/>
          </a:p>
          <a:p>
            <a:pPr marL="0" indent="0" algn="just">
              <a:buNone/>
            </a:pPr>
            <a:r>
              <a:rPr lang="cs-CZ" altLang="cs-CZ" sz="2300" dirty="0"/>
              <a:t>Kontrolu účelových znaků provádíme v CSÚIS zpětně, až na základě poskytnutých podkladů z ministerstev.</a:t>
            </a:r>
          </a:p>
          <a:p>
            <a:pPr marL="0" indent="0" algn="just">
              <a:buNone/>
            </a:pPr>
            <a:r>
              <a:rPr lang="cs-CZ" altLang="cs-CZ" sz="2300" dirty="0"/>
              <a:t>Proto z naší strany nelze sdělit UZ dopředu.</a:t>
            </a:r>
          </a:p>
        </p:txBody>
      </p:sp>
      <p:sp>
        <p:nvSpPr>
          <p:cNvPr id="38916" name="Zástupný symbol pro číslo snímku 3">
            <a:extLst>
              <a:ext uri="{FF2B5EF4-FFF2-40B4-BE49-F238E27FC236}">
                <a16:creationId xmlns:a16="http://schemas.microsoft.com/office/drawing/2014/main" id="{494AE8E7-5404-8A2A-0DA9-62D053D40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F1A4431-379E-4615-93A6-80B11D3777FF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34</a:t>
            </a:fld>
            <a:endParaRPr lang="cs-CZ" altLang="cs-CZ" sz="14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Nadpis 1">
            <a:extLst>
              <a:ext uri="{FF2B5EF4-FFF2-40B4-BE49-F238E27FC236}">
                <a16:creationId xmlns:a16="http://schemas.microsoft.com/office/drawing/2014/main" id="{E72A7181-3F69-54AE-4D05-C21C3DD7A5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9939" name="Zástupný obsah 2">
            <a:extLst>
              <a:ext uri="{FF2B5EF4-FFF2-40B4-BE49-F238E27FC236}">
                <a16:creationId xmlns:a16="http://schemas.microsoft.com/office/drawing/2014/main" id="{836A9938-1644-5FA7-A44B-964903716DF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altLang="cs-CZ" sz="2000" b="1" dirty="0"/>
              <a:t>3. Identifikátory</a:t>
            </a:r>
          </a:p>
          <a:p>
            <a:pPr marL="0" indent="0">
              <a:buNone/>
            </a:pPr>
            <a:r>
              <a:rPr lang="cs-CZ" altLang="cs-CZ" sz="2000" dirty="0"/>
              <a:t>Položky, u kterých bylo za období 1-2/26 nejvíce rozdílů v uvedení identifikátoru partnera:</a:t>
            </a:r>
          </a:p>
          <a:p>
            <a:pPr marL="0" indent="0">
              <a:buNone/>
            </a:pPr>
            <a:endParaRPr lang="cs-CZ" altLang="cs-CZ" sz="2300" dirty="0"/>
          </a:p>
        </p:txBody>
      </p:sp>
      <p:sp>
        <p:nvSpPr>
          <p:cNvPr id="39940" name="Zástupný symbol pro číslo snímku 3">
            <a:extLst>
              <a:ext uri="{FF2B5EF4-FFF2-40B4-BE49-F238E27FC236}">
                <a16:creationId xmlns:a16="http://schemas.microsoft.com/office/drawing/2014/main" id="{D5A9BC28-4A8E-47FB-5F11-7436E1C57B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048FC4E-EAB9-4078-883A-813896FC2EDD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35</a:t>
            </a:fld>
            <a:endParaRPr lang="cs-CZ" altLang="cs-CZ" sz="1400"/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EF956099-D80D-9145-F85A-1113CCEE51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078466"/>
              </p:ext>
            </p:extLst>
          </p:nvPr>
        </p:nvGraphicFramePr>
        <p:xfrm>
          <a:off x="923730" y="3107094"/>
          <a:ext cx="10291665" cy="2855170"/>
        </p:xfrm>
        <a:graphic>
          <a:graphicData uri="http://schemas.openxmlformats.org/drawingml/2006/table">
            <a:tbl>
              <a:tblPr firstRow="1" firstCol="1" bandRow="1"/>
              <a:tblGrid>
                <a:gridCol w="3430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30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30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b="1" kern="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položka</a:t>
                      </a:r>
                      <a:endParaRPr lang="cs-CZ" sz="14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b="1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partner</a:t>
                      </a:r>
                      <a:endParaRPr lang="cs-CZ" sz="1400" kern="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b="1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partnera</a:t>
                      </a:r>
                      <a:endParaRPr lang="cs-CZ" sz="1400" kern="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Ministerstvo financí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00006947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Ministerstvo financí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00006947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4113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Státní fond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fondu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Ministerstvo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ministerstva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obec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obce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kraj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60609460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4129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DSO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DSO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4213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fond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fondu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55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ministerstvo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ministerstva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Nadpis 1">
            <a:extLst>
              <a:ext uri="{FF2B5EF4-FFF2-40B4-BE49-F238E27FC236}">
                <a16:creationId xmlns:a16="http://schemas.microsoft.com/office/drawing/2014/main" id="{927F51BA-944D-63F7-5F0C-24A1D4B45A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E3F1580-B734-9CDA-59FF-BBEFCBB359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altLang="cs-CZ" sz="2000" b="1" dirty="0"/>
              <a:t>3. Identifikátory</a:t>
            </a:r>
          </a:p>
          <a:p>
            <a:pPr marL="0" indent="0">
              <a:buNone/>
              <a:defRPr/>
            </a:pPr>
            <a:r>
              <a:rPr lang="cs-CZ" altLang="cs-CZ" sz="2000" dirty="0"/>
              <a:t>Položky, u kterých bylo za období 1-2/26 nejvíce rozdílů v uvedení identifikátoru partnera: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endParaRPr lang="cs-CZ" dirty="0"/>
          </a:p>
        </p:txBody>
      </p:sp>
      <p:sp>
        <p:nvSpPr>
          <p:cNvPr id="40964" name="Zástupný symbol pro číslo snímku 3">
            <a:extLst>
              <a:ext uri="{FF2B5EF4-FFF2-40B4-BE49-F238E27FC236}">
                <a16:creationId xmlns:a16="http://schemas.microsoft.com/office/drawing/2014/main" id="{DA551D14-561B-300D-FB68-6D1AD30EB0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5CEBC39-920E-4F5B-9C5B-7CADA6072BA8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36</a:t>
            </a:fld>
            <a:endParaRPr lang="cs-CZ" altLang="cs-CZ" sz="1400"/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506BCD97-6FE3-D9D3-CB9D-2700906EA9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861519"/>
              </p:ext>
            </p:extLst>
          </p:nvPr>
        </p:nvGraphicFramePr>
        <p:xfrm>
          <a:off x="933061" y="3097763"/>
          <a:ext cx="10179699" cy="3116428"/>
        </p:xfrm>
        <a:graphic>
          <a:graphicData uri="http://schemas.openxmlformats.org/drawingml/2006/table">
            <a:tbl>
              <a:tblPr firstRow="1" firstCol="1" bandRow="1"/>
              <a:tblGrid>
                <a:gridCol w="3393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3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32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5213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Nefinanční podnikatel-právnické osoby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s. r. o., a.s….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Fundace, ústavy, obecně prospěšné spol.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MAS, nadace…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spolky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spolku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Církve a náboženské společnosti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např. charita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5229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Neziskové a podobné organizace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organizace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5321,6341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Obec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obce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5239,6349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DSO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DSO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5331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Zřízená PO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PO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5339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Cizí PO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PO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5364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Poskytovatel (ministerstvo, průtokový transfer)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ministerstva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5366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kraj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IČ 60609460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0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549x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Ostatní neinv. transfery fyzickým osobám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400" kern="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Nadpis 1">
            <a:extLst>
              <a:ext uri="{FF2B5EF4-FFF2-40B4-BE49-F238E27FC236}">
                <a16:creationId xmlns:a16="http://schemas.microsoft.com/office/drawing/2014/main" id="{E0B0E7B1-83A1-DB24-6A21-5F56F70222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1718DC5-6CF9-572B-202D-A95F327027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altLang="cs-CZ" sz="2400" dirty="0"/>
              <a:t>4</a:t>
            </a:r>
            <a:r>
              <a:rPr lang="cs-CZ" altLang="cs-CZ" sz="2400" b="1" dirty="0"/>
              <a:t>. Vyúčtování dotace na volby ÚZ 98 187</a:t>
            </a:r>
          </a:p>
          <a:p>
            <a:pPr marL="0" indent="0">
              <a:buNone/>
              <a:defRPr/>
            </a:pPr>
            <a:endParaRPr lang="cs-CZ" altLang="cs-CZ" sz="1400" dirty="0">
              <a:solidFill>
                <a:schemeClr val="dk1"/>
              </a:solidFill>
            </a:endParaRPr>
          </a:p>
          <a:p>
            <a:pPr marL="0" indent="0">
              <a:buNone/>
              <a:defRPr/>
            </a:pPr>
            <a:endParaRPr lang="cs-CZ" altLang="cs-CZ" sz="1400" dirty="0">
              <a:solidFill>
                <a:schemeClr val="dk1"/>
              </a:solidFill>
            </a:endParaRPr>
          </a:p>
          <a:p>
            <a:pPr marL="0" indent="0">
              <a:buNone/>
              <a:defRPr/>
            </a:pPr>
            <a:endParaRPr lang="cs-CZ" altLang="cs-CZ" sz="1400" dirty="0">
              <a:solidFill>
                <a:schemeClr val="dk1"/>
              </a:solidFill>
            </a:endParaRPr>
          </a:p>
          <a:p>
            <a:pPr marL="0" indent="0">
              <a:buNone/>
              <a:defRPr/>
            </a:pPr>
            <a:endParaRPr lang="cs-CZ" altLang="cs-CZ" sz="4800" dirty="0"/>
          </a:p>
          <a:p>
            <a:pPr marL="0" indent="0">
              <a:buNone/>
              <a:defRPr/>
            </a:pPr>
            <a:endParaRPr lang="cs-CZ" altLang="cs-CZ" sz="2400" dirty="0"/>
          </a:p>
          <a:p>
            <a:pPr marL="0" indent="0">
              <a:buNone/>
              <a:defRPr/>
            </a:pPr>
            <a:endParaRPr lang="cs-CZ" sz="2400" dirty="0"/>
          </a:p>
        </p:txBody>
      </p:sp>
      <p:sp>
        <p:nvSpPr>
          <p:cNvPr id="41988" name="Zástupný symbol pro číslo snímku 3">
            <a:extLst>
              <a:ext uri="{FF2B5EF4-FFF2-40B4-BE49-F238E27FC236}">
                <a16:creationId xmlns:a16="http://schemas.microsoft.com/office/drawing/2014/main" id="{50FE5B50-F76B-5D77-8460-90B926637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E6BB88E-3A97-4608-9BC4-26549492D65E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37</a:t>
            </a:fld>
            <a:endParaRPr lang="cs-CZ" altLang="cs-CZ" sz="1400"/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84F03B8C-290D-CB7E-441C-FCDCA0E11B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832888"/>
              </p:ext>
            </p:extLst>
          </p:nvPr>
        </p:nvGraphicFramePr>
        <p:xfrm>
          <a:off x="989044" y="2765765"/>
          <a:ext cx="9619864" cy="922020"/>
        </p:xfrm>
        <a:graphic>
          <a:graphicData uri="http://schemas.openxmlformats.org/drawingml/2006/table">
            <a:tbl>
              <a:tblPr/>
              <a:tblGrid>
                <a:gridCol w="1007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7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70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9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2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70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70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709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0219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2317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21905"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effectLst/>
                          <a:latin typeface="Arial" panose="020B0604020202020204" pitchFamily="34" charset="0"/>
                        </a:rPr>
                        <a:t>Příjem transferu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9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SU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AU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položka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ZJ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UZ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Partner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MD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19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231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4111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98187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MF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90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374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A867805C-4FEA-5DDD-75E9-A84FB1C12E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608086"/>
              </p:ext>
            </p:extLst>
          </p:nvPr>
        </p:nvGraphicFramePr>
        <p:xfrm>
          <a:off x="989042" y="3902044"/>
          <a:ext cx="9619867" cy="1144905"/>
        </p:xfrm>
        <a:graphic>
          <a:graphicData uri="http://schemas.openxmlformats.org/drawingml/2006/table">
            <a:tbl>
              <a:tblPr/>
              <a:tblGrid>
                <a:gridCol w="1009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92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9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15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89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92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929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929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89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1467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32584">
                <a:tc gridSpan="10"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effectLst/>
                          <a:latin typeface="Arial" panose="020B0604020202020204" pitchFamily="34" charset="0"/>
                        </a:rPr>
                        <a:t>Tvorba dohadného účtu ve výši uznatelných výdajů k 31 .12. 2026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322"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322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SU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AU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položka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ZJ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UZ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MD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322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388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322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672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4EF086-0C34-B2BB-AA69-933FEFE4E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430205A-BCAE-2755-942B-156631966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">
              <a:buNone/>
            </a:pPr>
            <a:r>
              <a:rPr lang="cs-CZ" sz="2400" b="1" dirty="0"/>
              <a:t>Vyúčtování dotace v roce 2027 + vratka nevyčerpané dotace nebo příjem doplatku na dotaci</a:t>
            </a:r>
            <a:endParaRPr lang="cs-CZ" sz="2400" dirty="0"/>
          </a:p>
          <a:p>
            <a:pPr fontAlgn="b"/>
            <a:r>
              <a:rPr lang="cs-CZ" sz="2000" dirty="0"/>
              <a:t>a) Vyúčtování dotace (částka uznatelných výdajů z roku 2026 je menší než přijatá záloha)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600E9A1-B72E-71BD-892E-87EAA9075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1"/>
                </a:solidFill>
              </a:rPr>
              <a:pPr/>
              <a:t>38</a:t>
            </a:fld>
            <a:endParaRPr lang="cs-CZ">
              <a:solidFill>
                <a:schemeClr val="tx1"/>
              </a:solidFill>
            </a:endParaRPr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510C94CD-1F31-87A4-B09F-5C1D203443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513134"/>
              </p:ext>
            </p:extLst>
          </p:nvPr>
        </p:nvGraphicFramePr>
        <p:xfrm>
          <a:off x="1091682" y="3429000"/>
          <a:ext cx="9918438" cy="2272002"/>
        </p:xfrm>
        <a:graphic>
          <a:graphicData uri="http://schemas.openxmlformats.org/drawingml/2006/table">
            <a:tbl>
              <a:tblPr/>
              <a:tblGrid>
                <a:gridCol w="1037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72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72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59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91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372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372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372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917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5078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78667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86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SU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AU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položka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ZJ</a:t>
                      </a:r>
                      <a:endParaRPr lang="cs-CZ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UZ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MD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86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374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86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86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86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388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2874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Nadpis 1">
            <a:extLst>
              <a:ext uri="{FF2B5EF4-FFF2-40B4-BE49-F238E27FC236}">
                <a16:creationId xmlns:a16="http://schemas.microsoft.com/office/drawing/2014/main" id="{E11A761F-EEE7-5164-BC48-968BC55D49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graphicFrame>
        <p:nvGraphicFramePr>
          <p:cNvPr id="2" name="Zástupný obsah 1">
            <a:extLst>
              <a:ext uri="{FF2B5EF4-FFF2-40B4-BE49-F238E27FC236}">
                <a16:creationId xmlns:a16="http://schemas.microsoft.com/office/drawing/2014/main" id="{617E5A0B-7044-B7B7-9CFA-34A302A525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4897345"/>
              </p:ext>
            </p:extLst>
          </p:nvPr>
        </p:nvGraphicFramePr>
        <p:xfrm>
          <a:off x="838200" y="2268538"/>
          <a:ext cx="10515594" cy="1175385"/>
        </p:xfrm>
        <a:graphic>
          <a:graphicData uri="http://schemas.openxmlformats.org/drawingml/2006/table">
            <a:tbl>
              <a:tblPr/>
              <a:tblGrid>
                <a:gridCol w="11008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0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08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88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1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08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008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0086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8619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0913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07497"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chemeClr val="accent1"/>
                          </a:solidFill>
                          <a:effectLst/>
                          <a:latin typeface="+mn-lt"/>
                        </a:rPr>
                        <a:t>b) Vratka nevyčerpané části dotace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497">
                <a:tc gridSpan="10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49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SU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AU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položka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ZJ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UZ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Partner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MD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749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231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6402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5364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98187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MF</a:t>
                      </a:r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749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374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3065" name="Zástupný symbol pro číslo snímku 3">
            <a:extLst>
              <a:ext uri="{FF2B5EF4-FFF2-40B4-BE49-F238E27FC236}">
                <a16:creationId xmlns:a16="http://schemas.microsoft.com/office/drawing/2014/main" id="{7E4C2540-8297-E183-867F-EB69EDEB6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C8AD5F4-917F-4B01-877E-90C81A4769E0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39</a:t>
            </a:fld>
            <a:endParaRPr lang="cs-CZ" altLang="cs-CZ" sz="1400"/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B8EEF1E3-7C45-A6F6-81B2-0C46DE69CD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206402"/>
              </p:ext>
            </p:extLst>
          </p:nvPr>
        </p:nvGraphicFramePr>
        <p:xfrm>
          <a:off x="838200" y="3892550"/>
          <a:ext cx="10515600" cy="1743075"/>
        </p:xfrm>
        <a:graphic>
          <a:graphicData uri="http://schemas.openxmlformats.org/drawingml/2006/table">
            <a:tbl>
              <a:tblPr/>
              <a:tblGrid>
                <a:gridCol w="1103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3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08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26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32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032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0327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826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9984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61925">
                <a:tc gridSpan="10"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chemeClr val="accent1"/>
                          </a:solidFill>
                          <a:effectLst/>
                          <a:latin typeface="Arial" panose="020B0604020202020204" pitchFamily="34" charset="0"/>
                        </a:rPr>
                        <a:t>c) Vyúčtování dotace (částka uznatelných výdajů z roku 2026 je vyšší než přijatá dotace)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chemeClr val="accent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chemeClr val="accent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solidFill>
                          <a:schemeClr val="accent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chemeClr val="accent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chemeClr val="accent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solidFill>
                          <a:schemeClr val="accent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 gridSpan="6"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chemeClr val="accent1"/>
                          </a:solidFill>
                          <a:effectLst/>
                          <a:latin typeface="Arial" panose="020B0604020202020204" pitchFamily="34" charset="0"/>
                        </a:rPr>
                        <a:t>Ve výši přijaté zálohy na dotaci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SU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AU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položka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ZJ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UZ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MD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374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CF020C-6D04-565B-01B0-AB8733383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  <a:endParaRPr lang="cs-CZ" sz="360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8241B8-7100-2233-74ED-4D5652A85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40</a:t>
            </a:fld>
            <a:endParaRPr lang="cs-CZ"/>
          </a:p>
        </p:txBody>
      </p:sp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112AA8D2-0B67-CAB0-20B1-404F33E6ED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6237850"/>
              </p:ext>
            </p:extLst>
          </p:nvPr>
        </p:nvGraphicFramePr>
        <p:xfrm>
          <a:off x="749557" y="2268538"/>
          <a:ext cx="10111276" cy="1175385"/>
        </p:xfrm>
        <a:graphic>
          <a:graphicData uri="http://schemas.openxmlformats.org/drawingml/2006/table">
            <a:tbl>
              <a:tblPr/>
              <a:tblGrid>
                <a:gridCol w="1059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96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96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4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37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96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96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5969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437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713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61925">
                <a:tc gridSpan="9"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chemeClr val="accent1"/>
                          </a:solidFill>
                          <a:effectLst/>
                          <a:latin typeface="Arial" panose="020B0604020202020204" pitchFamily="34" charset="0"/>
                        </a:rPr>
                        <a:t>Ve výši uznatelných výdajů z dotace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25">
                <a:tc gridSpan="10"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SU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AU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položka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ZJ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UZ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MD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388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9728F878-7D74-0CA9-FFFC-DB1F8AD0DA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0976446"/>
              </p:ext>
            </p:extLst>
          </p:nvPr>
        </p:nvGraphicFramePr>
        <p:xfrm>
          <a:off x="749558" y="3907631"/>
          <a:ext cx="10111274" cy="1175385"/>
        </p:xfrm>
        <a:graphic>
          <a:graphicData uri="http://schemas.openxmlformats.org/drawingml/2006/table">
            <a:tbl>
              <a:tblPr/>
              <a:tblGrid>
                <a:gridCol w="1057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73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73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31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72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73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73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573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4724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692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61925">
                <a:tc gridSpan="3"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chemeClr val="accent1"/>
                          </a:solidFill>
                          <a:effectLst/>
                          <a:latin typeface="Arial" panose="020B0604020202020204" pitchFamily="34" charset="0"/>
                        </a:rPr>
                        <a:t>d) Příjem doplatku dotace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SU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AU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položka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ZJ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UZ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Partner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ORG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MD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>
                          <a:effectLst/>
                          <a:latin typeface="Arial" panose="020B0604020202020204" pitchFamily="34" charset="0"/>
                        </a:rPr>
                        <a:t>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231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4111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98187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1" i="0" u="none" strike="noStrike" dirty="0">
                          <a:effectLst/>
                          <a:latin typeface="Arial" panose="020B0604020202020204" pitchFamily="34" charset="0"/>
                        </a:rPr>
                        <a:t>MF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346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0xxx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b="0" i="0" u="none" strike="noStrike" dirty="0"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3406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Nadpis 1">
            <a:extLst>
              <a:ext uri="{FF2B5EF4-FFF2-40B4-BE49-F238E27FC236}">
                <a16:creationId xmlns:a16="http://schemas.microsoft.com/office/drawing/2014/main" id="{9C721A88-B300-9AAE-63CE-499C6FA4BB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44035" name="Zástupný obsah 2">
            <a:extLst>
              <a:ext uri="{FF2B5EF4-FFF2-40B4-BE49-F238E27FC236}">
                <a16:creationId xmlns:a16="http://schemas.microsoft.com/office/drawing/2014/main" id="{C5AE42FE-C93D-2595-105C-6CFE1184EFA6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altLang="cs-CZ" sz="2200" b="1" dirty="0"/>
              <a:t>5. Dohadný účet</a:t>
            </a:r>
          </a:p>
          <a:p>
            <a:pPr marL="0" indent="0" algn="just">
              <a:buNone/>
            </a:pPr>
            <a:r>
              <a:rPr lang="cs-CZ" altLang="cs-CZ" sz="2200" dirty="0"/>
              <a:t>Transfer je poskytován formou zálohy, vypořádání dotace bude v následujícím roce.</a:t>
            </a:r>
          </a:p>
          <a:p>
            <a:pPr marL="0" indent="0" algn="just">
              <a:buNone/>
            </a:pPr>
            <a:r>
              <a:rPr lang="cs-CZ" altLang="cs-CZ" sz="2200" dirty="0"/>
              <a:t>Máme-li v daném roce jakékoliv uznatelné náklady, musíme odhadnout výnosy na účtu 672(</a:t>
            </a:r>
            <a:r>
              <a:rPr lang="cs-CZ" altLang="cs-CZ" sz="2200" dirty="0" err="1"/>
              <a:t>neinvestice</a:t>
            </a:r>
            <a:r>
              <a:rPr lang="cs-CZ" altLang="cs-CZ" sz="2200" dirty="0"/>
              <a:t>) nebo transferu na majetek na účtu 403(investice) nejpozději k 31.12.:</a:t>
            </a:r>
          </a:p>
          <a:p>
            <a:pPr marL="0" indent="0" algn="just">
              <a:buNone/>
            </a:pPr>
            <a:r>
              <a:rPr lang="cs-CZ" altLang="cs-CZ" sz="2200" dirty="0"/>
              <a:t>388 0xxx/672 03xx </a:t>
            </a:r>
            <a:r>
              <a:rPr lang="cs-CZ" altLang="cs-CZ" sz="2200" dirty="0" err="1"/>
              <a:t>neinvestice</a:t>
            </a:r>
            <a:endParaRPr lang="cs-CZ" altLang="cs-CZ" sz="2200" dirty="0"/>
          </a:p>
          <a:p>
            <a:pPr marL="0" indent="0" algn="just">
              <a:buNone/>
            </a:pPr>
            <a:r>
              <a:rPr lang="cs-CZ" altLang="cs-CZ" sz="2200" dirty="0"/>
              <a:t>388 0xxx/403 03xx investice </a:t>
            </a:r>
          </a:p>
          <a:p>
            <a:pPr marL="0" indent="0" algn="just">
              <a:buNone/>
            </a:pPr>
            <a:r>
              <a:rPr lang="cs-CZ" altLang="cs-CZ" sz="2200" dirty="0"/>
              <a:t>Dohad musíme také zaúčtovat v případě, že je majetek zařazen do užívání dříve, než proběhne závěrečné vyúčtování.</a:t>
            </a:r>
          </a:p>
        </p:txBody>
      </p:sp>
      <p:sp>
        <p:nvSpPr>
          <p:cNvPr id="44036" name="Zástupný symbol pro číslo snímku 3">
            <a:extLst>
              <a:ext uri="{FF2B5EF4-FFF2-40B4-BE49-F238E27FC236}">
                <a16:creationId xmlns:a16="http://schemas.microsoft.com/office/drawing/2014/main" id="{D9CD1726-7D87-3D71-46C3-95133F0D8A1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E54D23A-44E7-429C-BCA3-61997C703F37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41</a:t>
            </a:fld>
            <a:endParaRPr lang="cs-CZ" altLang="cs-CZ" sz="140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Nadpis 1">
            <a:extLst>
              <a:ext uri="{FF2B5EF4-FFF2-40B4-BE49-F238E27FC236}">
                <a16:creationId xmlns:a16="http://schemas.microsoft.com/office/drawing/2014/main" id="{8F3C754A-1287-ECCB-AF57-25D5C01CE5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</a:p>
        </p:txBody>
      </p:sp>
      <p:sp>
        <p:nvSpPr>
          <p:cNvPr id="45059" name="Zástupný obsah 2">
            <a:extLst>
              <a:ext uri="{FF2B5EF4-FFF2-40B4-BE49-F238E27FC236}">
                <a16:creationId xmlns:a16="http://schemas.microsoft.com/office/drawing/2014/main" id="{EC502090-0CB4-62F2-66BA-F28823E60E3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altLang="cs-CZ" sz="2000" b="1" dirty="0"/>
              <a:t>6. Oddělená rozpočtová pokladna</a:t>
            </a:r>
            <a:endParaRPr lang="cs-CZ" altLang="cs-CZ" sz="2000" dirty="0"/>
          </a:p>
          <a:p>
            <a:pPr marL="0" indent="0" algn="just">
              <a:buNone/>
            </a:pPr>
            <a:r>
              <a:rPr lang="cs-CZ" altLang="cs-CZ" sz="1800" dirty="0"/>
              <a:t>Metodicky je umožněno použití rozpočtové skladby i u pokladny v hlavní činnosti.</a:t>
            </a:r>
          </a:p>
          <a:p>
            <a:pPr marL="0" indent="0" algn="just">
              <a:buNone/>
            </a:pPr>
            <a:r>
              <a:rPr lang="cs-CZ" altLang="cs-CZ" sz="1800" dirty="0"/>
              <a:t>Systém „oddělené pokladny“ lze zavést vždy jen na začátku roku, není možné v průběhu roku tento systém měnit.</a:t>
            </a:r>
          </a:p>
          <a:p>
            <a:pPr marL="0" indent="0" algn="just">
              <a:buNone/>
            </a:pPr>
            <a:r>
              <a:rPr lang="cs-CZ" altLang="cs-CZ" sz="1800" dirty="0"/>
              <a:t>Oddělená rozpočtová pokladna může na konci roku vykazovat zůstatek, není nutné odvádět její zůstatek na běžný účet a není možné její nulování přes pol. 8901.</a:t>
            </a:r>
          </a:p>
          <a:p>
            <a:pPr marL="0" indent="0" algn="just">
              <a:buNone/>
            </a:pPr>
            <a:r>
              <a:rPr lang="cs-CZ" altLang="cs-CZ" sz="1800" dirty="0"/>
              <a:t>Pro převody finančních prostředků z a do pokladny byly zavedeny položky:</a:t>
            </a:r>
          </a:p>
          <a:p>
            <a:pPr marL="0" indent="0" algn="just">
              <a:buNone/>
            </a:pPr>
            <a:r>
              <a:rPr lang="cs-CZ" altLang="cs-CZ" sz="1800" dirty="0"/>
              <a:t>4138 – Převody z vlastní pokladny – pro převody hotovosti z pokladny na bankovní účet</a:t>
            </a:r>
          </a:p>
          <a:p>
            <a:pPr marL="0" indent="0" algn="just">
              <a:buNone/>
            </a:pPr>
            <a:r>
              <a:rPr lang="cs-CZ" altLang="cs-CZ" sz="1800" dirty="0"/>
              <a:t>5348 - Převody do vlastní pokladny – pro převody finančních prostředků z bankovního účtu pokladny</a:t>
            </a:r>
          </a:p>
          <a:p>
            <a:pPr marL="0" indent="0" algn="just">
              <a:buNone/>
            </a:pPr>
            <a:r>
              <a:rPr lang="cs-CZ" altLang="cs-CZ" sz="1800" dirty="0"/>
              <a:t>Účtování pokladny s rozpočtovou skladbou zjednoduší účtování o pokladně. Nepoužívá se proúčtování přes položku 5182.</a:t>
            </a:r>
          </a:p>
          <a:p>
            <a:pPr marL="0" indent="0">
              <a:buNone/>
            </a:pPr>
            <a:endParaRPr lang="cs-CZ" altLang="cs-CZ" sz="1200" dirty="0"/>
          </a:p>
        </p:txBody>
      </p:sp>
      <p:sp>
        <p:nvSpPr>
          <p:cNvPr id="45060" name="Zástupný symbol pro číslo snímku 3">
            <a:extLst>
              <a:ext uri="{FF2B5EF4-FFF2-40B4-BE49-F238E27FC236}">
                <a16:creationId xmlns:a16="http://schemas.microsoft.com/office/drawing/2014/main" id="{7088F88F-D1E3-6BAC-C398-BCE33DCBE8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DFAC0DD-AA6F-4FD0-B905-8EAC61692446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42</a:t>
            </a:fld>
            <a:endParaRPr lang="cs-CZ" altLang="cs-CZ" sz="140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22965C-AD0B-A39D-E4DF-7B05FF3A1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NEJČASTĚJŠÍ DOTAZY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4BB963F-BC6D-1AA2-B8EC-FD0E117458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Klasické pojetí pokladny s položkou 5182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Zůstatek v pokladně k 31.12.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Zůstatek na účtu 261- Pokladna může být, převede se do dalšího roku.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Zůstatek na položce 5182 - pro převedení do dalšího roku můžeme využít tzv. technický zápis: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k 31.12.:			               k 1.1.následujícího roku: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231 6171 5182   - DAL		231 6171 5182 + DAL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231          8901   +DAL		231          8901 - DAL	</a:t>
            </a:r>
            <a:endParaRPr lang="cs-CZ" sz="1800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E77A70-96A2-E927-D5E8-5BCF8B293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799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Nadpis 1">
            <a:extLst>
              <a:ext uri="{FF2B5EF4-FFF2-40B4-BE49-F238E27FC236}">
                <a16:creationId xmlns:a16="http://schemas.microsoft.com/office/drawing/2014/main" id="{2A1CD1B7-8F96-843B-9FAB-75D8BCD80B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Termíny účetních závěrek</a:t>
            </a:r>
          </a:p>
        </p:txBody>
      </p:sp>
      <p:sp>
        <p:nvSpPr>
          <p:cNvPr id="46083" name="Zástupný symbol pro obsah 2">
            <a:extLst>
              <a:ext uri="{FF2B5EF4-FFF2-40B4-BE49-F238E27FC236}">
                <a16:creationId xmlns:a16="http://schemas.microsoft.com/office/drawing/2014/main" id="{53BDC93C-5998-12B7-5A0F-344AE2F79CC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990800"/>
            <a:ext cx="10515600" cy="41400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altLang="cs-CZ" sz="2000" dirty="0"/>
              <a:t>Krajský úřad Olomouckého kraje stanovil termín pro zasílání účetních dávek do automatů příslušných okresů a </a:t>
            </a:r>
            <a:r>
              <a:rPr lang="cs-CZ" altLang="cs-CZ" sz="2000" b="1" dirty="0"/>
              <a:t>finančních výkazů (Fin 2-12M) do CSÚIS</a:t>
            </a:r>
            <a:r>
              <a:rPr lang="cs-CZ" altLang="cs-CZ" sz="2000" dirty="0"/>
              <a:t>, měsíčně:</a:t>
            </a:r>
          </a:p>
          <a:p>
            <a:pPr marL="0" indent="0" algn="just">
              <a:buNone/>
            </a:pPr>
            <a:r>
              <a:rPr lang="cs-CZ" altLang="cs-CZ" sz="2000" b="1" dirty="0"/>
              <a:t>			do 12. dne následujícího měsíce.</a:t>
            </a:r>
            <a:endParaRPr lang="cs-CZ" altLang="cs-CZ" sz="2000" dirty="0"/>
          </a:p>
          <a:p>
            <a:pPr marL="0" indent="0" algn="just">
              <a:buNone/>
            </a:pPr>
            <a:r>
              <a:rPr lang="cs-CZ" altLang="cs-CZ" sz="2000" dirty="0"/>
              <a:t>Za leden a červenec se finanční výkazy do CSÚIS nezasílají, do automatu se data musí poslat za všechny měsíce včetně počátečních stavů.  </a:t>
            </a:r>
          </a:p>
          <a:p>
            <a:pPr marL="0" indent="0" algn="just">
              <a:buNone/>
            </a:pPr>
            <a:endParaRPr lang="cs-CZ" altLang="cs-CZ" sz="2000" dirty="0"/>
          </a:p>
          <a:p>
            <a:pPr marL="0" indent="0" algn="just">
              <a:buNone/>
            </a:pPr>
            <a:r>
              <a:rPr lang="cs-CZ" altLang="cs-CZ" sz="2000" dirty="0"/>
              <a:t>Účetní dávku(obraty účetnictví) je potřeba zaslat do automatu Olomouckého kraje tak, aby bylo zasláno kompletní účetnictví za daný měsíc.</a:t>
            </a:r>
          </a:p>
          <a:p>
            <a:pPr marL="0" indent="0" algn="just">
              <a:buNone/>
            </a:pPr>
            <a:endParaRPr lang="cs-CZ" altLang="cs-CZ" sz="2000" dirty="0"/>
          </a:p>
          <a:p>
            <a:pPr marL="0" indent="0" algn="just">
              <a:buNone/>
            </a:pPr>
            <a:r>
              <a:rPr lang="cs-CZ" altLang="cs-CZ" sz="2000" dirty="0"/>
              <a:t>Po ukončení účtování měsíce si účetnictví zavírejte, neopravujte, nevracejte se do předchozích měsíců. Vznikají tím rozdíly, které následně pracně dohledáváme.</a:t>
            </a:r>
          </a:p>
          <a:p>
            <a:pPr marL="0" indent="0">
              <a:buNone/>
            </a:pPr>
            <a:endParaRPr lang="cs-CZ" altLang="cs-CZ" sz="1200" dirty="0"/>
          </a:p>
          <a:p>
            <a:pPr marL="0" indent="0">
              <a:buNone/>
            </a:pPr>
            <a:endParaRPr lang="cs-CZ" altLang="cs-CZ" sz="1200" b="1" dirty="0"/>
          </a:p>
          <a:p>
            <a:pPr marL="0" indent="0">
              <a:buNone/>
            </a:pPr>
            <a:endParaRPr lang="cs-CZ" altLang="cs-CZ" sz="1200" dirty="0"/>
          </a:p>
          <a:p>
            <a:pPr marL="0" indent="0">
              <a:buNone/>
            </a:pPr>
            <a:endParaRPr lang="cs-CZ" altLang="cs-CZ" sz="1200" dirty="0"/>
          </a:p>
          <a:p>
            <a:pPr marL="0" indent="0">
              <a:buNone/>
            </a:pPr>
            <a:endParaRPr lang="cs-CZ" altLang="cs-CZ" dirty="0"/>
          </a:p>
        </p:txBody>
      </p:sp>
      <p:sp>
        <p:nvSpPr>
          <p:cNvPr id="46084" name="Zástupný symbol pro číslo snímku 3">
            <a:extLst>
              <a:ext uri="{FF2B5EF4-FFF2-40B4-BE49-F238E27FC236}">
                <a16:creationId xmlns:a16="http://schemas.microsoft.com/office/drawing/2014/main" id="{73235A8B-7C5D-900B-26F6-0D214FA85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6690469-CBA3-4D78-A198-770312EB656A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44</a:t>
            </a:fld>
            <a:endParaRPr lang="cs-CZ" altLang="cs-CZ" sz="14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A9E419-4723-7AAD-4189-8BDA963DF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Termíny účetních závěrek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FB4922B-190D-43E3-B63F-F7743BF8E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Krajský úřad Olomouckého kraje stanovil termín pro zasílání </a:t>
            </a:r>
            <a:r>
              <a:rPr kumimoji="0" lang="cs-CZ" altLang="cs-CZ" sz="20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účetních výkazů (Rozvaha, Výkaz zisku a ztráty, Příloha) do CSÚIS, čtvrtletně: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			</a:t>
            </a:r>
            <a:r>
              <a:rPr kumimoji="0" lang="cs-CZ" altLang="cs-CZ" sz="20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do 20. dne následujícího měsíce.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altLang="cs-CZ" sz="2000" b="1" i="0" u="none" strike="noStrike" kern="1200" cap="none" spc="0" normalizeH="0" baseline="0" noProof="0" dirty="0">
              <a:ln>
                <a:noFill/>
              </a:ln>
              <a:solidFill>
                <a:srgbClr val="00549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Účetní jednotky, které mají povinnost sestavovat výkaz PAP, zasílají </a:t>
            </a:r>
            <a:r>
              <a:rPr kumimoji="0" lang="cs-CZ" altLang="cs-CZ" sz="20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účetní výkazy včetně Pomocného analytického přehledu do CSÚIS čtvrtletně </a:t>
            </a:r>
            <a:br>
              <a:rPr kumimoji="0" lang="cs-CZ" altLang="cs-CZ" sz="20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cs-CZ" altLang="cs-CZ" sz="20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			do 25. dne následujícího měsíce.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alt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I tady platí, že účetní dávku(obraty účetnictví) je potřeba zaslat do automatu Olomouckého kraje tak, aby bylo zasláno kompletní účetnictví za daný měsíc.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1F52877-7D16-31AF-032F-1FC2302F8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1"/>
                </a:solidFill>
              </a:rPr>
              <a:pPr/>
              <a:t>45</a:t>
            </a:fld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1284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Nadpis 1">
            <a:extLst>
              <a:ext uri="{FF2B5EF4-FFF2-40B4-BE49-F238E27FC236}">
                <a16:creationId xmlns:a16="http://schemas.microsoft.com/office/drawing/2014/main" id="{7BA333B8-E090-C64A-5493-923F23895C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Automat</a:t>
            </a:r>
          </a:p>
        </p:txBody>
      </p:sp>
      <p:sp>
        <p:nvSpPr>
          <p:cNvPr id="47107" name="Zástupný symbol pro obsah 2">
            <a:extLst>
              <a:ext uri="{FF2B5EF4-FFF2-40B4-BE49-F238E27FC236}">
                <a16:creationId xmlns:a16="http://schemas.microsoft.com/office/drawing/2014/main" id="{6B752289-B98A-AB22-583C-A5DD687728D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altLang="cs-CZ" sz="2400" b="1" dirty="0"/>
              <a:t>Kontrola výkazů a dat zaslaných do automatu příslušného okresu</a:t>
            </a:r>
          </a:p>
          <a:p>
            <a:pPr marL="0" indent="0" algn="just">
              <a:buNone/>
            </a:pPr>
            <a:r>
              <a:rPr lang="cs-CZ" altLang="cs-CZ" sz="2400" dirty="0"/>
              <a:t>Z důvodů často se vyskytujících rozdílů mezi výkazy vytvořenými ze zaslaných dat do automatu a výkazy zaslanými do CSÚIS je nutné provést kontrolu okruhu výkazů, které jsou součástí odpovědi z automatu, a výkazů vytvořených přímo z dat obce nebo DSO. </a:t>
            </a:r>
          </a:p>
          <a:p>
            <a:pPr marL="0" indent="0" algn="just">
              <a:buNone/>
            </a:pPr>
            <a:r>
              <a:rPr lang="cs-CZ" altLang="cs-CZ" sz="2400" dirty="0"/>
              <a:t>Výjimkou může být </a:t>
            </a:r>
            <a:r>
              <a:rPr lang="cs-CZ" altLang="cs-CZ" sz="2400" dirty="0" err="1"/>
              <a:t>dvojobdobí</a:t>
            </a:r>
            <a:r>
              <a:rPr lang="cs-CZ" altLang="cs-CZ" sz="2400" dirty="0"/>
              <a:t>, kdy máme otevřený leden </a:t>
            </a:r>
            <a:br>
              <a:rPr lang="cs-CZ" altLang="cs-CZ" sz="2400" dirty="0"/>
            </a:br>
            <a:r>
              <a:rPr lang="cs-CZ" altLang="cs-CZ" sz="2400" dirty="0"/>
              <a:t>i únor a odpověď z automatu může být zkreslená právě otevřeným měsícem. Za březen a další měsíce je kontrola plně funkční.</a:t>
            </a:r>
          </a:p>
          <a:p>
            <a:pPr marL="0" indent="0" algn="just">
              <a:buNone/>
            </a:pPr>
            <a:r>
              <a:rPr lang="cs-CZ" altLang="cs-CZ" sz="2400" dirty="0"/>
              <a:t>Nová účetní přenosová dávka 5,6Ig pro načítání el. dat na AUTOMAT.</a:t>
            </a:r>
          </a:p>
          <a:p>
            <a:pPr marL="0" indent="0" algn="just">
              <a:buNone/>
            </a:pPr>
            <a:endParaRPr lang="cs-CZ" altLang="cs-CZ" sz="2400" dirty="0"/>
          </a:p>
          <a:p>
            <a:pPr marL="0" indent="0">
              <a:buNone/>
            </a:pPr>
            <a:endParaRPr lang="cs-CZ" altLang="cs-CZ" sz="2400" dirty="0"/>
          </a:p>
        </p:txBody>
      </p:sp>
      <p:sp>
        <p:nvSpPr>
          <p:cNvPr id="47108" name="Zástupný symbol pro číslo snímku 1">
            <a:extLst>
              <a:ext uri="{FF2B5EF4-FFF2-40B4-BE49-F238E27FC236}">
                <a16:creationId xmlns:a16="http://schemas.microsoft.com/office/drawing/2014/main" id="{F2E7378C-4A31-E929-30E3-8F4EBFB48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64BF29E-E8BB-4247-AA1D-44CF3D4BED9C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46</a:t>
            </a:fld>
            <a:endParaRPr lang="cs-CZ" altLang="cs-CZ" sz="140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Nadpis 1">
            <a:extLst>
              <a:ext uri="{FF2B5EF4-FFF2-40B4-BE49-F238E27FC236}">
                <a16:creationId xmlns:a16="http://schemas.microsoft.com/office/drawing/2014/main" id="{0CE65CFE-54C7-83F0-DAF9-A0F3CE5FC2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altLang="cs-CZ" sz="3600" dirty="0"/>
              <a:t>FIN 2-12 M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479410-04F8-8DFF-FC1F-0CCB96ADD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  <a:defRPr/>
            </a:pPr>
            <a:r>
              <a:rPr lang="cs-CZ" sz="2400" dirty="0"/>
              <a:t>Nepředání výkazu FIN 2-12M:</a:t>
            </a:r>
          </a:p>
          <a:p>
            <a:pPr algn="just">
              <a:defRPr/>
            </a:pPr>
            <a:r>
              <a:rPr lang="cs-CZ" sz="2400" dirty="0"/>
              <a:t>v případě nepředání výkazu je nutné žádat MF o náhradní termín</a:t>
            </a:r>
          </a:p>
          <a:p>
            <a:pPr algn="just">
              <a:defRPr/>
            </a:pPr>
            <a:r>
              <a:rPr lang="cs-CZ" sz="2400" dirty="0"/>
              <a:t>neexistence sankčního nástroje v případě nesplnění povinnosti</a:t>
            </a:r>
          </a:p>
          <a:p>
            <a:pPr algn="just">
              <a:defRPr/>
            </a:pPr>
            <a:r>
              <a:rPr lang="cs-CZ" sz="2400" dirty="0"/>
              <a:t>od roku 2023 – nesplnění povinnosti předložení výkazu FIN 2-12M – pozastavení poskytování rozpočtových prostředků(dotace ze SR), a to až do splnění uvedené povinnosti</a:t>
            </a:r>
          </a:p>
          <a:p>
            <a:pPr algn="just">
              <a:defRPr/>
            </a:pPr>
            <a:r>
              <a:rPr lang="cs-CZ" sz="2400" dirty="0"/>
              <a:t>pozastavené rozpočtové prostředky jsou uvolněny až po předání výkazu v následném stanoveném termínu</a:t>
            </a:r>
          </a:p>
          <a:p>
            <a:pPr>
              <a:buFontTx/>
              <a:buChar char="-"/>
              <a:defRPr/>
            </a:pPr>
            <a:endParaRPr lang="cs-CZ" sz="2000" dirty="0"/>
          </a:p>
          <a:p>
            <a:pPr>
              <a:buFontTx/>
              <a:buChar char="-"/>
              <a:defRPr/>
            </a:pPr>
            <a:endParaRPr lang="cs-CZ" dirty="0"/>
          </a:p>
        </p:txBody>
      </p:sp>
      <p:sp>
        <p:nvSpPr>
          <p:cNvPr id="48132" name="Zástupný symbol pro číslo snímku 3">
            <a:extLst>
              <a:ext uri="{FF2B5EF4-FFF2-40B4-BE49-F238E27FC236}">
                <a16:creationId xmlns:a16="http://schemas.microsoft.com/office/drawing/2014/main" id="{FB55C1B3-885E-912F-7C91-49457C5881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831261C-2500-4A02-AC22-5B39796A748B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47</a:t>
            </a:fld>
            <a:endParaRPr lang="cs-CZ" altLang="cs-CZ" sz="140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Nadpis 1">
            <a:extLst>
              <a:ext uri="{FF2B5EF4-FFF2-40B4-BE49-F238E27FC236}">
                <a16:creationId xmlns:a16="http://schemas.microsoft.com/office/drawing/2014/main" id="{F14D495C-F772-6417-1EEC-555DE62EE3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035698"/>
            <a:ext cx="10515600" cy="775713"/>
          </a:xfrm>
        </p:spPr>
        <p:txBody>
          <a:bodyPr>
            <a:normAutofit/>
          </a:bodyPr>
          <a:lstStyle/>
          <a:p>
            <a:pPr algn="ctr"/>
            <a:r>
              <a:rPr lang="cs-CZ" altLang="cs-CZ" sz="3600" dirty="0"/>
              <a:t>Kontaktní adresy</a:t>
            </a:r>
          </a:p>
        </p:txBody>
      </p:sp>
      <p:sp>
        <p:nvSpPr>
          <p:cNvPr id="49155" name="Zástupný symbol pro obsah 2">
            <a:extLst>
              <a:ext uri="{FF2B5EF4-FFF2-40B4-BE49-F238E27FC236}">
                <a16:creationId xmlns:a16="http://schemas.microsoft.com/office/drawing/2014/main" id="{BE78AB87-39AF-3CC4-48AE-B9687ACA173A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altLang="cs-CZ" sz="1600" b="1" dirty="0">
                <a:solidFill>
                  <a:srgbClr val="000000"/>
                </a:solidFill>
              </a:rPr>
              <a:t>Okres Jeseník a okres Šumperk</a:t>
            </a:r>
          </a:p>
          <a:p>
            <a:pPr marL="0" indent="0">
              <a:buNone/>
            </a:pPr>
            <a:r>
              <a:rPr lang="cs-CZ" altLang="cs-CZ" sz="1600" dirty="0">
                <a:solidFill>
                  <a:srgbClr val="000000"/>
                </a:solidFill>
              </a:rPr>
              <a:t>Zpracovává Štěpánka Koubková</a:t>
            </a:r>
          </a:p>
          <a:p>
            <a:pPr marL="0" indent="0">
              <a:buNone/>
            </a:pPr>
            <a:r>
              <a:rPr lang="cs-CZ" altLang="cs-CZ" sz="1600" i="1" u="sng" dirty="0">
                <a:solidFill>
                  <a:srgbClr val="000000"/>
                </a:solidFill>
              </a:rPr>
              <a:t>s.koubkova@olkraj.cz</a:t>
            </a:r>
          </a:p>
          <a:p>
            <a:pPr marL="0" indent="0">
              <a:buNone/>
            </a:pPr>
            <a:r>
              <a:rPr lang="cs-CZ" altLang="cs-CZ" sz="1600" dirty="0">
                <a:solidFill>
                  <a:srgbClr val="000000"/>
                </a:solidFill>
              </a:rPr>
              <a:t>Automat na zasílání dat pro okres Jeseník </a:t>
            </a:r>
          </a:p>
          <a:p>
            <a:pPr marL="0" indent="0">
              <a:buNone/>
            </a:pPr>
            <a:r>
              <a:rPr lang="cs-CZ" altLang="cs-CZ" sz="1600" i="1" u="sng" dirty="0">
                <a:hlinkClick r:id="rId2"/>
              </a:rPr>
              <a:t>ur.dje@olkraj.cz</a:t>
            </a:r>
            <a:endParaRPr lang="cs-CZ" altLang="cs-CZ" sz="1600" i="1" u="sng" dirty="0"/>
          </a:p>
          <a:p>
            <a:pPr marL="0" indent="0">
              <a:buNone/>
            </a:pPr>
            <a:r>
              <a:rPr lang="cs-CZ" altLang="cs-CZ" sz="1600" dirty="0">
                <a:solidFill>
                  <a:schemeClr val="tx1"/>
                </a:solidFill>
              </a:rPr>
              <a:t>Automat na zasílání dat pro okres Šumperk</a:t>
            </a:r>
          </a:p>
          <a:p>
            <a:pPr marL="0" indent="0">
              <a:buNone/>
            </a:pPr>
            <a:r>
              <a:rPr lang="cs-CZ" altLang="cs-CZ" sz="1600" i="1" u="sng" dirty="0">
                <a:solidFill>
                  <a:srgbClr val="000000"/>
                </a:solidFill>
              </a:rPr>
              <a:t>ur.dsu@olkraj.cz</a:t>
            </a:r>
          </a:p>
          <a:p>
            <a:pPr marL="0" indent="0">
              <a:buNone/>
            </a:pPr>
            <a:endParaRPr lang="cs-CZ" altLang="cs-CZ" sz="1600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cs-CZ" altLang="cs-CZ" sz="1600" b="1" dirty="0">
                <a:solidFill>
                  <a:srgbClr val="000000"/>
                </a:solidFill>
              </a:rPr>
              <a:t>Okres Olomouc</a:t>
            </a:r>
          </a:p>
          <a:p>
            <a:pPr marL="0" indent="0">
              <a:buNone/>
            </a:pPr>
            <a:r>
              <a:rPr lang="cs-CZ" altLang="cs-CZ" sz="1600" dirty="0">
                <a:solidFill>
                  <a:srgbClr val="000000"/>
                </a:solidFill>
              </a:rPr>
              <a:t>Zpracovává Ing. Žaneta Adamová</a:t>
            </a:r>
          </a:p>
          <a:p>
            <a:pPr marL="0" indent="0">
              <a:buNone/>
            </a:pPr>
            <a:r>
              <a:rPr lang="cs-CZ" altLang="cs-CZ" sz="1600" i="1" u="sng" dirty="0">
                <a:solidFill>
                  <a:srgbClr val="000000"/>
                </a:solidFill>
              </a:rPr>
              <a:t>z.adamova@olkraj.cz</a:t>
            </a:r>
          </a:p>
          <a:p>
            <a:pPr marL="0" indent="0">
              <a:buNone/>
            </a:pPr>
            <a:r>
              <a:rPr lang="cs-CZ" altLang="cs-CZ" sz="1600" dirty="0">
                <a:solidFill>
                  <a:srgbClr val="000000"/>
                </a:solidFill>
              </a:rPr>
              <a:t>Automat pro zasílání dat z okresu Olomouc</a:t>
            </a:r>
          </a:p>
          <a:p>
            <a:pPr marL="0" indent="0">
              <a:buNone/>
            </a:pPr>
            <a:r>
              <a:rPr lang="cs-CZ" altLang="cs-CZ" sz="1600" i="1" u="sng" dirty="0">
                <a:solidFill>
                  <a:srgbClr val="000000"/>
                </a:solidFill>
              </a:rPr>
              <a:t>ur.dol@olkraj.cz</a:t>
            </a:r>
          </a:p>
        </p:txBody>
      </p:sp>
      <p:sp>
        <p:nvSpPr>
          <p:cNvPr id="2" name="Zástupný symbol pro obsah 1">
            <a:extLst>
              <a:ext uri="{FF2B5EF4-FFF2-40B4-BE49-F238E27FC236}">
                <a16:creationId xmlns:a16="http://schemas.microsoft.com/office/drawing/2014/main" id="{09E494C9-973B-5E13-3517-CA096D269D4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cs-CZ" altLang="cs-CZ" sz="1600" b="1" dirty="0">
                <a:solidFill>
                  <a:srgbClr val="000000"/>
                </a:solidFill>
              </a:rPr>
              <a:t>Okres Prostějov</a:t>
            </a:r>
          </a:p>
          <a:p>
            <a:pPr marL="0" indent="0">
              <a:buNone/>
              <a:defRPr/>
            </a:pPr>
            <a:r>
              <a:rPr lang="cs-CZ" altLang="cs-CZ" sz="1600" dirty="0">
                <a:solidFill>
                  <a:srgbClr val="000000"/>
                </a:solidFill>
              </a:rPr>
              <a:t>Zpracovává Renáta Loubalová</a:t>
            </a:r>
          </a:p>
          <a:p>
            <a:pPr marL="0" indent="0">
              <a:buNone/>
              <a:defRPr/>
            </a:pPr>
            <a:r>
              <a:rPr lang="cs-CZ" altLang="cs-CZ" sz="1600" i="1" u="sng" dirty="0">
                <a:solidFill>
                  <a:srgbClr val="000000"/>
                </a:solidFill>
              </a:rPr>
              <a:t>rena.loubalova@olkraj.cz</a:t>
            </a:r>
          </a:p>
          <a:p>
            <a:pPr marL="0" indent="0">
              <a:buNone/>
              <a:defRPr/>
            </a:pPr>
            <a:r>
              <a:rPr lang="cs-CZ" altLang="cs-CZ" sz="1600" dirty="0">
                <a:solidFill>
                  <a:srgbClr val="000000"/>
                </a:solidFill>
              </a:rPr>
              <a:t>Automat pro zasílání dat okresu Prostějov</a:t>
            </a:r>
          </a:p>
          <a:p>
            <a:pPr marL="0" indent="0">
              <a:buNone/>
              <a:defRPr/>
            </a:pPr>
            <a:r>
              <a:rPr lang="cs-CZ" altLang="cs-CZ" sz="1600" i="1" u="sng" dirty="0">
                <a:solidFill>
                  <a:srgbClr val="000000"/>
                </a:solidFill>
              </a:rPr>
              <a:t>ur.dpv@olkraj.cz</a:t>
            </a:r>
          </a:p>
          <a:p>
            <a:pPr marL="0" indent="0">
              <a:buNone/>
              <a:defRPr/>
            </a:pPr>
            <a:endParaRPr lang="cs-CZ" altLang="cs-CZ" sz="1600" b="1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endParaRPr lang="cs-CZ" altLang="cs-CZ" sz="1600" b="1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r>
              <a:rPr lang="cs-CZ" altLang="cs-CZ" sz="1600" b="1" dirty="0">
                <a:solidFill>
                  <a:srgbClr val="000000"/>
                </a:solidFill>
              </a:rPr>
              <a:t>Okres Přerov</a:t>
            </a:r>
          </a:p>
          <a:p>
            <a:pPr marL="0" indent="0">
              <a:buNone/>
              <a:defRPr/>
            </a:pPr>
            <a:r>
              <a:rPr lang="cs-CZ" altLang="cs-CZ" sz="1600" dirty="0">
                <a:solidFill>
                  <a:srgbClr val="000000"/>
                </a:solidFill>
              </a:rPr>
              <a:t>Zpracovává Zuzana Jedynaková</a:t>
            </a:r>
          </a:p>
          <a:p>
            <a:pPr marL="0" indent="0">
              <a:buNone/>
              <a:defRPr/>
            </a:pPr>
            <a:r>
              <a:rPr lang="cs-CZ" altLang="cs-CZ" sz="1600" i="1" u="sng" dirty="0">
                <a:solidFill>
                  <a:srgbClr val="000000"/>
                </a:solidFill>
              </a:rPr>
              <a:t>z.jedynakova@olkraj.cz</a:t>
            </a:r>
          </a:p>
          <a:p>
            <a:pPr marL="0" indent="0">
              <a:buNone/>
              <a:defRPr/>
            </a:pPr>
            <a:r>
              <a:rPr lang="cs-CZ" altLang="cs-CZ" sz="1600" dirty="0">
                <a:solidFill>
                  <a:srgbClr val="000000"/>
                </a:solidFill>
              </a:rPr>
              <a:t>Automat pro zasílání dat okresu Přerov</a:t>
            </a:r>
          </a:p>
          <a:p>
            <a:pPr marL="0" indent="0">
              <a:buNone/>
              <a:defRPr/>
            </a:pPr>
            <a:r>
              <a:rPr lang="cs-CZ" altLang="cs-CZ" sz="1600" i="1" u="sng" dirty="0">
                <a:solidFill>
                  <a:srgbClr val="000000"/>
                </a:solidFill>
              </a:rPr>
              <a:t>ur.dpr@olkraj.cz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49157" name="Zástupný symbol pro číslo snímku 1">
            <a:extLst>
              <a:ext uri="{FF2B5EF4-FFF2-40B4-BE49-F238E27FC236}">
                <a16:creationId xmlns:a16="http://schemas.microsoft.com/office/drawing/2014/main" id="{D7D43531-5B2E-7EBF-E132-BDAD00B4C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518D41D-78E4-4D89-834B-EE96B5C2115A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48</a:t>
            </a:fld>
            <a:endParaRPr lang="cs-CZ" altLang="cs-CZ" sz="140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Nadpis 1">
            <a:extLst>
              <a:ext uri="{FF2B5EF4-FFF2-40B4-BE49-F238E27FC236}">
                <a16:creationId xmlns:a16="http://schemas.microsoft.com/office/drawing/2014/main" id="{2BFA8C04-7211-CBDC-9C84-A7AB64B1D5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altLang="cs-CZ" sz="3600" dirty="0"/>
              <a:t>Informace</a:t>
            </a:r>
          </a:p>
        </p:txBody>
      </p:sp>
      <p:sp>
        <p:nvSpPr>
          <p:cNvPr id="50179" name="Zástupný symbol pro obsah 2">
            <a:extLst>
              <a:ext uri="{FF2B5EF4-FFF2-40B4-BE49-F238E27FC236}">
                <a16:creationId xmlns:a16="http://schemas.microsoft.com/office/drawing/2014/main" id="{B51B253C-976B-01BC-24DA-72FE0EDB806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altLang="cs-CZ" sz="2400" dirty="0"/>
              <a:t>Uvedené kontakty, metodiku účtování, novelizované vyhlášky, zákony a další informace z oblasti účetnictví a výkaznictví najdete na webu Olomouckého kraje:</a:t>
            </a:r>
          </a:p>
          <a:p>
            <a:pPr marL="0" indent="0" algn="just">
              <a:buNone/>
            </a:pPr>
            <a:r>
              <a:rPr lang="cs-CZ" altLang="cs-CZ" sz="2400" dirty="0">
                <a:hlinkClick r:id="rId2"/>
              </a:rPr>
              <a:t>https://www.olkraj.cz/ekonomika-finance-a-majetek-informace-pro-uzemni-samospravne-celky/ucetnictvi-uzemnich-samospravnych-celku</a:t>
            </a:r>
            <a:endParaRPr lang="cs-CZ" altLang="cs-CZ" sz="2400" dirty="0"/>
          </a:p>
          <a:p>
            <a:pPr marL="0" indent="0" algn="just">
              <a:buNone/>
            </a:pPr>
            <a:r>
              <a:rPr lang="cs-CZ" altLang="cs-CZ" sz="2400" dirty="0"/>
              <a:t>Od roku 2026 budou nová metodická doporučení ÚSC a DSO zpracovány formou Metodické informace k účetnictví a výkaznictví, které budou číslovány a zasílány obcím emailem, současně budou vyvěšeny na webu Olomouckého kraje.</a:t>
            </a:r>
          </a:p>
        </p:txBody>
      </p:sp>
      <p:sp>
        <p:nvSpPr>
          <p:cNvPr id="50180" name="Zástupný symbol pro číslo snímku 1">
            <a:extLst>
              <a:ext uri="{FF2B5EF4-FFF2-40B4-BE49-F238E27FC236}">
                <a16:creationId xmlns:a16="http://schemas.microsoft.com/office/drawing/2014/main" id="{4784E187-6003-B117-9A09-4D9A121BC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0D27987-1562-4D24-B801-EB6F30FF2BD6}" type="slidenum">
              <a:rPr lang="cs-CZ" altLang="cs-CZ" sz="1400"/>
              <a:pPr>
                <a:spcBef>
                  <a:spcPct val="0"/>
                </a:spcBef>
                <a:buFontTx/>
                <a:buNone/>
              </a:pPr>
              <a:t>49</a:t>
            </a:fld>
            <a:endParaRPr lang="cs-CZ" altLang="cs-CZ" sz="140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76A90B-EC21-6BAE-4175-5E0D6D8605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Děkujeme za pozornost.</a:t>
            </a:r>
          </a:p>
        </p:txBody>
      </p:sp>
      <p:sp>
        <p:nvSpPr>
          <p:cNvPr id="4" name="Podnadpis 3">
            <a:extLst>
              <a:ext uri="{FF2B5EF4-FFF2-40B4-BE49-F238E27FC236}">
                <a16:creationId xmlns:a16="http://schemas.microsoft.com/office/drawing/2014/main" id="{93E7FBDA-A089-E30F-4E83-3D4F4A90B0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704608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553</TotalTime>
  <Words>3233</Words>
  <Application>Microsoft Office PowerPoint</Application>
  <PresentationFormat>Širokoúhlá obrazovka</PresentationFormat>
  <Paragraphs>752</Paragraphs>
  <Slides>50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50</vt:i4>
      </vt:variant>
    </vt:vector>
  </HeadingPairs>
  <TitlesOfParts>
    <vt:vector size="58" baseType="lpstr">
      <vt:lpstr>Arial</vt:lpstr>
      <vt:lpstr>Calibri</vt:lpstr>
      <vt:lpstr>Minion Pro</vt:lpstr>
      <vt:lpstr>Roboto</vt:lpstr>
      <vt:lpstr>Tahoma</vt:lpstr>
      <vt:lpstr>Times New Roman</vt:lpstr>
      <vt:lpstr>Wingdings</vt:lpstr>
      <vt:lpstr>Motiv Office</vt:lpstr>
      <vt:lpstr> </vt:lpstr>
      <vt:lpstr>Obsah </vt:lpstr>
      <vt:lpstr>Legislativa</vt:lpstr>
      <vt:lpstr>Legislativa</vt:lpstr>
      <vt:lpstr>Legislativa</vt:lpstr>
      <vt:lpstr>Legislativa</vt:lpstr>
      <vt:lpstr>Legislativa</vt:lpstr>
      <vt:lpstr>            Pomocný konsolidační přehled</vt:lpstr>
      <vt:lpstr>         Pomocný konsolidační přehled</vt:lpstr>
      <vt:lpstr>IDENTIFIKÁTORY</vt:lpstr>
      <vt:lpstr>IDENTIFIKÁTORY</vt:lpstr>
      <vt:lpstr>IDENTIFIKÁTORY</vt:lpstr>
      <vt:lpstr>IDENTIFIKÁTORY</vt:lpstr>
      <vt:lpstr>IDENTIFIKÁTORY</vt:lpstr>
      <vt:lpstr>Identifikátory</vt:lpstr>
      <vt:lpstr>Křížové kontroly</vt:lpstr>
      <vt:lpstr>Křížové kontroly</vt:lpstr>
      <vt:lpstr>Křížové kontroly</vt:lpstr>
      <vt:lpstr>Křížové kontroly</vt:lpstr>
      <vt:lpstr>Křížové kontroly</vt:lpstr>
      <vt:lpstr>Křížové kontroly</vt:lpstr>
      <vt:lpstr>Křížové kontroly</vt:lpstr>
      <vt:lpstr>Křížové kontroly</vt:lpstr>
      <vt:lpstr>     Schvalování účetní závěrky</vt:lpstr>
      <vt:lpstr>      Schvalování účetní závěrky</vt:lpstr>
      <vt:lpstr>      Schvalování účetní závěrky</vt:lpstr>
      <vt:lpstr>NEJČASTĚJŠÍ DOTAZY</vt:lpstr>
      <vt:lpstr>NEJČASTĚJŠÍ DOTAZY</vt:lpstr>
      <vt:lpstr>NEJČASTĚJŠÍ DOTAZY</vt:lpstr>
      <vt:lpstr>NEJČASTĚJŠÍ DOTAZY</vt:lpstr>
      <vt:lpstr>NEJČASTĚJŠÍ DOTAZY</vt:lpstr>
      <vt:lpstr>           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NEJČASTĚJŠÍ DOTAZY</vt:lpstr>
      <vt:lpstr>Termíny účetních závěrek</vt:lpstr>
      <vt:lpstr>Termíny účetních závěrek</vt:lpstr>
      <vt:lpstr>Automat</vt:lpstr>
      <vt:lpstr>FIN 2-12 M</vt:lpstr>
      <vt:lpstr>Kontaktní adresy</vt:lpstr>
      <vt:lpstr>Informace</vt:lpstr>
      <vt:lpstr>Děkujeme za pozornost.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Valášková Daniela</cp:lastModifiedBy>
  <cp:revision>35</cp:revision>
  <cp:lastPrinted>2026-03-30T09:51:20Z</cp:lastPrinted>
  <dcterms:created xsi:type="dcterms:W3CDTF">2022-03-10T07:10:19Z</dcterms:created>
  <dcterms:modified xsi:type="dcterms:W3CDTF">2026-03-31T13:08:55Z</dcterms:modified>
</cp:coreProperties>
</file>