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99" r:id="rId2"/>
    <p:sldId id="332" r:id="rId3"/>
    <p:sldId id="333" r:id="rId4"/>
    <p:sldId id="309" r:id="rId5"/>
    <p:sldId id="348" r:id="rId6"/>
    <p:sldId id="310" r:id="rId7"/>
    <p:sldId id="311" r:id="rId8"/>
    <p:sldId id="334" r:id="rId9"/>
    <p:sldId id="347" r:id="rId10"/>
  </p:sldIdLst>
  <p:sldSz cx="9144000" cy="6858000" type="screen4x3"/>
  <p:notesSz cx="9926638" cy="6797675"/>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řidalová Kateřina" initials="PK" lastIdx="0" clrIdx="0">
    <p:extLst>
      <p:ext uri="{19B8F6BF-5375-455C-9EA6-DF929625EA0E}">
        <p15:presenceInfo xmlns:p15="http://schemas.microsoft.com/office/powerpoint/2012/main" userId="S-1-5-21-1345087706-903693047-1615293757-73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E0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7" autoAdjust="0"/>
    <p:restoredTop sz="86369" autoAdjust="0"/>
  </p:normalViewPr>
  <p:slideViewPr>
    <p:cSldViewPr>
      <p:cViewPr varScale="1">
        <p:scale>
          <a:sx n="95" d="100"/>
          <a:sy n="95" d="100"/>
        </p:scale>
        <p:origin x="2268" y="90"/>
      </p:cViewPr>
      <p:guideLst>
        <p:guide orient="horz" pos="2160"/>
        <p:guide pos="2880"/>
      </p:guideLst>
    </p:cSldViewPr>
  </p:slideViewPr>
  <p:outlineViewPr>
    <p:cViewPr>
      <p:scale>
        <a:sx n="33" d="100"/>
        <a:sy n="33" d="100"/>
      </p:scale>
      <p:origin x="258" y="82278"/>
    </p:cViewPr>
  </p:outlineViewPr>
  <p:notesTextViewPr>
    <p:cViewPr>
      <p:scale>
        <a:sx n="100" d="100"/>
        <a:sy n="100" d="100"/>
      </p:scale>
      <p:origin x="0" y="0"/>
    </p:cViewPr>
  </p:notesTextViewPr>
  <p:notesViewPr>
    <p:cSldViewPr>
      <p:cViewPr varScale="1">
        <p:scale>
          <a:sx n="109" d="100"/>
          <a:sy n="109" d="100"/>
        </p:scale>
        <p:origin x="420"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5621697" y="3"/>
            <a:ext cx="4302625" cy="339391"/>
          </a:xfrm>
          <a:prstGeom prst="rect">
            <a:avLst/>
          </a:prstGeom>
        </p:spPr>
        <p:txBody>
          <a:bodyPr vert="horz" lIns="91440" tIns="45720" rIns="91440" bIns="45720" rtlCol="0"/>
          <a:lstStyle>
            <a:lvl1pPr algn="r">
              <a:defRPr sz="1200"/>
            </a:lvl1pPr>
          </a:lstStyle>
          <a:p>
            <a:fld id="{D57EA1FC-45EB-403F-AF00-911FCA49C2D3}" type="datetimeFigureOut">
              <a:rPr lang="cs-CZ" smtClean="0"/>
              <a:t>16.02.2026</a:t>
            </a:fld>
            <a:endParaRPr lang="cs-CZ"/>
          </a:p>
        </p:txBody>
      </p:sp>
      <p:sp>
        <p:nvSpPr>
          <p:cNvPr id="4" name="Zástupný symbol pro zápatí 3"/>
          <p:cNvSpPr>
            <a:spLocks noGrp="1"/>
          </p:cNvSpPr>
          <p:nvPr>
            <p:ph type="ftr" sz="quarter" idx="2"/>
          </p:nvPr>
        </p:nvSpPr>
        <p:spPr>
          <a:xfrm>
            <a:off x="0" y="6456094"/>
            <a:ext cx="4302625" cy="340486"/>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5621697" y="6456094"/>
            <a:ext cx="4302625" cy="340486"/>
          </a:xfrm>
          <a:prstGeom prst="rect">
            <a:avLst/>
          </a:prstGeom>
        </p:spPr>
        <p:txBody>
          <a:bodyPr vert="horz" lIns="91440" tIns="45720" rIns="91440" bIns="45720" rtlCol="0" anchor="b"/>
          <a:lstStyle>
            <a:lvl1pPr algn="r">
              <a:defRPr sz="1200"/>
            </a:lvl1pPr>
          </a:lstStyle>
          <a:p>
            <a:fld id="{421DB5E8-8C3B-4DB6-BCB8-028C87625E48}" type="slidenum">
              <a:rPr lang="cs-CZ" smtClean="0"/>
              <a:t>‹#›</a:t>
            </a:fld>
            <a:endParaRPr lang="cs-CZ"/>
          </a:p>
        </p:txBody>
      </p:sp>
    </p:spTree>
    <p:extLst>
      <p:ext uri="{BB962C8B-B14F-4D97-AF65-F5344CB8AC3E}">
        <p14:creationId xmlns:p14="http://schemas.microsoft.com/office/powerpoint/2010/main" val="2395823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5621697" y="3"/>
            <a:ext cx="4302625" cy="339391"/>
          </a:xfrm>
          <a:prstGeom prst="rect">
            <a:avLst/>
          </a:prstGeom>
        </p:spPr>
        <p:txBody>
          <a:bodyPr vert="horz" lIns="91440" tIns="45720" rIns="91440" bIns="45720" rtlCol="0"/>
          <a:lstStyle>
            <a:lvl1pPr algn="r">
              <a:defRPr sz="1200"/>
            </a:lvl1pPr>
          </a:lstStyle>
          <a:p>
            <a:pPr>
              <a:defRPr/>
            </a:pPr>
            <a:fld id="{D4819699-4E47-46FF-AF95-EB85F21D3520}" type="datetimeFigureOut">
              <a:rPr lang="cs-CZ"/>
              <a:pPr>
                <a:defRPr/>
              </a:pPr>
              <a:t>16.02.2026</a:t>
            </a:fld>
            <a:endParaRPr lang="cs-CZ"/>
          </a:p>
        </p:txBody>
      </p:sp>
      <p:sp>
        <p:nvSpPr>
          <p:cNvPr id="4" name="Zástupný symbol pro obrázek snímku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992201" y="3228598"/>
            <a:ext cx="7942238" cy="3058899"/>
          </a:xfrm>
          <a:prstGeom prst="rect">
            <a:avLst/>
          </a:prstGeom>
        </p:spPr>
        <p:txBody>
          <a:bodyPr vert="horz" lIns="91440" tIns="45720" rIns="91440" bIns="45720" rtlCol="0"/>
          <a:lstStyle/>
          <a:p>
            <a:pPr lvl="0"/>
            <a:r>
              <a:rPr lang="cs-CZ" noProof="0"/>
              <a:t>Kliknutím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p:cNvSpPr>
            <a:spLocks noGrp="1"/>
          </p:cNvSpPr>
          <p:nvPr>
            <p:ph type="ftr" sz="quarter" idx="4"/>
          </p:nvPr>
        </p:nvSpPr>
        <p:spPr>
          <a:xfrm>
            <a:off x="0" y="6456094"/>
            <a:ext cx="4302625" cy="340486"/>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5621697" y="6456094"/>
            <a:ext cx="4302625" cy="340486"/>
          </a:xfrm>
          <a:prstGeom prst="rect">
            <a:avLst/>
          </a:prstGeom>
        </p:spPr>
        <p:txBody>
          <a:bodyPr vert="horz" lIns="91440" tIns="45720" rIns="91440" bIns="45720" rtlCol="0" anchor="b"/>
          <a:lstStyle>
            <a:lvl1pPr algn="r">
              <a:defRPr sz="1200"/>
            </a:lvl1pPr>
          </a:lstStyle>
          <a:p>
            <a:pPr>
              <a:defRPr/>
            </a:pPr>
            <a:fld id="{EC8E1E1F-60EF-478F-B809-07B06C05E32D}" type="slidenum">
              <a:rPr lang="cs-CZ"/>
              <a:pPr>
                <a:defRPr/>
              </a:pPr>
              <a:t>‹#›</a:t>
            </a:fld>
            <a:endParaRPr lang="cs-CZ"/>
          </a:p>
        </p:txBody>
      </p:sp>
    </p:spTree>
    <p:extLst>
      <p:ext uri="{BB962C8B-B14F-4D97-AF65-F5344CB8AC3E}">
        <p14:creationId xmlns:p14="http://schemas.microsoft.com/office/powerpoint/2010/main" val="38176921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a:t>
            </a:fld>
            <a:endParaRPr lang="cs-CZ"/>
          </a:p>
        </p:txBody>
      </p:sp>
    </p:spTree>
    <p:extLst>
      <p:ext uri="{BB962C8B-B14F-4D97-AF65-F5344CB8AC3E}">
        <p14:creationId xmlns:p14="http://schemas.microsoft.com/office/powerpoint/2010/main" val="393437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B6F007B-4588-4D74-A9EF-DF6A69045D8A}"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6023CBC-3517-4283-8B8A-AE06F1848D05}"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C08300EA-EB7E-4275-BE27-B9DA258EA3E3}"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31BDA03-8708-41F3-AE12-8EB2B7DE731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50092D40-C857-4AD5-9F6A-C8BC5DA8237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CE284A2F-A044-4286-8F86-44FBE84250C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E6F48F82-919F-451C-A7B1-2144DF7460D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08ADAE2-51E7-483B-B43E-FD18619295C7}"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2EB5EC9A-0A8E-4D37-9073-0097F50DC646}"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FB9C161-CA89-41E1-8071-3F321C5187E1}"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E546299-87A4-4B84-8065-2ACE31AA6516}"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cs-CZ" altLang="cs-CZ"/>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CE7C92F1-FF4D-4FA4-BE56-4659EE638EF6}"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olkraj.cz/ekonomika-finance-a-majetek-informace-pro-uzemni-samospravne-celky/ucetnictvi-uzemnich-samospravnych-celku" TargetMode="External"/><Relationship Id="rId2" Type="http://schemas.openxmlformats.org/officeDocument/2006/relationships/hyperlink" Target="http://www.olkraj.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0" indent="0" algn="ctr">
              <a:buNone/>
            </a:pPr>
            <a:r>
              <a:rPr lang="cs-CZ" sz="2800" b="1" dirty="0"/>
              <a:t>Školení obcí Olomouckého kraje</a:t>
            </a:r>
          </a:p>
          <a:p>
            <a:pPr marL="0" indent="0" algn="ctr">
              <a:buNone/>
            </a:pPr>
            <a:r>
              <a:rPr lang="cs-CZ" sz="2800" b="1" dirty="0"/>
              <a:t>Říjen 2025</a:t>
            </a:r>
          </a:p>
          <a:p>
            <a:pPr marL="0" indent="0" algn="ctr">
              <a:buNone/>
            </a:pPr>
            <a:endParaRPr lang="cs-CZ" sz="2800" b="1" dirty="0"/>
          </a:p>
          <a:p>
            <a:pPr marL="0" indent="0" algn="ctr">
              <a:buNone/>
            </a:pPr>
            <a:r>
              <a:rPr lang="cs-CZ" b="1" dirty="0">
                <a:solidFill>
                  <a:schemeClr val="accent1">
                    <a:lumMod val="25000"/>
                  </a:schemeClr>
                </a:solidFill>
                <a:latin typeface="Arial Black" panose="020B0A04020102020204" pitchFamily="34" charset="0"/>
              </a:rPr>
              <a:t>Daňový řád </a:t>
            </a:r>
            <a:r>
              <a:rPr lang="cs-CZ" sz="2400" b="1" dirty="0">
                <a:solidFill>
                  <a:schemeClr val="accent1">
                    <a:lumMod val="25000"/>
                  </a:schemeClr>
                </a:solidFill>
                <a:latin typeface="Arial Black" panose="020B0A04020102020204" pitchFamily="34" charset="0"/>
              </a:rPr>
              <a:t>po novele zákonem č. 218/2025 Sb.</a:t>
            </a:r>
          </a:p>
          <a:p>
            <a:pPr marL="0" indent="0" algn="ctr">
              <a:buNone/>
            </a:pPr>
            <a:r>
              <a:rPr lang="cs-CZ" sz="2400" b="1" dirty="0">
                <a:solidFill>
                  <a:schemeClr val="accent1">
                    <a:lumMod val="25000"/>
                  </a:schemeClr>
                </a:solidFill>
                <a:latin typeface="Arial Black" panose="020B0A04020102020204" pitchFamily="34" charset="0"/>
              </a:rPr>
              <a:t>Od 1. 7. 2025</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a:t>
            </a:fld>
            <a:endParaRPr lang="cs-CZ" dirty="0"/>
          </a:p>
        </p:txBody>
      </p:sp>
    </p:spTree>
    <p:extLst>
      <p:ext uri="{BB962C8B-B14F-4D97-AF65-F5344CB8AC3E}">
        <p14:creationId xmlns:p14="http://schemas.microsoft.com/office/powerpoint/2010/main" val="257136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457200" y="1295400"/>
            <a:ext cx="8229600" cy="5287961"/>
          </a:xfrm>
        </p:spPr>
        <p:txBody>
          <a:bodyPr/>
          <a:lstStyle/>
          <a:p>
            <a:pPr marL="0" indent="0" algn="just">
              <a:buNone/>
            </a:pPr>
            <a:r>
              <a:rPr lang="cs-CZ" sz="1400" dirty="0"/>
              <a:t>Od</a:t>
            </a:r>
            <a:r>
              <a:rPr lang="cs-CZ" sz="2400" b="1" dirty="0"/>
              <a:t> </a:t>
            </a:r>
            <a:r>
              <a:rPr lang="cs-CZ" sz="1400" dirty="0"/>
              <a:t>1. 7. 2025 je účinná novela (zákonem </a:t>
            </a:r>
            <a:r>
              <a:rPr lang="cs-CZ" sz="1400" dirty="0">
                <a:latin typeface="Arial" panose="020B0604020202020204" pitchFamily="34" charset="0"/>
                <a:ea typeface="Times New Roman" panose="02020603050405020304" pitchFamily="18" charset="0"/>
                <a:cs typeface="Arial" panose="020B0604020202020204" pitchFamily="34" charset="0"/>
              </a:rPr>
              <a:t>č. 218/2025 Sb.) </a:t>
            </a:r>
            <a:r>
              <a:rPr lang="cs-CZ" sz="1400" dirty="0">
                <a:effectLst/>
                <a:latin typeface="Arial" panose="020B0604020202020204" pitchFamily="34" charset="0"/>
                <a:ea typeface="Times New Roman" panose="02020603050405020304" pitchFamily="18" charset="0"/>
                <a:cs typeface="Arial" panose="020B0604020202020204" pitchFamily="34" charset="0"/>
              </a:rPr>
              <a:t>daňového řádu a správního řádu v souvislosti se změnami zákonů spojených s celní správou</a:t>
            </a:r>
            <a:r>
              <a:rPr lang="cs-CZ" sz="1400" dirty="0">
                <a:latin typeface="Arial" panose="020B0604020202020204" pitchFamily="34" charset="0"/>
                <a:ea typeface="Times New Roman" panose="02020603050405020304" pitchFamily="18" charset="0"/>
                <a:cs typeface="Arial" panose="020B0604020202020204" pitchFamily="34" charset="0"/>
              </a:rPr>
              <a:t>, </a:t>
            </a:r>
            <a:r>
              <a:rPr lang="cs-CZ" sz="1400" dirty="0"/>
              <a:t>která přinesla některé významné změny.</a:t>
            </a:r>
          </a:p>
          <a:p>
            <a:pPr marL="0" indent="0" algn="just">
              <a:buNone/>
            </a:pPr>
            <a:r>
              <a:rPr lang="cs-CZ" sz="1400" dirty="0"/>
              <a:t>Nejvýznamnější z nich jsou následující:</a:t>
            </a:r>
          </a:p>
          <a:p>
            <a:pPr marL="0" indent="0" algn="just">
              <a:buNone/>
            </a:pPr>
            <a:endParaRPr lang="cs-CZ" sz="1400" dirty="0"/>
          </a:p>
          <a:p>
            <a:pPr algn="ctr">
              <a:buAutoNum type="arabicPeriod"/>
            </a:pPr>
            <a:r>
              <a:rPr lang="cs-CZ" sz="1400" b="1" u="sng" dirty="0"/>
              <a:t>Vymáhání místních poplatků celními úřady</a:t>
            </a:r>
          </a:p>
          <a:p>
            <a:pPr marL="0" indent="0" algn="just">
              <a:buNone/>
            </a:pPr>
            <a:r>
              <a:rPr lang="cs-CZ" sz="1400" dirty="0"/>
              <a:t>§ 175 odst. 1 písm. b) DŘ – nový způsob vymáhání nedoplatku, který je příjmem veřejného rozpočtu prostřednictvím tzv. „obecného správce daně“ (rozpočtové určení se nemění, pouze dopravní přestupky – 70% obci/kraji a 30% celní správě). Lze předávat i starší nedoplatky (dlužníka nemusím informovat).</a:t>
            </a:r>
          </a:p>
          <a:p>
            <a:pPr marL="0" indent="0" algn="just">
              <a:buNone/>
            </a:pPr>
            <a:r>
              <a:rPr lang="cs-CZ" sz="1400" dirty="0"/>
              <a:t>Předání - na základě žádosti (elektronické) – buď prostřednictvím informačních systémů nebo na formuláři, který je na webových stránkách Celní správy ČR (přiložit exekuční titul) – nelze vzít zpět.</a:t>
            </a:r>
          </a:p>
          <a:p>
            <a:pPr marL="0" indent="0" algn="just">
              <a:buNone/>
            </a:pPr>
            <a:r>
              <a:rPr lang="cs-CZ" sz="1400" dirty="0"/>
              <a:t>Podmínkou předání je, že pohledávka je vykonatelná, správce poplatku neúspěšně (nebo aspoň částečně neúspěšně) vymáhal nebo dosud pohledávka nebyla předmětem vymáhání a přesahuje hodnotu bagatelních nedoplatků.</a:t>
            </a:r>
          </a:p>
          <a:p>
            <a:pPr marL="0" indent="0" algn="just">
              <a:buNone/>
            </a:pPr>
            <a:r>
              <a:rPr lang="cs-CZ" sz="1400" dirty="0"/>
              <a:t>Pohledávka může zahrnovat i příslušenství (např. navýšení) nebo ji může tvořit pouze navýšení. </a:t>
            </a:r>
          </a:p>
          <a:p>
            <a:pPr marL="0" indent="0" algn="just">
              <a:buNone/>
            </a:pPr>
            <a:r>
              <a:rPr lang="cs-CZ" sz="1400" dirty="0">
                <a:solidFill>
                  <a:srgbClr val="FF0000"/>
                </a:solidFill>
              </a:rPr>
              <a:t>Správce zodpovídá za to, že pohledávka je vykonatelná  a nedošlo k zániku práva vybrat a vymáhat nedoplatek !!! </a:t>
            </a:r>
            <a:r>
              <a:rPr lang="cs-CZ" sz="1400" dirty="0"/>
              <a:t>(odpuštění, prekluze, úmrtí a nezahrnutí do pozůstalosti, nestihlo se přihlásit do IŘ nebo osvobozen na jeho závěr – to znamená po 1. 7. 2025 zánik, už to není ani naturální obligace, ale jen pokud jde o </a:t>
            </a:r>
            <a:r>
              <a:rPr lang="cs-CZ" sz="1400" u="sng" dirty="0"/>
              <a:t>daňové pohledávky</a:t>
            </a:r>
            <a:r>
              <a:rPr lang="cs-CZ" sz="1400" dirty="0"/>
              <a:t>, včetně např. pokut z dopravy, u kterých právní moc osvobození nastala po 1. 7. 2025 - </a:t>
            </a:r>
            <a:r>
              <a:rPr lang="cs-CZ" sz="1400" dirty="0">
                <a:solidFill>
                  <a:srgbClr val="FF0000"/>
                </a:solidFill>
              </a:rPr>
              <a:t>§ 243 odst. 5, </a:t>
            </a:r>
            <a:r>
              <a:rPr lang="cs-CZ" sz="1400" dirty="0"/>
              <a:t>do té doby zůstávají naturálními obligacemi).</a:t>
            </a:r>
          </a:p>
          <a:p>
            <a:pPr marL="0" indent="0" algn="just">
              <a:buNone/>
            </a:pPr>
            <a:r>
              <a:rPr lang="cs-CZ" sz="1400" dirty="0"/>
              <a:t>Pokud správce daně požádá o vymáhání – dojde podle § 162a odst. 1 a 2 DŘ k přechodu příslušnosti k výkonu správy vymáhání těchto nedoplatků a současně k přechodu příslušnosti k jeho vybrání.</a:t>
            </a:r>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r>
              <a:rPr lang="cs-CZ" sz="1400" dirty="0"/>
              <a:t> </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a:t>
            </a:fld>
            <a:endParaRPr lang="cs-CZ"/>
          </a:p>
        </p:txBody>
      </p:sp>
    </p:spTree>
    <p:extLst>
      <p:ext uri="{BB962C8B-B14F-4D97-AF65-F5344CB8AC3E}">
        <p14:creationId xmlns:p14="http://schemas.microsoft.com/office/powerpoint/2010/main" val="3647539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381000" y="1417638"/>
            <a:ext cx="8229600" cy="4525963"/>
          </a:xfrm>
        </p:spPr>
        <p:txBody>
          <a:bodyPr/>
          <a:lstStyle/>
          <a:p>
            <a:pPr marL="0" indent="0" algn="just">
              <a:buNone/>
            </a:pPr>
            <a:r>
              <a:rPr lang="cs-CZ" sz="1400" dirty="0">
                <a:solidFill>
                  <a:srgbClr val="FF0000"/>
                </a:solidFill>
              </a:rPr>
              <a:t>Správce poplatku pak sám nesmí předaný nedoplatek sám vymáhat, přijmout na nedoplatek dobrovolnou úhradu, povolit posečkání ani evidovat nedoplatek na osobním daňovém účtu subjektu !!!</a:t>
            </a:r>
          </a:p>
          <a:p>
            <a:pPr marL="0" indent="0" algn="just">
              <a:buNone/>
            </a:pPr>
            <a:r>
              <a:rPr lang="cs-CZ" sz="1400" dirty="0"/>
              <a:t>(musí tam vytvořit zápornou větu k předpisu MP, popř. i k nákladům daňové exekuce, evidovat na debetní straně osobního daňového účtu – např. úřední záznam by mohl být podkladem).</a:t>
            </a:r>
          </a:p>
          <a:p>
            <a:pPr marL="0" indent="0" algn="just">
              <a:buNone/>
            </a:pPr>
            <a:r>
              <a:rPr lang="cs-CZ" sz="1400" dirty="0"/>
              <a:t>Pokud správce daně nejprve vymáhal sám, musí být tato exekuce pravomocně zastavena a dosud vzniklé náklady (exekuční) dnem podání žádosti zanikají (kromě hotových výdajů) !!! § 183 odst. 4 DŘ, (</a:t>
            </a:r>
            <a:r>
              <a:rPr lang="cs-CZ" sz="1400" i="1" dirty="0"/>
              <a:t>to platí i u předání soudnímu exekutorovi). </a:t>
            </a:r>
          </a:p>
          <a:p>
            <a:pPr marL="0" indent="0" algn="just">
              <a:buNone/>
            </a:pPr>
            <a:r>
              <a:rPr lang="cs-CZ" sz="1400" dirty="0"/>
              <a:t>V případě, že byly již např. částečně uhrazeny, vznikne tak přeplatek, se kterým bude naloženo podle § 154 DŘ (např. je započten před podáním žádosti celnímu úřadu na částečnou úhradu nedoplatku).</a:t>
            </a:r>
          </a:p>
          <a:p>
            <a:pPr marL="0" indent="0" algn="just">
              <a:buNone/>
            </a:pPr>
            <a:r>
              <a:rPr lang="cs-CZ" sz="1400" dirty="0"/>
              <a:t>ODÚ subjektu bude u správce daně bez tohoto nedoplatku – bude tam jen záznam o předání celnímu úřadu. Může být vydáno potvrzení o bezdlužnosti (v něm lze zmínit, že to neznamená, že nedluží FÚ).</a:t>
            </a:r>
          </a:p>
          <a:p>
            <a:pPr marL="0" indent="0" algn="just">
              <a:buNone/>
            </a:pPr>
            <a:r>
              <a:rPr lang="cs-CZ" sz="1400" dirty="0"/>
              <a:t>Pokud dojde úhrada správci daně až po předání celnímu úřadu, bude platba použita v souladu s § 152 DŘ – nemůže být zaevidován na předmětný nedoplatek.  Pokud neeviduje nedoplatky, informuje celní úřad, aby si zažádal o přeplatek, než dojde k vrácení. Pokud je ale zřejmé, že platba byla provedena nepříslušnému správci daně (identifikovaná), postoupí platbu dle § 75 DŘ s vs (rodné číslo, IČO) celnímu úřadu.</a:t>
            </a:r>
          </a:p>
          <a:p>
            <a:pPr marL="0" indent="0" algn="just">
              <a:buNone/>
            </a:pPr>
            <a:r>
              <a:rPr lang="cs-CZ" sz="1400" dirty="0"/>
              <a:t>Při vymožení celním úřadem celní úřad částku převede do rozpočtu obce dle § 6 z. č. 243/2000 Sb. </a:t>
            </a:r>
          </a:p>
          <a:p>
            <a:pPr marL="0" indent="0" algn="just">
              <a:buNone/>
            </a:pPr>
            <a:r>
              <a:rPr lang="cs-CZ" sz="1400" dirty="0"/>
              <a:t>O těchto platbách nebude účtovat správce poplatku, ale obec v rámci své účetní evidence.</a:t>
            </a:r>
          </a:p>
          <a:p>
            <a:pPr marL="0" indent="0" algn="just">
              <a:buNone/>
            </a:pPr>
            <a:r>
              <a:rPr lang="cs-CZ" sz="1400" dirty="0"/>
              <a:t>Pohledávka je stále předmětem inventarizace dle z č. 563/1991 Sb., o účetnictví  a nevede se na podrozvaze, protože tam se nezobrazují opravné položky (lze ale  rozlišit např. analytikou).</a:t>
            </a:r>
          </a:p>
          <a:p>
            <a:pPr marL="0" indent="0" algn="just">
              <a:buNone/>
            </a:pPr>
            <a:endParaRPr lang="cs-CZ" sz="1400" dirty="0"/>
          </a:p>
          <a:p>
            <a:pPr marL="0" indent="0" algn="just">
              <a:buNone/>
            </a:pPr>
            <a:endParaRPr lang="cs-CZ" sz="1400" dirty="0"/>
          </a:p>
          <a:p>
            <a:pPr marL="0" indent="0" algn="ctr">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3</a:t>
            </a:fld>
            <a:endParaRPr lang="cs-CZ"/>
          </a:p>
        </p:txBody>
      </p:sp>
    </p:spTree>
    <p:extLst>
      <p:ext uri="{BB962C8B-B14F-4D97-AF65-F5344CB8AC3E}">
        <p14:creationId xmlns:p14="http://schemas.microsoft.com/office/powerpoint/2010/main" val="131608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228600" y="1139825"/>
            <a:ext cx="8229600" cy="5105400"/>
          </a:xfrm>
        </p:spPr>
        <p:txBody>
          <a:bodyPr/>
          <a:lstStyle/>
          <a:p>
            <a:pPr marL="0" indent="0" algn="ctr">
              <a:buNone/>
            </a:pPr>
            <a:endParaRPr lang="cs-CZ" sz="1400" b="1" u="sng" dirty="0"/>
          </a:p>
          <a:p>
            <a:pPr marL="0" indent="0" algn="ctr">
              <a:buNone/>
            </a:pPr>
            <a:r>
              <a:rPr lang="cs-CZ" sz="1400" b="1" u="sng" dirty="0"/>
              <a:t>2. Změny v oblasti úroků a penále – netýká se MP</a:t>
            </a:r>
          </a:p>
          <a:p>
            <a:pPr marL="0" indent="0" algn="just">
              <a:buNone/>
            </a:pPr>
            <a:r>
              <a:rPr lang="cs-CZ" sz="1400" dirty="0">
                <a:effectLst/>
                <a:latin typeface="Arial" panose="020B0604020202020204" pitchFamily="34" charset="0"/>
                <a:ea typeface="Times New Roman" panose="02020603050405020304" pitchFamily="18" charset="0"/>
              </a:rPr>
              <a:t>- vyloučení </a:t>
            </a:r>
            <a:r>
              <a:rPr lang="cs-CZ" sz="1400" dirty="0" err="1">
                <a:effectLst/>
                <a:latin typeface="Arial" panose="020B0604020202020204" pitchFamily="34" charset="0"/>
                <a:ea typeface="Times New Roman" panose="02020603050405020304" pitchFamily="18" charset="0"/>
              </a:rPr>
              <a:t>anatocismu</a:t>
            </a:r>
            <a:r>
              <a:rPr lang="cs-CZ" sz="1400" dirty="0">
                <a:effectLst/>
                <a:latin typeface="Arial" panose="020B0604020202020204" pitchFamily="34" charset="0"/>
                <a:ea typeface="Times New Roman" panose="02020603050405020304" pitchFamily="18" charset="0"/>
              </a:rPr>
              <a:t> (vzniku „úroku z úroku“) jako obecné pravidlo pro všechny úroky, </a:t>
            </a:r>
            <a:endParaRPr lang="cs-CZ" sz="1400" dirty="0">
              <a:latin typeface="Arial" panose="020B0604020202020204" pitchFamily="34"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rozšíření možnosti prominout penále – v současné době lze individuálně prominout maximálně </a:t>
            </a:r>
          </a:p>
          <a:p>
            <a:pPr marL="0" indent="0" algn="just">
              <a:buNone/>
            </a:pPr>
            <a:r>
              <a:rPr lang="cs-CZ" sz="1400" dirty="0">
                <a:effectLst/>
                <a:latin typeface="Arial" panose="020B0604020202020204" pitchFamily="34" charset="0"/>
                <a:ea typeface="Times New Roman" panose="02020603050405020304" pitchFamily="18" charset="0"/>
              </a:rPr>
              <a:t>       75 % penále, zatímco nově bude možné jej prominout i zcela</a:t>
            </a:r>
          </a:p>
          <a:p>
            <a:pPr marL="0" indent="0" algn="just">
              <a:buNone/>
            </a:pPr>
            <a:r>
              <a:rPr lang="cs-CZ" sz="1400" dirty="0">
                <a:latin typeface="Arial" panose="020B0604020202020204" pitchFamily="34" charset="0"/>
                <a:ea typeface="Times New Roman" panose="02020603050405020304" pitchFamily="18" charset="0"/>
              </a:rPr>
              <a:t>- nový důvod pro prominutí – pokud už byl potrestán za daňový trestný čin (zamezení dvojímu trestání)</a:t>
            </a:r>
            <a:endParaRPr lang="cs-CZ" sz="1400" b="1" u="sng" dirty="0"/>
          </a:p>
          <a:p>
            <a:pPr marL="0" indent="0" algn="ctr">
              <a:buNone/>
            </a:pPr>
            <a:endParaRPr lang="cs-CZ" sz="1400" b="1" u="sng" dirty="0"/>
          </a:p>
          <a:p>
            <a:pPr marL="0" indent="0" algn="ctr">
              <a:buNone/>
            </a:pPr>
            <a:r>
              <a:rPr lang="cs-CZ" sz="1400" b="1" u="sng" dirty="0"/>
              <a:t>3. Změny v oblasti doručování</a:t>
            </a:r>
            <a:endParaRPr lang="cs-CZ" sz="1200" b="1" u="sng" dirty="0">
              <a:latin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zefektivnění doručování do ciziny (správce daně vybere možnost doručování v cizině, která odpovídá tamějšímu právnímu řádu a zároveň se co nejvíce blíží doručování dle naší úpravy – pak platí fikce doručení dle DŘ, dokladem ale není doručenka, ale </a:t>
            </a:r>
            <a:r>
              <a:rPr lang="cs-CZ" sz="1400" dirty="0">
                <a:solidFill>
                  <a:srgbClr val="FF0000"/>
                </a:solidFill>
                <a:effectLst/>
                <a:latin typeface="+mj-lt"/>
                <a:ea typeface="Times New Roman" panose="02020603050405020304" pitchFamily="18" charset="0"/>
              </a:rPr>
              <a:t>potvrzení</a:t>
            </a:r>
            <a:r>
              <a:rPr lang="cs-CZ" sz="1400" dirty="0">
                <a:effectLst/>
                <a:latin typeface="+mj-lt"/>
                <a:ea typeface="Times New Roman" panose="02020603050405020304" pitchFamily="18" charset="0"/>
              </a:rPr>
              <a:t> vydané cizím státem,</a:t>
            </a:r>
            <a:endParaRPr lang="cs-CZ" sz="1400" dirty="0">
              <a:latin typeface="+mj-lt"/>
              <a:ea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pokud prokazatelně nelze do ciziny doručit (ale jsou indicie o pobytu na určité adrese), doručí se veřejnou vyhláškou – neustanovuje se zástupce, protože nejde o osobu neznámého pobytu.</a:t>
            </a:r>
          </a:p>
          <a:p>
            <a:pPr algn="just">
              <a:buFontTx/>
              <a:buChar char="-"/>
            </a:pPr>
            <a:endParaRPr lang="cs-CZ" sz="1400" dirty="0">
              <a:effectLst/>
              <a:latin typeface="+mj-lt"/>
              <a:ea typeface="Times New Roman" panose="02020603050405020304" pitchFamily="18" charset="0"/>
            </a:endParaRPr>
          </a:p>
          <a:p>
            <a:pPr marL="0" indent="0" algn="ctr">
              <a:buNone/>
            </a:pPr>
            <a:r>
              <a:rPr lang="cs-CZ" sz="1400" b="1" u="sng" dirty="0"/>
              <a:t>4. Poskytování informací, mlčenlivost, podání</a:t>
            </a:r>
          </a:p>
          <a:p>
            <a:pPr marL="0" indent="0" algn="just">
              <a:buNone/>
            </a:pPr>
            <a:r>
              <a:rPr lang="cs-CZ" sz="1400" dirty="0"/>
              <a:t>§ 53 aktualizace terminologie při výčtu trestných činů (skupinové označení), při kterých jsou za splnění podmínek poskytovány údaje chráněné jinak daňovou mlčenlivostí.</a:t>
            </a:r>
          </a:p>
          <a:p>
            <a:pPr marL="0" indent="0" algn="just">
              <a:buNone/>
            </a:pPr>
            <a:r>
              <a:rPr lang="cs-CZ" sz="1400" dirty="0"/>
              <a:t>§ 56 elektronickou adresou podatelny se rozumí adresa elektronické pošty (email), současně však lze určit jiné adresy podatelny (např. adresu portálu pro činění konkrétních podání, pak je pro taková podání povinná). Pokud dojde podání mimo sféru správce daně – nejde o podání, pokud do sféry správce daně, ale např. na jinou adresu, jde o podání s vadou (režim § 74). </a:t>
            </a:r>
          </a:p>
          <a:p>
            <a:pPr marL="0" indent="0" algn="just">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4</a:t>
            </a:fld>
            <a:endParaRPr lang="cs-CZ"/>
          </a:p>
        </p:txBody>
      </p:sp>
    </p:spTree>
    <p:extLst>
      <p:ext uri="{BB962C8B-B14F-4D97-AF65-F5344CB8AC3E}">
        <p14:creationId xmlns:p14="http://schemas.microsoft.com/office/powerpoint/2010/main" val="2794627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6FCAD3-269E-FDC0-145C-65C5D955A256}"/>
              </a:ext>
            </a:extLst>
          </p:cNvPr>
          <p:cNvSpPr>
            <a:spLocks noGrp="1"/>
          </p:cNvSpPr>
          <p:nvPr>
            <p:ph type="title"/>
          </p:nvPr>
        </p:nvSpPr>
        <p:spPr/>
        <p:txBody>
          <a:bodyPr/>
          <a:lstStyle/>
          <a:p>
            <a:r>
              <a:rPr lang="cs-CZ" sz="3600" dirty="0"/>
              <a:t>Daňový řád</a:t>
            </a:r>
          </a:p>
        </p:txBody>
      </p:sp>
      <p:sp>
        <p:nvSpPr>
          <p:cNvPr id="3" name="Zástupný obsah 2">
            <a:extLst>
              <a:ext uri="{FF2B5EF4-FFF2-40B4-BE49-F238E27FC236}">
                <a16:creationId xmlns:a16="http://schemas.microsoft.com/office/drawing/2014/main" id="{23896E1F-0411-5084-80F8-0C325340A726}"/>
              </a:ext>
            </a:extLst>
          </p:cNvPr>
          <p:cNvSpPr>
            <a:spLocks noGrp="1"/>
          </p:cNvSpPr>
          <p:nvPr>
            <p:ph idx="1"/>
          </p:nvPr>
        </p:nvSpPr>
        <p:spPr/>
        <p:txBody>
          <a:bodyPr/>
          <a:lstStyle/>
          <a:p>
            <a:pPr marL="0" indent="0">
              <a:buNone/>
            </a:pPr>
            <a:r>
              <a:rPr lang="cs-CZ" sz="1400" dirty="0"/>
              <a:t>Správce daně zveřejní datovou strukturu formulářových podání (na úřední desce stačí „způsobem umožňujícím dálkový přístup“, ale je vhodné zveřejnit odkaz, kde lze podrobné informace najít)</a:t>
            </a:r>
          </a:p>
          <a:p>
            <a:pPr marL="0" indent="0">
              <a:buNone/>
            </a:pPr>
            <a:r>
              <a:rPr lang="cs-CZ" sz="1400" dirty="0"/>
              <a:t>Nově – časové omezení povinnosti udržovat veřejně dostupné historické údaje zveřejněné dle § 56 odst. 1 písm. b) a c) na 10 let</a:t>
            </a:r>
          </a:p>
          <a:p>
            <a:pPr marL="0" indent="0">
              <a:buNone/>
            </a:pPr>
            <a:r>
              <a:rPr lang="cs-CZ" sz="1400" dirty="0"/>
              <a:t>Vyjasnění pojmu „formulářové podání“ (může být listinné, elektronické, má obsahovou a datovou strukturu apod.)</a:t>
            </a:r>
          </a:p>
          <a:p>
            <a:pPr marL="0" indent="0">
              <a:buNone/>
            </a:pPr>
            <a:r>
              <a:rPr lang="cs-CZ" sz="1400" dirty="0"/>
              <a:t>§ 75 o neprodleném postoupení podání v případě nepříslušnosti (+ vyrozumění podatele) se použije i na podání, o kterých se </a:t>
            </a:r>
            <a:r>
              <a:rPr lang="cs-CZ" sz="1400" u="sng" dirty="0"/>
              <a:t>nevede řízení</a:t>
            </a:r>
            <a:r>
              <a:rPr lang="cs-CZ" sz="1400" dirty="0"/>
              <a:t>. Vyrozumění jen v případě, že k naplnění účelu vyrozumění nestačí zpracování podání nebo platby příslušným správcem daně.</a:t>
            </a:r>
          </a:p>
          <a:p>
            <a:pPr marL="0" indent="0">
              <a:buNone/>
            </a:pPr>
            <a:endParaRPr lang="cs-CZ" sz="1400" dirty="0"/>
          </a:p>
          <a:p>
            <a:pPr marL="0" indent="0" algn="ctr">
              <a:buNone/>
            </a:pPr>
            <a:r>
              <a:rPr lang="cs-CZ" sz="1400" b="1" u="sng" dirty="0"/>
              <a:t>5. Námitka jako řádný opravný prostředek</a:t>
            </a:r>
          </a:p>
          <a:p>
            <a:pPr marL="0" indent="0" algn="just">
              <a:buNone/>
            </a:pPr>
            <a:r>
              <a:rPr lang="cs-CZ" sz="1400" dirty="0"/>
              <a:t>§ 103 - </a:t>
            </a:r>
            <a:r>
              <a:rPr lang="cs-CZ" sz="1400" dirty="0">
                <a:effectLst/>
                <a:latin typeface="Arial" panose="020B0604020202020204" pitchFamily="34" charset="0"/>
                <a:ea typeface="Calibri" panose="020F0502020204030204" pitchFamily="34" charset="0"/>
              </a:rPr>
              <a:t>precizace postavení námitky jako řádného opravného prostředku – právní moc rozhodnutí nastává až po uplynutí lhůty pro </a:t>
            </a:r>
            <a:r>
              <a:rPr lang="cs-CZ" sz="1400" dirty="0">
                <a:solidFill>
                  <a:srgbClr val="FF0000"/>
                </a:solidFill>
                <a:effectLst/>
                <a:latin typeface="Arial" panose="020B0604020202020204" pitchFamily="34" charset="0"/>
                <a:ea typeface="Calibri" panose="020F0502020204030204" pitchFamily="34" charset="0"/>
              </a:rPr>
              <a:t>řádný opravný prostředek (tedy i pro námitku v některých případech)</a:t>
            </a:r>
            <a:r>
              <a:rPr lang="cs-CZ" sz="1400" dirty="0">
                <a:effectLst/>
                <a:latin typeface="Arial" panose="020B0604020202020204" pitchFamily="34" charset="0"/>
                <a:ea typeface="Calibri" panose="020F0502020204030204" pitchFamily="34" charset="0"/>
              </a:rPr>
              <a:t>, nikoliv jen pro odvolání. Námitka proti rozhodnutí má charakter řádného opravného prostředku.</a:t>
            </a:r>
            <a:r>
              <a:rPr lang="cs-CZ" sz="1400" dirty="0">
                <a:latin typeface="Arial" panose="020B0604020202020204" pitchFamily="34" charset="0"/>
                <a:ea typeface="Calibri" panose="020F0502020204030204" pitchFamily="34" charset="0"/>
              </a:rPr>
              <a:t> P</a:t>
            </a:r>
            <a:r>
              <a:rPr lang="cs-CZ" sz="1400" dirty="0">
                <a:effectLst/>
                <a:latin typeface="Arial" panose="020B0604020202020204" pitchFamily="34" charset="0"/>
                <a:ea typeface="Calibri" panose="020F0502020204030204" pitchFamily="34" charset="0"/>
              </a:rPr>
              <a:t>okud zákon vylučuje uplatnění (řádného) opravného prostředku, námitka použít lze (např. </a:t>
            </a:r>
            <a:r>
              <a:rPr lang="cs-CZ" sz="1400" dirty="0" err="1">
                <a:effectLst/>
                <a:latin typeface="Arial" panose="020B0604020202020204" pitchFamily="34" charset="0"/>
                <a:ea typeface="Calibri" panose="020F0502020204030204" pitchFamily="34" charset="0"/>
              </a:rPr>
              <a:t>rozh</a:t>
            </a:r>
            <a:r>
              <a:rPr lang="cs-CZ" sz="1400" dirty="0">
                <a:effectLst/>
                <a:latin typeface="Arial" panose="020B0604020202020204" pitchFamily="34" charset="0"/>
                <a:ea typeface="Calibri" panose="020F0502020204030204" pitchFamily="34" charset="0"/>
              </a:rPr>
              <a:t>. o odložení/ </a:t>
            </a:r>
            <a:r>
              <a:rPr lang="cs-CZ" sz="1400" dirty="0" err="1">
                <a:effectLst/>
                <a:latin typeface="Arial" panose="020B0604020202020204" pitchFamily="34" charset="0"/>
                <a:ea typeface="Calibri" panose="020F0502020204030204" pitchFamily="34" charset="0"/>
              </a:rPr>
              <a:t>pokrač</a:t>
            </a:r>
            <a:r>
              <a:rPr lang="cs-CZ" sz="1400" dirty="0">
                <a:effectLst/>
                <a:latin typeface="Arial" panose="020B0604020202020204" pitchFamily="34" charset="0"/>
                <a:ea typeface="Calibri" panose="020F0502020204030204" pitchFamily="34" charset="0"/>
              </a:rPr>
              <a:t>. DE, zastavení DE, snížení srážek ze mzdy apod.)</a:t>
            </a:r>
          </a:p>
          <a:p>
            <a:pPr marL="0" indent="0" algn="just">
              <a:buNone/>
            </a:pPr>
            <a:r>
              <a:rPr lang="cs-CZ" sz="1400" dirty="0">
                <a:latin typeface="Arial" panose="020B0604020202020204" pitchFamily="34" charset="0"/>
                <a:ea typeface="Calibri" panose="020F0502020204030204" pitchFamily="34" charset="0"/>
              </a:rPr>
              <a:t>§ 108 – pokud tak stanoví zákon, je námitka dalším novým řádným opravným prostředkem a tzv. „jiné zahájení přezkoumání rozhodnutí“ (tím je míněno v rámci správního soudnictví) dalším novým dozorčím prostředkem – </a:t>
            </a:r>
            <a:r>
              <a:rPr lang="cs-CZ" sz="1400" i="1" dirty="0">
                <a:latin typeface="Arial" panose="020B0604020202020204" pitchFamily="34" charset="0"/>
                <a:ea typeface="Calibri" panose="020F0502020204030204" pitchFamily="34" charset="0"/>
              </a:rPr>
              <a:t>vliv na případné prodloužení lhůty pro stanovení daně dle § 148 DŘ o rok.</a:t>
            </a:r>
          </a:p>
          <a:p>
            <a:pPr marL="0" indent="0" algn="just">
              <a:buNone/>
            </a:pPr>
            <a:r>
              <a:rPr lang="cs-CZ" sz="1400" dirty="0">
                <a:latin typeface="Arial" panose="020B0604020202020204" pitchFamily="34" charset="0"/>
                <a:ea typeface="Calibri" panose="020F0502020204030204" pitchFamily="34" charset="0"/>
              </a:rPr>
              <a:t>§</a:t>
            </a:r>
            <a:r>
              <a:rPr lang="cs-CZ" sz="1400" dirty="0">
                <a:effectLst/>
                <a:latin typeface="Arial" panose="020B0604020202020204" pitchFamily="34" charset="0"/>
                <a:ea typeface="Calibri" panose="020F0502020204030204" pitchFamily="34" charset="0"/>
              </a:rPr>
              <a:t> 159 odst. 4 - zákaz řetězení námitek – proti rozhodnutí o námitce se nelze odvolat ani podat další námitku.</a:t>
            </a:r>
          </a:p>
          <a:p>
            <a:pPr marL="0" indent="0">
              <a:buNone/>
            </a:pPr>
            <a:endParaRPr lang="cs-CZ" sz="1400" dirty="0"/>
          </a:p>
          <a:p>
            <a:endParaRPr lang="cs-CZ" sz="1400" dirty="0"/>
          </a:p>
        </p:txBody>
      </p:sp>
      <p:sp>
        <p:nvSpPr>
          <p:cNvPr id="4" name="Zástupný symbol pro číslo snímku 3">
            <a:extLst>
              <a:ext uri="{FF2B5EF4-FFF2-40B4-BE49-F238E27FC236}">
                <a16:creationId xmlns:a16="http://schemas.microsoft.com/office/drawing/2014/main" id="{061A3CCA-3B0B-7737-2A7E-266944504DFC}"/>
              </a:ext>
            </a:extLst>
          </p:cNvPr>
          <p:cNvSpPr>
            <a:spLocks noGrp="1"/>
          </p:cNvSpPr>
          <p:nvPr>
            <p:ph type="sldNum" sz="quarter" idx="12"/>
          </p:nvPr>
        </p:nvSpPr>
        <p:spPr/>
        <p:txBody>
          <a:bodyPr/>
          <a:lstStyle/>
          <a:p>
            <a:pPr>
              <a:defRPr/>
            </a:pPr>
            <a:fld id="{E6023CBC-3517-4283-8B8A-AE06F1848D05}" type="slidenum">
              <a:rPr lang="cs-CZ" smtClean="0"/>
              <a:pPr>
                <a:defRPr/>
              </a:pPr>
              <a:t>5</a:t>
            </a:fld>
            <a:endParaRPr lang="cs-CZ"/>
          </a:p>
        </p:txBody>
      </p:sp>
    </p:spTree>
    <p:extLst>
      <p:ext uri="{BB962C8B-B14F-4D97-AF65-F5344CB8AC3E}">
        <p14:creationId xmlns:p14="http://schemas.microsoft.com/office/powerpoint/2010/main" val="4262267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304800" y="1416050"/>
            <a:ext cx="8229600" cy="4830763"/>
          </a:xfrm>
        </p:spPr>
        <p:txBody>
          <a:bodyPr/>
          <a:lstStyle/>
          <a:p>
            <a:pPr marL="0" indent="0" algn="just">
              <a:buNone/>
            </a:pPr>
            <a:r>
              <a:rPr lang="cs-CZ" sz="1400" dirty="0">
                <a:solidFill>
                  <a:srgbClr val="FF0000"/>
                </a:solidFill>
                <a:latin typeface="Arial" panose="020B0604020202020204" pitchFamily="34" charset="0"/>
                <a:ea typeface="Calibri" panose="020F0502020204030204" pitchFamily="34" charset="0"/>
              </a:rPr>
              <a:t>Ale např. u exekučního příkazu nově není námitka možná, protože by čekání na právní moc komplikovalo vymáhání !!! §  178 odst. 4 – žádný opravný prostředek, ani námitka.</a:t>
            </a:r>
          </a:p>
          <a:p>
            <a:pPr marL="0" indent="0" algn="ctr">
              <a:buNone/>
            </a:pPr>
            <a:endParaRPr lang="cs-CZ" sz="1400" b="1" u="sng" dirty="0"/>
          </a:p>
          <a:p>
            <a:pPr marL="0" indent="0" algn="ctr">
              <a:buNone/>
            </a:pPr>
            <a:r>
              <a:rPr lang="cs-CZ" sz="1400" b="1" u="sng" dirty="0"/>
              <a:t>6. Přeplatek</a:t>
            </a:r>
          </a:p>
          <a:p>
            <a:pPr marL="0" indent="0" algn="just">
              <a:buNone/>
            </a:pPr>
            <a:r>
              <a:rPr lang="cs-CZ" sz="1400" dirty="0">
                <a:effectLst/>
                <a:latin typeface="Arial" panose="020B0604020202020204" pitchFamily="34" charset="0"/>
                <a:ea typeface="Times New Roman" panose="02020603050405020304" pitchFamily="18" charset="0"/>
              </a:rPr>
              <a:t>- výslovná možnost vrácení vratitelného přeplatku </a:t>
            </a:r>
            <a:r>
              <a:rPr lang="cs-CZ" sz="1400" dirty="0">
                <a:solidFill>
                  <a:srgbClr val="FF0000"/>
                </a:solidFill>
                <a:effectLst/>
                <a:latin typeface="Arial" panose="020B0604020202020204" pitchFamily="34" charset="0"/>
                <a:ea typeface="Times New Roman" panose="02020603050405020304" pitchFamily="18" charset="0"/>
              </a:rPr>
              <a:t>na úroku</a:t>
            </a:r>
            <a:r>
              <a:rPr lang="cs-CZ" sz="1400" dirty="0">
                <a:effectLst/>
                <a:latin typeface="Arial" panose="020B0604020202020204" pitchFamily="34" charset="0"/>
                <a:ea typeface="Times New Roman" panose="02020603050405020304" pitchFamily="18" charset="0"/>
              </a:rPr>
              <a:t> z nesprávně stanovené daně (do 15 dnů ode dne následujícího po dni uplynutí lhůty pro vrácení vratitelného přeplatku) – u MP se neuplatní,</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v případě nesoučinnosti daňového subjektu při řešení přeplatku, který se vrací bez žádosti (neurčí předem účet pro jeho vrácení), odpadá správci daně povinnost vrátit vratitelný přeplatek z moci úřední. Daňový subjekt má nicméně možnost i poté o vrácení přeplatku standardně požádat. Rovněž správci daně nic nebrání, aby daňový subjekt o potřebě určení účtu informoval cestou neformální komunikace. Nebude jej však k tomu formálně vyzývat.</a:t>
            </a:r>
          </a:p>
          <a:p>
            <a:pPr marL="0" indent="0" algn="ctr">
              <a:buNone/>
            </a:pPr>
            <a:r>
              <a:rPr lang="cs-CZ" sz="1400" b="1" u="sng" dirty="0">
                <a:effectLst/>
                <a:latin typeface="Arial" panose="020B0604020202020204" pitchFamily="34" charset="0"/>
                <a:ea typeface="Times New Roman" panose="02020603050405020304" pitchFamily="18" charset="0"/>
              </a:rPr>
              <a:t>7. Vymáhání – další změny</a:t>
            </a:r>
          </a:p>
          <a:p>
            <a:pPr marL="0" indent="0" algn="just">
              <a:buNone/>
            </a:pPr>
            <a:r>
              <a:rPr lang="cs-CZ" sz="1400" dirty="0">
                <a:latin typeface="Arial" panose="020B0604020202020204" pitchFamily="34" charset="0"/>
                <a:ea typeface="Times New Roman" panose="02020603050405020304" pitchFamily="18" charset="0"/>
              </a:rPr>
              <a:t>- ve výkonu trestu se neuplatní srážky ze mzdy, ale exekuce přikázáním jiné peněžité pohledávky (odsouzeného vůči Vězeňské službě, která vede jeho zvláštní účet) – všechny prostředky bez ohledu na druh,</a:t>
            </a:r>
          </a:p>
          <a:p>
            <a:pPr marL="0" indent="0" algn="just">
              <a:buNone/>
            </a:pPr>
            <a:r>
              <a:rPr lang="cs-CZ" sz="1400" dirty="0">
                <a:latin typeface="Arial" panose="020B0604020202020204" pitchFamily="34" charset="0"/>
                <a:ea typeface="Times New Roman" panose="02020603050405020304" pitchFamily="18" charset="0"/>
              </a:rPr>
              <a:t>- poddlužník má povinnost informovat o všech údajích, které by mohly mít vliv na exekuci,</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ové povinnosti správce daně při vytváření chráněného účtu (stejné jako soud) – </a:t>
            </a:r>
            <a:r>
              <a:rPr lang="cs-CZ" sz="1400" i="1" dirty="0">
                <a:effectLst/>
                <a:latin typeface="Arial" panose="020B0604020202020204" pitchFamily="34" charset="0"/>
                <a:ea typeface="Times New Roman" panose="02020603050405020304" pitchFamily="18" charset="0"/>
              </a:rPr>
              <a:t>pokud si dlužník vyžádá od plátce příjmu (např. ČSSZ) potvrzení o chráněném příjmu, které předá správci daně a současně požádá banku o chráněný účet, správc</a:t>
            </a:r>
            <a:r>
              <a:rPr lang="cs-CZ" sz="1400" i="1" dirty="0">
                <a:latin typeface="Arial" panose="020B0604020202020204" pitchFamily="34" charset="0"/>
                <a:ea typeface="Times New Roman" panose="02020603050405020304" pitchFamily="18" charset="0"/>
              </a:rPr>
              <a:t>e daně oznámí té bance ze kterého účtu na který účet chodí chráněný příjem a banka si automaticky z obstaveného účtu převede chráněnou část příjmu na chráněný účet (správce daně však nemá ve všech oblastech exekuce úplně stejné</a:t>
            </a:r>
            <a:endParaRPr lang="cs-CZ" sz="1400" i="1"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6</a:t>
            </a:fld>
            <a:endParaRPr lang="cs-CZ"/>
          </a:p>
        </p:txBody>
      </p:sp>
    </p:spTree>
    <p:extLst>
      <p:ext uri="{BB962C8B-B14F-4D97-AF65-F5344CB8AC3E}">
        <p14:creationId xmlns:p14="http://schemas.microsoft.com/office/powerpoint/2010/main" val="3586416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457200" y="1295400"/>
            <a:ext cx="8229600" cy="4830763"/>
          </a:xfrm>
        </p:spPr>
        <p:txBody>
          <a:bodyPr/>
          <a:lstStyle/>
          <a:p>
            <a:pPr marL="0" indent="0" algn="ctr">
              <a:buNone/>
            </a:pPr>
            <a:r>
              <a:rPr lang="cs-CZ" sz="1400" i="1" dirty="0">
                <a:latin typeface="Arial" panose="020B0604020202020204" pitchFamily="34" charset="0"/>
                <a:ea typeface="Times New Roman" panose="02020603050405020304" pitchFamily="18" charset="0"/>
              </a:rPr>
              <a:t>pravomoci jako soud, jen tam, kde je tak stanoveno - §177odst. 2), </a:t>
            </a:r>
          </a:p>
          <a:p>
            <a:pPr marL="0" indent="0" algn="just">
              <a:buNone/>
            </a:pPr>
            <a:r>
              <a:rPr lang="cs-CZ" sz="1400" dirty="0">
                <a:latin typeface="Arial" panose="020B0604020202020204" pitchFamily="34" charset="0"/>
                <a:ea typeface="Times New Roman" panose="02020603050405020304" pitchFamily="18" charset="0"/>
              </a:rPr>
              <a:t>- m</a:t>
            </a:r>
            <a:r>
              <a:rPr lang="cs-CZ" sz="1400" dirty="0">
                <a:effectLst/>
                <a:latin typeface="Arial" panose="020B0604020202020204" pitchFamily="34" charset="0"/>
                <a:ea typeface="Times New Roman" panose="02020603050405020304" pitchFamily="18" charset="0"/>
              </a:rPr>
              <a:t>ožnost exekuce virtuálních akti</a:t>
            </a:r>
            <a:r>
              <a:rPr lang="cs-CZ" sz="1400" dirty="0">
                <a:latin typeface="Arial" panose="020B0604020202020204" pitchFamily="34" charset="0"/>
                <a:ea typeface="Times New Roman" panose="02020603050405020304" pitchFamily="18" charset="0"/>
              </a:rPr>
              <a:t>v (po jejich směně na peněžní prostředky – tu udělá správce daně po výzvě k předložení potřebných údajů ke směně),</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ový způso</a:t>
            </a:r>
            <a:r>
              <a:rPr lang="cs-CZ" sz="1400" dirty="0">
                <a:latin typeface="Arial" panose="020B0604020202020204" pitchFamily="34" charset="0"/>
                <a:ea typeface="Times New Roman" panose="02020603050405020304" pitchFamily="18" charset="0"/>
              </a:rPr>
              <a:t>b zajištění movitého majetku bez fyzické přítomnosti, bez ohledu na místo, kde se věc nachází – soupis dle evidence § 206a – spolupráce s veřejnými registry, </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t>- vedle přikázání majetkového práva bude možný „prodej majetkového práva“ – dražba</a:t>
            </a:r>
          </a:p>
          <a:p>
            <a:pPr marL="0" indent="0" algn="just">
              <a:buNone/>
            </a:pPr>
            <a:r>
              <a:rPr lang="cs-CZ" sz="1400" dirty="0"/>
              <a:t>- technické úpravy dražby nemovitých věcí,</a:t>
            </a:r>
          </a:p>
          <a:p>
            <a:pPr marL="0" indent="0" algn="just">
              <a:buNone/>
            </a:pPr>
            <a:r>
              <a:rPr lang="cs-CZ" sz="1400" dirty="0"/>
              <a:t>- § 177 odst. 2 – upřesněno, že </a:t>
            </a:r>
            <a:r>
              <a:rPr lang="cs-CZ" sz="1400" b="0" i="0" dirty="0">
                <a:effectLst/>
              </a:rPr>
              <a:t>správce daně nemůže činit při provádění daňové exekuce úkony, o nichž OSŘ stanoví, že je při výkonu rozhodnutí provádí soud,</a:t>
            </a:r>
          </a:p>
          <a:p>
            <a:pPr marL="0" indent="0" algn="just">
              <a:buNone/>
            </a:pPr>
            <a:r>
              <a:rPr lang="cs-CZ" sz="1400" dirty="0"/>
              <a:t>- § 181 - </a:t>
            </a:r>
            <a:r>
              <a:rPr lang="cs-CZ" sz="1400" b="0" i="0" dirty="0">
                <a:solidFill>
                  <a:srgbClr val="212529"/>
                </a:solidFill>
                <a:effectLst/>
              </a:rPr>
              <a:t>pokud správce daně pojme do soupisu věc, která nemůže být předmětem daňové exekuce, potom také částečně, nebo zcela zastaví daňovou exekuci. Před samotným rozhodnutím o zastavení daňové exekuce již nebude tento správce daně rozhodovat o vyloučení dané věci z daňové exekuce podle </a:t>
            </a:r>
            <a:r>
              <a:rPr lang="cs-CZ" sz="1400" dirty="0"/>
              <a:t>§ 179 DŘ</a:t>
            </a:r>
            <a:r>
              <a:rPr lang="cs-CZ" sz="1400" dirty="0">
                <a:solidFill>
                  <a:srgbClr val="212529"/>
                </a:solidFill>
              </a:rPr>
              <a:t> (odstranění </a:t>
            </a:r>
            <a:r>
              <a:rPr lang="cs-CZ" sz="1400" dirty="0" err="1">
                <a:solidFill>
                  <a:srgbClr val="212529"/>
                </a:solidFill>
              </a:rPr>
              <a:t>dvojfázovosti</a:t>
            </a:r>
            <a:r>
              <a:rPr lang="cs-CZ" sz="1400" dirty="0">
                <a:solidFill>
                  <a:srgbClr val="212529"/>
                </a:solidFill>
              </a:rPr>
              <a:t>).</a:t>
            </a:r>
          </a:p>
          <a:p>
            <a:pPr marL="0" indent="0" algn="just">
              <a:buNone/>
            </a:pPr>
            <a:r>
              <a:rPr lang="cs-CZ" sz="1400" dirty="0"/>
              <a:t>- nový § 184a</a:t>
            </a:r>
            <a:r>
              <a:rPr lang="cs-CZ" sz="1400" dirty="0">
                <a:solidFill>
                  <a:srgbClr val="212529"/>
                </a:solidFill>
              </a:rPr>
              <a:t> - </a:t>
            </a:r>
            <a:r>
              <a:rPr lang="cs-CZ" sz="1400" b="0" i="0" dirty="0">
                <a:solidFill>
                  <a:srgbClr val="212529"/>
                </a:solidFill>
                <a:effectLst/>
              </a:rPr>
              <a:t>správce daně před odevzdáním výtěžku dražby do majetkové podstaty osobě s dispozičním oprávněním k této majetkové podstatě (touto osobou bude zpravidla insolvenční správce) nebo před odevzdáním výtěžku dražby do likvidační podstaty (likvidačnímu správci) z uvedeného výtěžku dražby odečte nejprve exekuční náklady – o vydání a stržení nákladů vydává rozhodnutí</a:t>
            </a:r>
            <a:r>
              <a:rPr lang="cs-CZ" sz="1400" dirty="0">
                <a:solidFill>
                  <a:srgbClr val="212529"/>
                </a:solidFill>
              </a:rPr>
              <a:t>,</a:t>
            </a:r>
            <a:endParaRPr lang="cs-CZ" sz="1400" b="0" i="0" dirty="0">
              <a:solidFill>
                <a:srgbClr val="212529"/>
              </a:solidFill>
              <a:effectLst/>
            </a:endParaRPr>
          </a:p>
          <a:p>
            <a:pPr marL="0" indent="0" algn="just">
              <a:buNone/>
            </a:pPr>
            <a:r>
              <a:rPr lang="cs-CZ" sz="1400" dirty="0">
                <a:solidFill>
                  <a:srgbClr val="212529"/>
                </a:solidFill>
              </a:rPr>
              <a:t>- upřesnění – způsob vymáhání přihlášením do veřejné dražby se rozumí i přihlášení do dražby prováděné soudem nebo soudním exekutorem (nucená dražba).</a:t>
            </a: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7</a:t>
            </a:fld>
            <a:endParaRPr lang="cs-CZ" dirty="0"/>
          </a:p>
        </p:txBody>
      </p:sp>
    </p:spTree>
    <p:extLst>
      <p:ext uri="{BB962C8B-B14F-4D97-AF65-F5344CB8AC3E}">
        <p14:creationId xmlns:p14="http://schemas.microsoft.com/office/powerpoint/2010/main" val="24695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457200" y="1417638"/>
            <a:ext cx="8229600" cy="4708525"/>
          </a:xfrm>
        </p:spPr>
        <p:txBody>
          <a:bodyPr/>
          <a:lstStyle/>
          <a:p>
            <a:pPr marL="0" indent="0" algn="ctr">
              <a:buNone/>
            </a:pPr>
            <a:r>
              <a:rPr lang="cs-CZ" sz="1400" b="1" u="sng" dirty="0"/>
              <a:t>Další změny</a:t>
            </a:r>
            <a:r>
              <a:rPr lang="cs-CZ" sz="1400" dirty="0"/>
              <a:t>:</a:t>
            </a:r>
          </a:p>
          <a:p>
            <a:pPr marL="0" indent="0" algn="just">
              <a:buNone/>
            </a:pPr>
            <a:r>
              <a:rPr lang="cs-CZ" sz="1400" dirty="0"/>
              <a:t>- </a:t>
            </a:r>
            <a:r>
              <a:rPr lang="cs-CZ" sz="1400" dirty="0">
                <a:solidFill>
                  <a:srgbClr val="FF0000"/>
                </a:solidFill>
              </a:rPr>
              <a:t>správce daně má procesní způsobilost ve všech věcech souvisejících se správou daní </a:t>
            </a:r>
            <a:r>
              <a:rPr lang="cs-CZ" sz="1400" dirty="0"/>
              <a:t>– </a:t>
            </a:r>
            <a:r>
              <a:rPr lang="cs-CZ" sz="1400" i="1" dirty="0"/>
              <a:t>vyplněna      mezera v zákoně </a:t>
            </a:r>
            <a:r>
              <a:rPr lang="cs-CZ" sz="1400" dirty="0"/>
              <a:t>(§ 10 odst. 3) – dříve jen v občanském soudním řízení </a:t>
            </a:r>
          </a:p>
          <a:p>
            <a:pPr marL="0" indent="0" algn="just">
              <a:buNone/>
            </a:pPr>
            <a:r>
              <a:rPr lang="cs-CZ" sz="1400" dirty="0">
                <a:solidFill>
                  <a:srgbClr val="000000"/>
                </a:solidFill>
              </a:rPr>
              <a:t>- § 148 odst. 6 - v důsledku jednání, které bylo předmětem pravomocného rozhodnutí soudu o spáchání daňového trestného činu, lze daň stanovit do konce druhého roku následujícího po roce, v němž nabylo rozhodnutí soudu právní moci, bez ohledu na to, zda již uplynula lhůta pro stanovení daně. </a:t>
            </a:r>
            <a:r>
              <a:rPr lang="cs-CZ" sz="1400" dirty="0">
                <a:solidFill>
                  <a:srgbClr val="FF0000"/>
                </a:solidFill>
              </a:rPr>
              <a:t>Nově - Daň lze takto stanovit i v případě, že se tohoto jednání dopustila osoba odlišná od daňového subjektu, a toto jednání má přímý dopad na daň daňového subjektu. </a:t>
            </a:r>
            <a:r>
              <a:rPr lang="cs-CZ" sz="1400" i="1" dirty="0"/>
              <a:t>Nemusí tedy jít přímo o jednání daňového subjektu ! + </a:t>
            </a:r>
            <a:r>
              <a:rPr lang="cs-CZ" sz="1200" i="1" dirty="0"/>
              <a:t>§ 148 odst. 7 umožňuje uhradit již prekludovanou daňovou povinnost v případě, že je to nutné pro zánik trestnosti daňového trestného činu (aplikace tzv. účinné lítosti).</a:t>
            </a:r>
          </a:p>
          <a:p>
            <a:pPr marL="0" indent="0" algn="just">
              <a:buNone/>
            </a:pPr>
            <a:r>
              <a:rPr lang="cs-CZ" sz="1400" dirty="0"/>
              <a:t>- § 150 odst. 6 </a:t>
            </a:r>
            <a:r>
              <a:rPr lang="cs-CZ" sz="1400" i="1" dirty="0"/>
              <a:t>– </a:t>
            </a:r>
            <a:r>
              <a:rPr lang="cs-CZ" sz="1400" dirty="0"/>
              <a:t>pokud subjekt hradí až po zaslání vyrozumění o nedoplatku</a:t>
            </a:r>
            <a:r>
              <a:rPr lang="cs-CZ" sz="1400" i="1" dirty="0"/>
              <a:t>, </a:t>
            </a:r>
            <a:r>
              <a:rPr lang="cs-CZ" sz="1400" dirty="0"/>
              <a:t>není zde povinnost evidovat na osobní depozitní účet (kde se částka může posunout na starší nedoplatky – pořadí úhrady daně), ale možnost !! – lze tedy evidovat i přímo na konkrétní osobní daňový účet – vyhnout se posunutí plateb na starší nedoplatky, pokud je ovšem platba přesně identifikována</a:t>
            </a:r>
          </a:p>
          <a:p>
            <a:pPr marL="0" indent="0" algn="just">
              <a:buNone/>
            </a:pPr>
            <a:r>
              <a:rPr lang="cs-CZ" sz="1400" dirty="0">
                <a:solidFill>
                  <a:srgbClr val="FF0000"/>
                </a:solidFill>
              </a:rPr>
              <a:t>- nově hromadné prominutí/posečkání daně nebo příslušenství - vládním nařízením (§ 260, 260a)</a:t>
            </a:r>
          </a:p>
          <a:p>
            <a:pPr marL="0" indent="0" algn="just">
              <a:buNone/>
            </a:pPr>
            <a:r>
              <a:rPr lang="cs-CZ" sz="1400" dirty="0">
                <a:solidFill>
                  <a:srgbClr val="FF0000"/>
                </a:solidFill>
              </a:rPr>
              <a:t>- při ručení za daň může správce daně vydat výzvu ručiteli nejen ve lhůtě pro stanovení, ale i ve lhůtě pro placení</a:t>
            </a:r>
          </a:p>
          <a:p>
            <a:pPr marL="0" indent="0" algn="just">
              <a:buNone/>
            </a:pPr>
            <a:r>
              <a:rPr lang="cs-CZ" sz="1400" dirty="0">
                <a:solidFill>
                  <a:srgbClr val="FF0000"/>
                </a:solidFill>
              </a:rPr>
              <a:t>- při zániku svěřenského fondu přechází daňová povinnost na osobu, která přijala majetek ze zaniklého fondu, a to až do výše přijatého majetku</a:t>
            </a:r>
          </a:p>
          <a:p>
            <a:pPr marL="0" indent="0" algn="just">
              <a:buNone/>
            </a:pPr>
            <a:r>
              <a:rPr lang="cs-CZ" sz="1400" dirty="0">
                <a:solidFill>
                  <a:srgbClr val="FF0000"/>
                </a:solidFill>
              </a:rPr>
              <a:t>-  § 160 odst. 4 písm. h) – lhůta pro placení daně neběží po dobu </a:t>
            </a:r>
            <a:r>
              <a:rPr lang="cs-CZ" sz="1400" b="0" i="0" dirty="0">
                <a:solidFill>
                  <a:srgbClr val="FF0000"/>
                </a:solidFill>
                <a:effectLst/>
              </a:rPr>
              <a:t>restrukturalizačního řízení, pokud se správce daně stal dotčenou stranou podle zákona upravujícího preventivní restrukturalizaci  </a:t>
            </a:r>
            <a:endParaRPr lang="cs-CZ" sz="1400" dirty="0">
              <a:solidFill>
                <a:srgbClr val="FF0000"/>
              </a:solidFill>
            </a:endParaRP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8</a:t>
            </a:fld>
            <a:endParaRPr lang="cs-CZ"/>
          </a:p>
        </p:txBody>
      </p:sp>
    </p:spTree>
    <p:extLst>
      <p:ext uri="{BB962C8B-B14F-4D97-AF65-F5344CB8AC3E}">
        <p14:creationId xmlns:p14="http://schemas.microsoft.com/office/powerpoint/2010/main" val="186569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016C29BA-D6B5-FDEE-C107-CA7341BF6BDA}"/>
              </a:ext>
            </a:extLst>
          </p:cNvPr>
          <p:cNvSpPr>
            <a:spLocks noGrp="1"/>
          </p:cNvSpPr>
          <p:nvPr>
            <p:ph idx="1"/>
          </p:nvPr>
        </p:nvSpPr>
        <p:spPr/>
        <p:txBody>
          <a:bodyPr/>
          <a:lstStyle/>
          <a:p>
            <a:pPr eaLnBrk="1" hangingPunct="1"/>
            <a:r>
              <a:rPr lang="cs-CZ" altLang="cs-CZ" sz="2000" b="1" dirty="0">
                <a:latin typeface="Tahoma" pitchFamily="34" charset="0"/>
              </a:rPr>
              <a:t>KONTAKT</a:t>
            </a:r>
            <a:r>
              <a:rPr lang="cs-CZ" altLang="cs-CZ" sz="2000" dirty="0">
                <a:latin typeface="Tahoma" pitchFamily="34" charset="0"/>
              </a:rPr>
              <a:t>:</a:t>
            </a:r>
          </a:p>
          <a:p>
            <a:pPr eaLnBrk="1" hangingPunct="1">
              <a:buFontTx/>
              <a:buNone/>
            </a:pPr>
            <a:r>
              <a:rPr lang="cs-CZ" altLang="cs-CZ" sz="1400" dirty="0"/>
              <a:t>Krajský úřad Olomouckého kraje</a:t>
            </a:r>
          </a:p>
          <a:p>
            <a:pPr eaLnBrk="1" hangingPunct="1">
              <a:buFontTx/>
              <a:buNone/>
            </a:pPr>
            <a:r>
              <a:rPr lang="cs-CZ" altLang="cs-CZ" sz="1400" dirty="0"/>
              <a:t>Odbor kontroly</a:t>
            </a:r>
          </a:p>
          <a:p>
            <a:pPr eaLnBrk="1" hangingPunct="1">
              <a:buFontTx/>
              <a:buNone/>
            </a:pPr>
            <a:r>
              <a:rPr lang="cs-CZ" altLang="cs-CZ" sz="1400" dirty="0"/>
              <a:t>Oddělení kontroly příspěvkových organizací a daňového řízení</a:t>
            </a:r>
          </a:p>
          <a:p>
            <a:pPr eaLnBrk="1" hangingPunct="1">
              <a:buFontTx/>
              <a:buNone/>
            </a:pPr>
            <a:r>
              <a:rPr lang="cs-CZ" altLang="cs-CZ" sz="1400" dirty="0"/>
              <a:t>Jeremenkova 40b </a:t>
            </a:r>
          </a:p>
          <a:p>
            <a:pPr eaLnBrk="1" hangingPunct="1">
              <a:buFontTx/>
              <a:buNone/>
            </a:pPr>
            <a:r>
              <a:rPr lang="cs-CZ" altLang="cs-CZ" sz="1400" dirty="0"/>
              <a:t>779 00 Olomouc</a:t>
            </a:r>
          </a:p>
          <a:p>
            <a:pPr eaLnBrk="1" hangingPunct="1">
              <a:buFontTx/>
              <a:buNone/>
            </a:pPr>
            <a:r>
              <a:rPr lang="cs-CZ" altLang="cs-CZ" sz="1400" dirty="0">
                <a:hlinkClick r:id="rId2"/>
              </a:rPr>
              <a:t>www.olkraj.cz</a:t>
            </a:r>
            <a:endParaRPr lang="cs-CZ" altLang="cs-CZ" sz="1400" dirty="0"/>
          </a:p>
          <a:p>
            <a:pPr eaLnBrk="1" hangingPunct="1">
              <a:buFontTx/>
              <a:buNone/>
            </a:pPr>
            <a:r>
              <a:rPr lang="cs-CZ" altLang="cs-CZ" sz="1400" dirty="0"/>
              <a:t>Mgr. Jana Mandlová (tel. 585 508 456) a Ing. Monika Gábrlíková (tel. 585 508 138)</a:t>
            </a:r>
          </a:p>
          <a:p>
            <a:pPr eaLnBrk="1" hangingPunct="1">
              <a:buFontTx/>
              <a:buNone/>
            </a:pPr>
            <a:endParaRPr lang="cs-CZ" altLang="cs-CZ" sz="1400" dirty="0"/>
          </a:p>
          <a:p>
            <a:pPr eaLnBrk="1" hangingPunct="1">
              <a:buFontTx/>
              <a:buNone/>
            </a:pPr>
            <a:r>
              <a:rPr lang="cs-CZ" altLang="cs-CZ" sz="1400" dirty="0">
                <a:solidFill>
                  <a:srgbClr val="FF0000"/>
                </a:solidFill>
              </a:rPr>
              <a:t>Odkaz na metodiku týkající se zaúčtování pohledávek předaných celnímu úřadu:</a:t>
            </a:r>
          </a:p>
          <a:p>
            <a:pPr eaLnBrk="1" hangingPunct="1">
              <a:buFontTx/>
              <a:buNone/>
            </a:pPr>
            <a:r>
              <a:rPr lang="cs-CZ" sz="1600" u="sng" dirty="0">
                <a:hlinkClick r:id="rId3"/>
              </a:rPr>
              <a:t>https://www.olkraj.cz/ekonomika-finance-a-majetek-informace-pro-uzemni-samospravne-celky/ucetnictvi-uzemnich-samospravnych-celku</a:t>
            </a:r>
            <a:endParaRPr lang="cs-CZ" altLang="cs-CZ" sz="2800" b="1" dirty="0">
              <a:solidFill>
                <a:schemeClr val="accent1">
                  <a:lumMod val="25000"/>
                </a:schemeClr>
              </a:solidFill>
              <a:latin typeface="Tahoma" pitchFamily="34" charset="0"/>
            </a:endParaRPr>
          </a:p>
          <a:p>
            <a:pPr algn="ctr" eaLnBrk="1" hangingPunct="1">
              <a:spcBef>
                <a:spcPts val="1800"/>
              </a:spcBef>
              <a:buNone/>
            </a:pPr>
            <a:r>
              <a:rPr lang="cs-CZ" altLang="cs-CZ" sz="2800" b="1" dirty="0">
                <a:solidFill>
                  <a:schemeClr val="accent1">
                    <a:lumMod val="25000"/>
                  </a:schemeClr>
                </a:solidFill>
                <a:latin typeface="Tahoma" pitchFamily="34" charset="0"/>
              </a:rPr>
              <a:t>DĚKUJI ZA POZORNOST</a:t>
            </a:r>
            <a:r>
              <a:rPr lang="cs-CZ" altLang="cs-CZ" sz="2800" dirty="0">
                <a:solidFill>
                  <a:schemeClr val="accent1">
                    <a:lumMod val="25000"/>
                  </a:schemeClr>
                </a:solidFill>
                <a:latin typeface="Tahoma" pitchFamily="34" charset="0"/>
              </a:rPr>
              <a:t> </a:t>
            </a:r>
          </a:p>
          <a:p>
            <a:endParaRPr lang="cs-CZ" sz="1400" dirty="0"/>
          </a:p>
        </p:txBody>
      </p:sp>
      <p:sp>
        <p:nvSpPr>
          <p:cNvPr id="4" name="Zástupný symbol pro číslo snímku 3">
            <a:extLst>
              <a:ext uri="{FF2B5EF4-FFF2-40B4-BE49-F238E27FC236}">
                <a16:creationId xmlns:a16="http://schemas.microsoft.com/office/drawing/2014/main" id="{5C46BE61-44E1-60FE-D6B8-9BE6043680C2}"/>
              </a:ext>
            </a:extLst>
          </p:cNvPr>
          <p:cNvSpPr>
            <a:spLocks noGrp="1"/>
          </p:cNvSpPr>
          <p:nvPr>
            <p:ph type="sldNum" sz="quarter" idx="12"/>
          </p:nvPr>
        </p:nvSpPr>
        <p:spPr/>
        <p:txBody>
          <a:bodyPr/>
          <a:lstStyle/>
          <a:p>
            <a:pPr>
              <a:defRPr/>
            </a:pPr>
            <a:fld id="{E6023CBC-3517-4283-8B8A-AE06F1848D05}" type="slidenum">
              <a:rPr lang="cs-CZ" smtClean="0"/>
              <a:pPr>
                <a:defRPr/>
              </a:pPr>
              <a:t>9</a:t>
            </a:fld>
            <a:endParaRPr lang="cs-CZ"/>
          </a:p>
        </p:txBody>
      </p:sp>
    </p:spTree>
    <p:extLst>
      <p:ext uri="{BB962C8B-B14F-4D97-AF65-F5344CB8AC3E}">
        <p14:creationId xmlns:p14="http://schemas.microsoft.com/office/powerpoint/2010/main" val="1851248079"/>
      </p:ext>
    </p:extLst>
  </p:cSld>
  <p:clrMapOvr>
    <a:masterClrMapping/>
  </p:clrMapOvr>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15728</TotalTime>
  <Words>2210</Words>
  <Application>Microsoft Office PowerPoint</Application>
  <PresentationFormat>Předvádění na obrazovce (4:3)</PresentationFormat>
  <Paragraphs>109</Paragraphs>
  <Slides>9</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9</vt:i4>
      </vt:variant>
    </vt:vector>
  </HeadingPairs>
  <TitlesOfParts>
    <vt:vector size="15" baseType="lpstr">
      <vt:lpstr>Arial</vt:lpstr>
      <vt:lpstr>Arial Black</vt:lpstr>
      <vt:lpstr>Calibri</vt:lpstr>
      <vt:lpstr>Tahoma</vt:lpstr>
      <vt:lpstr>Times New Roman</vt:lpstr>
      <vt:lpstr>Výchozí návrh</vt:lpstr>
      <vt:lpstr>Prezentace aplikace PowerPoint</vt:lpstr>
      <vt:lpstr>Daňový řád</vt:lpstr>
      <vt:lpstr>Daňový řád</vt:lpstr>
      <vt:lpstr>Daňový řád</vt:lpstr>
      <vt:lpstr>Daňový řád</vt:lpstr>
      <vt:lpstr>Daňový řád</vt:lpstr>
      <vt:lpstr>Daňový řád</vt:lpstr>
      <vt:lpstr>Daňový řád</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Daňové exekuce</dc:title>
  <dc:creator>Martina</dc:creator>
  <cp:lastModifiedBy>Mandlová Jana</cp:lastModifiedBy>
  <cp:revision>380</cp:revision>
  <cp:lastPrinted>2025-10-17T11:21:42Z</cp:lastPrinted>
  <dcterms:created xsi:type="dcterms:W3CDTF">2008-01-15T11:19:01Z</dcterms:created>
  <dcterms:modified xsi:type="dcterms:W3CDTF">2026-02-16T08:09:42Z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Šablona prezentace s logem - Č</vt:lpwstr>
  </property>
  <property fmtid="{D5CDD505-2E9C-101B-9397-08002B2CF9AE}" pid="3" name="Status">
    <vt:lpwstr/>
  </property>
</Properties>
</file>