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4"/>
  </p:notesMasterIdLst>
  <p:sldIdLst>
    <p:sldId id="291" r:id="rId2"/>
    <p:sldId id="299" r:id="rId3"/>
    <p:sldId id="300" r:id="rId4"/>
    <p:sldId id="301" r:id="rId5"/>
    <p:sldId id="318" r:id="rId6"/>
    <p:sldId id="302" r:id="rId7"/>
    <p:sldId id="319" r:id="rId8"/>
    <p:sldId id="303" r:id="rId9"/>
    <p:sldId id="304" r:id="rId10"/>
    <p:sldId id="305" r:id="rId11"/>
    <p:sldId id="306" r:id="rId12"/>
    <p:sldId id="320" r:id="rId13"/>
    <p:sldId id="308" r:id="rId14"/>
    <p:sldId id="314" r:id="rId15"/>
    <p:sldId id="315" r:id="rId16"/>
    <p:sldId id="309" r:id="rId17"/>
    <p:sldId id="316" r:id="rId18"/>
    <p:sldId id="317" r:id="rId19"/>
    <p:sldId id="310" r:id="rId20"/>
    <p:sldId id="311" r:id="rId21"/>
    <p:sldId id="312" r:id="rId22"/>
    <p:sldId id="313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82791" autoAdjust="0"/>
  </p:normalViewPr>
  <p:slideViewPr>
    <p:cSldViewPr snapToGrid="0" snapToObjects="1" showGuides="1">
      <p:cViewPr varScale="1">
        <p:scale>
          <a:sx n="91" d="100"/>
          <a:sy n="91" d="100"/>
        </p:scale>
        <p:origin x="1350" y="96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15.01.2026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Soubor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s.wikipedia.org/wiki/Software" TargetMode="Externa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Soubor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s.wikipedia.org/wiki/Software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altLang="cs-CZ" dirty="0"/>
              <a:t>Upozorňuji, že v případě, že žadatel bude mít investiční i neinvestiční projekt zároveň, musí dodržet poměr, který bude uveden ve smlouvě!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altLang="cs-CZ" dirty="0"/>
              <a:t>Dotace do 35 tis. Kč je bez spoluúčasti příjemce.</a:t>
            </a:r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E9B89E2-E3D9-494F-9AB4-71136C79FF57}" type="slidenum">
              <a:rPr lang="cs-CZ" altLang="cs-CZ" smtClean="0"/>
              <a:pPr/>
              <a:t>4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002558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podpora nákupu a realizace maloobchodní infrastruktury, která zajišťuje základní maloobchodní obslužnost v obcích Olomouckého kraje do 2000 obyvatel, s omezenou dostupností maloobchodní sítě.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 mnoha venkovských a periferních oblastech dochází k uzavírání kamenných prodejen, což výrazně zhoršuje dostupnost základních potravin. Mimo již letos realizované Smart boxy budou moci žádat obce a dobrovolné svazky obcí také např. o modulární kontejnerové prodejny a hybridní prodejny, které představují flexibilní, rychlé a ekonomicky efektivní řešení přizpůsobené místním podmínkám. Dotační titul není určen na provoz prodejen a údržbu prostorů, uznatelné výdaje mohou mít pouze investiční charakter.</a:t>
            </a:r>
          </a:p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Neuznatelnými výdaji se rozumí výdaje, na které nelze dotaci, ani prostředky finanční spoluúčasti žadatele, použít. Neuznatelné výdaje jsou obecně definovány v Zásadách v čl. 1 odst. 5. Mezi další neuznatelné výdaje zejména patří: 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nákup nemovitostí,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nákup</a:t>
            </a:r>
            <a:r>
              <a:rPr lang="cs-CZ" sz="1200" i="1" strike="sng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spotřební elektroniky, mechanizace a techniky,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výdaje na umělecká díla,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další výdaje, které přímo nesouvisí s realizací akce (projektová dokumentace, výdaje na publicitu apod.).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altLang="cs-CZ" dirty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E9B89E2-E3D9-494F-9AB4-71136C79FF57}" type="slidenum">
              <a:rPr lang="cs-CZ" altLang="cs-CZ" smtClean="0"/>
              <a:pPr/>
              <a:t>5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94736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DT1 – </a:t>
            </a:r>
            <a:r>
              <a:rPr lang="cs-CZ" altLang="cs-CZ" sz="1200" dirty="0">
                <a:solidFill>
                  <a:srgbClr val="002060"/>
                </a:solidFill>
              </a:rPr>
              <a:t>(např. využití moderních technologií pro ovlivňování kvality života – čidla, senzory, </a:t>
            </a:r>
            <a:r>
              <a:rPr lang="cs-CZ" altLang="cs-CZ" sz="1200" dirty="0" err="1">
                <a:solidFill>
                  <a:srgbClr val="002060"/>
                </a:solidFill>
              </a:rPr>
              <a:t>smart</a:t>
            </a:r>
            <a:r>
              <a:rPr lang="cs-CZ" altLang="cs-CZ" sz="1200" dirty="0">
                <a:solidFill>
                  <a:srgbClr val="002060"/>
                </a:solidFill>
              </a:rPr>
              <a:t> </a:t>
            </a:r>
            <a:r>
              <a:rPr lang="cs-CZ" altLang="cs-CZ" sz="1200" dirty="0" err="1">
                <a:solidFill>
                  <a:srgbClr val="002060"/>
                </a:solidFill>
              </a:rPr>
              <a:t>grids</a:t>
            </a:r>
            <a:r>
              <a:rPr lang="cs-CZ" altLang="cs-CZ" sz="1200" dirty="0">
                <a:solidFill>
                  <a:srgbClr val="002060"/>
                </a:solidFill>
              </a:rPr>
              <a:t>, inteligentní budovy a využití energií, cloud </a:t>
            </a:r>
            <a:r>
              <a:rPr lang="cs-CZ" altLang="cs-CZ" sz="1200" dirty="0" err="1">
                <a:solidFill>
                  <a:srgbClr val="002060"/>
                </a:solidFill>
              </a:rPr>
              <a:t>computing</a:t>
            </a:r>
            <a:r>
              <a:rPr lang="cs-CZ" altLang="cs-CZ" sz="1200" dirty="0">
                <a:solidFill>
                  <a:srgbClr val="002060"/>
                </a:solidFill>
              </a:rPr>
              <a:t>, big data, participace, doprava a mobilita, bezpečnost a chytré osvětlení, chytré městské a životní prostředí, snížení produkce odpadu, odpadové hospodářství, a další. Cíl projektu by měl být konkrétní, měřitelný, dosažitelný, smysluplný a časově vymezený.)</a:t>
            </a:r>
            <a:endParaRPr lang="cs-CZ" dirty="0"/>
          </a:p>
          <a:p>
            <a:r>
              <a:rPr lang="cs-CZ" dirty="0"/>
              <a:t>DT2</a:t>
            </a:r>
            <a:r>
              <a:rPr lang="cs-CZ" baseline="0" dirty="0"/>
              <a:t> – žadatelem může být </a:t>
            </a:r>
            <a:r>
              <a:rPr lang="cs-CZ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jiná právnická osoba, jejímž předmětem činnosti, které se týká požadovaná dotace, je poskytování veřejné služby v oblasti zdravotní péče podle zákona č. 372/2011 Sb., o zdravotních službách a podmínkách jejich poskytování (zákon o zdravotních službách), nebo zákona 258/2000 Sb., o ochraně veřejného zdraví, ve zněních pozdějších předpisů a jejíž sídlo či provozovna se nachází v územním obvodu Olomouckého kraje. </a:t>
            </a:r>
          </a:p>
          <a:p>
            <a:r>
              <a:rPr lang="cs-CZ" baseline="0" dirty="0"/>
              <a:t>Opatření směřující ke zvýšení kvality života a zdravotního stavu obyvatel OK za pomocí chytrých řešení v oblasti </a:t>
            </a:r>
            <a:r>
              <a:rPr lang="cs-CZ" baseline="0" dirty="0" err="1"/>
              <a:t>eHealth</a:t>
            </a:r>
            <a:r>
              <a:rPr lang="cs-CZ" baseline="0" dirty="0"/>
              <a:t> – využití informačních a komunikačních technologií ve zdravotnickém sektoru.</a:t>
            </a:r>
          </a:p>
          <a:p>
            <a:r>
              <a:rPr lang="cs-CZ" baseline="0" dirty="0"/>
              <a:t>Smart </a:t>
            </a:r>
            <a:r>
              <a:rPr lang="cs-CZ" baseline="0" dirty="0" err="1"/>
              <a:t>grids</a:t>
            </a:r>
            <a:r>
              <a:rPr lang="cs-CZ" baseline="0" dirty="0"/>
              <a:t> - 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„inteligentní síť“, bývají označovány komunikační sítě, které umožňují regulovat výrobu a spotřebu elektrické energie v reálném čase.</a:t>
            </a:r>
          </a:p>
          <a:p>
            <a:r>
              <a:rPr lang="cs-CZ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Cloud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computing</a:t>
            </a:r>
            <a:r>
              <a:rPr lang="cs-CZ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 na internetu založený model vývoje a používání počítačových technologií</a:t>
            </a:r>
            <a:r>
              <a:rPr lang="cs-CZ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se vzdáleným přístupem</a:t>
            </a:r>
          </a:p>
          <a:p>
            <a:r>
              <a:rPr lang="cs-CZ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Big data - </a:t>
            </a:r>
            <a:r>
              <a:rPr lang="cs-CZ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Soubor"/>
              </a:rPr>
              <a:t>soubory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dat, jejichž velikost je mimo schopnosti zachycovat, spravovat a zpracovávat data běžně používanými </a:t>
            </a:r>
            <a:r>
              <a:rPr lang="cs-CZ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Software"/>
              </a:rPr>
              <a:t>softwarovými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prostředky v rozumném čase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32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9EC15A-73AB-2C89-D95A-3055A8A9A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A529356E-E8FD-B8D1-42E4-B03E753CE5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4039F34A-6EA0-DF5D-082D-BFCB1C200B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DT1 – </a:t>
            </a:r>
            <a:r>
              <a:rPr lang="cs-CZ" altLang="cs-CZ" sz="1200" dirty="0">
                <a:solidFill>
                  <a:srgbClr val="002060"/>
                </a:solidFill>
              </a:rPr>
              <a:t>(např. využití moderních technologií pro ovlivňování kvality života – čidla, senzory, </a:t>
            </a:r>
            <a:r>
              <a:rPr lang="cs-CZ" altLang="cs-CZ" sz="1200" dirty="0" err="1">
                <a:solidFill>
                  <a:srgbClr val="002060"/>
                </a:solidFill>
              </a:rPr>
              <a:t>smart</a:t>
            </a:r>
            <a:r>
              <a:rPr lang="cs-CZ" altLang="cs-CZ" sz="1200" dirty="0">
                <a:solidFill>
                  <a:srgbClr val="002060"/>
                </a:solidFill>
              </a:rPr>
              <a:t> </a:t>
            </a:r>
            <a:r>
              <a:rPr lang="cs-CZ" altLang="cs-CZ" sz="1200" dirty="0" err="1">
                <a:solidFill>
                  <a:srgbClr val="002060"/>
                </a:solidFill>
              </a:rPr>
              <a:t>grids</a:t>
            </a:r>
            <a:r>
              <a:rPr lang="cs-CZ" altLang="cs-CZ" sz="1200" dirty="0">
                <a:solidFill>
                  <a:srgbClr val="002060"/>
                </a:solidFill>
              </a:rPr>
              <a:t>, inteligentní budovy a využití energií, cloud </a:t>
            </a:r>
            <a:r>
              <a:rPr lang="cs-CZ" altLang="cs-CZ" sz="1200" dirty="0" err="1">
                <a:solidFill>
                  <a:srgbClr val="002060"/>
                </a:solidFill>
              </a:rPr>
              <a:t>computing</a:t>
            </a:r>
            <a:r>
              <a:rPr lang="cs-CZ" altLang="cs-CZ" sz="1200" dirty="0">
                <a:solidFill>
                  <a:srgbClr val="002060"/>
                </a:solidFill>
              </a:rPr>
              <a:t>, big data, participace, doprava a mobilita, bezpečnost a chytré osvětlení, chytré městské a životní prostředí, snížení produkce odpadu, odpadové hospodářství, a další. Cíl projektu by měl být konkrétní, měřitelný, dosažitelný, smysluplný a časově vymezený.)</a:t>
            </a:r>
            <a:endParaRPr lang="cs-CZ" dirty="0"/>
          </a:p>
          <a:p>
            <a:r>
              <a:rPr lang="cs-CZ" dirty="0"/>
              <a:t>DT2</a:t>
            </a:r>
            <a:r>
              <a:rPr lang="cs-CZ" baseline="0" dirty="0"/>
              <a:t> – žadatelem může být </a:t>
            </a:r>
            <a:r>
              <a:rPr lang="cs-CZ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jiná právnická osoba, jejímž předmětem činnosti, které se týká požadovaná dotace, je poskytování veřejné služby v oblasti zdravotní péče podle zákona č. 372/2011 Sb., o zdravotních službách a podmínkách jejich poskytování (zákon o zdravotních službách), nebo zákona 258/2000 Sb., o ochraně veřejného zdraví, ve zněních pozdějších předpisů a jejíž sídlo či provozovna se nachází v územním obvodu Olomouckého kraje. </a:t>
            </a:r>
          </a:p>
          <a:p>
            <a:r>
              <a:rPr lang="cs-CZ" baseline="0" dirty="0"/>
              <a:t>Opatření směřující ke zvýšení kvality života a zdravotního stavu obyvatel OK za pomocí chytrých řešení v oblasti </a:t>
            </a:r>
            <a:r>
              <a:rPr lang="cs-CZ" baseline="0" dirty="0" err="1"/>
              <a:t>eHealth</a:t>
            </a:r>
            <a:r>
              <a:rPr lang="cs-CZ" baseline="0" dirty="0"/>
              <a:t> – využití informačních a komunikačních technologií ve zdravotnickém sektoru.</a:t>
            </a:r>
          </a:p>
          <a:p>
            <a:r>
              <a:rPr lang="cs-CZ" baseline="0" dirty="0"/>
              <a:t>Smart </a:t>
            </a:r>
            <a:r>
              <a:rPr lang="cs-CZ" baseline="0" dirty="0" err="1"/>
              <a:t>grids</a:t>
            </a:r>
            <a:r>
              <a:rPr lang="cs-CZ" baseline="0" dirty="0"/>
              <a:t> - 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„inteligentní síť“, bývají označovány komunikační sítě, které umožňují regulovat výrobu a spotřebu elektrické energie v reálném čase.</a:t>
            </a:r>
          </a:p>
          <a:p>
            <a:r>
              <a:rPr lang="cs-CZ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Cloud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computing</a:t>
            </a:r>
            <a:r>
              <a:rPr lang="cs-CZ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 na internetu založený model vývoje a používání počítačových technologií</a:t>
            </a:r>
            <a:r>
              <a:rPr lang="cs-CZ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se vzdáleným přístupem</a:t>
            </a:r>
          </a:p>
          <a:p>
            <a:r>
              <a:rPr lang="cs-CZ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Big data - </a:t>
            </a:r>
            <a:r>
              <a:rPr lang="cs-CZ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Soubor"/>
              </a:rPr>
              <a:t>soubory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dat, jejichž velikost je mimo schopnosti zachycovat, spravovat a zpracovávat data běžně používanými </a:t>
            </a:r>
            <a:r>
              <a:rPr lang="cs-CZ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Software"/>
              </a:rPr>
              <a:t>softwarovými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prostředky v rozumném čase</a:t>
            </a:r>
          </a:p>
          <a:p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DT3 – žadatelem může být obec do 2000 obyvatel, podporované aktivity jsou </a:t>
            </a:r>
            <a:r>
              <a:rPr lang="cs-CZ" dirty="0"/>
              <a:t>pořízení, instalace, výstavba, technické zajištění, tj.</a:t>
            </a:r>
          </a:p>
          <a:p>
            <a:endParaRPr lang="cs-CZ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dirty="0">
                <a:effectLst/>
              </a:rPr>
              <a:t>pořízení </a:t>
            </a:r>
            <a:r>
              <a:rPr lang="cs-CZ" b="1" dirty="0">
                <a:effectLst/>
              </a:rPr>
              <a:t>modulárních kontejnerových prodejen</a:t>
            </a:r>
            <a:r>
              <a:rPr lang="cs-CZ" dirty="0">
                <a:effectLst/>
              </a:rPr>
              <a:t>,</a:t>
            </a:r>
          </a:p>
          <a:p>
            <a:r>
              <a:rPr lang="cs-CZ" dirty="0">
                <a:effectLst/>
              </a:rPr>
              <a:t>pořízení </a:t>
            </a:r>
            <a:r>
              <a:rPr lang="cs-CZ" b="1" dirty="0">
                <a:effectLst/>
              </a:rPr>
              <a:t>hybridních prodejen</a:t>
            </a:r>
            <a:r>
              <a:rPr lang="cs-CZ" dirty="0">
                <a:effectLst/>
              </a:rPr>
              <a:t> kombinujících obslužný a samoobslužný režim,</a:t>
            </a:r>
          </a:p>
          <a:p>
            <a:r>
              <a:rPr lang="cs-CZ" dirty="0">
                <a:effectLst/>
              </a:rPr>
              <a:t>pořízení </a:t>
            </a:r>
            <a:r>
              <a:rPr lang="cs-CZ" b="1" dirty="0">
                <a:effectLst/>
              </a:rPr>
              <a:t>samoobslužných výdejních boxů (Smart boxů),</a:t>
            </a:r>
          </a:p>
          <a:p>
            <a:r>
              <a:rPr lang="cs-CZ" dirty="0">
                <a:effectLst/>
              </a:rPr>
              <a:t>pořízení </a:t>
            </a:r>
            <a:r>
              <a:rPr lang="cs-CZ" b="1" dirty="0">
                <a:effectLst/>
              </a:rPr>
              <a:t>mobilních či přemístitelných prodejních jednotek</a:t>
            </a:r>
            <a:r>
              <a:rPr lang="cs-CZ" dirty="0">
                <a:effectLst/>
              </a:rPr>
              <a:t>, pokud zajišťují základní maloobchodní obslužnost.</a:t>
            </a:r>
          </a:p>
          <a:p>
            <a:r>
              <a:rPr lang="cs-CZ" dirty="0">
                <a:effectLst/>
              </a:rPr>
              <a:t>stavební úpravy nezbytné pro umístění nové prodejny (základy, zpevněné plochy, přístupové chodníky),</a:t>
            </a:r>
          </a:p>
          <a:p>
            <a:r>
              <a:rPr lang="cs-CZ" dirty="0">
                <a:effectLst/>
              </a:rPr>
              <a:t>realizace přípojek (elektřina, voda, kanalizace, datové sítě),</a:t>
            </a:r>
          </a:p>
          <a:p>
            <a:r>
              <a:rPr lang="cs-CZ" dirty="0">
                <a:effectLst/>
              </a:rPr>
              <a:t>instalace elektroinstalace, osvětlení, zabezpečovacích a kamerových systémů,</a:t>
            </a:r>
          </a:p>
          <a:p>
            <a:r>
              <a:rPr lang="cs-CZ" dirty="0">
                <a:effectLst/>
              </a:rPr>
              <a:t>instalace IT infrastruktury potřebné pro provoz samoobslužných či hybridních prodejen.</a:t>
            </a:r>
          </a:p>
          <a:p>
            <a:r>
              <a:rPr lang="cs-CZ" dirty="0">
                <a:effectLst/>
              </a:rPr>
              <a:t>chladicí a mrazicí technologie,</a:t>
            </a:r>
          </a:p>
          <a:p>
            <a:r>
              <a:rPr lang="cs-CZ" dirty="0">
                <a:effectLst/>
              </a:rPr>
              <a:t>regálové systémy, vitríny, pokladní systémy, samoobslužné pokladny,</a:t>
            </a:r>
          </a:p>
          <a:p>
            <a:r>
              <a:rPr lang="cs-CZ" dirty="0">
                <a:effectLst/>
              </a:rPr>
              <a:t>platební terminály, váhy, skladové technologie,</a:t>
            </a:r>
          </a:p>
          <a:p>
            <a:r>
              <a:rPr lang="cs-CZ" dirty="0">
                <a:effectLst/>
              </a:rPr>
              <a:t>hardware a software nezbytný pro provoz bezobslužných či hybridních prodejen (např. přístupové systémy, identifikační technologie).</a:t>
            </a:r>
          </a:p>
          <a:p>
            <a:r>
              <a:rPr lang="cs-CZ" dirty="0">
                <a:effectLst/>
              </a:rPr>
              <a:t>bezbariérové úpravy vstupu,</a:t>
            </a:r>
          </a:p>
          <a:p>
            <a:r>
              <a:rPr lang="cs-CZ" dirty="0">
                <a:effectLst/>
              </a:rPr>
              <a:t>venkovní osvětlení, přístřešky, stojany na kola,</a:t>
            </a:r>
          </a:p>
          <a:p>
            <a:r>
              <a:rPr lang="cs-CZ" dirty="0">
                <a:effectLst/>
              </a:rPr>
              <a:t>parkovací místa v nezbytném rozsahu,</a:t>
            </a:r>
          </a:p>
          <a:p>
            <a:r>
              <a:rPr lang="cs-CZ" dirty="0">
                <a:effectLst/>
              </a:rPr>
              <a:t>další drobná infrastruktura přímo související s funkčností prodejny.</a:t>
            </a:r>
          </a:p>
          <a:p>
            <a:endParaRPr lang="cs-CZ" dirty="0">
              <a:effectLst/>
            </a:endParaRPr>
          </a:p>
          <a:p>
            <a:endParaRPr lang="cs-CZ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AAA09A0-BBCE-F912-49A5-FBDB5DFA5E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4512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Také</a:t>
            </a:r>
            <a:r>
              <a:rPr lang="cs-CZ" baseline="0" dirty="0"/>
              <a:t> bych ráda upozornila na podání žádosti ve správném dotačním titulu (pro obce tedy DT1!!!)</a:t>
            </a:r>
          </a:p>
          <a:p>
            <a:r>
              <a:rPr lang="cs-CZ" baseline="0" dirty="0"/>
              <a:t>- Změna (upřesnění) konkrétního účelu dotace – odst. 7.5. Pravidel je možná pouze na základě uzavřeného dodatku ke Smlouvě, schváleného řídícím orgánem kraje.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18219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DT2 – mzdové</a:t>
            </a:r>
            <a:r>
              <a:rPr lang="cs-CZ" baseline="0" dirty="0"/>
              <a:t> výdaje a ostatní osobní výdaje s výjimkou výdajů vzniklých na základě Dohody o provedení práce nebo Dohody o pracovní činnosti do 30% celkových uznatelných výdajů při zavádění chytrých řešení v oblasti </a:t>
            </a:r>
            <a:r>
              <a:rPr lang="cs-CZ" baseline="0" dirty="0" err="1"/>
              <a:t>eHealth</a:t>
            </a:r>
            <a:endParaRPr lang="cs-CZ" baseline="0" dirty="0"/>
          </a:p>
          <a:p>
            <a:pPr lvl="0"/>
            <a:r>
              <a:rPr lang="cs-CZ" baseline="0" dirty="0"/>
              <a:t>DT3 - 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nákup nemovitostí,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nákup</a:t>
            </a:r>
            <a:r>
              <a:rPr lang="cs-CZ" sz="1200" i="1" strike="sng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spotřební elektroniky, mechanizace a techniky,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výdaje na umělecká díla,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další výdaje, které přímo nesouvisí s realizací akce (projektová dokumentace, výdaje na publicitu apod.).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3207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DT2 – v případě podání</a:t>
            </a:r>
            <a:r>
              <a:rPr lang="cs-CZ" baseline="0" dirty="0"/>
              <a:t> písemné žádosti v listinné podobě musí být žádost o dotaci doručena vyhlašovateli v uvedeném termínu do 12:00 na podatelnu OK.</a:t>
            </a:r>
          </a:p>
          <a:p>
            <a:r>
              <a:rPr lang="cs-CZ" baseline="0" dirty="0"/>
              <a:t>Povinné přílohy Pravidla, odst. 8.4.</a:t>
            </a:r>
          </a:p>
          <a:p>
            <a:r>
              <a:rPr lang="cs-CZ" baseline="0" dirty="0"/>
              <a:t>Způsob podání žádosti je konkretizován v Pravidlech, odst. 8.3.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69762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Právnické osoby mohou k podepsání využít kvalifikovaný elektronický podpis, a zaručený elektronický podpis. </a:t>
            </a:r>
            <a:r>
              <a:rPr lang="cs-CZ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Kvalifikované elektronické časové razítko není podmínkou, ale právnické osoby jej mohou používat. </a:t>
            </a:r>
          </a:p>
          <a:p>
            <a:r>
              <a:rPr lang="cs-CZ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Kvalifikovaný elektronický podpis </a:t>
            </a:r>
            <a:r>
              <a:rPr lang="cs-CZ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v podrobnostech certifikátu musí být uvedeno, že je kvalifikovaný a je umístěn (uložen) na kvalifikovaném prostředku (QSCD) </a:t>
            </a:r>
          </a:p>
          <a:p>
            <a:r>
              <a:rPr lang="cs-CZ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Zaručený elektronický podpis </a:t>
            </a:r>
            <a:r>
              <a:rPr lang="cs-CZ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u zaručeného elektronického podpisu není uvedena informace, že je uložen na kvalifikovaném prostředku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7446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altLang="cs-CZ"/>
              <a:t>- Upřesnění žádosti, zjevně chybné odpovědi na otázky v části hodnotících kritérií A apod., v případě obcí rovněž chybějící časové razítko, nesprávné podepsání elektronického dokumentu.</a:t>
            </a:r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67DC56C-48C8-4BEE-80C0-E2BADB982282}" type="slidenum">
              <a:rPr lang="cs-CZ" altLang="cs-CZ" smtClean="0"/>
              <a:pPr/>
              <a:t>16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46617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altLang="cs-CZ" dirty="0"/>
              <a:t>Zde si dovolím připomínku, aby obce, které</a:t>
            </a:r>
            <a:r>
              <a:rPr lang="cs-CZ" altLang="cs-CZ" baseline="0" dirty="0"/>
              <a:t> podají žádost o poskytnutí dotace v termínu pro sběr žádostí a do konce března letošního roku neobdrží z jakéhokoliv důvodu sdělení o vyhovění či nevyhovění žádosti, aby neváhali kontaktovat administrátora a dotázat se jej na průběh vyřizování žádosti. Z praktické zkušenosti může nastat situace, kdy rozhodnutí či dokonce poskytovatelem podepsaná smlouva odejde datovou schránkou a příjemce dotace se nedopatřením o již podepsané a odeslané smlouvě nedoví. Poté nedodrží lhůtu 90 dní pro doručení oboustranně platně podepsaného návrhu na uzavření smlouvy a dotace již nemusí být poskytnuta a může být nabídnuta náhradníkovi.</a:t>
            </a:r>
            <a:endParaRPr lang="cs-CZ" altLang="cs-CZ" dirty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67DC56C-48C8-4BEE-80C0-E2BADB982282}" type="slidenum">
              <a:rPr lang="cs-CZ" altLang="cs-CZ" smtClean="0"/>
              <a:pPr/>
              <a:t>17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697664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altLang="cs-CZ" dirty="0"/>
              <a:t>každý žadatel zvolí relevantní přílohy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altLang="cs-CZ" dirty="0"/>
              <a:t>u přílohy č. 18 záleží na účelu pro použití dotace, např.</a:t>
            </a:r>
            <a:r>
              <a:rPr lang="cs-CZ" altLang="cs-CZ" baseline="0" dirty="0"/>
              <a:t> v případě datového portálu občana je možno doložit </a:t>
            </a:r>
            <a:r>
              <a:rPr lang="cs-CZ" altLang="cs-CZ" baseline="0" dirty="0" err="1"/>
              <a:t>printscreen</a:t>
            </a:r>
            <a:r>
              <a:rPr lang="cs-CZ" altLang="cs-CZ" baseline="0" dirty="0"/>
              <a:t> obrazovky před podáním žádosti, aby bylo jasné, že stránky nebyly aktualizovány před poskytnutím požadované dotace, apod.</a:t>
            </a:r>
            <a:endParaRPr lang="cs-CZ" alt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1921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altLang="cs-CZ" dirty="0"/>
              <a:t>A2 – posuzovány</a:t>
            </a:r>
            <a:r>
              <a:rPr lang="cs-CZ" altLang="cs-CZ" baseline="0" dirty="0"/>
              <a:t> jsou pilíře Soudržnost společenství/Hospodářský rozvoj/Životní prostředí ze Strategie rozvoje územního obvodu Olomouckého kraje 21-27 (SROK), příloha RURÚ (bude v době sběru žádostí přílohou na webových stránkách kraje), dáno strategií, není možno vymýšlet další hodnoty</a:t>
            </a:r>
          </a:p>
          <a:p>
            <a:r>
              <a:rPr lang="cs-CZ" altLang="cs-CZ" baseline="0" dirty="0"/>
              <a:t>B1 – žadatel může doložit, že dle strategického plánování obce/í bude projekt realizovat ve shodě s plánovanou prioritou, kterou přímo uvádí jako plán aktivit pro rozvoj inovací na svém území</a:t>
            </a:r>
          </a:p>
          <a:p>
            <a:r>
              <a:rPr lang="cs-CZ" altLang="cs-CZ" baseline="0" dirty="0"/>
              <a:t>B2 – z podané žádosti je patrné, že žadatel má projekt propracovaný do detailu a míří jeho realizací ke zlepšení životní úrovně obyvatel (rozpočet, umístění, další rozvoj, provázanost na další projekty či další využití)</a:t>
            </a:r>
          </a:p>
          <a:p>
            <a:r>
              <a:rPr lang="cs-CZ" altLang="cs-CZ" baseline="0" dirty="0"/>
              <a:t>B3 – hodnotí, na jaké úrovni projekt vykazuje známky SMART, pokud máte vlastní opatření, které je možno takto zahrnout, můžete jej připsat, konečné hodnocení posoudí poradní orgán. Je potřeba řádně popsat, v čem je projekt </a:t>
            </a:r>
            <a:r>
              <a:rPr lang="cs-CZ" altLang="cs-CZ" baseline="0" dirty="0" err="1"/>
              <a:t>smart</a:t>
            </a:r>
            <a:r>
              <a:rPr lang="cs-CZ" altLang="cs-CZ" baseline="0" dirty="0"/>
              <a:t> a jakým způsobem se bude dále vyvíjet.</a:t>
            </a:r>
            <a:endParaRPr lang="cs-CZ" altLang="cs-CZ" dirty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706BF6B-0C7B-4C25-BF07-9F6B8861E188}" type="slidenum">
              <a:rPr lang="cs-CZ" altLang="cs-CZ" smtClean="0"/>
              <a:pPr/>
              <a:t>20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87613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altLang="cs-CZ" dirty="0"/>
              <a:t>Strategie musí být přímým materiálem pro realizaci projektu.</a:t>
            </a:r>
          </a:p>
          <a:p>
            <a:r>
              <a:rPr lang="cs-CZ" altLang="cs-CZ" dirty="0"/>
              <a:t>Chytrá </a:t>
            </a:r>
            <a:r>
              <a:rPr lang="cs-CZ" altLang="cs-CZ" dirty="0" err="1"/>
              <a:t>elektr</a:t>
            </a:r>
            <a:r>
              <a:rPr lang="cs-CZ" altLang="cs-CZ" dirty="0"/>
              <a:t>. komunikace + monitorovací systém – lepší informovanost</a:t>
            </a:r>
            <a:r>
              <a:rPr lang="cs-CZ" altLang="cs-CZ" baseline="0" dirty="0"/>
              <a:t> občanů a samosprávy o stavu obce, dohled nad hospodařením obce a života v obci, měřiče rychlosti, hluku, zatížení kamionovou dopravou, frekventovanost přechodů pro chodce, cyklostezek, apod.</a:t>
            </a:r>
            <a:endParaRPr lang="cs-CZ" altLang="cs-CZ" dirty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706BF6B-0C7B-4C25-BF07-9F6B8861E188}" type="slidenum">
              <a:rPr lang="cs-CZ" altLang="cs-CZ" smtClean="0"/>
              <a:pPr/>
              <a:t>21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678931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784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/>
              <a:t>13.01.2026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/>
              <a:t>Online seminář DP SMART region Olomoucký kraj 2026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/>
              <a:t>13.01.2026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/>
              <a:t>Online seminář DP SMART region Olomoucký kraj 2026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lkraj.cz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olkraj.cz/dotace-granty-prispevky-krajske-dotacni-programy-2025/aktualni-dotacni-programy#15_Smart%20region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m.palickova@olkraj.cz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3882190" y="1604210"/>
            <a:ext cx="7772400" cy="72029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549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6988">
              <a:spcBef>
                <a:spcPts val="600"/>
              </a:spcBef>
              <a:buClr>
                <a:srgbClr val="3891A7"/>
              </a:buClr>
              <a:buSzPct val="80000"/>
            </a:pPr>
            <a:r>
              <a:rPr lang="cs-CZ" altLang="cs-CZ" b="1" dirty="0">
                <a:solidFill>
                  <a:srgbClr val="002060"/>
                </a:solidFill>
              </a:rPr>
              <a:t>Smart region Olomoucký kraj 2026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386369" y="2696716"/>
            <a:ext cx="6934200" cy="99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rgbClr val="00549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rgbClr val="00549F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rgbClr val="00549F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00549F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00549F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cs-CZ" sz="2400" b="1" dirty="0">
                <a:solidFill>
                  <a:srgbClr val="002060"/>
                </a:solidFill>
              </a:rPr>
              <a:t>Olomouc 13. 1. 2026</a:t>
            </a:r>
          </a:p>
        </p:txBody>
      </p:sp>
      <p:pic>
        <p:nvPicPr>
          <p:cNvPr id="1026" name="Picture 2" descr="Olomoucký kraj na mapě">
            <a:extLst>
              <a:ext uri="{FF2B5EF4-FFF2-40B4-BE49-F238E27FC236}">
                <a16:creationId xmlns:a16="http://schemas.microsoft.com/office/drawing/2014/main" id="{AA0AA444-9ACD-5C94-59C3-D7692D56F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210" y="3296413"/>
            <a:ext cx="5895975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3657600" y="274638"/>
            <a:ext cx="7042484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altLang="cs-CZ" sz="2400" b="1" dirty="0">
                <a:solidFill>
                  <a:srgbClr val="002060"/>
                </a:solidFill>
              </a:rPr>
              <a:t>Program online semináře:</a:t>
            </a:r>
          </a:p>
          <a:p>
            <a:pPr marL="0" indent="0" algn="ctr">
              <a:buNone/>
            </a:pPr>
            <a:endParaRPr lang="cs-CZ" altLang="cs-CZ" sz="20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altLang="cs-CZ" sz="2000" dirty="0">
                <a:solidFill>
                  <a:srgbClr val="002060"/>
                </a:solidFill>
              </a:rPr>
              <a:t>1. Základní dokumenty a informace k dotačnímu programu</a:t>
            </a:r>
          </a:p>
          <a:p>
            <a:pPr marL="0" indent="0">
              <a:buNone/>
            </a:pPr>
            <a:r>
              <a:rPr lang="cs-CZ" altLang="cs-CZ" sz="2000" dirty="0">
                <a:solidFill>
                  <a:srgbClr val="002060"/>
                </a:solidFill>
              </a:rPr>
              <a:t>2. Dotační tituly – Podpora přípravy a realizace SMART opatření</a:t>
            </a:r>
          </a:p>
          <a:p>
            <a:pPr marL="0" indent="0">
              <a:buNone/>
            </a:pPr>
            <a:r>
              <a:rPr lang="cs-CZ" altLang="cs-CZ" sz="2000" dirty="0">
                <a:solidFill>
                  <a:srgbClr val="002060"/>
                </a:solidFill>
              </a:rPr>
              <a:t>		– Podpora realizace SMART opatření v oblasti </a:t>
            </a:r>
            <a:r>
              <a:rPr lang="cs-CZ" altLang="cs-CZ" sz="2000" dirty="0" err="1">
                <a:solidFill>
                  <a:srgbClr val="002060"/>
                </a:solidFill>
              </a:rPr>
              <a:t>eHealth</a:t>
            </a:r>
            <a:endParaRPr lang="cs-CZ" alt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altLang="cs-CZ" sz="2000" dirty="0">
                <a:solidFill>
                  <a:srgbClr val="002060"/>
                </a:solidFill>
              </a:rPr>
              <a:t>		– </a:t>
            </a:r>
            <a:r>
              <a:rPr lang="cs-CZ" altLang="cs-CZ" sz="2000" dirty="0">
                <a:solidFill>
                  <a:srgbClr val="FF0000"/>
                </a:solidFill>
              </a:rPr>
              <a:t>Podpora pořízení maloobchodní infrastruktury pro obce Olomouckého    		   kraje</a:t>
            </a:r>
          </a:p>
          <a:p>
            <a:pPr marL="0" indent="0">
              <a:buNone/>
            </a:pPr>
            <a:r>
              <a:rPr lang="cs-CZ" altLang="cs-CZ" sz="2000" dirty="0">
                <a:solidFill>
                  <a:srgbClr val="002060"/>
                </a:solidFill>
              </a:rPr>
              <a:t>3. Diskuze</a:t>
            </a:r>
          </a:p>
        </p:txBody>
      </p:sp>
      <p:pic>
        <p:nvPicPr>
          <p:cNvPr id="512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6084" y="1222972"/>
            <a:ext cx="1524000" cy="285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7082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3657599" y="274638"/>
            <a:ext cx="6930189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770694"/>
            <a:ext cx="10515600" cy="3862800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cs-CZ" sz="2400" b="1" dirty="0">
                <a:solidFill>
                  <a:srgbClr val="002060"/>
                </a:solidFill>
              </a:rPr>
              <a:t>Základní dokumenty a informace k dotačnímu programu</a:t>
            </a:r>
          </a:p>
          <a:p>
            <a:pPr algn="just">
              <a:defRPr/>
            </a:pPr>
            <a:r>
              <a:rPr lang="cs-CZ" sz="2000" dirty="0">
                <a:solidFill>
                  <a:srgbClr val="002060"/>
                </a:solidFill>
              </a:rPr>
              <a:t>Zastupitelstvo svým usnesením č. UZ/21/14/2024 ze dne 16. 9. 2024 schválilo: </a:t>
            </a:r>
            <a:r>
              <a:rPr lang="cs-CZ" sz="2000" u="sng" dirty="0">
                <a:solidFill>
                  <a:srgbClr val="002060"/>
                </a:solidFill>
              </a:rPr>
              <a:t>znění</a:t>
            </a:r>
            <a:r>
              <a:rPr lang="cs-CZ" sz="2000" dirty="0">
                <a:solidFill>
                  <a:srgbClr val="002060"/>
                </a:solidFill>
              </a:rPr>
              <a:t> </a:t>
            </a:r>
            <a:r>
              <a:rPr lang="cs-CZ" sz="2000" u="sng" dirty="0">
                <a:solidFill>
                  <a:srgbClr val="002060"/>
                </a:solidFill>
              </a:rPr>
              <a:t>Zásad pro poskytování finanční podpory z rozpočtu Olomouckého kraje a znění vzorových veřejnoprávních smluv o poskytnutí dotace na akci obec, městys, město /vzor 7/, právnická osoba /vzor 5/ a příspěvkové organizace /vzor 9/</a:t>
            </a:r>
            <a:r>
              <a:rPr lang="cs-CZ" sz="2000" dirty="0">
                <a:solidFill>
                  <a:srgbClr val="002060"/>
                </a:solidFill>
              </a:rPr>
              <a:t>,</a:t>
            </a:r>
          </a:p>
          <a:p>
            <a:pPr algn="just">
              <a:defRPr/>
            </a:pPr>
            <a:r>
              <a:rPr lang="cs-CZ" sz="2000" dirty="0">
                <a:solidFill>
                  <a:srgbClr val="002060"/>
                </a:solidFill>
              </a:rPr>
              <a:t>svým usnesením č.  UZ/5/10/2025 ze dne 23. 6. 2025 aktualizovalo </a:t>
            </a:r>
            <a:r>
              <a:rPr lang="cs-CZ" sz="2000" u="sng" dirty="0">
                <a:solidFill>
                  <a:srgbClr val="002060"/>
                </a:solidFill>
              </a:rPr>
              <a:t>znění vzorových pravidel dotačního programu Olomouckého kraje (včetně vzorové žádosti)</a:t>
            </a:r>
            <a:r>
              <a:rPr lang="cs-CZ" sz="2000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697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3657600" y="274638"/>
            <a:ext cx="7058526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88168"/>
            <a:ext cx="10515600" cy="454263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  <a:defRPr/>
            </a:pPr>
            <a:r>
              <a:rPr lang="cs-CZ" sz="2200" b="1" dirty="0">
                <a:solidFill>
                  <a:srgbClr val="002060"/>
                </a:solidFill>
              </a:rPr>
              <a:t>DT1 – Podpora realizace SMART opatření </a:t>
            </a:r>
          </a:p>
          <a:p>
            <a:pPr algn="just">
              <a:defRPr/>
            </a:pPr>
            <a:r>
              <a:rPr lang="cs-CZ" sz="1900" dirty="0">
                <a:solidFill>
                  <a:srgbClr val="002060"/>
                </a:solidFill>
              </a:rPr>
              <a:t>Alokace  - 3 mil. Kč</a:t>
            </a:r>
          </a:p>
          <a:p>
            <a:pPr algn="just">
              <a:defRPr/>
            </a:pPr>
            <a:r>
              <a:rPr lang="cs-CZ" sz="1900" dirty="0">
                <a:solidFill>
                  <a:srgbClr val="002060"/>
                </a:solidFill>
              </a:rPr>
              <a:t>Žadatelem může být obec Olomouckého kraje bez omezení počtu obyvatel a dobrovolný svazek obcí</a:t>
            </a:r>
          </a:p>
          <a:p>
            <a:pPr algn="just">
              <a:defRPr/>
            </a:pPr>
            <a:r>
              <a:rPr lang="cs-CZ" sz="1900" dirty="0">
                <a:solidFill>
                  <a:srgbClr val="002060"/>
                </a:solidFill>
              </a:rPr>
              <a:t>Minimální výše dotace: 30 tis. Kč</a:t>
            </a:r>
          </a:p>
          <a:p>
            <a:pPr algn="just">
              <a:defRPr/>
            </a:pPr>
            <a:r>
              <a:rPr lang="cs-CZ" sz="1900" dirty="0">
                <a:solidFill>
                  <a:srgbClr val="002060"/>
                </a:solidFill>
              </a:rPr>
              <a:t>Maximální výše dotace: 250 tis. Kč</a:t>
            </a:r>
          </a:p>
          <a:p>
            <a:pPr algn="just">
              <a:defRPr/>
            </a:pPr>
            <a:r>
              <a:rPr lang="cs-CZ" sz="1900" dirty="0">
                <a:solidFill>
                  <a:srgbClr val="002060"/>
                </a:solidFill>
              </a:rPr>
              <a:t>Investice, </a:t>
            </a:r>
            <a:r>
              <a:rPr lang="cs-CZ" sz="1900" dirty="0" err="1">
                <a:solidFill>
                  <a:srgbClr val="002060"/>
                </a:solidFill>
              </a:rPr>
              <a:t>neinvestice</a:t>
            </a:r>
            <a:r>
              <a:rPr lang="cs-CZ" sz="1900" dirty="0">
                <a:solidFill>
                  <a:srgbClr val="002060"/>
                </a:solidFill>
              </a:rPr>
              <a:t>, investice a zároveň </a:t>
            </a:r>
            <a:r>
              <a:rPr lang="cs-CZ" sz="1900" dirty="0" err="1">
                <a:solidFill>
                  <a:srgbClr val="002060"/>
                </a:solidFill>
              </a:rPr>
              <a:t>neinvestice</a:t>
            </a:r>
            <a:endParaRPr lang="cs-CZ" sz="1900" dirty="0">
              <a:solidFill>
                <a:srgbClr val="002060"/>
              </a:solidFill>
            </a:endParaRPr>
          </a:p>
          <a:p>
            <a:pPr algn="just">
              <a:defRPr/>
            </a:pPr>
            <a:r>
              <a:rPr lang="cs-CZ" sz="1900" dirty="0">
                <a:solidFill>
                  <a:srgbClr val="002060"/>
                </a:solidFill>
              </a:rPr>
              <a:t>Spoluúčast žadatele: minimálně 50 %</a:t>
            </a:r>
          </a:p>
          <a:p>
            <a:pPr marL="0" indent="0" algn="just">
              <a:buNone/>
              <a:defRPr/>
            </a:pPr>
            <a:r>
              <a:rPr lang="cs-CZ" sz="2200" b="1" dirty="0">
                <a:solidFill>
                  <a:srgbClr val="002060"/>
                </a:solidFill>
              </a:rPr>
              <a:t>DT2 – Podpora realizace SMART opatření v oblasti </a:t>
            </a:r>
            <a:r>
              <a:rPr lang="cs-CZ" sz="2200" b="1" dirty="0" err="1">
                <a:solidFill>
                  <a:srgbClr val="002060"/>
                </a:solidFill>
              </a:rPr>
              <a:t>eHealth</a:t>
            </a:r>
            <a:endParaRPr lang="cs-CZ" sz="2200" b="1" dirty="0">
              <a:solidFill>
                <a:srgbClr val="002060"/>
              </a:solidFill>
            </a:endParaRPr>
          </a:p>
          <a:p>
            <a:pPr algn="just">
              <a:defRPr/>
            </a:pPr>
            <a:r>
              <a:rPr lang="cs-CZ" sz="1900" dirty="0">
                <a:solidFill>
                  <a:srgbClr val="002060"/>
                </a:solidFill>
              </a:rPr>
              <a:t>Alokace – 1 mil. Kč</a:t>
            </a:r>
          </a:p>
          <a:p>
            <a:pPr algn="just">
              <a:defRPr/>
            </a:pPr>
            <a:r>
              <a:rPr lang="cs-CZ" sz="1900" dirty="0">
                <a:solidFill>
                  <a:srgbClr val="002060"/>
                </a:solidFill>
              </a:rPr>
              <a:t>Žadatelem může být právnická osoba, jejímž předmětem činnosti, které se týká požadovaná dotace, je poskytování veřejné služby v oblasti zdravotní péče </a:t>
            </a:r>
          </a:p>
          <a:p>
            <a:pPr algn="just">
              <a:defRPr/>
            </a:pPr>
            <a:r>
              <a:rPr lang="cs-CZ" sz="1900" dirty="0">
                <a:solidFill>
                  <a:srgbClr val="002060"/>
                </a:solidFill>
              </a:rPr>
              <a:t>Minimální výše dotace: 100 tis. Kč</a:t>
            </a:r>
          </a:p>
          <a:p>
            <a:pPr algn="just">
              <a:defRPr/>
            </a:pPr>
            <a:r>
              <a:rPr lang="cs-CZ" sz="1900" dirty="0">
                <a:solidFill>
                  <a:srgbClr val="002060"/>
                </a:solidFill>
              </a:rPr>
              <a:t>Maximální výše dotace: 1 mil. Kč</a:t>
            </a:r>
          </a:p>
          <a:p>
            <a:pPr algn="just">
              <a:defRPr/>
            </a:pPr>
            <a:r>
              <a:rPr lang="cs-CZ" sz="1900" dirty="0">
                <a:solidFill>
                  <a:srgbClr val="002060"/>
                </a:solidFill>
              </a:rPr>
              <a:t>Investice, </a:t>
            </a:r>
            <a:r>
              <a:rPr lang="cs-CZ" sz="1900" dirty="0" err="1">
                <a:solidFill>
                  <a:srgbClr val="002060"/>
                </a:solidFill>
              </a:rPr>
              <a:t>neinvestice</a:t>
            </a:r>
            <a:r>
              <a:rPr lang="cs-CZ" sz="1900" dirty="0">
                <a:solidFill>
                  <a:srgbClr val="002060"/>
                </a:solidFill>
              </a:rPr>
              <a:t>, investice a zároveň </a:t>
            </a:r>
            <a:r>
              <a:rPr lang="cs-CZ" sz="1900" dirty="0" err="1">
                <a:solidFill>
                  <a:srgbClr val="002060"/>
                </a:solidFill>
              </a:rPr>
              <a:t>neinvestice</a:t>
            </a:r>
            <a:endParaRPr lang="cs-CZ" sz="1900" dirty="0">
              <a:solidFill>
                <a:srgbClr val="002060"/>
              </a:solidFill>
            </a:endParaRPr>
          </a:p>
          <a:p>
            <a:pPr algn="just">
              <a:defRPr/>
            </a:pPr>
            <a:r>
              <a:rPr lang="cs-CZ" sz="1900" dirty="0">
                <a:solidFill>
                  <a:srgbClr val="002060"/>
                </a:solidFill>
              </a:rPr>
              <a:t>Spoluúčast žadatele: minimálně 50 %</a:t>
            </a:r>
          </a:p>
          <a:p>
            <a:pPr>
              <a:defRPr/>
            </a:pPr>
            <a:endParaRPr lang="cs-CZ" sz="2000" b="1" dirty="0">
              <a:solidFill>
                <a:srgbClr val="FF0000"/>
              </a:solidFill>
            </a:endParaRPr>
          </a:p>
          <a:p>
            <a:pPr>
              <a:defRPr/>
            </a:pP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1080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3657600" y="274638"/>
            <a:ext cx="7058526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2025</a:t>
            </a:r>
            <a:endParaRPr lang="cs-CZ" alt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88168"/>
            <a:ext cx="10515600" cy="4542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>
                <a:solidFill>
                  <a:srgbClr val="FF0000"/>
                </a:solidFill>
              </a:rPr>
              <a:t>DT3 – </a:t>
            </a:r>
            <a:r>
              <a:rPr lang="cs-CZ" altLang="cs-CZ" sz="2000" b="1" dirty="0">
                <a:solidFill>
                  <a:srgbClr val="FF0000"/>
                </a:solidFill>
              </a:rPr>
              <a:t>Podpora pořízení maloobchodní infrastruktury pro obce Olomouckého kraje</a:t>
            </a:r>
          </a:p>
          <a:p>
            <a:pPr algn="just">
              <a:defRPr/>
            </a:pPr>
            <a:r>
              <a:rPr lang="cs-CZ" sz="2000" dirty="0">
                <a:solidFill>
                  <a:srgbClr val="002060"/>
                </a:solidFill>
              </a:rPr>
              <a:t>Alokace – </a:t>
            </a:r>
            <a:r>
              <a:rPr lang="cs-CZ" sz="2000" dirty="0">
                <a:solidFill>
                  <a:srgbClr val="FF0000"/>
                </a:solidFill>
              </a:rPr>
              <a:t>3</a:t>
            </a:r>
            <a:r>
              <a:rPr lang="cs-CZ" sz="2000" dirty="0">
                <a:solidFill>
                  <a:srgbClr val="002060"/>
                </a:solidFill>
              </a:rPr>
              <a:t> mil. Kč</a:t>
            </a:r>
          </a:p>
          <a:p>
            <a:pPr algn="just">
              <a:defRPr/>
            </a:pPr>
            <a:r>
              <a:rPr lang="cs-CZ" sz="2000" dirty="0">
                <a:solidFill>
                  <a:srgbClr val="002060"/>
                </a:solidFill>
              </a:rPr>
              <a:t>Žadatelem může být obec Olomouckého kraje do 2 000 obyvatel.</a:t>
            </a:r>
          </a:p>
          <a:p>
            <a:pPr algn="just">
              <a:defRPr/>
            </a:pPr>
            <a:r>
              <a:rPr lang="cs-CZ" sz="2000" dirty="0">
                <a:solidFill>
                  <a:srgbClr val="002060"/>
                </a:solidFill>
              </a:rPr>
              <a:t>Minimální výše dotace: </a:t>
            </a:r>
            <a:r>
              <a:rPr lang="cs-CZ" sz="2000" dirty="0">
                <a:solidFill>
                  <a:srgbClr val="FF0000"/>
                </a:solidFill>
              </a:rPr>
              <a:t>80</a:t>
            </a:r>
            <a:r>
              <a:rPr lang="cs-CZ" sz="2000" dirty="0">
                <a:solidFill>
                  <a:srgbClr val="002060"/>
                </a:solidFill>
              </a:rPr>
              <a:t> tis. Kč</a:t>
            </a:r>
          </a:p>
          <a:p>
            <a:pPr algn="just">
              <a:defRPr/>
            </a:pPr>
            <a:r>
              <a:rPr lang="cs-CZ" sz="2000" dirty="0">
                <a:solidFill>
                  <a:srgbClr val="002060"/>
                </a:solidFill>
              </a:rPr>
              <a:t>Maximální výše dotace: </a:t>
            </a:r>
            <a:r>
              <a:rPr lang="cs-CZ" sz="2000" dirty="0">
                <a:solidFill>
                  <a:srgbClr val="FF0000"/>
                </a:solidFill>
              </a:rPr>
              <a:t>300</a:t>
            </a:r>
            <a:r>
              <a:rPr lang="cs-CZ" sz="2000" dirty="0">
                <a:solidFill>
                  <a:srgbClr val="002060"/>
                </a:solidFill>
              </a:rPr>
              <a:t> tis. Kč</a:t>
            </a:r>
          </a:p>
          <a:p>
            <a:pPr algn="just">
              <a:defRPr/>
            </a:pPr>
            <a:r>
              <a:rPr lang="cs-CZ" sz="2000" dirty="0">
                <a:solidFill>
                  <a:srgbClr val="FF0000"/>
                </a:solidFill>
              </a:rPr>
              <a:t>Investice</a:t>
            </a:r>
          </a:p>
          <a:p>
            <a:pPr algn="just">
              <a:defRPr/>
            </a:pPr>
            <a:r>
              <a:rPr lang="cs-CZ" sz="2000" dirty="0">
                <a:solidFill>
                  <a:srgbClr val="002060"/>
                </a:solidFill>
              </a:rPr>
              <a:t>Spoluúčast žadatele: minimálně 50 %</a:t>
            </a:r>
          </a:p>
          <a:p>
            <a:pPr marL="0" indent="0" algn="just">
              <a:buNone/>
              <a:defRPr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altLang="cs-CZ" sz="2000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endParaRPr lang="cs-CZ" sz="2000" b="1" dirty="0">
              <a:solidFill>
                <a:srgbClr val="FF0000"/>
              </a:solidFill>
            </a:endParaRPr>
          </a:p>
          <a:p>
            <a:pPr>
              <a:defRPr/>
            </a:pP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405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3657600" y="274638"/>
            <a:ext cx="6962274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838200" y="1509712"/>
            <a:ext cx="10515600" cy="5029200"/>
          </a:xfrm>
        </p:spPr>
        <p:txBody>
          <a:bodyPr>
            <a:noAutofit/>
          </a:bodyPr>
          <a:lstStyle/>
          <a:p>
            <a:pPr algn="just"/>
            <a:r>
              <a:rPr lang="cs-CZ" altLang="cs-CZ" sz="1800" b="1" dirty="0">
                <a:solidFill>
                  <a:srgbClr val="002060"/>
                </a:solidFill>
              </a:rPr>
              <a:t>Podporované aktivity v rámci DT1:</a:t>
            </a:r>
          </a:p>
          <a:p>
            <a:pPr marL="800100" lvl="1" algn="just"/>
            <a:r>
              <a:rPr lang="cs-CZ" altLang="cs-CZ" sz="1800" b="1" dirty="0">
                <a:solidFill>
                  <a:srgbClr val="002060"/>
                </a:solidFill>
              </a:rPr>
              <a:t>Podpora realizace SMART opatření:</a:t>
            </a:r>
          </a:p>
          <a:p>
            <a:pPr marL="1200150" lvl="2" algn="just"/>
            <a:r>
              <a:rPr lang="cs-CZ" altLang="cs-CZ" sz="1600" dirty="0">
                <a:solidFill>
                  <a:srgbClr val="002060"/>
                </a:solidFill>
              </a:rPr>
              <a:t>Pořízení Smart vybavení přímo související s projektem</a:t>
            </a:r>
          </a:p>
          <a:p>
            <a:pPr marL="1200150" lvl="2" algn="just"/>
            <a:r>
              <a:rPr lang="cs-CZ" altLang="cs-CZ" sz="1600" dirty="0">
                <a:solidFill>
                  <a:srgbClr val="002060"/>
                </a:solidFill>
              </a:rPr>
              <a:t>Instalaci a zprovoznění SMART opatření - vybavení</a:t>
            </a:r>
          </a:p>
          <a:p>
            <a:pPr marL="1200150" lvl="2" algn="just"/>
            <a:r>
              <a:rPr lang="cs-CZ" altLang="cs-CZ" sz="1600" dirty="0">
                <a:solidFill>
                  <a:srgbClr val="002060"/>
                </a:solidFill>
              </a:rPr>
              <a:t>Kombinace výše uvedených podporovaných aktivit</a:t>
            </a:r>
          </a:p>
          <a:p>
            <a:pPr marL="1200150" lvl="2" algn="just"/>
            <a:r>
              <a:rPr lang="cs-CZ" altLang="cs-CZ" sz="1600" dirty="0">
                <a:solidFill>
                  <a:srgbClr val="002060"/>
                </a:solidFill>
              </a:rPr>
              <a:t>Aktivity jsou podporovány v oblastech energetika, doprava, životní prostředí, </a:t>
            </a:r>
            <a:r>
              <a:rPr lang="cs-CZ" altLang="cs-CZ" sz="1600" dirty="0" err="1">
                <a:solidFill>
                  <a:srgbClr val="002060"/>
                </a:solidFill>
              </a:rPr>
              <a:t>eGovernment</a:t>
            </a:r>
            <a:r>
              <a:rPr lang="cs-CZ" altLang="cs-CZ" sz="1600" dirty="0">
                <a:solidFill>
                  <a:srgbClr val="002060"/>
                </a:solidFill>
              </a:rPr>
              <a:t> </a:t>
            </a:r>
          </a:p>
          <a:p>
            <a:pPr marL="1200150" lvl="2" algn="just"/>
            <a:r>
              <a:rPr lang="cs-CZ" altLang="cs-CZ" sz="1600" dirty="0">
                <a:solidFill>
                  <a:srgbClr val="002060"/>
                </a:solidFill>
              </a:rPr>
              <a:t>Realizace jednotlivých opatření musí být začleněna do komplexního projektu či strategie obce/í. Podpořený projekt musí navazovat na již zrealizované či připravované aktivity obce/í v oblasti SMART, které je potřeba v žádosti popsat </a:t>
            </a:r>
          </a:p>
          <a:p>
            <a:pPr marL="285750" algn="just"/>
            <a:r>
              <a:rPr lang="cs-CZ" altLang="cs-CZ" sz="2000" b="1" dirty="0">
                <a:solidFill>
                  <a:srgbClr val="002060"/>
                </a:solidFill>
              </a:rPr>
              <a:t>Podporované aktivity v rámci DT2:</a:t>
            </a:r>
          </a:p>
          <a:p>
            <a:pPr marL="742950" lvl="1" algn="just"/>
            <a:r>
              <a:rPr lang="cs-CZ" altLang="cs-CZ" sz="1800" b="1" dirty="0">
                <a:solidFill>
                  <a:srgbClr val="002060"/>
                </a:solidFill>
              </a:rPr>
              <a:t>Podpora realizace SMART opatření v oblasti </a:t>
            </a:r>
            <a:r>
              <a:rPr lang="cs-CZ" altLang="cs-CZ" sz="1800" b="1" dirty="0" err="1">
                <a:solidFill>
                  <a:srgbClr val="002060"/>
                </a:solidFill>
              </a:rPr>
              <a:t>eHealth</a:t>
            </a:r>
            <a:endParaRPr lang="cs-CZ" altLang="cs-CZ" sz="1800" b="1" dirty="0">
              <a:solidFill>
                <a:srgbClr val="002060"/>
              </a:solidFill>
            </a:endParaRPr>
          </a:p>
          <a:p>
            <a:pPr marL="1200150" lvl="2" algn="just"/>
            <a:r>
              <a:rPr lang="cs-CZ" altLang="cs-CZ" sz="1600" dirty="0">
                <a:solidFill>
                  <a:srgbClr val="002060"/>
                </a:solidFill>
              </a:rPr>
              <a:t>Pořízení Smart přístrojů a zařízení v oboru zdravotnictví a telemedicíny, čímž bude zajištěna dostupnější lékařská péče</a:t>
            </a:r>
          </a:p>
          <a:p>
            <a:pPr marL="1200150" lvl="2" algn="just"/>
            <a:r>
              <a:rPr lang="cs-CZ" altLang="cs-CZ" sz="1600" dirty="0">
                <a:solidFill>
                  <a:srgbClr val="002060"/>
                </a:solidFill>
              </a:rPr>
              <a:t>Softwarová řešení v oblasti </a:t>
            </a:r>
            <a:r>
              <a:rPr lang="cs-CZ" altLang="cs-CZ" sz="1600" dirty="0" err="1">
                <a:solidFill>
                  <a:srgbClr val="002060"/>
                </a:solidFill>
              </a:rPr>
              <a:t>eHealth</a:t>
            </a:r>
            <a:endParaRPr lang="cs-CZ" altLang="cs-CZ" sz="1600" dirty="0">
              <a:solidFill>
                <a:srgbClr val="002060"/>
              </a:solidFill>
            </a:endParaRPr>
          </a:p>
          <a:p>
            <a:pPr marL="1200150" lvl="2"/>
            <a:endParaRPr lang="cs-CZ" altLang="cs-CZ" sz="1200" b="1" dirty="0">
              <a:solidFill>
                <a:srgbClr val="002060"/>
              </a:solidFill>
            </a:endParaRPr>
          </a:p>
          <a:p>
            <a:endParaRPr lang="cs-CZ" altLang="cs-CZ" sz="2000" b="1" dirty="0">
              <a:solidFill>
                <a:srgbClr val="FF0000"/>
              </a:solidFill>
            </a:endParaRPr>
          </a:p>
          <a:p>
            <a:endParaRPr lang="cs-CZ" alt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3117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5D98D-712F-DB42-0ACB-9C6FEF60B1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>
            <a:extLst>
              <a:ext uri="{FF2B5EF4-FFF2-40B4-BE49-F238E27FC236}">
                <a16:creationId xmlns:a16="http://schemas.microsoft.com/office/drawing/2014/main" id="{406FAD6C-10E3-D530-50F8-E7D244F3F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0" y="274638"/>
            <a:ext cx="6962274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9219" name="Zástupný symbol pro obsah 2">
            <a:extLst>
              <a:ext uri="{FF2B5EF4-FFF2-40B4-BE49-F238E27FC236}">
                <a16:creationId xmlns:a16="http://schemas.microsoft.com/office/drawing/2014/main" id="{F036B241-B3F3-B694-BE0A-0920163C08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9712"/>
            <a:ext cx="10515600" cy="5029200"/>
          </a:xfrm>
        </p:spPr>
        <p:txBody>
          <a:bodyPr>
            <a:noAutofit/>
          </a:bodyPr>
          <a:lstStyle/>
          <a:p>
            <a:pPr algn="just"/>
            <a:r>
              <a:rPr lang="cs-CZ" altLang="cs-CZ" sz="1800" b="1" dirty="0">
                <a:solidFill>
                  <a:srgbClr val="002060"/>
                </a:solidFill>
              </a:rPr>
              <a:t>Podporované aktivity v rámci DT3:</a:t>
            </a:r>
          </a:p>
          <a:p>
            <a:pPr lvl="1" algn="just"/>
            <a:r>
              <a:rPr lang="cs-CZ" altLang="cs-CZ" sz="1800" b="1" dirty="0">
                <a:solidFill>
                  <a:srgbClr val="FF0000"/>
                </a:solidFill>
              </a:rPr>
              <a:t>Podpora pořízení maloobchodní infrastruktury pro obce Olomouckého kraje</a:t>
            </a:r>
            <a:endParaRPr lang="cs-CZ" altLang="cs-CZ" sz="1800" dirty="0">
              <a:solidFill>
                <a:srgbClr val="002060"/>
              </a:solidFill>
            </a:endParaRPr>
          </a:p>
          <a:p>
            <a:pPr marL="1200150" lvl="2"/>
            <a:r>
              <a:rPr lang="cs-CZ" sz="1400" dirty="0">
                <a:solidFill>
                  <a:srgbClr val="FF0000"/>
                </a:solidFill>
              </a:rPr>
              <a:t>Pořízení nové maloobchodní infrastruktury</a:t>
            </a:r>
          </a:p>
          <a:p>
            <a:pPr marL="1200150" lvl="2"/>
            <a:r>
              <a:rPr lang="cs-CZ" sz="1400" dirty="0">
                <a:solidFill>
                  <a:srgbClr val="FF0000"/>
                </a:solidFill>
              </a:rPr>
              <a:t>Instalace a technické zajištění maloobchodní infrastruktury</a:t>
            </a:r>
          </a:p>
          <a:p>
            <a:pPr marL="1200150" lvl="2"/>
            <a:r>
              <a:rPr lang="cs-CZ" sz="1400" dirty="0">
                <a:solidFill>
                  <a:srgbClr val="FF0000"/>
                </a:solidFill>
              </a:rPr>
              <a:t>Pořízení technologického vybavení prodejny</a:t>
            </a:r>
          </a:p>
          <a:p>
            <a:pPr marL="1200150" lvl="2"/>
            <a:r>
              <a:rPr lang="cs-CZ" sz="1400" dirty="0">
                <a:solidFill>
                  <a:srgbClr val="FF0000"/>
                </a:solidFill>
              </a:rPr>
              <a:t>Pořízení doplňkové infrastruktury nezbytné pro provoz prodejny</a:t>
            </a:r>
          </a:p>
          <a:p>
            <a:pPr lvl="3"/>
            <a:endParaRPr lang="cs-CZ" sz="1000" dirty="0"/>
          </a:p>
          <a:p>
            <a:r>
              <a:rPr lang="cs-CZ" sz="1800" b="1" dirty="0">
                <a:solidFill>
                  <a:srgbClr val="FF0000"/>
                </a:solidFill>
              </a:rPr>
              <a:t>Nepodporované aktivity</a:t>
            </a:r>
            <a:endParaRPr lang="cs-CZ" sz="1400" dirty="0">
              <a:solidFill>
                <a:srgbClr val="FF0000"/>
              </a:solidFill>
            </a:endParaRPr>
          </a:p>
          <a:p>
            <a:pPr lvl="2"/>
            <a:r>
              <a:rPr lang="cs-CZ" sz="1400" dirty="0">
                <a:solidFill>
                  <a:srgbClr val="FF0000"/>
                </a:solidFill>
              </a:rPr>
              <a:t>provozní náklady (mzdy, energie, služby, pojištění, nájem), </a:t>
            </a:r>
          </a:p>
          <a:p>
            <a:pPr lvl="2"/>
            <a:r>
              <a:rPr lang="cs-CZ" sz="1400" dirty="0">
                <a:solidFill>
                  <a:srgbClr val="FF0000"/>
                </a:solidFill>
              </a:rPr>
              <a:t>údržba a opravy stávajících prostor,</a:t>
            </a:r>
          </a:p>
          <a:p>
            <a:pPr lvl="2"/>
            <a:r>
              <a:rPr lang="cs-CZ" sz="1400" dirty="0">
                <a:solidFill>
                  <a:srgbClr val="FF0000"/>
                </a:solidFill>
              </a:rPr>
              <a:t>nákup zásob zboží,</a:t>
            </a:r>
          </a:p>
          <a:p>
            <a:pPr lvl="2"/>
            <a:r>
              <a:rPr lang="cs-CZ" sz="1400" dirty="0">
                <a:solidFill>
                  <a:srgbClr val="FF0000"/>
                </a:solidFill>
              </a:rPr>
              <a:t>běžné provozní vybavení bez investičního charakteru,</a:t>
            </a:r>
          </a:p>
          <a:p>
            <a:pPr marL="0" indent="0">
              <a:buNone/>
            </a:pPr>
            <a:endParaRPr lang="cs-CZ" altLang="cs-CZ" sz="2000" b="1" dirty="0">
              <a:solidFill>
                <a:srgbClr val="FF0000"/>
              </a:solidFill>
            </a:endParaRPr>
          </a:p>
          <a:p>
            <a:endParaRPr lang="cs-CZ" alt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ED900A38-61F7-8ACF-F73B-2E6F69B9C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  <a:endParaRPr lang="cs-CZ" dirty="0"/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07E5CD53-A279-81B8-1249-36AF4DD90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6E71B40-F126-4280-28BD-6C2A5BD6C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9693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3657599" y="274638"/>
            <a:ext cx="6914147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838200" y="1738611"/>
            <a:ext cx="10515600" cy="4375586"/>
          </a:xfrm>
        </p:spPr>
        <p:txBody>
          <a:bodyPr>
            <a:noAutofit/>
          </a:bodyPr>
          <a:lstStyle/>
          <a:p>
            <a:pPr algn="just"/>
            <a:r>
              <a:rPr lang="cs-CZ" altLang="cs-CZ" sz="1800" b="1" dirty="0">
                <a:solidFill>
                  <a:srgbClr val="002060"/>
                </a:solidFill>
              </a:rPr>
              <a:t>Žadatel může v rámci vyhlášeného dotačního titulu podat pouze jednu žádost.  </a:t>
            </a:r>
            <a:r>
              <a:rPr lang="cs-CZ" altLang="cs-CZ" sz="1800" dirty="0">
                <a:solidFill>
                  <a:srgbClr val="002060"/>
                </a:solidFill>
              </a:rPr>
              <a:t>V případě, že v rámci vyhlášeného dotačního titulu bude podána další žádost, bude tato žádost vyřazena z dalšího posuzování a žadatel bude o této skutečnosti informován.</a:t>
            </a:r>
          </a:p>
          <a:p>
            <a:pPr algn="just"/>
            <a:r>
              <a:rPr lang="cs-CZ" altLang="cs-CZ" sz="1800" dirty="0">
                <a:solidFill>
                  <a:srgbClr val="002060"/>
                </a:solidFill>
              </a:rPr>
              <a:t>Dotaci je možno použít na úhradu uznatelných výdajů akce výslovně uvedených ve Smlouvě a vzniklých v </a:t>
            </a:r>
            <a:r>
              <a:rPr lang="cs-CZ" altLang="cs-CZ" sz="1800" b="1" dirty="0">
                <a:solidFill>
                  <a:srgbClr val="002060"/>
                </a:solidFill>
              </a:rPr>
              <a:t>období realizace akce od 1.  1. 2026 do 15. 12. 2026</a:t>
            </a:r>
            <a:r>
              <a:rPr lang="cs-CZ" altLang="cs-CZ" sz="1800" dirty="0">
                <a:solidFill>
                  <a:srgbClr val="002060"/>
                </a:solidFill>
              </a:rPr>
              <a:t>. Dotace musí být </a:t>
            </a:r>
            <a:r>
              <a:rPr lang="cs-CZ" altLang="cs-CZ" sz="1800" b="1" dirty="0">
                <a:solidFill>
                  <a:srgbClr val="002060"/>
                </a:solidFill>
              </a:rPr>
              <a:t>uhrazena nejpozději do 20. 12. 2026, </a:t>
            </a:r>
            <a:r>
              <a:rPr lang="cs-CZ" altLang="cs-CZ" sz="1800" dirty="0">
                <a:solidFill>
                  <a:srgbClr val="002060"/>
                </a:solidFill>
              </a:rPr>
              <a:t>není-li ve Smlouvě sjednáno jinak. </a:t>
            </a:r>
          </a:p>
          <a:p>
            <a:pPr algn="just"/>
            <a:r>
              <a:rPr lang="cs-CZ" altLang="cs-CZ" sz="1800" dirty="0">
                <a:solidFill>
                  <a:srgbClr val="002060"/>
                </a:solidFill>
              </a:rPr>
              <a:t>Příjemce je povinen předložit poskytovateli vyúčtování a doložit výdaje, příjmy a vlastní a jiné zdroje společně se závěrečnou zprávou způsobem a ve lhůtě stanovené ve Smlouvě.</a:t>
            </a:r>
            <a:endParaRPr lang="cs-CZ" altLang="cs-CZ" sz="1800" b="1" dirty="0">
              <a:solidFill>
                <a:srgbClr val="002060"/>
              </a:solidFill>
            </a:endParaRPr>
          </a:p>
          <a:p>
            <a:pPr algn="just"/>
            <a:r>
              <a:rPr lang="cs-CZ" altLang="cs-CZ" sz="1800" b="1" dirty="0">
                <a:solidFill>
                  <a:srgbClr val="002060"/>
                </a:solidFill>
              </a:rPr>
              <a:t>Vztahy pořizování majetku </a:t>
            </a:r>
            <a:r>
              <a:rPr lang="cs-CZ" altLang="cs-CZ" sz="1800" dirty="0">
                <a:solidFill>
                  <a:srgbClr val="002060"/>
                </a:solidFill>
              </a:rPr>
              <a:t>z dotace do vlastnictví jiné osoby než příjemce a pro případy vlastnictví dotací dotčeného majetku jinou osobou než příjemce jsou řešeny čl. 3 část A odst. 10 Zásad a platí pro všechny typy dotací. </a:t>
            </a:r>
            <a:r>
              <a:rPr lang="cs-CZ" altLang="cs-CZ" sz="1800" b="1" dirty="0">
                <a:solidFill>
                  <a:srgbClr val="002060"/>
                </a:solidFill>
              </a:rPr>
              <a:t>Pro tento dotační titul platí, že případný majetek pořizovaný z dotace musí být pořizován výlučně do vlastnictví příjemce, majetek dotčený dotací musí být ve vlastnictví příjemce.</a:t>
            </a:r>
          </a:p>
          <a:p>
            <a:pPr algn="just"/>
            <a:endParaRPr lang="cs-CZ" altLang="cs-CZ" sz="2000" dirty="0">
              <a:solidFill>
                <a:srgbClr val="002060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82761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3657600" y="274638"/>
            <a:ext cx="7010400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838200" y="1403350"/>
            <a:ext cx="10926170" cy="4953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cs-CZ" sz="1600" b="1" dirty="0">
                <a:solidFill>
                  <a:srgbClr val="002060"/>
                </a:solidFill>
              </a:rPr>
              <a:t>Za neuznatelné výdaje považujeme </a:t>
            </a:r>
            <a:r>
              <a:rPr lang="cs-CZ" altLang="cs-CZ" sz="1500" dirty="0">
                <a:solidFill>
                  <a:srgbClr val="002060"/>
                </a:solidFill>
              </a:rPr>
              <a:t>výdaje, na které dotaci ani prostředky finanční spoluúčasti žadatele nelze použít. Neuznatelné výdaje jsou obecně definovány v Zásadách v čl. 1, odst. 5. Mezi další neuznatelné výdaje zejména patří: 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úhrada daní, daňových odpisů, poplatků a odvodů,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pojistné,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bankovní poplatky,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nákup nemovitostí,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poskytování darů,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mzdové výdaje a ostatní osobní výdaje s výjimkou výdajů vzniklých na základě Dohody o provedení práce nebo Dohody o pracovní činnosti,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nákup kancelářských potřeb, nábytku, spotřební elektroniky, mechanizace a techniky,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výdaje na umělecká díla,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cestovné a ubytování,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provozní výdaje příjemce,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výdaje na zpracování žádosti, výdaje na zpracování vyúčtování akce,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pohonné hmoty, parkovné a výdaje na pohoštění,</a:t>
            </a:r>
          </a:p>
          <a:p>
            <a:pPr>
              <a:buFontTx/>
              <a:buAutoNum type="alphaLcParenR"/>
            </a:pPr>
            <a:r>
              <a:rPr lang="cs-CZ" altLang="cs-CZ" sz="1400" dirty="0">
                <a:solidFill>
                  <a:srgbClr val="002060"/>
                </a:solidFill>
              </a:rPr>
              <a:t>další neuvedené výdaje, které přímo nesouvisí s realizací akce (výběr zhotovitele projektové dokumentace, výdaje na publicitu apod.).</a:t>
            </a:r>
            <a:endParaRPr lang="cs-CZ" altLang="cs-CZ" sz="1400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6459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3657599" y="274638"/>
            <a:ext cx="6914147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838200" y="1387475"/>
            <a:ext cx="10515600" cy="533400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cs-CZ" altLang="cs-CZ" sz="2000" b="1" dirty="0">
                <a:solidFill>
                  <a:srgbClr val="002060"/>
                </a:solidFill>
              </a:rPr>
              <a:t>Elektronizace procesu administrace – podání žádosti</a:t>
            </a:r>
          </a:p>
          <a:p>
            <a:pPr marL="0" indent="0" algn="just">
              <a:buFontTx/>
              <a:buAutoNum type="arabicPeriod"/>
              <a:defRPr/>
            </a:pPr>
            <a:r>
              <a:rPr lang="cs-CZ" altLang="cs-CZ" sz="1800" dirty="0">
                <a:solidFill>
                  <a:srgbClr val="002060"/>
                </a:solidFill>
              </a:rPr>
              <a:t> Lhůta pro podání žádostí o dotace, včetně povinných příloh, je stanovena od 19. 1. do 3. 2. 2026 do 12:00 hodin.</a:t>
            </a:r>
          </a:p>
          <a:p>
            <a:pPr marL="0" indent="0" algn="just">
              <a:buFontTx/>
              <a:buAutoNum type="arabicPeriod"/>
              <a:defRPr/>
            </a:pPr>
            <a:r>
              <a:rPr lang="cs-CZ" altLang="cs-CZ" sz="1800" dirty="0">
                <a:solidFill>
                  <a:srgbClr val="002060"/>
                </a:solidFill>
              </a:rPr>
              <a:t> Způsob podávání žádostí o dotace je upraven v Zásadách a je pro všechny dotace stejný (čl. 3 část A odst. 4. Zásad).</a:t>
            </a:r>
          </a:p>
          <a:p>
            <a:pPr marL="0" indent="0" algn="just">
              <a:buFontTx/>
              <a:buAutoNum type="arabicPeriod"/>
              <a:defRPr/>
            </a:pPr>
            <a:r>
              <a:rPr lang="cs-CZ" altLang="cs-CZ" sz="1800" dirty="0">
                <a:solidFill>
                  <a:srgbClr val="002060"/>
                </a:solidFill>
              </a:rPr>
              <a:t> Žadatel o poskytnutí dotace se přihlásí do systému RAP (pomocí svého uživatelského jména a hesla).</a:t>
            </a:r>
          </a:p>
          <a:p>
            <a:pPr marL="0" indent="0" algn="just">
              <a:buFontTx/>
              <a:buAutoNum type="arabicPeriod"/>
              <a:defRPr/>
            </a:pPr>
            <a:r>
              <a:rPr lang="cs-CZ" altLang="cs-CZ" sz="1800" dirty="0">
                <a:solidFill>
                  <a:srgbClr val="002060"/>
                </a:solidFill>
              </a:rPr>
              <a:t> Žadatel vyplní a odešle svou žádost v systému RAP, včetně povinných příloh nejpozději do 3. 2. 2026 do 12:00 hodin.</a:t>
            </a:r>
          </a:p>
          <a:p>
            <a:pPr marL="0" indent="0" algn="just">
              <a:buFontTx/>
              <a:buAutoNum type="arabicPeriod"/>
              <a:defRPr/>
            </a:pPr>
            <a:r>
              <a:rPr lang="cs-CZ" altLang="cs-CZ" sz="1800" dirty="0">
                <a:solidFill>
                  <a:srgbClr val="002060"/>
                </a:solidFill>
              </a:rPr>
              <a:t> Následně si stáhne soubor PDF s podanou žádostí (odeslanými daty) opatřenou PID (čárovým kódem) a ve lhůtě nejpozději do 3. 2. 2026 do 12:00 hodin zašle žádost elektronicky datovou schránkou žadatele do datové schránky ID </a:t>
            </a:r>
            <a:r>
              <a:rPr lang="cs-CZ" altLang="cs-CZ" sz="1800" dirty="0" err="1">
                <a:solidFill>
                  <a:srgbClr val="002060"/>
                </a:solidFill>
              </a:rPr>
              <a:t>qiabfmf</a:t>
            </a:r>
            <a:r>
              <a:rPr lang="cs-CZ" altLang="cs-CZ" sz="1800" dirty="0">
                <a:solidFill>
                  <a:srgbClr val="002060"/>
                </a:solidFill>
              </a:rPr>
              <a:t> s kvalifikovaným elektronickým podpisem v souladu se zákonem č 297/2016 Sb. a připojí kvalifikované elektronické časové razítko.</a:t>
            </a:r>
          </a:p>
          <a:p>
            <a:pPr marL="0" indent="0">
              <a:buNone/>
              <a:defRPr/>
            </a:pPr>
            <a:endParaRPr lang="cs-CZ" altLang="cs-CZ" sz="2000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02392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0B20233B-64E9-9DD9-3C21-9739901499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806" y="1790077"/>
            <a:ext cx="11630169" cy="4220907"/>
          </a:xfrm>
          <a:prstGeom prst="rect">
            <a:avLst/>
          </a:prstGeom>
        </p:spPr>
      </p:pic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3657600" y="274638"/>
            <a:ext cx="6994358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974725" y="1266826"/>
            <a:ext cx="8229600" cy="4525962"/>
          </a:xfrm>
        </p:spPr>
        <p:txBody>
          <a:bodyPr/>
          <a:lstStyle/>
          <a:p>
            <a:pPr marL="0" indent="0">
              <a:buNone/>
            </a:pPr>
            <a:r>
              <a:rPr lang="cs-CZ" altLang="cs-CZ" dirty="0">
                <a:solidFill>
                  <a:srgbClr val="002060"/>
                </a:solidFill>
              </a:rPr>
              <a:t>Krajské dotační programy 2026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 bwMode="auto">
          <a:xfrm>
            <a:off x="482471" y="3659728"/>
            <a:ext cx="1806898" cy="481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38100" tIns="38100" rIns="38100" bIns="3810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cs-CZ" sz="2000" dirty="0">
                <a:solidFill>
                  <a:srgbClr val="002060"/>
                </a:solidFill>
                <a:ea typeface="+mj-ea"/>
                <a:hlinkClick r:id="rId3"/>
              </a:rPr>
              <a:t>www.olkraj.cz</a:t>
            </a:r>
            <a:endParaRPr lang="cs-CZ" sz="2000" dirty="0">
              <a:solidFill>
                <a:srgbClr val="002060"/>
              </a:solidFill>
              <a:ea typeface="+mj-ea"/>
            </a:endParaRPr>
          </a:p>
        </p:txBody>
      </p:sp>
      <p:sp>
        <p:nvSpPr>
          <p:cNvPr id="9" name="Ovál 8"/>
          <p:cNvSpPr/>
          <p:nvPr/>
        </p:nvSpPr>
        <p:spPr>
          <a:xfrm>
            <a:off x="6916413" y="5215017"/>
            <a:ext cx="1694187" cy="598154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E4BB0C9E-F403-A78F-9259-B4318AC410F7}"/>
              </a:ext>
            </a:extLst>
          </p:cNvPr>
          <p:cNvSpPr txBox="1"/>
          <p:nvPr/>
        </p:nvSpPr>
        <p:spPr bwMode="auto">
          <a:xfrm>
            <a:off x="487276" y="4231155"/>
            <a:ext cx="3419705" cy="481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38100" tIns="38100" rIns="38100" bIns="3810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cs-CZ" sz="2000" dirty="0">
                <a:solidFill>
                  <a:srgbClr val="002060"/>
                </a:solidFill>
                <a:ea typeface="+mj-ea"/>
                <a:hlinkClick r:id="rId4"/>
              </a:rPr>
              <a:t>www.olkraj.cz/dotace</a:t>
            </a:r>
            <a:endParaRPr lang="cs-CZ" sz="2000" dirty="0">
              <a:solidFill>
                <a:srgbClr val="002060"/>
              </a:solidFill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98880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8A10F7-4A6E-DD9F-7E61-1A98C2885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CE8A4BB6-8D2D-B01B-84BD-0C1EC54770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1776158"/>
            <a:ext cx="5399314" cy="2601426"/>
          </a:xfrm>
          <a:prstGeom prst="rect">
            <a:avLst/>
          </a:prstGeom>
        </p:spPr>
      </p:pic>
      <p:sp>
        <p:nvSpPr>
          <p:cNvPr id="13314" name="Nadpis 1">
            <a:extLst>
              <a:ext uri="{FF2B5EF4-FFF2-40B4-BE49-F238E27FC236}">
                <a16:creationId xmlns:a16="http://schemas.microsoft.com/office/drawing/2014/main" id="{DC7820EC-9D6D-DDA3-7EB1-FA1457C77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0" y="274638"/>
            <a:ext cx="6994358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13315" name="Zástupný symbol pro obsah 2">
            <a:extLst>
              <a:ext uri="{FF2B5EF4-FFF2-40B4-BE49-F238E27FC236}">
                <a16:creationId xmlns:a16="http://schemas.microsoft.com/office/drawing/2014/main" id="{ADC50306-672D-0C09-26D7-646FC184FB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4725" y="1266826"/>
            <a:ext cx="8229600" cy="4525962"/>
          </a:xfrm>
        </p:spPr>
        <p:txBody>
          <a:bodyPr/>
          <a:lstStyle/>
          <a:p>
            <a:pPr marL="0" indent="0">
              <a:buNone/>
            </a:pPr>
            <a:r>
              <a:rPr lang="cs-CZ" altLang="cs-CZ" dirty="0">
                <a:solidFill>
                  <a:srgbClr val="002060"/>
                </a:solidFill>
              </a:rPr>
              <a:t>Krajské dotační programy 2026</a:t>
            </a: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C6454AFC-36F7-DACD-7990-14AFA8EB4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45016E53-BABB-9D6E-6153-690F7925D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3336C0D-5595-BE6F-27AD-050565EF1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36A1A486-8D0D-FE7D-5A5C-EFB2C3812A5A}"/>
              </a:ext>
            </a:extLst>
          </p:cNvPr>
          <p:cNvSpPr/>
          <p:nvPr/>
        </p:nvSpPr>
        <p:spPr>
          <a:xfrm>
            <a:off x="472070" y="3854302"/>
            <a:ext cx="3735545" cy="728583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0CF25B48-126C-5BD2-01BF-E678171146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392" y="5421261"/>
            <a:ext cx="6611273" cy="743054"/>
          </a:xfrm>
          <a:prstGeom prst="rect">
            <a:avLst/>
          </a:prstGeom>
        </p:spPr>
      </p:pic>
      <p:sp>
        <p:nvSpPr>
          <p:cNvPr id="13" name="Šipka nahoru 4">
            <a:extLst>
              <a:ext uri="{FF2B5EF4-FFF2-40B4-BE49-F238E27FC236}">
                <a16:creationId xmlns:a16="http://schemas.microsoft.com/office/drawing/2014/main" id="{0CDC6ECD-59D8-50B7-21B1-A36D9E593C08}"/>
              </a:ext>
            </a:extLst>
          </p:cNvPr>
          <p:cNvSpPr/>
          <p:nvPr/>
        </p:nvSpPr>
        <p:spPr>
          <a:xfrm rot="10800000">
            <a:off x="1007383" y="4612745"/>
            <a:ext cx="735013" cy="624845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Šipka nahoru 4">
            <a:extLst>
              <a:ext uri="{FF2B5EF4-FFF2-40B4-BE49-F238E27FC236}">
                <a16:creationId xmlns:a16="http://schemas.microsoft.com/office/drawing/2014/main" id="{624F2265-530E-20B2-04F3-6C88E4DADC1C}"/>
              </a:ext>
            </a:extLst>
          </p:cNvPr>
          <p:cNvSpPr/>
          <p:nvPr/>
        </p:nvSpPr>
        <p:spPr>
          <a:xfrm rot="10800000">
            <a:off x="1775055" y="4612745"/>
            <a:ext cx="735013" cy="624845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Šipka nahoru 4">
            <a:extLst>
              <a:ext uri="{FF2B5EF4-FFF2-40B4-BE49-F238E27FC236}">
                <a16:creationId xmlns:a16="http://schemas.microsoft.com/office/drawing/2014/main" id="{D0B2C034-9F47-51A5-36D5-0165EDBEB012}"/>
              </a:ext>
            </a:extLst>
          </p:cNvPr>
          <p:cNvSpPr/>
          <p:nvPr/>
        </p:nvSpPr>
        <p:spPr>
          <a:xfrm rot="10800000">
            <a:off x="2542725" y="4612745"/>
            <a:ext cx="735013" cy="624845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66D324DB-22AB-E21E-268F-FA08544A1EE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544" t="24932" r="38333" b="9727"/>
          <a:stretch/>
        </p:blipFill>
        <p:spPr>
          <a:xfrm>
            <a:off x="8700746" y="1065212"/>
            <a:ext cx="3432399" cy="5229726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A37DAB4A-4B30-57EE-CB7D-958404BA6C4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045" t="41602" r="52977" b="24159"/>
          <a:stretch/>
        </p:blipFill>
        <p:spPr>
          <a:xfrm>
            <a:off x="5337604" y="3096445"/>
            <a:ext cx="3360121" cy="2348114"/>
          </a:xfrm>
          <a:prstGeom prst="rect">
            <a:avLst/>
          </a:prstGeom>
        </p:spPr>
      </p:pic>
      <p:sp>
        <p:nvSpPr>
          <p:cNvPr id="18" name="Šipka nahoru 4">
            <a:extLst>
              <a:ext uri="{FF2B5EF4-FFF2-40B4-BE49-F238E27FC236}">
                <a16:creationId xmlns:a16="http://schemas.microsoft.com/office/drawing/2014/main" id="{4793E6F9-8029-817A-2A88-29F316311F81}"/>
              </a:ext>
            </a:extLst>
          </p:cNvPr>
          <p:cNvSpPr/>
          <p:nvPr/>
        </p:nvSpPr>
        <p:spPr>
          <a:xfrm rot="2606798">
            <a:off x="4850958" y="2941458"/>
            <a:ext cx="735013" cy="2848331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" name="TextovéPole 6">
            <a:extLst>
              <a:ext uri="{FF2B5EF4-FFF2-40B4-BE49-F238E27FC236}">
                <a16:creationId xmlns:a16="http://schemas.microsoft.com/office/drawing/2014/main" id="{9F0FE80A-46A7-85B9-AD00-FBE5ADD843E3}"/>
              </a:ext>
            </a:extLst>
          </p:cNvPr>
          <p:cNvSpPr txBox="1">
            <a:spLocks noChangeArrowheads="1"/>
          </p:cNvSpPr>
          <p:nvPr/>
        </p:nvSpPr>
        <p:spPr bwMode="auto">
          <a:xfrm rot="19401240">
            <a:off x="6451842" y="1857254"/>
            <a:ext cx="23749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200" dirty="0"/>
              <a:t>Přihlášení nebo nová registrace</a:t>
            </a:r>
          </a:p>
        </p:txBody>
      </p:sp>
      <p:sp>
        <p:nvSpPr>
          <p:cNvPr id="20" name="Šipka nahoru 13">
            <a:extLst>
              <a:ext uri="{FF2B5EF4-FFF2-40B4-BE49-F238E27FC236}">
                <a16:creationId xmlns:a16="http://schemas.microsoft.com/office/drawing/2014/main" id="{47B0779B-F09F-720A-1243-823FCF7C45A1}"/>
              </a:ext>
            </a:extLst>
          </p:cNvPr>
          <p:cNvSpPr/>
          <p:nvPr/>
        </p:nvSpPr>
        <p:spPr>
          <a:xfrm rot="3179402">
            <a:off x="7685803" y="927328"/>
            <a:ext cx="735013" cy="2490662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1" name="TextovéPole 19">
            <a:extLst>
              <a:ext uri="{FF2B5EF4-FFF2-40B4-BE49-F238E27FC236}">
                <a16:creationId xmlns:a16="http://schemas.microsoft.com/office/drawing/2014/main" id="{B6D044F1-1076-D46C-6DA8-E0FDDB5C2D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75912" y="2476733"/>
            <a:ext cx="12905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200" dirty="0"/>
              <a:t>právnická osoba</a:t>
            </a:r>
          </a:p>
        </p:txBody>
      </p:sp>
      <p:sp>
        <p:nvSpPr>
          <p:cNvPr id="22" name="TextovéPole 19">
            <a:extLst>
              <a:ext uri="{FF2B5EF4-FFF2-40B4-BE49-F238E27FC236}">
                <a16:creationId xmlns:a16="http://schemas.microsoft.com/office/drawing/2014/main" id="{004D6632-E71C-DBD5-C0CA-E0E00F082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36852" y="3449242"/>
            <a:ext cx="17418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200" dirty="0"/>
              <a:t>obec, příspěvková </a:t>
            </a:r>
            <a:r>
              <a:rPr lang="cs-CZ" altLang="cs-CZ" sz="1200" dirty="0" err="1"/>
              <a:t>org</a:t>
            </a:r>
            <a:r>
              <a:rPr lang="cs-CZ" altLang="cs-CZ" sz="1200" dirty="0"/>
              <a:t>., svazek obcí</a:t>
            </a:r>
          </a:p>
        </p:txBody>
      </p:sp>
    </p:spTree>
    <p:extLst>
      <p:ext uri="{BB962C8B-B14F-4D97-AF65-F5344CB8AC3E}">
        <p14:creationId xmlns:p14="http://schemas.microsoft.com/office/powerpoint/2010/main" val="2467308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3657600" y="274638"/>
            <a:ext cx="7010400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pic>
        <p:nvPicPr>
          <p:cNvPr id="15363" name="Obrázek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68" t="25574" r="42625" b="11523"/>
          <a:stretch>
            <a:fillRect/>
          </a:stretch>
        </p:blipFill>
        <p:spPr bwMode="auto">
          <a:xfrm>
            <a:off x="838199" y="1053308"/>
            <a:ext cx="5658853" cy="5122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ovéPole 1"/>
          <p:cNvSpPr txBox="1">
            <a:spLocks noChangeArrowheads="1"/>
          </p:cNvSpPr>
          <p:nvPr/>
        </p:nvSpPr>
        <p:spPr bwMode="auto">
          <a:xfrm>
            <a:off x="6878053" y="1417638"/>
            <a:ext cx="4475747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cs-CZ" altLang="cs-CZ" b="1" dirty="0"/>
              <a:t>Zeleně podbarvená </a:t>
            </a:r>
            <a:r>
              <a:rPr lang="cs-CZ" altLang="cs-CZ" dirty="0"/>
              <a:t>pole je možné vyplnit</a:t>
            </a:r>
          </a:p>
          <a:p>
            <a:pPr algn="just"/>
            <a:r>
              <a:rPr lang="cs-CZ" altLang="cs-CZ" b="1" dirty="0"/>
              <a:t>Růžově podbarvená </a:t>
            </a:r>
            <a:r>
              <a:rPr lang="cs-CZ" altLang="cs-CZ" dirty="0"/>
              <a:t>pole je nutné vyplnit nebo vybrat z nabízených možností, bez vyplnění nebude možné formulář ukončit a odeslat</a:t>
            </a:r>
          </a:p>
          <a:p>
            <a:pPr algn="just"/>
            <a:r>
              <a:rPr lang="cs-CZ" altLang="cs-CZ" b="1" dirty="0"/>
              <a:t>Bez podbarvení </a:t>
            </a:r>
            <a:r>
              <a:rPr lang="cs-CZ" altLang="cs-CZ" dirty="0"/>
              <a:t>– automaticky vyplněna dle registrace (u registrace dbejte prosím na správnost uvedených údajů)</a:t>
            </a:r>
          </a:p>
          <a:p>
            <a:pPr algn="just"/>
            <a:r>
              <a:rPr lang="cs-CZ" altLang="cs-CZ" b="1" dirty="0"/>
              <a:t>Povinné přílohy </a:t>
            </a:r>
            <a:r>
              <a:rPr lang="cs-CZ" altLang="cs-CZ" dirty="0"/>
              <a:t>– každý žadatel zvolí relevantní přílohy</a:t>
            </a:r>
          </a:p>
          <a:p>
            <a:pPr algn="just"/>
            <a:r>
              <a:rPr lang="cs-CZ" altLang="cs-CZ" dirty="0"/>
              <a:t>Po vyplnění proveďte </a:t>
            </a:r>
            <a:r>
              <a:rPr lang="cs-CZ" altLang="cs-CZ" b="1" dirty="0"/>
              <a:t>kontrolu </a:t>
            </a:r>
            <a:r>
              <a:rPr lang="cs-CZ" altLang="cs-CZ" dirty="0"/>
              <a:t>formuláře</a:t>
            </a:r>
          </a:p>
          <a:p>
            <a:pPr algn="just"/>
            <a:r>
              <a:rPr lang="cs-CZ" altLang="cs-CZ" b="1" dirty="0"/>
              <a:t>Formulář </a:t>
            </a:r>
            <a:r>
              <a:rPr lang="cs-CZ" altLang="cs-CZ" dirty="0"/>
              <a:t>v termínu 22. 1. – 5. 2. 2024 elektronicky odešlete (formulář po tomto kroku již není možné upravovat)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53578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3657600" y="274638"/>
            <a:ext cx="7010400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15364" name="TextovéPole 1"/>
          <p:cNvSpPr txBox="1">
            <a:spLocks noChangeArrowheads="1"/>
          </p:cNvSpPr>
          <p:nvPr/>
        </p:nvSpPr>
        <p:spPr bwMode="auto">
          <a:xfrm>
            <a:off x="838201" y="1417638"/>
            <a:ext cx="105156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cs-CZ" altLang="cs-CZ" sz="2000" b="1" dirty="0">
                <a:solidFill>
                  <a:srgbClr val="002060"/>
                </a:solidFill>
              </a:rPr>
              <a:t>Chyby při elektronickém podepisování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cs-CZ" altLang="cs-CZ" sz="2000" dirty="0">
                <a:solidFill>
                  <a:srgbClr val="002060"/>
                </a:solidFill>
              </a:rPr>
              <a:t>kvalifikovaný elektronický podpis a časové razítko nejsou vloženy ve stejný den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cs-CZ" altLang="cs-CZ" sz="2000" dirty="0">
                <a:solidFill>
                  <a:srgbClr val="002060"/>
                </a:solidFill>
              </a:rPr>
              <a:t>dokumenty jsou dodány v tištěné podobě na KÚOK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cs-CZ" altLang="cs-CZ" sz="2000" dirty="0">
                <a:solidFill>
                  <a:srgbClr val="002060"/>
                </a:solidFill>
              </a:rPr>
              <a:t>dokumenty ve formátu PDF/A, které jsou generovány z RAP, jsou znovu převáděny do PDF (vygenerovaná žádost opatřená PID (čárovým kódem) se netiskne pouze se elektronicky podepíše </a:t>
            </a:r>
            <a:r>
              <a:rPr lang="cs-CZ" altLang="cs-CZ" sz="2000" dirty="0" err="1">
                <a:solidFill>
                  <a:srgbClr val="002060"/>
                </a:solidFill>
              </a:rPr>
              <a:t>kval</a:t>
            </a:r>
            <a:r>
              <a:rPr lang="cs-CZ" altLang="cs-CZ" sz="2000" dirty="0">
                <a:solidFill>
                  <a:srgbClr val="002060"/>
                </a:solidFill>
              </a:rPr>
              <a:t>. el. podpisem na kvalifikovaném prostředku a opatří kvalifikovaným el časovým razítkem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  <p:pic>
        <p:nvPicPr>
          <p:cNvPr id="8" name="Obrázek 7"/>
          <p:cNvPicPr/>
          <p:nvPr/>
        </p:nvPicPr>
        <p:blipFill rotWithShape="1">
          <a:blip r:embed="rId3"/>
          <a:srcRect l="10125" t="19400" r="63774" b="51271"/>
          <a:stretch/>
        </p:blipFill>
        <p:spPr bwMode="auto">
          <a:xfrm>
            <a:off x="838201" y="3625849"/>
            <a:ext cx="3969536" cy="26518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3"/>
          <a:srcRect l="10061" t="48958" r="63709" b="29387"/>
          <a:stretch/>
        </p:blipFill>
        <p:spPr bwMode="auto">
          <a:xfrm>
            <a:off x="3921040" y="4109581"/>
            <a:ext cx="4232360" cy="21307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Obrázek 10"/>
          <p:cNvPicPr/>
          <p:nvPr/>
        </p:nvPicPr>
        <p:blipFill rotWithShape="1">
          <a:blip r:embed="rId3"/>
          <a:srcRect l="10126" t="70726" r="63774" b="9171"/>
          <a:stretch/>
        </p:blipFill>
        <p:spPr bwMode="auto">
          <a:xfrm>
            <a:off x="6928585" y="4376962"/>
            <a:ext cx="4541520" cy="19007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549744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3657600" y="274638"/>
            <a:ext cx="7010400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 bwMode="auto">
          <a:xfrm>
            <a:off x="181116" y="3624233"/>
            <a:ext cx="1806898" cy="481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38100" tIns="38100" rIns="38100" bIns="3810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cs-CZ" sz="2000" dirty="0">
                <a:solidFill>
                  <a:srgbClr val="002060"/>
                </a:solidFill>
                <a:ea typeface="+mj-ea"/>
              </a:rPr>
              <a:t>www.olkraj.cz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FC1949A-4B6C-FBC0-08A4-C0A999B581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455" t="10667" r="17364" b="4004"/>
          <a:stretch/>
        </p:blipFill>
        <p:spPr>
          <a:xfrm>
            <a:off x="1935805" y="1135652"/>
            <a:ext cx="6878402" cy="5064992"/>
          </a:xfrm>
          <a:prstGeom prst="rect">
            <a:avLst/>
          </a:prstGeom>
        </p:spPr>
      </p:pic>
      <p:sp>
        <p:nvSpPr>
          <p:cNvPr id="8" name="Ovál 7"/>
          <p:cNvSpPr/>
          <p:nvPr/>
        </p:nvSpPr>
        <p:spPr>
          <a:xfrm>
            <a:off x="4043584" y="1135651"/>
            <a:ext cx="1010554" cy="3048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936B282F-7232-AC8D-8C5C-267D3F9712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727" t="12122" r="45046" b="14023"/>
          <a:stretch/>
        </p:blipFill>
        <p:spPr>
          <a:xfrm>
            <a:off x="6438900" y="2278653"/>
            <a:ext cx="4343399" cy="392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8447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3657599" y="274638"/>
            <a:ext cx="7122695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>
          <a:xfrm>
            <a:off x="838200" y="1288967"/>
            <a:ext cx="10515599" cy="5287962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</a:rPr>
              <a:t>Výzva k doplnění žádosti: </a:t>
            </a:r>
          </a:p>
          <a:p>
            <a:pPr algn="just">
              <a:defRPr/>
            </a:pPr>
            <a:r>
              <a:rPr lang="cs-CZ" altLang="cs-CZ" sz="2000" dirty="0">
                <a:solidFill>
                  <a:srgbClr val="002060"/>
                </a:solidFill>
              </a:rPr>
              <a:t>Pokud žádost splňuje všechny podmínky, (tj. byla vyplněna </a:t>
            </a:r>
            <a:br>
              <a:rPr lang="cs-CZ" altLang="cs-CZ" sz="2000" dirty="0">
                <a:solidFill>
                  <a:srgbClr val="002060"/>
                </a:solidFill>
              </a:rPr>
            </a:br>
            <a:r>
              <a:rPr lang="cs-CZ" altLang="cs-CZ" sz="2000" dirty="0">
                <a:solidFill>
                  <a:srgbClr val="002060"/>
                </a:solidFill>
              </a:rPr>
              <a:t>a odeslána ve stanovené lhůtě a stanoveným způsobem, nebyla podána duplicitně a byla podána oprávněným žadatelem), avšak nesplňuje všechny náležitosti (neúplná žádost, chybějící přílohy, …), bude žadatel vyzván administrátorem k napravení nedostatků do 7 dnů ode dne upozornění. Pokud tak žadatel neučiní, bude jeho žádost vyřazena z dalšího posuzování.</a:t>
            </a:r>
          </a:p>
          <a:p>
            <a:pPr marL="0" indent="0">
              <a:buNone/>
              <a:defRPr/>
            </a:pPr>
            <a:r>
              <a:rPr lang="cs-CZ" altLang="cs-CZ" sz="2000" dirty="0">
                <a:solidFill>
                  <a:srgbClr val="002060"/>
                </a:solidFill>
              </a:rPr>
              <a:t>Výzva bude k nápravě nedostatků žadateli zaslána neprodleně po zjištění nedostatků, a to elektronicky do datové schránky žadatele, případně stanoveným způsobem. </a:t>
            </a:r>
          </a:p>
          <a:p>
            <a:pPr marL="0" indent="0"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</a:rPr>
              <a:t>Podklady k uzavření Smlouvy DT1 a DT3: </a:t>
            </a:r>
          </a:p>
          <a:p>
            <a:pPr algn="just">
              <a:defRPr/>
            </a:pPr>
            <a:r>
              <a:rPr lang="cs-CZ" altLang="cs-CZ" sz="2000" dirty="0">
                <a:solidFill>
                  <a:srgbClr val="002060"/>
                </a:solidFill>
              </a:rPr>
              <a:t>K podpisu veřejnoprávní smlouvy o poskytnutí dotace z programu Smart region Olomoucký kraj 2026 je příjemce (pokud je žadatele obec) povinen doložit doložku příslušného orgánu obce (příjemce dotace oprávněného ke schválení přijetí dotace a k uzavření veřejnoprávní smlouvy).</a:t>
            </a:r>
          </a:p>
          <a:p>
            <a:pPr marL="0" indent="0">
              <a:buNone/>
              <a:defRPr/>
            </a:pPr>
            <a:endParaRPr lang="cs-CZ" altLang="cs-CZ" sz="2000" dirty="0">
              <a:solidFill>
                <a:srgbClr val="002060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63900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3657599" y="274638"/>
            <a:ext cx="7122695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>
          <a:xfrm>
            <a:off x="838200" y="1288967"/>
            <a:ext cx="10515599" cy="5287962"/>
          </a:xfrm>
        </p:spPr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</a:rPr>
              <a:t>Lhůta pro přijetí návrhu na uzavření smlouvy o poskytnutí dotace</a:t>
            </a:r>
          </a:p>
          <a:p>
            <a:pPr marL="0" indent="0" algn="just">
              <a:buNone/>
              <a:defRPr/>
            </a:pPr>
            <a:r>
              <a:rPr lang="cs-CZ" altLang="cs-CZ" sz="2000" dirty="0">
                <a:solidFill>
                  <a:srgbClr val="002060"/>
                </a:solidFill>
              </a:rPr>
              <a:t>Dovoluji si upozornit na lhůtu pro přijetí návrhu na uzavření smlouvy o poskytnutí dotace, která je v souladu se zák. č. 500/2004 Sb., správní řád, určena v trvání 90 dní od doručení poskytovatelem podepsaného návrhu smlouvy na adresu příjemce. Pokud příjemce v této lhůtě nedoručí poskytovateli oboustranně platně podepsaný návrh smlouvy o poskytnutí dotace, který mu zaslal poskytovatel, smlouva o poskytnutí dotace není uzavřena a poskytovatel není povinen příjemci dotaci poskytnout.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44824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3657599" y="274638"/>
            <a:ext cx="6914147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18435" name="Zástupný symbol pro obsah 4"/>
          <p:cNvSpPr>
            <a:spLocks noGrp="1"/>
          </p:cNvSpPr>
          <p:nvPr>
            <p:ph idx="1"/>
          </p:nvPr>
        </p:nvSpPr>
        <p:spPr>
          <a:xfrm>
            <a:off x="1327484" y="1080656"/>
            <a:ext cx="9244261" cy="45037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cs-CZ" sz="1800" b="1" dirty="0">
                <a:solidFill>
                  <a:srgbClr val="002060"/>
                </a:solidFill>
              </a:rPr>
              <a:t>Povinné přílohy:</a:t>
            </a:r>
            <a:endParaRPr lang="cs-CZ" sz="1100" dirty="0"/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1.	prostá kopie dokladu o zřízení běžného účtu žadatele (např. prostá kopie smlouvy o zřízení běžného účtu nebo potvrzení 	banky o zřízení běžného účtu),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2.	nepožaduje se,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3.	prostá kopie dokladu o oprávněnosti osoby zastupovat žadatele (např. prostá kopie jmenovací listiny nebo zápisu či 	výpisu ze schůze zastupitelstva obce o zvolení starosty/starostky, v případě, že toto oprávnění není výslovně uvedeno v 	dokladu o právní osobnosti,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4.	nepožaduje se,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5.	prostá kopie dokladu prokazujícího registraci k dani z přidané hodnoty a skutečnost, zda žadatel má či nemá nárok na 	vrácení DPH v oblasti realizace projektu, je-li žadatel plátcem DPH,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6.	nepožaduje se,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7.	přehled poskytnutých dotací – viz Příloha č. 2 žádosti,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8.	čestné prohlášení žadatele o podporu v režimu de minimis, (tam, kde se jedná o veřejnou podporu) – viz Příloha č. 3 	žádosti,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9.	čestné prohlášení žadatele – právnické osoby – viz Příloha č. 4 žádosti;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10.	nepožaduje se,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11.	rozpočet celkových předpokládaných uznatelných výdajů akce/činnosti – viz Příloha č. 6 žádosti,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12.	doplňující informace – viz Příloha č. 7 žádosti,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13.	nepožaduje se,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14.	nepožaduje se,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15.	nepožaduje se,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16.	nepožaduje se, 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17.	fotodokumentace aktuálního stavu (min. 2 barevné fotografie ne starší 6 měsíců před podáním žádosti),</a:t>
            </a:r>
          </a:p>
          <a:p>
            <a:pPr algn="just">
              <a:spcBef>
                <a:spcPts val="0"/>
              </a:spcBef>
            </a:pPr>
            <a:r>
              <a:rPr lang="cs-CZ" sz="1200" dirty="0">
                <a:solidFill>
                  <a:srgbClr val="002060"/>
                </a:solidFill>
              </a:rPr>
              <a:t>18.	pokud žadatel jakoukoliv z uvedených příloh v daném (aktuálním) kalendářním roce již doložil v rámci jiného dotačního 	programu nebo titulu Olomouckého kraje, uvede ve své žádosti přesnou identifikaci požadované přílohy (číslo a název) a 	identifikaci dotačního programu nebo titulu Olomouckého kraje, kde byla žádost již doložena (číslo a název).</a:t>
            </a:r>
            <a:endParaRPr lang="cs-CZ" altLang="cs-CZ" sz="2400" b="1" dirty="0">
              <a:solidFill>
                <a:srgbClr val="002060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78685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3657599" y="274638"/>
            <a:ext cx="6914147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  <p:sp>
        <p:nvSpPr>
          <p:cNvPr id="18435" name="Zástupný symbol pro obsah 4"/>
          <p:cNvSpPr>
            <a:spLocks noGrp="1"/>
          </p:cNvSpPr>
          <p:nvPr>
            <p:ph idx="1"/>
          </p:nvPr>
        </p:nvSpPr>
        <p:spPr>
          <a:xfrm>
            <a:off x="1327485" y="141763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altLang="cs-CZ" sz="2000" b="1" dirty="0">
                <a:solidFill>
                  <a:srgbClr val="002060"/>
                </a:solidFill>
              </a:rPr>
              <a:t>Hodnocení žádosti</a:t>
            </a:r>
          </a:p>
          <a:p>
            <a:pPr marL="0" indent="0">
              <a:buNone/>
            </a:pPr>
            <a:endParaRPr lang="cs-CZ" altLang="cs-CZ" sz="24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altLang="cs-CZ" sz="24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altLang="cs-CZ" sz="24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altLang="cs-CZ" sz="24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altLang="cs-CZ" sz="24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altLang="cs-CZ" sz="24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altLang="cs-CZ" sz="2400" b="1" dirty="0">
              <a:solidFill>
                <a:srgbClr val="002060"/>
              </a:solidFill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938282"/>
              </p:ext>
            </p:extLst>
          </p:nvPr>
        </p:nvGraphicFramePr>
        <p:xfrm>
          <a:off x="1379623" y="2209800"/>
          <a:ext cx="8742945" cy="2971799"/>
        </p:xfrm>
        <a:graphic>
          <a:graphicData uri="http://schemas.openxmlformats.org/drawingml/2006/table">
            <a:tbl>
              <a:tblPr firstRow="1" firstCol="1" bandRow="1"/>
              <a:tblGrid>
                <a:gridCol w="1798351">
                  <a:extLst>
                    <a:ext uri="{9D8B030D-6E8A-4147-A177-3AD203B41FA5}">
                      <a16:colId xmlns:a16="http://schemas.microsoft.com/office/drawing/2014/main" val="329058252"/>
                    </a:ext>
                  </a:extLst>
                </a:gridCol>
                <a:gridCol w="2859878">
                  <a:extLst>
                    <a:ext uri="{9D8B030D-6E8A-4147-A177-3AD203B41FA5}">
                      <a16:colId xmlns:a16="http://schemas.microsoft.com/office/drawing/2014/main" val="2644139920"/>
                    </a:ext>
                  </a:extLst>
                </a:gridCol>
                <a:gridCol w="1609102">
                  <a:extLst>
                    <a:ext uri="{9D8B030D-6E8A-4147-A177-3AD203B41FA5}">
                      <a16:colId xmlns:a16="http://schemas.microsoft.com/office/drawing/2014/main" val="3219002906"/>
                    </a:ext>
                  </a:extLst>
                </a:gridCol>
                <a:gridCol w="2475614">
                  <a:extLst>
                    <a:ext uri="{9D8B030D-6E8A-4147-A177-3AD203B41FA5}">
                      <a16:colId xmlns:a16="http://schemas.microsoft.com/office/drawing/2014/main" val="1157434357"/>
                    </a:ext>
                  </a:extLst>
                </a:gridCol>
              </a:tblGrid>
              <a:tr h="293735">
                <a:tc gridSpan="4">
                  <a:txBody>
                    <a:bodyPr/>
                    <a:lstStyle/>
                    <a:p>
                      <a:pPr marL="540385" indent="-540385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cap="all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Způsob HODNOCENÍ a rozhodování o ŽÁDOSTech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413747"/>
                  </a:ext>
                </a:extLst>
              </a:tr>
              <a:tr h="647413">
                <a:tc>
                  <a:txBody>
                    <a:bodyPr/>
                    <a:lstStyle/>
                    <a:p>
                      <a:pPr marL="540385" indent="-540385"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NÁZEV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HODNOCENÍ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HODNOTITEL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0320" indent="-540385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POČET </a:t>
                      </a:r>
                      <a:r>
                        <a:rPr lang="cs-CZ" sz="1200" b="1" cap="all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KRITÉRIí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125095" indent="-540385"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POČET PŘIDĚLENÝCH BODŮ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4003156531"/>
                  </a:ext>
                </a:extLst>
              </a:tr>
              <a:tr h="611446">
                <a:tc>
                  <a:txBody>
                    <a:bodyPr/>
                    <a:lstStyle/>
                    <a:p>
                      <a:pPr marL="111760" indent="-54038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Hodnotící kritéria A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-540385"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Administrátor</a:t>
                      </a:r>
                      <a:r>
                        <a:rPr lang="cs-CZ" sz="1200" baseline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(automatické hodnocení)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(3,2,2)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8959417"/>
                  </a:ext>
                </a:extLst>
              </a:tr>
              <a:tr h="432534">
                <a:tc>
                  <a:txBody>
                    <a:bodyPr/>
                    <a:lstStyle/>
                    <a:p>
                      <a:pPr marL="111760" indent="-54038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Hodnotící kritéria B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-540385"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Řídící výbor Smart regionu Olomoucký kraj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(3,1,2)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2790542"/>
                  </a:ext>
                </a:extLst>
              </a:tr>
              <a:tr h="986671">
                <a:tc>
                  <a:txBody>
                    <a:bodyPr/>
                    <a:lstStyle/>
                    <a:p>
                      <a:pPr marL="0" indent="-54038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Mimořádné hodnotící opatření C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-540385"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Rada Olomouckého kraje (ROK)</a:t>
                      </a:r>
                      <a:r>
                        <a:rPr lang="cs-CZ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(posuzování kritérií uvedených v žádosti)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(1,1,1)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6" marR="685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7508242"/>
                  </a:ext>
                </a:extLst>
              </a:tr>
            </a:tbl>
          </a:graphicData>
        </a:graphic>
      </p:graphicFrame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78849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54506" y="1230284"/>
            <a:ext cx="10399294" cy="4994053"/>
          </a:xfrm>
        </p:spPr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cs-CZ" sz="2000" b="1" dirty="0">
                <a:solidFill>
                  <a:srgbClr val="002060"/>
                </a:solidFill>
              </a:rPr>
              <a:t>Kritéria hodnocení žádosti DT1, DT2, DT3</a:t>
            </a:r>
          </a:p>
          <a:p>
            <a:pPr marL="0" indent="0" algn="just">
              <a:buNone/>
              <a:defRPr/>
            </a:pPr>
            <a:r>
              <a:rPr lang="cs-CZ" sz="1600" dirty="0">
                <a:solidFill>
                  <a:srgbClr val="002060"/>
                </a:solidFill>
              </a:rPr>
              <a:t>Celkem max. 100 bodů</a:t>
            </a:r>
          </a:p>
          <a:p>
            <a:pPr algn="just">
              <a:defRPr/>
            </a:pPr>
            <a:r>
              <a:rPr lang="cs-CZ" sz="1600" b="1" dirty="0">
                <a:solidFill>
                  <a:srgbClr val="002060"/>
                </a:solidFill>
              </a:rPr>
              <a:t>Hodnotící kritérium A: maximum 20 bodů</a:t>
            </a:r>
          </a:p>
          <a:p>
            <a:pPr lvl="1" algn="just">
              <a:defRPr/>
            </a:pPr>
            <a:r>
              <a:rPr lang="cs-CZ" sz="1600" dirty="0">
                <a:solidFill>
                  <a:srgbClr val="002060"/>
                </a:solidFill>
              </a:rPr>
              <a:t>A1 </a:t>
            </a:r>
            <a:r>
              <a:rPr lang="pl-PL" sz="1600" dirty="0">
                <a:solidFill>
                  <a:srgbClr val="002060"/>
                </a:solidFill>
              </a:rPr>
              <a:t>Výše spolufinancování projektu ze strany žadatele (max. 10 bodů)</a:t>
            </a:r>
          </a:p>
          <a:p>
            <a:pPr lvl="2" algn="just">
              <a:defRPr/>
            </a:pPr>
            <a:r>
              <a:rPr lang="pl-PL" sz="1200" dirty="0">
                <a:solidFill>
                  <a:srgbClr val="002060"/>
                </a:solidFill>
              </a:rPr>
              <a:t>A1 u DT3 Velikost žadatele (obce) – počet obyvatel</a:t>
            </a:r>
            <a:endParaRPr lang="cs-CZ" sz="1200" dirty="0">
              <a:solidFill>
                <a:srgbClr val="002060"/>
              </a:solidFill>
            </a:endParaRPr>
          </a:p>
          <a:p>
            <a:pPr lvl="1" algn="just">
              <a:defRPr/>
            </a:pPr>
            <a:r>
              <a:rPr lang="cs-CZ" sz="1600" dirty="0">
                <a:solidFill>
                  <a:srgbClr val="002060"/>
                </a:solidFill>
              </a:rPr>
              <a:t>A2 </a:t>
            </a:r>
            <a:r>
              <a:rPr lang="pl-PL" sz="1600" dirty="0">
                <a:solidFill>
                  <a:srgbClr val="002060"/>
                </a:solidFill>
              </a:rPr>
              <a:t>Vazba projektu na vyvážený rozvoj území kraje (max. 10 bodů)</a:t>
            </a:r>
          </a:p>
          <a:p>
            <a:pPr lvl="2" algn="just">
              <a:defRPr/>
            </a:pPr>
            <a:r>
              <a:rPr lang="pl-PL" sz="1200" dirty="0">
                <a:solidFill>
                  <a:srgbClr val="002060"/>
                </a:solidFill>
              </a:rPr>
              <a:t>A2 u DT3 Dostupnost základních maloobchodních služeb</a:t>
            </a:r>
          </a:p>
          <a:p>
            <a:pPr lvl="1" algn="just">
              <a:defRPr/>
            </a:pPr>
            <a:r>
              <a:rPr lang="pl-PL" sz="1600" dirty="0">
                <a:solidFill>
                  <a:srgbClr val="002060"/>
                </a:solidFill>
              </a:rPr>
              <a:t>A3 Míra dopadu projektu na občany kraje – předpokládaný počet přímých účastníků (max. 10 bodů) DT2</a:t>
            </a:r>
          </a:p>
          <a:p>
            <a:pPr algn="just">
              <a:defRPr/>
            </a:pPr>
            <a:r>
              <a:rPr lang="cs-CZ" sz="1600" b="1" dirty="0">
                <a:solidFill>
                  <a:srgbClr val="002060"/>
                </a:solidFill>
              </a:rPr>
              <a:t>Hodnotící kritérium B: maximum 40 bodů </a:t>
            </a:r>
            <a:r>
              <a:rPr lang="cs-CZ" sz="1600" dirty="0">
                <a:solidFill>
                  <a:srgbClr val="002060"/>
                </a:solidFill>
              </a:rPr>
              <a:t>– pro přesnější hodnocení žádosti doplní žadatel k hodnocení kritérií B v části 2 b) podrobný popis akce, popřípadě v příloze č.7 Doplňující informace – Popis projektu</a:t>
            </a:r>
          </a:p>
          <a:p>
            <a:pPr lvl="1" algn="just">
              <a:defRPr/>
            </a:pPr>
            <a:r>
              <a:rPr lang="cs-CZ" sz="1600" dirty="0">
                <a:solidFill>
                  <a:srgbClr val="002060"/>
                </a:solidFill>
              </a:rPr>
              <a:t>B1 Míra souladu s vlastní strategií obce a návaznost na další aktivity v oblasti SMART (inovativnosti a jedinečnosti Smart opatření (projektu) u DT2) (20 bodů)</a:t>
            </a:r>
          </a:p>
          <a:p>
            <a:pPr lvl="2" algn="just">
              <a:defRPr/>
            </a:pPr>
            <a:r>
              <a:rPr lang="pl-PL" sz="1200" dirty="0">
                <a:solidFill>
                  <a:srgbClr val="002060"/>
                </a:solidFill>
              </a:rPr>
              <a:t>B1 u DT3 Míra poskytování služeb v rámci provozu maloobchodní infrastruktury v obci</a:t>
            </a:r>
          </a:p>
          <a:p>
            <a:pPr lvl="1" algn="just">
              <a:defRPr/>
            </a:pPr>
            <a:r>
              <a:rPr lang="cs-CZ" sz="1600" dirty="0">
                <a:solidFill>
                  <a:srgbClr val="002060"/>
                </a:solidFill>
              </a:rPr>
              <a:t>B2 Vlastní kvalita projektu (účelnost, výstupy a výsledky, reálnost, rozpočet, využití automatizací, zpracování dat a jejich využití k dalším činnostem, zpřístupnění dat dalším subjektům nebo veřejnosti, využití umělé inteligence) (10 bodů) (nemá DT3)</a:t>
            </a:r>
          </a:p>
          <a:p>
            <a:pPr lvl="1" algn="just">
              <a:defRPr/>
            </a:pPr>
            <a:r>
              <a:rPr lang="cs-CZ" sz="1600" dirty="0">
                <a:solidFill>
                  <a:srgbClr val="002060"/>
                </a:solidFill>
              </a:rPr>
              <a:t>B3 Úroveň SMART opatření (projekt využívá automatizace, dlouhodobě sbírá data z více činností, zpracovává data, využívá data k dalším činnostem, zpřístupňuje využitelná data dalším subjektům nebo veřejnosti, využívá umělou inteligenci,…) (10 bodů, DT3 20)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3657599" y="274638"/>
            <a:ext cx="6914147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2025</a:t>
            </a:r>
            <a:endParaRPr lang="cs-CZ" altLang="cs-CZ" sz="3200" dirty="0"/>
          </a:p>
        </p:txBody>
      </p:sp>
    </p:spTree>
    <p:extLst>
      <p:ext uri="{BB962C8B-B14F-4D97-AF65-F5344CB8AC3E}">
        <p14:creationId xmlns:p14="http://schemas.microsoft.com/office/powerpoint/2010/main" val="21206680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54506" y="1385386"/>
            <a:ext cx="10399294" cy="4970964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cs-CZ" sz="1800" b="1" dirty="0">
                <a:solidFill>
                  <a:srgbClr val="002060"/>
                </a:solidFill>
              </a:rPr>
              <a:t>V minulých letech byly podpořeny následující projekty:</a:t>
            </a:r>
          </a:p>
          <a:p>
            <a:pPr marL="0" indent="0">
              <a:buNone/>
              <a:defRPr/>
            </a:pPr>
            <a:endParaRPr lang="cs-CZ" sz="1600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cs-CZ" sz="1600" dirty="0">
                <a:solidFill>
                  <a:srgbClr val="002060"/>
                </a:solidFill>
              </a:rPr>
              <a:t>inteligentní radarové měřiče rychlosti,</a:t>
            </a:r>
          </a:p>
          <a:p>
            <a:pPr>
              <a:defRPr/>
            </a:pPr>
            <a:r>
              <a:rPr lang="cs-CZ" sz="1600" dirty="0">
                <a:solidFill>
                  <a:srgbClr val="002060"/>
                </a:solidFill>
              </a:rPr>
              <a:t>rozšíření fotovoltaické elektrárny a k instalaci inteligentního řízení spotřeby,</a:t>
            </a:r>
          </a:p>
          <a:p>
            <a:pPr>
              <a:defRPr/>
            </a:pPr>
            <a:r>
              <a:rPr lang="cs-CZ" sz="1600" dirty="0">
                <a:solidFill>
                  <a:srgbClr val="002060"/>
                </a:solidFill>
              </a:rPr>
              <a:t>grafický informační panel pro autobusové nádraží,</a:t>
            </a:r>
          </a:p>
          <a:p>
            <a:pPr>
              <a:defRPr/>
            </a:pPr>
            <a:r>
              <a:rPr lang="cs-CZ" sz="1600" dirty="0">
                <a:solidFill>
                  <a:srgbClr val="002060"/>
                </a:solidFill>
              </a:rPr>
              <a:t>chytrá knihovna dostupná všem,</a:t>
            </a:r>
          </a:p>
          <a:p>
            <a:pPr>
              <a:defRPr/>
            </a:pPr>
            <a:r>
              <a:rPr lang="cs-CZ" sz="1600" dirty="0">
                <a:solidFill>
                  <a:srgbClr val="002060"/>
                </a:solidFill>
              </a:rPr>
              <a:t>digitální úřední deska</a:t>
            </a:r>
          </a:p>
          <a:p>
            <a:pPr>
              <a:defRPr/>
            </a:pPr>
            <a:r>
              <a:rPr lang="cs-CZ" sz="1600" dirty="0">
                <a:solidFill>
                  <a:srgbClr val="002060"/>
                </a:solidFill>
              </a:rPr>
              <a:t>rozšíření GIS města o pasport památek</a:t>
            </a:r>
          </a:p>
          <a:p>
            <a:pPr>
              <a:defRPr/>
            </a:pPr>
            <a:r>
              <a:rPr lang="cs-CZ" sz="1600" dirty="0">
                <a:solidFill>
                  <a:srgbClr val="002060"/>
                </a:solidFill>
              </a:rPr>
              <a:t>chytré odečty a </a:t>
            </a:r>
            <a:r>
              <a:rPr lang="cs-CZ" sz="1600" dirty="0" err="1">
                <a:solidFill>
                  <a:srgbClr val="002060"/>
                </a:solidFill>
              </a:rPr>
              <a:t>energoregulace</a:t>
            </a:r>
            <a:r>
              <a:rPr lang="cs-CZ" sz="1600" dirty="0">
                <a:solidFill>
                  <a:srgbClr val="002060"/>
                </a:solidFill>
              </a:rPr>
              <a:t> </a:t>
            </a:r>
          </a:p>
          <a:p>
            <a:pPr>
              <a:defRPr/>
            </a:pPr>
            <a:r>
              <a:rPr lang="cs-CZ" sz="1600" dirty="0">
                <a:solidFill>
                  <a:srgbClr val="002060"/>
                </a:solidFill>
              </a:rPr>
              <a:t>chytrá vodovodní síť</a:t>
            </a:r>
          </a:p>
          <a:p>
            <a:pPr marL="0" indent="0">
              <a:buNone/>
              <a:defRPr/>
            </a:pP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657599" y="274638"/>
            <a:ext cx="6914147" cy="1143000"/>
          </a:xfrm>
        </p:spPr>
        <p:txBody>
          <a:bodyPr>
            <a:normAutofit/>
          </a:bodyPr>
          <a:lstStyle/>
          <a:p>
            <a:r>
              <a:rPr lang="cs-CZ" altLang="cs-CZ" sz="3200" b="1" dirty="0">
                <a:solidFill>
                  <a:srgbClr val="002060"/>
                </a:solidFill>
              </a:rPr>
              <a:t>Smart region Olomoucký kraj 2026</a:t>
            </a:r>
            <a:endParaRPr lang="cs-CZ" altLang="cs-CZ" sz="3200" dirty="0"/>
          </a:p>
        </p:txBody>
      </p:sp>
    </p:spTree>
    <p:extLst>
      <p:ext uri="{BB962C8B-B14F-4D97-AF65-F5344CB8AC3E}">
        <p14:creationId xmlns:p14="http://schemas.microsoft.com/office/powerpoint/2010/main" val="30006741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2874" y="2952777"/>
            <a:ext cx="4521759" cy="1093650"/>
          </a:xfrm>
        </p:spPr>
        <p:txBody>
          <a:bodyPr>
            <a:normAutofit fontScale="25000" lnSpcReduction="20000"/>
          </a:bodyPr>
          <a:lstStyle/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marL="0" indent="0" algn="ctr">
              <a:buNone/>
              <a:defRPr/>
            </a:pPr>
            <a:r>
              <a:rPr lang="cs-CZ" sz="6400" b="1" dirty="0">
                <a:solidFill>
                  <a:srgbClr val="002060"/>
                </a:solidFill>
              </a:rPr>
              <a:t>https://forms.office.com/e/dsWssAABpi</a:t>
            </a:r>
            <a:endParaRPr lang="cs-CZ" sz="1800" b="1" dirty="0">
              <a:solidFill>
                <a:srgbClr val="002060"/>
              </a:solidFill>
            </a:endParaRPr>
          </a:p>
          <a:p>
            <a:pPr marL="0" indent="0" algn="r">
              <a:buNone/>
              <a:defRPr/>
            </a:pPr>
            <a:endParaRPr lang="cs-CZ" sz="1800" b="1" dirty="0">
              <a:solidFill>
                <a:srgbClr val="002060"/>
              </a:solidFill>
            </a:endParaRPr>
          </a:p>
          <a:p>
            <a:pPr marL="0" indent="0" algn="r">
              <a:buNone/>
              <a:defRPr/>
            </a:pPr>
            <a:r>
              <a:rPr lang="cs-CZ" sz="6400" b="1" dirty="0">
                <a:solidFill>
                  <a:srgbClr val="002060"/>
                </a:solidFill>
              </a:rPr>
              <a:t>Ing. Markéta Paličková</a:t>
            </a:r>
          </a:p>
          <a:p>
            <a:pPr marL="0" indent="0" algn="r">
              <a:buNone/>
              <a:defRPr/>
            </a:pPr>
            <a:r>
              <a:rPr lang="cs-CZ" sz="6400" dirty="0">
                <a:solidFill>
                  <a:srgbClr val="002060"/>
                </a:solidFill>
              </a:rPr>
              <a:t>tel: 585 508 314</a:t>
            </a:r>
          </a:p>
          <a:p>
            <a:pPr marL="0" indent="0" algn="r">
              <a:buNone/>
              <a:defRPr/>
            </a:pPr>
            <a:r>
              <a:rPr lang="cs-CZ" sz="6400" dirty="0">
                <a:solidFill>
                  <a:srgbClr val="002060"/>
                </a:solidFill>
              </a:rPr>
              <a:t>E-mail: </a:t>
            </a:r>
            <a:r>
              <a:rPr lang="cs-CZ" sz="6400" dirty="0">
                <a:solidFill>
                  <a:srgbClr val="FF0000"/>
                </a:solidFill>
                <a:hlinkClick r:id="rId3"/>
              </a:rPr>
              <a:t>m.palickova@olkraj.cz</a:t>
            </a:r>
            <a:endParaRPr lang="cs-CZ" sz="6400" dirty="0">
              <a:solidFill>
                <a:srgbClr val="FF0000"/>
              </a:solidFill>
            </a:endParaRPr>
          </a:p>
        </p:txBody>
      </p:sp>
      <p:sp>
        <p:nvSpPr>
          <p:cNvPr id="21508" name="TextovéPole 3"/>
          <p:cNvSpPr txBox="1">
            <a:spLocks noChangeArrowheads="1"/>
          </p:cNvSpPr>
          <p:nvPr/>
        </p:nvSpPr>
        <p:spPr bwMode="auto">
          <a:xfrm>
            <a:off x="838200" y="1609419"/>
            <a:ext cx="341095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3200" b="1" dirty="0">
                <a:solidFill>
                  <a:srgbClr val="002060"/>
                </a:solidFill>
              </a:rPr>
              <a:t>Děkuji </a:t>
            </a:r>
          </a:p>
          <a:p>
            <a:r>
              <a:rPr lang="cs-CZ" altLang="cs-CZ" sz="3200" b="1" dirty="0">
                <a:solidFill>
                  <a:srgbClr val="002060"/>
                </a:solidFill>
              </a:rPr>
              <a:t>	za </a:t>
            </a:r>
          </a:p>
          <a:p>
            <a:pPr algn="r"/>
            <a:r>
              <a:rPr lang="cs-CZ" altLang="cs-CZ" sz="3200" b="1" dirty="0">
                <a:solidFill>
                  <a:srgbClr val="002060"/>
                </a:solidFill>
              </a:rPr>
              <a:t>pozornost!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seminář DP SMART region Olomoucký kraj 2026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13.01.2026</a:t>
            </a:r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6F31F6B4-ADFA-A3DC-4E37-81AB673CAC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2714" y="0"/>
            <a:ext cx="6259286" cy="623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5676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3687</TotalTime>
  <Words>4040</Words>
  <Application>Microsoft Office PowerPoint</Application>
  <PresentationFormat>Širokoúhlá obrazovka</PresentationFormat>
  <Paragraphs>345</Paragraphs>
  <Slides>22</Slides>
  <Notes>14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5" baseType="lpstr">
      <vt:lpstr>Arial</vt:lpstr>
      <vt:lpstr>Calibri</vt:lpstr>
      <vt:lpstr>Motiv Office</vt:lpstr>
      <vt:lpstr>Prezentace aplikace PowerPoint</vt:lpstr>
      <vt:lpstr>Smart region Olomoucký kraj 2026</vt:lpstr>
      <vt:lpstr>Smart region Olomoucký kraj 2026</vt:lpstr>
      <vt:lpstr>Smart region Olomoucký kraj 2026</vt:lpstr>
      <vt:lpstr>Smart region Olomoucký kraj 2025</vt:lpstr>
      <vt:lpstr>Smart region Olomoucký kraj 2026</vt:lpstr>
      <vt:lpstr>Smart region Olomoucký kraj 2026</vt:lpstr>
      <vt:lpstr>Smart region Olomoucký kraj 2026</vt:lpstr>
      <vt:lpstr>Smart region Olomoucký kraj 2026</vt:lpstr>
      <vt:lpstr>Smart region Olomoucký kraj 2026</vt:lpstr>
      <vt:lpstr>Smart region Olomoucký kraj 2026</vt:lpstr>
      <vt:lpstr>Smart region Olomoucký kraj 2026</vt:lpstr>
      <vt:lpstr>Smart region Olomoucký kraj 2026</vt:lpstr>
      <vt:lpstr>Smart region Olomoucký kraj 2026</vt:lpstr>
      <vt:lpstr>Smart region Olomoucký kraj 2026</vt:lpstr>
      <vt:lpstr>Smart region Olomoucký kraj 2026</vt:lpstr>
      <vt:lpstr>Smart region Olomoucký kraj 2026</vt:lpstr>
      <vt:lpstr>Smart region Olomoucký kraj 2026</vt:lpstr>
      <vt:lpstr>Smart region Olomoucký kraj 2026</vt:lpstr>
      <vt:lpstr>Smart region Olomoucký kraj 2025</vt:lpstr>
      <vt:lpstr>Smart region Olomoucký kraj 2026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Paličková Markéta</cp:lastModifiedBy>
  <cp:revision>77</cp:revision>
  <dcterms:created xsi:type="dcterms:W3CDTF">2022-03-10T07:10:19Z</dcterms:created>
  <dcterms:modified xsi:type="dcterms:W3CDTF">2026-01-15T07:07:10Z</dcterms:modified>
</cp:coreProperties>
</file>