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8" r:id="rId2"/>
    <p:sldId id="299" r:id="rId3"/>
    <p:sldId id="294" r:id="rId4"/>
    <p:sldId id="295" r:id="rId5"/>
    <p:sldId id="296" r:id="rId6"/>
    <p:sldId id="302" r:id="rId7"/>
    <p:sldId id="301" r:id="rId8"/>
    <p:sldId id="304" r:id="rId9"/>
    <p:sldId id="305" r:id="rId10"/>
    <p:sldId id="308" r:id="rId11"/>
    <p:sldId id="307" r:id="rId12"/>
    <p:sldId id="306" r:id="rId13"/>
    <p:sldId id="338" r:id="rId14"/>
    <p:sldId id="310" r:id="rId15"/>
    <p:sldId id="316" r:id="rId16"/>
    <p:sldId id="315" r:id="rId17"/>
    <p:sldId id="314" r:id="rId18"/>
    <p:sldId id="324" r:id="rId19"/>
    <p:sldId id="319" r:id="rId20"/>
    <p:sldId id="336" r:id="rId21"/>
    <p:sldId id="337" r:id="rId22"/>
    <p:sldId id="322" r:id="rId23"/>
  </p:sldIdLst>
  <p:sldSz cx="9144000" cy="6858000" type="screen4x3"/>
  <p:notesSz cx="6662738" cy="9926638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73CDF773-9421-5790-4E68-1D85F5D05DC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6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C7523306-09FE-66DC-6FAA-9A3DA4DBCF1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773488" y="0"/>
            <a:ext cx="2887662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93C920E1-3D5F-42EF-B0BB-6BB79DCAB283}" type="datetimeFigureOut">
              <a:rPr lang="cs-CZ"/>
              <a:pPr>
                <a:defRPr/>
              </a:pPr>
              <a:t>06.01.2026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FC969B1F-7578-5065-E106-F0F8EADCE43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8876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444EE0F4-30E7-753D-2CEF-EDE2F223412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73488" y="9428163"/>
            <a:ext cx="2887662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778E5FD-5224-4997-A369-EFB79B4123E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ED567C08-9E47-590C-F33A-C7AB2FFD93C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6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9C3894FD-E996-D720-2D01-3FF1C5EBDC5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773488" y="0"/>
            <a:ext cx="2887662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B6A4671-C8AE-4186-9A86-057D11934969}" type="datetimeFigureOut">
              <a:rPr lang="cs-CZ"/>
              <a:pPr>
                <a:defRPr/>
              </a:pPr>
              <a:t>06.01.2026</a:t>
            </a:fld>
            <a:endParaRPr lang="cs-CZ"/>
          </a:p>
        </p:txBody>
      </p:sp>
      <p:sp>
        <p:nvSpPr>
          <p:cNvPr id="4" name="Zástupný symbol pro obrázek snímku 3">
            <a:extLst>
              <a:ext uri="{FF2B5EF4-FFF2-40B4-BE49-F238E27FC236}">
                <a16:creationId xmlns:a16="http://schemas.microsoft.com/office/drawing/2014/main" id="{BA4260FA-083C-41E8-47D9-1BF9E6E2C5D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098550" y="1241425"/>
            <a:ext cx="4465638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>
            <a:extLst>
              <a:ext uri="{FF2B5EF4-FFF2-40B4-BE49-F238E27FC236}">
                <a16:creationId xmlns:a16="http://schemas.microsoft.com/office/drawing/2014/main" id="{F55DA812-E940-26F5-0B51-2FE00CA7D2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6750" y="4776788"/>
            <a:ext cx="5329238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/>
              <a:t>Upravte styly předlohy textu.</a:t>
            </a:r>
          </a:p>
          <a:p>
            <a:pPr lvl="1"/>
            <a:r>
              <a:rPr lang="cs-CZ" noProof="0"/>
              <a:t>Druhá úroveň</a:t>
            </a:r>
          </a:p>
          <a:p>
            <a:pPr lvl="2"/>
            <a:r>
              <a:rPr lang="cs-CZ" noProof="0"/>
              <a:t>Třetí úroveň</a:t>
            </a:r>
          </a:p>
          <a:p>
            <a:pPr lvl="3"/>
            <a:r>
              <a:rPr lang="cs-CZ" noProof="0"/>
              <a:t>Čtvrtá úroveň</a:t>
            </a:r>
          </a:p>
          <a:p>
            <a:pPr lvl="4"/>
            <a:r>
              <a:rPr lang="cs-CZ" noProof="0"/>
              <a:t>Pátá úroveň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A4C9636-06EA-50AC-F094-4371EF63971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887663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105E064-31F0-E2A5-0BA2-94F8A3BFFB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773488" y="9429750"/>
            <a:ext cx="2887662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F58D014-3392-4896-832F-7EB4278527E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6AC1C9E-132E-A099-E92A-A4D0B6752D7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18725E9-DB55-A7C1-5CFB-3D427318EC3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AA2E233-33CC-D263-18BC-02AC9B5D4EE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4725F2-7A67-40EC-A97F-AF3F22B103E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17916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0512738-34F1-3092-087C-47DB6DB20CA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838E8AA-833C-3767-2759-C910899A15A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7F10F00-8CE0-8DE7-121D-38BE0D16E67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E19335-42E4-4AB4-B6AC-9E844987410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59986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731B532-AA86-4FE7-E613-ADCD554CC0B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27427F5-5310-E13F-CEB9-4EAB40D4F9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5D01D4B-639F-DDD9-8BEC-5E7EE05592A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4C0446-C046-4CBB-A398-7F5506E1BC9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32830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550AC2-6E8C-9C70-F1BA-BAB0FFDEF97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9CA32F-6D64-E2DB-3F61-89C98C41420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C5D598-3C89-856D-8EB9-A429B5BD6BE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B1F7A1-6F4D-4B84-840A-675B31B5B49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10988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2E10CCF-C05B-CAE1-3AC7-A688ED5A7C9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206C9410-AC44-C538-C50F-8799041B611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4E978FE-E00C-C569-5D60-523DCB0DA52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9F45E2-47CF-4579-AC20-827A2CECE44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51093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8D03167B-450C-D1BA-E58F-E65B2AC37D9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640FCF0F-5B7E-9875-96FE-175BB75D5B9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E79B468-9E4D-8D30-BB7C-74228972F91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E5BBEB-4FF3-43E7-8F11-820ACC9C058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74754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E07C893E-5E35-9306-5A33-6C1B81D479D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B6173E80-5EC0-990B-A57F-D469A56B53D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F38E755F-4482-145D-290D-AB35B2EDCC2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5B57CD-E6AE-47C3-A581-BB5D515220C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27684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E91346-4264-6AAA-24E1-19813B858BA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752C3D4-F8B2-F46D-3BD4-631E46D94EA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0CD84A3-60EC-41F3-FA56-CC22F53B091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700580-B203-4DF8-BCAE-53E82E3E86D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559313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B86F038-8293-BC3B-2C8B-FEF841A5734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350557D-BE6E-C366-A1D5-33A5A995E40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C1B0C2E-579E-9B2F-2059-49453EE249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23D760-89E3-4D76-9165-CB896CAE923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12422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25A35E0-E567-5965-E0C7-F14A8BDFEF7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6D0634E-5C6E-E2B4-FF25-E67EB5109E1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B6978A6-5B25-C557-045A-54BFBEF009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B2715-25F9-485F-91BD-3CC72CD5C0D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88836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3C163D5-363C-E0C1-8825-8C3EB02172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DE8CF0C-8989-59A2-A85F-A93AFF43A37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591BB91-16D7-98E6-5759-6C3CC5993EE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D61AFD-89B0-4028-8ED7-4733105C291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33156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5D670265-2864-56C6-DE7E-DA812E8AD8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A8AE913A-84DA-F8BF-F256-1DC39C3879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4A5FC34E-9810-E098-AA8D-E37DC695E87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831C753A-F9C2-3CF5-CFEA-CDB718B28EB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E5515AF4-70B4-9E2E-6BD3-21174DA9FE6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D0A2B23E-B20C-440F-9EC6-D793539A3E6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lkraj.cz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mailto:l.spurny@olkraj.cz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6C15E3AD-A18A-7202-7242-1861FFF0ECB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667000"/>
            <a:ext cx="8229600" cy="1165225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40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itchFamily="34" charset="0"/>
                <a:cs typeface="Arial" panose="020B0604020202020204" pitchFamily="34" charset="0"/>
              </a:rPr>
              <a:t>04_06_Dotační program (dále jen DP) na podporu aktivit a projektů primární prevence v Olomouckém kraji v roce 2026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BC5E25EF-30D5-CCCF-36BE-D8B985E1968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295400" y="5029200"/>
            <a:ext cx="6400800" cy="1295400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itchFamily="34" charset="0"/>
                <a:cs typeface="Arial" panose="020B0604020202020204" pitchFamily="34" charset="0"/>
              </a:rPr>
              <a:t>Seminář pro žadatele</a:t>
            </a:r>
          </a:p>
          <a:p>
            <a:pPr eaLnBrk="1" hangingPunct="1">
              <a:defRPr/>
            </a:pPr>
            <a:r>
              <a:rPr lang="cs-CZ" altLang="cs-CZ" sz="28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itchFamily="34" charset="0"/>
                <a:cs typeface="Arial" panose="020B0604020202020204" pitchFamily="34" charset="0"/>
              </a:rPr>
              <a:t>7. 1. 2026</a:t>
            </a:r>
          </a:p>
          <a:p>
            <a:pPr eaLnBrk="1" hangingPunct="1">
              <a:defRPr/>
            </a:pPr>
            <a:endParaRPr lang="cs-CZ" altLang="cs-CZ" sz="24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>
            <a:extLst>
              <a:ext uri="{FF2B5EF4-FFF2-40B4-BE49-F238E27FC236}">
                <a16:creationId xmlns:a16="http://schemas.microsoft.com/office/drawing/2014/main" id="{68F82E64-7961-82B5-121F-74AE35F63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cs-CZ" altLang="cs-CZ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	            </a:t>
            </a:r>
            <a:r>
              <a:rPr lang="cs-CZ" altLang="cs-CZ" sz="36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Vyhlášení DP</a:t>
            </a:r>
          </a:p>
        </p:txBody>
      </p:sp>
      <p:sp>
        <p:nvSpPr>
          <p:cNvPr id="5123" name="Zástupný symbol pro obsah 2">
            <a:extLst>
              <a:ext uri="{FF2B5EF4-FFF2-40B4-BE49-F238E27FC236}">
                <a16:creationId xmlns:a16="http://schemas.microsoft.com/office/drawing/2014/main" id="{6A4786AA-8C73-0E7D-AE26-8573F766DC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endParaRPr lang="cs-CZ" alt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ctr">
              <a:buFontTx/>
              <a:buNone/>
              <a:defRPr/>
            </a:pPr>
            <a:r>
              <a:rPr lang="cs-CZ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O4_06_Program na podporu aktivit a projektů primární prevence v Olomouckém kraji </a:t>
            </a:r>
          </a:p>
          <a:p>
            <a:pPr marL="0" lvl="1" indent="0" algn="ctr">
              <a:buFontTx/>
              <a:buNone/>
              <a:defRPr/>
            </a:pPr>
            <a:r>
              <a:rPr lang="cs-CZ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 roce 2026</a:t>
            </a:r>
            <a:endParaRPr lang="cs-CZ" u="sng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FontTx/>
              <a:buNone/>
              <a:defRPr/>
            </a:pPr>
            <a:endParaRPr lang="cs-CZ" altLang="cs-CZ" sz="24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Tx/>
              <a:buNone/>
              <a:defRPr/>
            </a:pPr>
            <a:r>
              <a:rPr lang="cs-CZ" altLang="cs-CZ" sz="2400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Schválen ROK dne</a:t>
            </a:r>
            <a:r>
              <a:rPr lang="cs-CZ" altLang="cs-CZ" sz="24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		28. 11. 2025</a:t>
            </a:r>
          </a:p>
          <a:p>
            <a:pPr marL="0" indent="0">
              <a:buFontTx/>
              <a:buNone/>
              <a:defRPr/>
            </a:pPr>
            <a:r>
              <a:rPr lang="cs-CZ" altLang="cs-CZ" sz="2400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Vyhlášen dne</a:t>
            </a:r>
            <a:r>
              <a:rPr lang="cs-CZ" altLang="cs-CZ" sz="24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		1. 12. 2025 zveřejněním </a:t>
            </a:r>
          </a:p>
          <a:p>
            <a:pPr marL="0" indent="0">
              <a:buFontTx/>
              <a:buNone/>
              <a:defRPr/>
            </a:pPr>
            <a:r>
              <a:rPr lang="cs-CZ" altLang="cs-CZ" sz="24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	na úřední desce </a:t>
            </a:r>
          </a:p>
          <a:p>
            <a:pPr marL="0" indent="0">
              <a:buFontTx/>
              <a:buNone/>
              <a:defRPr/>
            </a:pPr>
            <a:r>
              <a:rPr lang="cs-CZ" altLang="cs-CZ" sz="2400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Příjem žádostí</a:t>
            </a:r>
            <a:r>
              <a:rPr lang="cs-CZ" altLang="cs-CZ" sz="24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		</a:t>
            </a:r>
            <a:r>
              <a:rPr lang="cs-CZ" altLang="cs-CZ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 19. 1. do 6. 2. 2026</a:t>
            </a:r>
          </a:p>
          <a:p>
            <a:pPr marL="0" indent="0">
              <a:buFontTx/>
              <a:buNone/>
              <a:defRPr/>
            </a:pPr>
            <a:r>
              <a:rPr lang="cs-CZ" altLang="cs-CZ" sz="2400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Vyhodnocení</a:t>
            </a:r>
            <a:r>
              <a:rPr lang="cs-CZ" altLang="cs-CZ" sz="24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		do konce května 2025 (již 					včetně přípravy smluv)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>
            <a:extLst>
              <a:ext uri="{FF2B5EF4-FFF2-40B4-BE49-F238E27FC236}">
                <a16:creationId xmlns:a16="http://schemas.microsoft.com/office/drawing/2014/main" id="{39B7F55F-4503-E6D5-9792-FF3496744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altLang="cs-CZ" sz="3600" dirty="0"/>
              <a:t>		                      </a:t>
            </a:r>
            <a:r>
              <a:rPr lang="cs-CZ" altLang="cs-CZ" sz="36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Cíl DP</a:t>
            </a:r>
          </a:p>
        </p:txBody>
      </p:sp>
      <p:sp>
        <p:nvSpPr>
          <p:cNvPr id="5123" name="Zástupný symbol pro obsah 2">
            <a:extLst>
              <a:ext uri="{FF2B5EF4-FFF2-40B4-BE49-F238E27FC236}">
                <a16:creationId xmlns:a16="http://schemas.microsoft.com/office/drawing/2014/main" id="{FE8A1CC8-C529-2A90-D7C8-31A2304AA7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0540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cs-CZ" altLang="cs-CZ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Cílem DP je</a:t>
            </a:r>
            <a:r>
              <a:rPr lang="cs-CZ" altLang="cs-CZ" sz="24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</a:p>
          <a:p>
            <a:pPr marL="0" indent="0">
              <a:buFont typeface="Wingdings" panose="05000000000000000000" pitchFamily="2" charset="2"/>
              <a:buChar char="§"/>
              <a:defRPr/>
            </a:pPr>
            <a:endParaRPr lang="cs-CZ" altLang="cs-CZ" sz="2400" dirty="0">
              <a:solidFill>
                <a:srgbClr val="0000CC"/>
              </a:solidFill>
            </a:endParaRPr>
          </a:p>
          <a:p>
            <a:pPr marL="0" indent="0" algn="just">
              <a:buFontTx/>
              <a:buNone/>
              <a:defRPr/>
            </a:pPr>
            <a:r>
              <a:rPr lang="cs-CZ" altLang="cs-CZ" sz="2000">
                <a:solidFill>
                  <a:srgbClr val="0000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podpora </a:t>
            </a:r>
            <a:r>
              <a:rPr lang="cs-CZ" altLang="cs-CZ" sz="2000" dirty="0">
                <a:solidFill>
                  <a:srgbClr val="0000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projektů a služeb nestátních neziskových organizací se sídlem v Olomouckém kraji realizujících v Olomouckém kraji služby v oblasti specifické primární prevence (selektivní či indikované), a to specificky ve prospěch žáků a studentů základních, středních a vyšších odborných škol v Olomouckém kraji a rovněž podpora </a:t>
            </a:r>
            <a:r>
              <a:rPr lang="cs-CZ" altLang="cs-CZ" sz="2000" dirty="0">
                <a:solidFill>
                  <a:srgbClr val="0000CC"/>
                </a:solidFill>
                <a:cs typeface="Times New Roman" panose="02020603050405020304" pitchFamily="18" charset="0"/>
              </a:rPr>
              <a:t>programů zaměřených na zvyšování odborných znalostí a kompetencí pedagogů v problematice primární prevence</a:t>
            </a:r>
            <a:r>
              <a:rPr lang="cs-CZ" altLang="cs-CZ" sz="2000" dirty="0">
                <a:solidFill>
                  <a:srgbClr val="0000CC"/>
                </a:solidFill>
                <a:cs typeface="Calibri" panose="020F0502020204030204" pitchFamily="34" charset="0"/>
              </a:rPr>
              <a:t>, včetně specializačního studia v rozsahu 250 vzdělávacích hodin pro získání kvalifikace školního metodika prevence v souladu s Národní strategií primární prevence rizikového chování dětí a mládeže na období 2019–2027 a v souladu s Krajským plánem primární prevence Olomouckého kraje na léta 2023–2026 a ve veřejném zájmu a v souladu s cíli Olomouckého kraje.</a:t>
            </a:r>
            <a:endParaRPr lang="cs-CZ" altLang="cs-CZ" sz="2000" dirty="0">
              <a:solidFill>
                <a:srgbClr val="0000C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Font typeface="Wingdings" panose="05000000000000000000" pitchFamily="2" charset="2"/>
              <a:buChar char="§"/>
              <a:defRPr/>
            </a:pPr>
            <a:endParaRPr lang="cs-CZ" altLang="cs-CZ" sz="2400" dirty="0">
              <a:solidFill>
                <a:srgbClr val="0000CC"/>
              </a:solidFill>
            </a:endParaRPr>
          </a:p>
          <a:p>
            <a:pPr marL="0" indent="0">
              <a:buFont typeface="Wingdings" panose="05000000000000000000" pitchFamily="2" charset="2"/>
              <a:buChar char="§"/>
              <a:defRPr/>
            </a:pPr>
            <a:endParaRPr lang="cs-CZ" altLang="cs-CZ" sz="2400" dirty="0">
              <a:solidFill>
                <a:srgbClr val="0000CC"/>
              </a:solidFill>
            </a:endParaRPr>
          </a:p>
          <a:p>
            <a:pPr marL="0" indent="0">
              <a:buFont typeface="Wingdings" panose="05000000000000000000" pitchFamily="2" charset="2"/>
              <a:buChar char="§"/>
              <a:defRPr/>
            </a:pPr>
            <a:endParaRPr lang="cs-CZ" altLang="cs-CZ" sz="24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>
              <a:buFontTx/>
              <a:buNone/>
              <a:defRPr/>
            </a:pPr>
            <a:endParaRPr lang="cs-CZ" altLang="cs-CZ" sz="24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>
              <a:buFontTx/>
              <a:buNone/>
              <a:defRPr/>
            </a:pPr>
            <a:endParaRPr lang="cs-CZ" altLang="cs-CZ" sz="24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>
            <a:extLst>
              <a:ext uri="{FF2B5EF4-FFF2-40B4-BE49-F238E27FC236}">
                <a16:creationId xmlns:a16="http://schemas.microsoft.com/office/drawing/2014/main" id="{B10AA0EE-E929-4A06-D1B9-B069116329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pPr>
              <a:defRPr/>
            </a:pPr>
            <a:r>
              <a:rPr lang="cs-CZ" altLang="cs-CZ" sz="36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Obecný účel DP</a:t>
            </a:r>
            <a:endParaRPr lang="cs-CZ" altLang="cs-CZ" sz="3600" dirty="0"/>
          </a:p>
        </p:txBody>
      </p:sp>
      <p:sp>
        <p:nvSpPr>
          <p:cNvPr id="5123" name="Zástupný symbol pro obsah 2">
            <a:extLst>
              <a:ext uri="{FF2B5EF4-FFF2-40B4-BE49-F238E27FC236}">
                <a16:creationId xmlns:a16="http://schemas.microsoft.com/office/drawing/2014/main" id="{23E3C07C-C46B-FBB6-7FB3-D32A056EBE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cs-CZ" sz="2400" u="sng" dirty="0">
                <a:solidFill>
                  <a:srgbClr val="0000CC"/>
                </a:solidFill>
              </a:rPr>
              <a:t>Obecným účelem DP je:</a:t>
            </a:r>
          </a:p>
          <a:p>
            <a:pPr marL="0" indent="0">
              <a:buFontTx/>
              <a:buNone/>
              <a:defRPr/>
            </a:pPr>
            <a:endParaRPr lang="cs-CZ" alt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Clr>
                <a:srgbClr val="000000"/>
              </a:buClr>
              <a:defRPr/>
            </a:pPr>
            <a:r>
              <a:rPr lang="cs-CZ" sz="2400" dirty="0">
                <a:solidFill>
                  <a:srgbClr val="0000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podpora naplňování cílů Národní strategie primární prevence rizikového chování dětí a mládeže na období 2019–2027.</a:t>
            </a:r>
            <a:endParaRPr lang="cs-CZ" sz="2400" dirty="0">
              <a:solidFill>
                <a:srgbClr val="0000C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defRPr/>
            </a:pPr>
            <a:r>
              <a:rPr lang="cs-CZ" sz="2400" dirty="0">
                <a:solidFill>
                  <a:srgbClr val="0000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podpora naplňování cílů Krajského plánu primární prevence Olomouckého kraje na léta 2023–2026.</a:t>
            </a:r>
            <a:endParaRPr lang="cs-CZ" sz="2400" dirty="0">
              <a:solidFill>
                <a:srgbClr val="0000C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FontTx/>
              <a:buNone/>
              <a:defRPr/>
            </a:pPr>
            <a:endParaRPr lang="cs-CZ" alt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Tx/>
              <a:buNone/>
              <a:defRPr/>
            </a:pPr>
            <a:endParaRPr lang="cs-CZ" alt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Tx/>
              <a:buNone/>
              <a:defRPr/>
            </a:pPr>
            <a:endParaRPr lang="cs-CZ" alt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>
            <a:extLst>
              <a:ext uri="{FF2B5EF4-FFF2-40B4-BE49-F238E27FC236}">
                <a16:creationId xmlns:a16="http://schemas.microsoft.com/office/drawing/2014/main" id="{49D46098-5ACB-7C52-9121-471222003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altLang="cs-CZ" sz="36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Důvod vyhlášení DP</a:t>
            </a:r>
            <a:endParaRPr lang="cs-CZ" altLang="cs-CZ" sz="3600" dirty="0"/>
          </a:p>
        </p:txBody>
      </p:sp>
      <p:sp>
        <p:nvSpPr>
          <p:cNvPr id="8195" name="Zástupný symbol pro obsah 2">
            <a:extLst>
              <a:ext uri="{FF2B5EF4-FFF2-40B4-BE49-F238E27FC236}">
                <a16:creationId xmlns:a16="http://schemas.microsoft.com/office/drawing/2014/main" id="{73599A79-D5FA-72BD-49E6-36D5C663916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51816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cs-CZ" altLang="cs-CZ" sz="2400" u="sng">
                <a:solidFill>
                  <a:srgbClr val="0000CC"/>
                </a:solidFill>
              </a:rPr>
              <a:t>Důvodem vyhlášení DP je:</a:t>
            </a:r>
          </a:p>
          <a:p>
            <a:pPr marL="0" indent="0">
              <a:buFontTx/>
              <a:buNone/>
            </a:pPr>
            <a:endParaRPr lang="cs-CZ" altLang="cs-CZ" sz="2400">
              <a:solidFill>
                <a:srgbClr val="0000CC"/>
              </a:solidFill>
            </a:endParaRPr>
          </a:p>
          <a:p>
            <a:pPr marL="0" indent="0">
              <a:buFontTx/>
              <a:buNone/>
            </a:pPr>
            <a:r>
              <a:rPr lang="cs-CZ" altLang="cs-CZ" sz="2400">
                <a:solidFill>
                  <a:srgbClr val="0000CC"/>
                </a:solidFill>
              </a:rPr>
              <a:t>Důvodem vyhlášení dotačního programu je podpora projektů a služeb nestátních neziskových organizací se sídlem v Olomouckém kraji realizujících v Olomouckém kraji služby v oblasti </a:t>
            </a:r>
            <a:r>
              <a:rPr lang="cs-CZ" altLang="cs-CZ" sz="2400" b="1">
                <a:solidFill>
                  <a:srgbClr val="0000CC"/>
                </a:solidFill>
              </a:rPr>
              <a:t>specifické primární prevence </a:t>
            </a:r>
            <a:r>
              <a:rPr lang="cs-CZ" altLang="cs-CZ" sz="2400">
                <a:solidFill>
                  <a:srgbClr val="0000CC"/>
                </a:solidFill>
              </a:rPr>
              <a:t>(selektivní či indikované), </a:t>
            </a:r>
            <a:r>
              <a:rPr lang="cs-CZ" altLang="cs-CZ" sz="2400" b="1" u="sng">
                <a:solidFill>
                  <a:srgbClr val="0000CC"/>
                </a:solidFill>
              </a:rPr>
              <a:t>a to specificky ve prospěch žáků a studentů základních, středních a vyšších odborných škol v Olomouckém kraji</a:t>
            </a:r>
            <a:r>
              <a:rPr lang="cs-CZ" altLang="cs-CZ" sz="2400">
                <a:solidFill>
                  <a:srgbClr val="0000CC"/>
                </a:solidFill>
              </a:rPr>
              <a:t> a rovněž podpora programů zaměřených na zvyšování odborných znalostí a kompetencí pedagogů v problematice primární prevence, včetně specializačního studia v rozsahu 250 vzdělávacích hodin pro získání kvalifikace školního metodika prevence.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A20A66-6497-CF70-AD86-C1454BBCB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3600" dirty="0"/>
              <a:t>                             </a:t>
            </a:r>
            <a:r>
              <a:rPr lang="cs-CZ" sz="36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Oprávnění žadatelé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DBE497B-B32A-B608-9B6E-CD2C47EDDF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95400"/>
            <a:ext cx="8534400" cy="5562600"/>
          </a:xfrm>
        </p:spPr>
        <p:txBody>
          <a:bodyPr/>
          <a:lstStyle/>
          <a:p>
            <a:pPr marL="457200" lvl="1" indent="0" algn="ctr">
              <a:buFontTx/>
              <a:buNone/>
              <a:defRPr/>
            </a:pPr>
            <a:r>
              <a:rPr lang="cs-CZ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Žadatelem může být pouze</a:t>
            </a:r>
            <a:r>
              <a:rPr lang="cs-CZ" dirty="0">
                <a:solidFill>
                  <a:srgbClr val="0000CC"/>
                </a:solidFill>
              </a:rPr>
              <a:t>: </a:t>
            </a:r>
          </a:p>
          <a:p>
            <a:pPr marL="457200" lvl="1" indent="0">
              <a:buFontTx/>
              <a:buNone/>
              <a:defRPr/>
            </a:pPr>
            <a:endParaRPr lang="cs-CZ" sz="2400" dirty="0">
              <a:solidFill>
                <a:srgbClr val="0000CC"/>
              </a:solidFill>
            </a:endParaRPr>
          </a:p>
          <a:p>
            <a:pPr marL="0" indent="0" algn="just">
              <a:buFontTx/>
              <a:buNone/>
              <a:defRPr/>
            </a:pPr>
            <a:r>
              <a:rPr lang="cs-CZ" sz="1800" dirty="0">
                <a:solidFill>
                  <a:srgbClr val="0000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Nestátní nezisková organizace, </a:t>
            </a:r>
            <a:r>
              <a:rPr lang="cs-CZ" sz="1800" b="1" dirty="0">
                <a:solidFill>
                  <a:srgbClr val="0000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jejíž sídlo se nachází na území Olomouckého kraje</a:t>
            </a:r>
            <a:r>
              <a:rPr lang="cs-CZ" sz="1800" dirty="0">
                <a:solidFill>
                  <a:srgbClr val="0000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ve svých </a:t>
            </a:r>
            <a:r>
              <a:rPr lang="cs-CZ" sz="1800" b="1" dirty="0">
                <a:solidFill>
                  <a:srgbClr val="0000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stanovách má přímo jako poslání či předmět činnosti organizace zakotvené poskytování služeb v oblasti specifické primární prevence rizikových projevů chování u dětí a mládeže</a:t>
            </a:r>
            <a:r>
              <a:rPr lang="cs-CZ" sz="1800" dirty="0">
                <a:solidFill>
                  <a:srgbClr val="0000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a patří k některému z níže uvedených typů:</a:t>
            </a:r>
            <a:endParaRPr lang="cs-CZ" sz="1800" dirty="0">
              <a:solidFill>
                <a:srgbClr val="0000C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FontTx/>
              <a:buNone/>
              <a:defRPr/>
            </a:pPr>
            <a:r>
              <a:rPr lang="cs-CZ" sz="1800" dirty="0">
                <a:solidFill>
                  <a:srgbClr val="0000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s-CZ" sz="1800" dirty="0">
              <a:solidFill>
                <a:srgbClr val="0000C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Font typeface="Symbol" panose="05050102010706020507" pitchFamily="18" charset="2"/>
              <a:buChar char=""/>
              <a:defRPr/>
            </a:pPr>
            <a:r>
              <a:rPr lang="cs-CZ" sz="1800" b="1" dirty="0">
                <a:solidFill>
                  <a:srgbClr val="0000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spolkům</a:t>
            </a:r>
            <a:r>
              <a:rPr lang="cs-CZ" sz="1800" dirty="0">
                <a:solidFill>
                  <a:srgbClr val="0000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podle zákona č. 89/2012 Sb., občanský zákoník v platném znění,</a:t>
            </a:r>
            <a:endParaRPr lang="cs-CZ" sz="1800" dirty="0">
              <a:solidFill>
                <a:srgbClr val="0000C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Font typeface="Symbol" panose="05050102010706020507" pitchFamily="18" charset="2"/>
              <a:buChar char=""/>
              <a:defRPr/>
            </a:pPr>
            <a:r>
              <a:rPr lang="cs-CZ" sz="1800" b="1" dirty="0">
                <a:solidFill>
                  <a:srgbClr val="0000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ústavům</a:t>
            </a:r>
            <a:r>
              <a:rPr lang="cs-CZ" sz="1800" dirty="0">
                <a:solidFill>
                  <a:srgbClr val="0000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podle zákona č. 89/2012 Sb., občanský zákoník v platném znění,</a:t>
            </a:r>
            <a:endParaRPr lang="cs-CZ" sz="1800" dirty="0">
              <a:solidFill>
                <a:srgbClr val="0000C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Font typeface="Symbol" panose="05050102010706020507" pitchFamily="18" charset="2"/>
              <a:buChar char=""/>
              <a:defRPr/>
            </a:pPr>
            <a:r>
              <a:rPr lang="cs-CZ" sz="1800" b="1" dirty="0">
                <a:solidFill>
                  <a:srgbClr val="0000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obecně prospěšným společnostem</a:t>
            </a:r>
            <a:r>
              <a:rPr lang="cs-CZ" sz="1800" dirty="0">
                <a:solidFill>
                  <a:srgbClr val="0000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zřízeným podle zákona č. 248/1995 Sb., o obecně prospěšných společnostech a o změně a doplnění některých zákonů, ve znění pozdějších předpisů.</a:t>
            </a:r>
            <a:endParaRPr lang="cs-CZ" sz="1800" dirty="0">
              <a:solidFill>
                <a:srgbClr val="0000C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FontTx/>
              <a:buNone/>
              <a:defRPr/>
            </a:pPr>
            <a:r>
              <a:rPr lang="cs-CZ" sz="1800" dirty="0">
                <a:solidFill>
                  <a:srgbClr val="0000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s-CZ" sz="1800" dirty="0">
              <a:solidFill>
                <a:srgbClr val="0000C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FontTx/>
              <a:buNone/>
              <a:defRPr/>
            </a:pPr>
            <a:r>
              <a:rPr lang="cs-CZ" sz="1800" b="1" dirty="0">
                <a:solidFill>
                  <a:srgbClr val="0000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Žadatelem mohou být pouze uvedené právnické osoby, která vznikly nejpozději tři roky před prvním dnem lhůty pro podávání žádostí o dotaci v tomto dotačním programu.</a:t>
            </a:r>
            <a:endParaRPr lang="cs-CZ" sz="1800" dirty="0">
              <a:solidFill>
                <a:srgbClr val="0000C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FontTx/>
              <a:buNone/>
              <a:defRPr/>
            </a:pPr>
            <a:endParaRPr lang="cs-CZ" dirty="0">
              <a:solidFill>
                <a:srgbClr val="0000CC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67AA1CA-435C-C368-BDAE-2561CEFCCB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pPr>
              <a:defRPr/>
            </a:pPr>
            <a:r>
              <a:rPr lang="cs-CZ" sz="3600" dirty="0">
                <a:solidFill>
                  <a:srgbClr val="0000CC"/>
                </a:solidFill>
              </a:rPr>
              <a:t>                            </a:t>
            </a:r>
            <a:r>
              <a:rPr lang="cs-CZ" sz="36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Neoprávnění žadatelé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DCCB8227-B1C9-87A2-9984-08C0BE4987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/>
          <a:lstStyle/>
          <a:p>
            <a:pPr marL="0" lvl="1" indent="0">
              <a:buFontTx/>
              <a:buNone/>
              <a:defRPr/>
            </a:pPr>
            <a:r>
              <a:rPr lang="cs-CZ" altLang="cs-CZ" sz="2400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Žadatelem v DP nemůže být – velmi důležité:</a:t>
            </a:r>
          </a:p>
          <a:p>
            <a:pPr marL="0" lvl="1" indent="0">
              <a:buFontTx/>
              <a:buNone/>
              <a:defRPr/>
            </a:pPr>
            <a:endParaRPr lang="cs-CZ" altLang="cs-CZ" sz="2400" u="sng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>
              <a:buClr>
                <a:srgbClr val="000000"/>
              </a:buClr>
              <a:defRPr/>
            </a:pPr>
            <a:r>
              <a:rPr lang="cs-CZ" altLang="cs-CZ" sz="2000" dirty="0">
                <a:solidFill>
                  <a:srgbClr val="0000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příspěvková organizace zřízená v souladu s ustanovením § 27 a násl. zákona č. 250/2000 Sb., o rozpočtových pravidlech územních rozpočtů, ve znění pozdějších předpisů.</a:t>
            </a:r>
            <a:endParaRPr lang="cs-CZ" altLang="cs-CZ" sz="2000" dirty="0">
              <a:solidFill>
                <a:srgbClr val="0000C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defRPr/>
            </a:pPr>
            <a:r>
              <a:rPr lang="cs-CZ" altLang="cs-CZ" sz="2000" dirty="0">
                <a:solidFill>
                  <a:srgbClr val="0000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stát nebo jím zřizované příspěvkové organizace/právnické osoby a subjekty s majetkovou účastí státu.</a:t>
            </a:r>
            <a:endParaRPr lang="cs-CZ" altLang="cs-CZ" sz="2000" dirty="0">
              <a:solidFill>
                <a:srgbClr val="0000C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defRPr/>
            </a:pPr>
            <a:r>
              <a:rPr lang="cs-CZ" altLang="cs-CZ" sz="2000" dirty="0">
                <a:solidFill>
                  <a:srgbClr val="0000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obec či dobrovolný svazek obcí, který je registrován v souladu se zákonem č. 128/2000 Sb., o obcích.</a:t>
            </a:r>
            <a:endParaRPr lang="cs-CZ" altLang="cs-CZ" sz="2000" dirty="0">
              <a:solidFill>
                <a:srgbClr val="0000C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75"/>
              </a:spcAft>
              <a:buClr>
                <a:srgbClr val="000000"/>
              </a:buClr>
              <a:defRPr/>
            </a:pPr>
            <a:r>
              <a:rPr lang="cs-CZ" altLang="cs-CZ" sz="2000" dirty="0">
                <a:solidFill>
                  <a:srgbClr val="0000CC"/>
                </a:solidFill>
                <a:cs typeface="Calibri" panose="020F0502020204030204" pitchFamily="34" charset="0"/>
              </a:rPr>
              <a:t>žadatelé mající jako hlavní předmět činnosti tělovýchovu nebo organizovaný sport závodního či zájmového charakteru (např. sportovní kluby, kluby zájmového sportu, tělovýchovné jednoty a spolky apod.).</a:t>
            </a:r>
          </a:p>
          <a:p>
            <a:pPr marL="0" lvl="1" indent="0">
              <a:buFontTx/>
              <a:buNone/>
              <a:defRPr/>
            </a:pPr>
            <a:endParaRPr lang="cs-CZ" altLang="cs-CZ" sz="2400" u="sng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>
            <a:extLst>
              <a:ext uri="{FF2B5EF4-FFF2-40B4-BE49-F238E27FC236}">
                <a16:creationId xmlns:a16="http://schemas.microsoft.com/office/drawing/2014/main" id="{AC955E1A-0E7E-4E60-2207-7C8580217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36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Neoprávnění žadatelé</a:t>
            </a:r>
            <a:endParaRPr lang="cs-CZ" altLang="cs-CZ" sz="3600" dirty="0"/>
          </a:p>
        </p:txBody>
      </p:sp>
      <p:sp>
        <p:nvSpPr>
          <p:cNvPr id="11267" name="Zástupný symbol pro obsah 2">
            <a:extLst>
              <a:ext uri="{FF2B5EF4-FFF2-40B4-BE49-F238E27FC236}">
                <a16:creationId xmlns:a16="http://schemas.microsoft.com/office/drawing/2014/main" id="{02940215-6397-83D6-800E-F45559E77F4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524000"/>
            <a:ext cx="8229600" cy="5257800"/>
          </a:xfrm>
        </p:spPr>
        <p:txBody>
          <a:bodyPr/>
          <a:lstStyle/>
          <a:p>
            <a:pPr algn="just">
              <a:spcAft>
                <a:spcPts val="75"/>
              </a:spcAft>
              <a:buClr>
                <a:srgbClr val="000000"/>
              </a:buClr>
            </a:pPr>
            <a:r>
              <a:rPr lang="cs-CZ" altLang="cs-CZ" sz="2000">
                <a:solidFill>
                  <a:srgbClr val="0000CC"/>
                </a:solidFill>
                <a:cs typeface="Calibri" panose="020F0502020204030204" pitchFamily="34" charset="0"/>
              </a:rPr>
              <a:t>žadatelé zaměření na podporu a integraci příslušníků romské komunity a národnostních menšin.</a:t>
            </a:r>
          </a:p>
          <a:p>
            <a:pPr algn="just">
              <a:buClr>
                <a:srgbClr val="000000"/>
              </a:buClr>
            </a:pPr>
            <a:r>
              <a:rPr lang="cs-CZ" altLang="cs-CZ" sz="2000">
                <a:solidFill>
                  <a:srgbClr val="0000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žadatelé, které mají jako hlavní předmět své činnosti volnočasovou práci s dětmi a mládeží a jsou realizátory projektů nespecifické primární prevence, tedy např. projektů zaměřených na volnočasové aktivity a pozitivní trávení volného času, zážitkovou pedagogiku, sportovní aktivity, kurzy sebeobrany, ekologickou výchovu apod.</a:t>
            </a:r>
            <a:endParaRPr lang="cs-CZ" altLang="cs-CZ" sz="2000">
              <a:solidFill>
                <a:srgbClr val="0000C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</a:pPr>
            <a:r>
              <a:rPr lang="cs-CZ" altLang="cs-CZ" sz="2000">
                <a:solidFill>
                  <a:srgbClr val="0000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žadatelé realizující v oblasti primární prevence projekty zaměřené dle národní strategie primární prevence ve školství na neefektivní primární prevenci, jako jsou jednorázové přednášky, hromadné multimediální projekce, osvětové akce, reklamní spoty, školy v přírodě, školní výlety, lyžařské kurzy, programy ochrany měkkých cílů, BESIP apod.</a:t>
            </a:r>
            <a:endParaRPr lang="cs-CZ" altLang="cs-CZ" sz="2000">
              <a:solidFill>
                <a:srgbClr val="0000C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</a:pPr>
            <a:r>
              <a:rPr lang="cs-CZ" altLang="cs-CZ" sz="2000">
                <a:solidFill>
                  <a:srgbClr val="0000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žadatelé, kteří žádají dotaci na projekty zaměřené na poskytování sociálních služeb dle zákona č. 108/2006 Sb., o sociálních službách. </a:t>
            </a:r>
            <a:endParaRPr lang="cs-CZ" altLang="cs-CZ" sz="2000">
              <a:solidFill>
                <a:srgbClr val="0000C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cs-CZ" altLang="cs-CZ" sz="2400">
              <a:solidFill>
                <a:srgbClr val="0000CC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>
            <a:extLst>
              <a:ext uri="{FF2B5EF4-FFF2-40B4-BE49-F238E27FC236}">
                <a16:creationId xmlns:a16="http://schemas.microsoft.com/office/drawing/2014/main" id="{A2992C39-B8CF-3F7B-92E6-FEA3F7303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altLang="cs-CZ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Finance DP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E002765-43A4-D57A-A034-B01FD9F033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371600"/>
            <a:ext cx="8610600" cy="533400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cs-CZ" sz="2000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Celková částka DP:</a:t>
            </a:r>
          </a:p>
          <a:p>
            <a:pPr marL="0" indent="0">
              <a:buFontTx/>
              <a:buNone/>
              <a:defRPr/>
            </a:pPr>
            <a:r>
              <a:rPr lang="cs-CZ" sz="2000" dirty="0">
                <a:solidFill>
                  <a:srgbClr val="0000CC"/>
                </a:solidFill>
              </a:rPr>
              <a:t>3 000 000,- Kč</a:t>
            </a:r>
          </a:p>
          <a:p>
            <a:pPr marL="0" indent="0">
              <a:buFontTx/>
              <a:buNone/>
              <a:defRPr/>
            </a:pPr>
            <a:endParaRPr lang="cs-CZ" sz="1400" dirty="0">
              <a:solidFill>
                <a:srgbClr val="0000CC"/>
              </a:solidFill>
            </a:endParaRPr>
          </a:p>
          <a:p>
            <a:pPr marL="0" indent="0">
              <a:buFontTx/>
              <a:buNone/>
              <a:defRPr/>
            </a:pPr>
            <a:r>
              <a:rPr lang="cs-CZ" sz="2000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Minimální výše poskytnuté dotace:</a:t>
            </a:r>
          </a:p>
          <a:p>
            <a:pPr marL="0" indent="0">
              <a:buFontTx/>
              <a:buNone/>
              <a:defRPr/>
            </a:pPr>
            <a:r>
              <a:rPr lang="cs-CZ" sz="2000" dirty="0">
                <a:solidFill>
                  <a:srgbClr val="0000CC"/>
                </a:solidFill>
              </a:rPr>
              <a:t>50 000,- Kč</a:t>
            </a:r>
          </a:p>
          <a:p>
            <a:pPr marL="0" indent="0">
              <a:buFontTx/>
              <a:buNone/>
              <a:defRPr/>
            </a:pPr>
            <a:endParaRPr lang="cs-CZ" sz="1400" dirty="0">
              <a:solidFill>
                <a:srgbClr val="0000CC"/>
              </a:solidFill>
            </a:endParaRPr>
          </a:p>
          <a:p>
            <a:pPr marL="0" indent="0">
              <a:buFontTx/>
              <a:buNone/>
              <a:defRPr/>
            </a:pPr>
            <a:r>
              <a:rPr lang="cs-CZ" sz="2000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Maximální výše poskytnuté dotace:</a:t>
            </a:r>
          </a:p>
          <a:p>
            <a:pPr marL="0" indent="0">
              <a:buFontTx/>
              <a:buNone/>
              <a:defRPr/>
            </a:pPr>
            <a:r>
              <a:rPr lang="cs-CZ" sz="2000" dirty="0">
                <a:solidFill>
                  <a:srgbClr val="0000CC"/>
                </a:solidFill>
              </a:rPr>
              <a:t>550 000,- Kč</a:t>
            </a:r>
          </a:p>
          <a:p>
            <a:pPr marL="0" indent="0">
              <a:buFontTx/>
              <a:buNone/>
              <a:defRPr/>
            </a:pPr>
            <a:endParaRPr lang="cs-CZ" sz="1400" u="sng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Tx/>
              <a:buNone/>
              <a:defRPr/>
            </a:pPr>
            <a:r>
              <a:rPr lang="cs-CZ" sz="2000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Povinná finanční spoluúčast žadatele není vyžadována.</a:t>
            </a:r>
          </a:p>
          <a:p>
            <a:pPr marL="0" indent="0">
              <a:buFontTx/>
              <a:buNone/>
              <a:defRPr/>
            </a:pPr>
            <a:endParaRPr lang="cs-CZ" sz="1400" u="sng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Tx/>
              <a:buNone/>
              <a:defRPr/>
            </a:pPr>
            <a:r>
              <a:rPr lang="cs-CZ" sz="2000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Každý žadatel může podat v DP pouze jednu žádost o dotaci.</a:t>
            </a:r>
          </a:p>
          <a:p>
            <a:pPr marL="0" indent="0">
              <a:buFontTx/>
              <a:buNone/>
              <a:defRPr/>
            </a:pPr>
            <a:endParaRPr lang="cs-CZ" sz="1400" dirty="0">
              <a:solidFill>
                <a:srgbClr val="0000CC"/>
              </a:solidFill>
            </a:endParaRPr>
          </a:p>
          <a:p>
            <a:pPr marL="0" indent="0">
              <a:buFontTx/>
              <a:buNone/>
              <a:defRPr/>
            </a:pPr>
            <a:r>
              <a:rPr lang="cs-CZ" sz="2000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Dotace budou oproti požadovaným financím v žádostech s největší pravděpodobností kráceny – finanční převis je u každého DP na KÚ</a:t>
            </a:r>
          </a:p>
          <a:p>
            <a:pPr marL="0" indent="0">
              <a:buFontTx/>
              <a:buNone/>
              <a:defRPr/>
            </a:pPr>
            <a:endParaRPr lang="cs-CZ" sz="2400" dirty="0">
              <a:solidFill>
                <a:srgbClr val="0000CC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>
            <a:extLst>
              <a:ext uri="{FF2B5EF4-FFF2-40B4-BE49-F238E27FC236}">
                <a16:creationId xmlns:a16="http://schemas.microsoft.com/office/drawing/2014/main" id="{520C8C32-DDE1-F231-0887-949544696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altLang="cs-CZ" sz="36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Platební podmínky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FC84F618-CE02-74AC-6DAE-A593FB33F2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600200"/>
            <a:ext cx="8610600" cy="518160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cs-CZ" sz="2400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Platební podmínky</a:t>
            </a:r>
            <a:r>
              <a:rPr lang="cs-CZ" sz="2400" dirty="0">
                <a:solidFill>
                  <a:srgbClr val="0000CC"/>
                </a:solidFill>
              </a:rPr>
              <a:t>:</a:t>
            </a:r>
          </a:p>
          <a:p>
            <a:pPr marL="0" indent="0">
              <a:buFontTx/>
              <a:buNone/>
              <a:defRPr/>
            </a:pPr>
            <a:endParaRPr lang="cs-CZ" sz="2400" dirty="0">
              <a:solidFill>
                <a:srgbClr val="0000CC"/>
              </a:solidFill>
            </a:endParaRPr>
          </a:p>
          <a:p>
            <a:pPr marL="0" indent="0">
              <a:buFontTx/>
              <a:buNone/>
              <a:defRPr/>
            </a:pPr>
            <a:endParaRPr lang="cs-CZ" sz="1000" dirty="0">
              <a:solidFill>
                <a:srgbClr val="0000CC"/>
              </a:solidFill>
            </a:endParaRPr>
          </a:p>
          <a:p>
            <a:pPr algn="just">
              <a:defRPr/>
            </a:pPr>
            <a:r>
              <a:rPr lang="cs-CZ" sz="2400" dirty="0">
                <a:solidFill>
                  <a:srgbClr val="0000CC"/>
                </a:solidFill>
              </a:rPr>
              <a:t>Dotace bude žadateli poskytnuta</a:t>
            </a:r>
            <a:r>
              <a:rPr lang="cs-CZ" sz="2400" b="1" dirty="0">
                <a:solidFill>
                  <a:srgbClr val="0000CC"/>
                </a:solidFill>
              </a:rPr>
              <a:t> </a:t>
            </a:r>
            <a:r>
              <a:rPr lang="cs-CZ" sz="2400" dirty="0">
                <a:solidFill>
                  <a:srgbClr val="0000CC"/>
                </a:solidFill>
              </a:rPr>
              <a:t>na základě a za podmínek blíže specifikovaných ve smlouvě. Smlouva je závazná a v případě nejasností se vždy postupuje v souladu s ní (nikoliv například podle původní žádosti). Žádost je třeba definovat stručně, ale úplně, zejména je důležitý účel finanční prostředků a na co budou vynaloženy.</a:t>
            </a:r>
          </a:p>
          <a:p>
            <a:pPr algn="just">
              <a:defRPr/>
            </a:pPr>
            <a:endParaRPr lang="cs-CZ" sz="2400" dirty="0">
              <a:solidFill>
                <a:srgbClr val="0000CC"/>
              </a:solidFill>
            </a:endParaRPr>
          </a:p>
          <a:p>
            <a:pPr algn="just">
              <a:defRPr/>
            </a:pPr>
            <a:r>
              <a:rPr lang="cs-CZ" sz="2400" dirty="0">
                <a:solidFill>
                  <a:srgbClr val="0000CC"/>
                </a:solidFill>
              </a:rPr>
              <a:t>Dotace je poskytnuta ve lhůtě do 21 dnů po nabytí účinnosti smlouvy (v praxi to bývá i dříve – je důležité neotálet s podpisem smlouvy a jejím doručením na KÚ)</a:t>
            </a:r>
          </a:p>
          <a:p>
            <a:pPr>
              <a:defRPr/>
            </a:pPr>
            <a:endParaRPr lang="cs-CZ" sz="2400" dirty="0">
              <a:solidFill>
                <a:srgbClr val="0000CC"/>
              </a:solidFill>
            </a:endParaRPr>
          </a:p>
          <a:p>
            <a:pPr>
              <a:defRPr/>
            </a:pPr>
            <a:endParaRPr lang="cs-CZ" sz="2400" dirty="0">
              <a:solidFill>
                <a:srgbClr val="0000CC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>
            <a:extLst>
              <a:ext uri="{FF2B5EF4-FFF2-40B4-BE49-F238E27FC236}">
                <a16:creationId xmlns:a16="http://schemas.microsoft.com/office/drawing/2014/main" id="{9FFC5D6E-1F81-ED63-B4CE-73FF07877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altLang="cs-CZ" sz="32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Platební podmínky</a:t>
            </a:r>
          </a:p>
        </p:txBody>
      </p:sp>
      <p:sp>
        <p:nvSpPr>
          <p:cNvPr id="17411" name="Zástupný symbol pro obsah 2">
            <a:extLst>
              <a:ext uri="{FF2B5EF4-FFF2-40B4-BE49-F238E27FC236}">
                <a16:creationId xmlns:a16="http://schemas.microsoft.com/office/drawing/2014/main" id="{146838E6-5DA1-1274-B179-C4514BD468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417638"/>
            <a:ext cx="8686800" cy="5287962"/>
          </a:xfrm>
        </p:spPr>
        <p:txBody>
          <a:bodyPr/>
          <a:lstStyle/>
          <a:p>
            <a:pPr algn="just">
              <a:defRPr/>
            </a:pPr>
            <a:endParaRPr lang="cs-CZ" sz="2400" dirty="0">
              <a:solidFill>
                <a:srgbClr val="0000CC"/>
              </a:solidFill>
            </a:endParaRPr>
          </a:p>
          <a:p>
            <a:pPr algn="just">
              <a:defRPr/>
            </a:pPr>
            <a:r>
              <a:rPr lang="cs-CZ" sz="2400" dirty="0">
                <a:solidFill>
                  <a:srgbClr val="0000CC"/>
                </a:solidFill>
              </a:rPr>
              <a:t>Dotaci je možno použít na úhradu uznatelných výdajů činnosti výslovně uvedených ve Smlouvě v období realizace činnosti od 1. 1. 2026 do 31. 12. 2026. </a:t>
            </a:r>
          </a:p>
          <a:p>
            <a:pPr marL="0" indent="0" algn="just">
              <a:buFontTx/>
              <a:buNone/>
              <a:defRPr/>
            </a:pPr>
            <a:endParaRPr lang="cs-CZ" sz="2400" dirty="0">
              <a:solidFill>
                <a:srgbClr val="0000CC"/>
              </a:solidFill>
            </a:endParaRPr>
          </a:p>
          <a:p>
            <a:pPr algn="just">
              <a:defRPr/>
            </a:pPr>
            <a:r>
              <a:rPr lang="cs-CZ" sz="2400" dirty="0">
                <a:solidFill>
                  <a:srgbClr val="0000CC"/>
                </a:solidFill>
              </a:rPr>
              <a:t>Příjemce je povinen předložit poskytovateli vyúčtování společně se závěrečnou zprávou způsobem a ve lhůtě stanovené ve Smlouvě. Vyúčtování probíhá jednak v online režimu v rámci jeho podání, současně je ale třeba je doručit (výhradně prostřednictvím datové schránky) na KÚ. Nedoručení vyúčtování v daném termínu je chápáno jako porušení rozpočtové kázně a může vést až k vracení financí z dotace.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>
            <a:extLst>
              <a:ext uri="{FF2B5EF4-FFF2-40B4-BE49-F238E27FC236}">
                <a16:creationId xmlns:a16="http://schemas.microsoft.com/office/drawing/2014/main" id="{F31B5A87-F12E-F266-3CD6-6B65639F0A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altLang="cs-CZ" sz="32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Platební podmínky</a:t>
            </a:r>
            <a:endParaRPr lang="cs-CZ" altLang="cs-CZ" sz="3200" dirty="0"/>
          </a:p>
        </p:txBody>
      </p:sp>
      <p:sp>
        <p:nvSpPr>
          <p:cNvPr id="15363" name="Zástupný symbol pro obsah 2">
            <a:extLst>
              <a:ext uri="{FF2B5EF4-FFF2-40B4-BE49-F238E27FC236}">
                <a16:creationId xmlns:a16="http://schemas.microsoft.com/office/drawing/2014/main" id="{8EBA47AB-2FDB-4BAF-D1BE-78DD8A1F436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04813" y="1752600"/>
            <a:ext cx="8229600" cy="4297363"/>
          </a:xfrm>
        </p:spPr>
        <p:txBody>
          <a:bodyPr/>
          <a:lstStyle/>
          <a:p>
            <a:pPr marL="0" indent="0" algn="just">
              <a:buFontTx/>
              <a:buNone/>
            </a:pPr>
            <a:r>
              <a:rPr lang="cs-CZ" altLang="cs-CZ" sz="2400">
                <a:solidFill>
                  <a:srgbClr val="0000CC"/>
                </a:solidFill>
              </a:rPr>
              <a:t>Dotace je poskytována na uznatelné výdaje neinvestičního charakteru výslovně uvedené ve Smlouvě. Dotace je přísně účelová a její čerpání je vázáno jen na financování činnosti, na kterou byla poskytnuta.</a:t>
            </a:r>
          </a:p>
          <a:p>
            <a:pPr marL="0" indent="0">
              <a:buFontTx/>
              <a:buNone/>
            </a:pPr>
            <a:endParaRPr lang="cs-CZ" altLang="cs-CZ" sz="2400"/>
          </a:p>
          <a:p>
            <a:pPr marL="0" indent="0" algn="ctr">
              <a:buFontTx/>
              <a:buNone/>
            </a:pPr>
            <a:r>
              <a:rPr lang="cs-CZ" altLang="cs-CZ">
                <a:solidFill>
                  <a:srgbClr val="0000CC"/>
                </a:solidFill>
              </a:rPr>
              <a:t>Výdaje, které nejsou definovány jako neuznatelné, jsou uznatelnými výdaji.</a:t>
            </a:r>
          </a:p>
          <a:p>
            <a:pPr marL="0" indent="0">
              <a:buFontTx/>
              <a:buNone/>
            </a:pPr>
            <a:endParaRPr lang="cs-CZ" altLang="cs-CZ" sz="24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>
            <a:extLst>
              <a:ext uri="{FF2B5EF4-FFF2-40B4-BE49-F238E27FC236}">
                <a16:creationId xmlns:a16="http://schemas.microsoft.com/office/drawing/2014/main" id="{457E61AF-05BD-C52C-E321-B6DBEF263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altLang="cs-CZ" sz="32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Platební podmínky</a:t>
            </a:r>
            <a:endParaRPr lang="cs-CZ" altLang="cs-CZ" sz="3200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505A067-7FB7-90F2-F5CF-F0EB57116C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95400"/>
            <a:ext cx="8839200" cy="541020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cs-CZ" sz="2400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Neuznatelné výdaje – na tyto nelze dotaci použít:</a:t>
            </a:r>
          </a:p>
          <a:p>
            <a:pPr marL="0" indent="0">
              <a:buFontTx/>
              <a:buNone/>
              <a:defRPr/>
            </a:pPr>
            <a:endParaRPr lang="cs-CZ" sz="1400" u="sng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Tx/>
              <a:buNone/>
              <a:defRPr/>
            </a:pPr>
            <a:endParaRPr lang="cs-CZ" sz="1400" u="sng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sz="2400" dirty="0">
                <a:solidFill>
                  <a:srgbClr val="0000CC"/>
                </a:solidFill>
              </a:rPr>
              <a:t>úhrada daní, daňových odpisů, poplatků a odvodů,</a:t>
            </a:r>
          </a:p>
          <a:p>
            <a:pPr>
              <a:defRPr/>
            </a:pPr>
            <a:r>
              <a:rPr lang="cs-CZ" sz="2400" dirty="0">
                <a:solidFill>
                  <a:srgbClr val="0000CC"/>
                </a:solidFill>
              </a:rPr>
              <a:t>úhrada splátek půjček a úvěrů včetně jejich nedoplatků, úhrada úroků z prodlení,</a:t>
            </a:r>
          </a:p>
          <a:p>
            <a:pPr>
              <a:defRPr/>
            </a:pPr>
            <a:r>
              <a:rPr lang="cs-CZ" sz="2400" dirty="0">
                <a:solidFill>
                  <a:srgbClr val="0000CC"/>
                </a:solidFill>
              </a:rPr>
              <a:t>nákup věcí osobní spotřeby,</a:t>
            </a:r>
          </a:p>
          <a:p>
            <a:pPr>
              <a:defRPr/>
            </a:pPr>
            <a:r>
              <a:rPr lang="cs-CZ" sz="2400" dirty="0">
                <a:solidFill>
                  <a:srgbClr val="0000CC"/>
                </a:solidFill>
              </a:rPr>
              <a:t>úhrada pokut, penále a plateb sankčního charakteru,</a:t>
            </a:r>
          </a:p>
          <a:p>
            <a:pPr>
              <a:defRPr/>
            </a:pPr>
            <a:r>
              <a:rPr lang="cs-CZ" sz="2400" dirty="0">
                <a:solidFill>
                  <a:srgbClr val="0000CC"/>
                </a:solidFill>
              </a:rPr>
              <a:t>úhrada splátek finančního nebo operativního leasingu, odpisy pohledávek,</a:t>
            </a:r>
          </a:p>
          <a:p>
            <a:pPr>
              <a:defRPr/>
            </a:pPr>
            <a:r>
              <a:rPr lang="cs-CZ" sz="2400" dirty="0">
                <a:solidFill>
                  <a:srgbClr val="0000CC"/>
                </a:solidFill>
              </a:rPr>
              <a:t>bankovní poplatky a kurzové rozdíly</a:t>
            </a:r>
          </a:p>
          <a:p>
            <a:pPr>
              <a:defRPr/>
            </a:pPr>
            <a:r>
              <a:rPr lang="cs-CZ" sz="2400" dirty="0">
                <a:solidFill>
                  <a:srgbClr val="0000CC"/>
                </a:solidFill>
              </a:rPr>
              <a:t>leasing</a:t>
            </a:r>
          </a:p>
          <a:p>
            <a:pPr marL="0" indent="0">
              <a:buFontTx/>
              <a:buNone/>
              <a:defRPr/>
            </a:pPr>
            <a:endParaRPr lang="cs-CZ" sz="2400" dirty="0">
              <a:solidFill>
                <a:srgbClr val="0000CC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>
            <a:extLst>
              <a:ext uri="{FF2B5EF4-FFF2-40B4-BE49-F238E27FC236}">
                <a16:creationId xmlns:a16="http://schemas.microsoft.com/office/drawing/2014/main" id="{F903960D-BDBC-0604-7772-6A7401E52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altLang="cs-CZ" sz="32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Platební podmínky</a:t>
            </a:r>
            <a:endParaRPr lang="cs-CZ" altLang="cs-CZ" sz="3200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C27557D9-37F9-EAB5-0BCB-7A36B7155F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95400"/>
            <a:ext cx="8839200" cy="556260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cs-CZ" sz="2400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Neuznatelné výdaje – na tyto nelze dotaci použít:</a:t>
            </a:r>
          </a:p>
          <a:p>
            <a:pPr marL="0" indent="0">
              <a:buFontTx/>
              <a:buNone/>
              <a:defRPr/>
            </a:pPr>
            <a:endParaRPr lang="cs-CZ" sz="1000" u="sng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sz="2400" dirty="0">
                <a:solidFill>
                  <a:srgbClr val="0000CC"/>
                </a:solidFill>
              </a:rPr>
              <a:t>nákup nemovitostí,</a:t>
            </a:r>
          </a:p>
          <a:p>
            <a:pPr>
              <a:defRPr/>
            </a:pPr>
            <a:r>
              <a:rPr lang="cs-CZ" sz="2400" dirty="0">
                <a:solidFill>
                  <a:srgbClr val="0000CC"/>
                </a:solidFill>
              </a:rPr>
              <a:t>poskytování darů – mimo ceny do soutěží,</a:t>
            </a:r>
          </a:p>
          <a:p>
            <a:pPr>
              <a:defRPr/>
            </a:pPr>
            <a:r>
              <a:rPr lang="cs-CZ" sz="2400" dirty="0">
                <a:solidFill>
                  <a:srgbClr val="0000CC"/>
                </a:solidFill>
              </a:rPr>
              <a:t>DPH, pokud je příjemce plátce DPH a dle zákona č. 235/2004 Sb., o dani z přidané hodnoty, ve znění pozdějších předpisů, má možnost nárokovat odpočet daně na vstupu plně či částečně,</a:t>
            </a:r>
          </a:p>
          <a:p>
            <a:pPr>
              <a:defRPr/>
            </a:pPr>
            <a:r>
              <a:rPr lang="cs-CZ" sz="2400" dirty="0">
                <a:solidFill>
                  <a:srgbClr val="0000CC"/>
                </a:solidFill>
              </a:rPr>
              <a:t>manka a škody včetně výdajů příjemce, které nelze účetně doložit s výjimkou právnických osob založených nebo zřízených krajem.</a:t>
            </a:r>
          </a:p>
          <a:p>
            <a:pPr>
              <a:defRPr/>
            </a:pPr>
            <a:r>
              <a:rPr lang="cs-CZ" sz="2400" dirty="0">
                <a:solidFill>
                  <a:srgbClr val="0000CC"/>
                </a:solidFill>
              </a:rPr>
              <a:t>úhradu členských příspěvků,</a:t>
            </a:r>
          </a:p>
          <a:p>
            <a:pPr>
              <a:defRPr/>
            </a:pPr>
            <a:r>
              <a:rPr lang="cs-CZ" sz="2400" dirty="0">
                <a:solidFill>
                  <a:srgbClr val="0000CC"/>
                </a:solidFill>
              </a:rPr>
              <a:t>nákup vybavení kancelářských prostor nábytkem a IT technikou</a:t>
            </a:r>
          </a:p>
          <a:p>
            <a:pPr marL="0" indent="0">
              <a:buFontTx/>
              <a:buNone/>
              <a:defRPr/>
            </a:pPr>
            <a:endParaRPr lang="cs-CZ" sz="2400" dirty="0">
              <a:solidFill>
                <a:srgbClr val="0000CC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EAE5CF-1BBB-A6C7-6E1A-236682E39C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3600" dirty="0">
                <a:solidFill>
                  <a:srgbClr val="0000CC"/>
                </a:solidFill>
              </a:rPr>
              <a:t>                                    </a:t>
            </a:r>
            <a:r>
              <a:rPr lang="cs-CZ" sz="36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Podání žádosti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8F328D36-6B9F-A440-A5A3-3800BED3A5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059362"/>
          </a:xfrm>
        </p:spPr>
        <p:txBody>
          <a:bodyPr/>
          <a:lstStyle/>
          <a:p>
            <a:pPr algn="just">
              <a:defRPr/>
            </a:pPr>
            <a:r>
              <a:rPr lang="cs-CZ" sz="24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Lhůta pro podání žádostí o dotace je stanovena od     </a:t>
            </a:r>
            <a:r>
              <a:rPr lang="cs-CZ" sz="2400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19. 1. 2026 do 6. 2. 2026 do 12:00 hod a doručit žádost lze pouze elektronicky.</a:t>
            </a:r>
          </a:p>
          <a:p>
            <a:pPr marL="0" indent="0" algn="just">
              <a:buFontTx/>
              <a:buNone/>
              <a:defRPr/>
            </a:pPr>
            <a:endParaRPr lang="cs-CZ" sz="24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sz="24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Náležitosti podání žádosti naleznete na webu Olomouckého kraje </a:t>
            </a:r>
            <a:r>
              <a:rPr lang="cs-CZ" sz="24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www.olkraj.cz</a:t>
            </a:r>
            <a:r>
              <a:rPr lang="cs-CZ" sz="24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 sekci dotace a příspěvky, a to v souboru „Zásady pro poskytování finanční podpory z rozpočtu Olomouckého kraje“ a jsou uvedeny v Pravidlech DP.</a:t>
            </a:r>
          </a:p>
          <a:p>
            <a:pPr marL="0" indent="0" algn="just">
              <a:buFontTx/>
              <a:buNone/>
              <a:defRPr/>
            </a:pPr>
            <a:endParaRPr lang="cs-CZ" sz="24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sz="2400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Žádost musí obsahovat všechny povinné přílohy – zejména noví žadatelé! Žadatelé z loňska mohou využít přílohu nezměněné identifikace.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3301F52-F130-7AC6-9C47-A7C13197C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36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Povinné přílohy</a:t>
            </a:r>
          </a:p>
        </p:txBody>
      </p:sp>
      <p:sp>
        <p:nvSpPr>
          <p:cNvPr id="19459" name="Zástupný symbol pro obsah 2">
            <a:extLst>
              <a:ext uri="{FF2B5EF4-FFF2-40B4-BE49-F238E27FC236}">
                <a16:creationId xmlns:a16="http://schemas.microsoft.com/office/drawing/2014/main" id="{9EED93C3-AEE3-95CB-228F-8EDB3F107D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600200"/>
            <a:ext cx="8991600" cy="4525963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cs-CZ" altLang="cs-CZ" sz="2400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Povinné přílohy:</a:t>
            </a:r>
          </a:p>
          <a:p>
            <a:pPr marL="0" indent="0">
              <a:buFontTx/>
              <a:buNone/>
              <a:defRPr/>
            </a:pPr>
            <a:endParaRPr lang="cs-CZ" altLang="cs-CZ" sz="24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sz="2400" b="1" dirty="0">
                <a:solidFill>
                  <a:srgbClr val="0000CC"/>
                </a:solidFill>
              </a:rPr>
              <a:t>prostá kopie dokladu o zřízení běžného účtu žadatele</a:t>
            </a:r>
            <a:r>
              <a:rPr lang="cs-CZ" sz="2400" dirty="0">
                <a:solidFill>
                  <a:srgbClr val="0000CC"/>
                </a:solidFill>
              </a:rPr>
              <a:t> (např. kopie smlouvy o zřízení účtu atd.)</a:t>
            </a:r>
          </a:p>
          <a:p>
            <a:pPr>
              <a:defRPr/>
            </a:pPr>
            <a:r>
              <a:rPr lang="cs-CZ" sz="2400" b="1" dirty="0">
                <a:solidFill>
                  <a:srgbClr val="0000CC"/>
                </a:solidFill>
              </a:rPr>
              <a:t>prostá kopie dokladu prokazujícího právní osobnost žadatele</a:t>
            </a:r>
            <a:r>
              <a:rPr lang="cs-CZ" sz="2400" dirty="0">
                <a:solidFill>
                  <a:srgbClr val="0000CC"/>
                </a:solidFill>
              </a:rPr>
              <a:t> (např. prostá kopie výpisu z veřejného rejstříku nebo živnostenského rejstříku nebo registru ekonomických subjektů.</a:t>
            </a:r>
          </a:p>
          <a:p>
            <a:pPr>
              <a:defRPr/>
            </a:pPr>
            <a:r>
              <a:rPr lang="cs-CZ" sz="2400" b="1" dirty="0">
                <a:solidFill>
                  <a:srgbClr val="0000CC"/>
                </a:solidFill>
              </a:rPr>
              <a:t>prostá kopie dokladu o oprávněnosti osoby zastupovat žadatele</a:t>
            </a:r>
            <a:r>
              <a:rPr lang="cs-CZ" sz="2400" dirty="0">
                <a:solidFill>
                  <a:srgbClr val="0000CC"/>
                </a:solidFill>
              </a:rPr>
              <a:t> (např. prostá kopie jmenovací listiny nebo zápisu či výpisu ze členské schůze atd.)</a:t>
            </a:r>
          </a:p>
          <a:p>
            <a:pPr marL="0" indent="0">
              <a:buFontTx/>
              <a:buNone/>
              <a:defRPr/>
            </a:pPr>
            <a:endParaRPr lang="cs-CZ" altLang="cs-CZ" sz="2400" dirty="0">
              <a:solidFill>
                <a:srgbClr val="0000CC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C482BD4-F4A0-BD1A-FB6C-CD38A85A6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36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Povinné přílohy</a:t>
            </a:r>
            <a:endParaRPr lang="cs-CZ" sz="3600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F1AB3285-26F2-2628-8D34-3E431A45AF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>
              <a:defRPr/>
            </a:pPr>
            <a:r>
              <a:rPr lang="cs-CZ" sz="2400" b="1" dirty="0">
                <a:solidFill>
                  <a:srgbClr val="0000CC"/>
                </a:solidFill>
              </a:rPr>
              <a:t>prostá kopie dokladu prokazujícího registraci k dani z přidané hodnoty</a:t>
            </a:r>
            <a:r>
              <a:rPr lang="cs-CZ" sz="2400" dirty="0">
                <a:solidFill>
                  <a:srgbClr val="0000CC"/>
                </a:solidFill>
              </a:rPr>
              <a:t> a skutečnost, zda žadatel má či nemá nárok na vrácení DPH v oblasti realizace projektu, je-li žadatel plátcem DPH.</a:t>
            </a:r>
          </a:p>
          <a:p>
            <a:pPr>
              <a:defRPr/>
            </a:pPr>
            <a:r>
              <a:rPr lang="cs-CZ" sz="2400" b="1" dirty="0">
                <a:solidFill>
                  <a:srgbClr val="0000CC"/>
                </a:solidFill>
              </a:rPr>
              <a:t>Čestné prohlášení o nezměněné identifikaci žadatele dle odst. 8.4 body 1 – 5</a:t>
            </a:r>
            <a:r>
              <a:rPr lang="cs-CZ" sz="2400" dirty="0">
                <a:solidFill>
                  <a:srgbClr val="0000CC"/>
                </a:solidFill>
              </a:rPr>
              <a:t> </a:t>
            </a:r>
          </a:p>
          <a:p>
            <a:pPr>
              <a:defRPr/>
            </a:pPr>
            <a:r>
              <a:rPr lang="cs-CZ" sz="2400" b="1" dirty="0">
                <a:solidFill>
                  <a:srgbClr val="0000CC"/>
                </a:solidFill>
              </a:rPr>
              <a:t>přehled poskytnutých dotací</a:t>
            </a:r>
            <a:r>
              <a:rPr lang="cs-CZ" sz="2400" dirty="0">
                <a:solidFill>
                  <a:srgbClr val="0000CC"/>
                </a:solidFill>
              </a:rPr>
              <a:t> – viz Příloha č. 2 žádosti.</a:t>
            </a:r>
          </a:p>
          <a:p>
            <a:pPr>
              <a:defRPr/>
            </a:pPr>
            <a:r>
              <a:rPr lang="cs-CZ" sz="2400" b="1" dirty="0">
                <a:solidFill>
                  <a:srgbClr val="0000CC"/>
                </a:solidFill>
              </a:rPr>
              <a:t>čestné prohlášení žadatele o podporu v režimu de </a:t>
            </a:r>
            <a:r>
              <a:rPr lang="cs-CZ" sz="2400" b="1" dirty="0" err="1">
                <a:solidFill>
                  <a:srgbClr val="0000CC"/>
                </a:solidFill>
              </a:rPr>
              <a:t>minimis</a:t>
            </a:r>
            <a:r>
              <a:rPr lang="cs-CZ" sz="2400" dirty="0">
                <a:solidFill>
                  <a:srgbClr val="0000CC"/>
                </a:solidFill>
              </a:rPr>
              <a:t>, (tam, kde se jedná o veřejnou podporu) – viz Příloha č. 3 žádosti.</a:t>
            </a:r>
          </a:p>
          <a:p>
            <a:pPr marL="0" indent="0">
              <a:buFontTx/>
              <a:buNone/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A232862-3593-0880-D5B6-D94313498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36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Povinné přílohy</a:t>
            </a:r>
            <a:endParaRPr lang="cs-CZ" sz="3600" dirty="0"/>
          </a:p>
        </p:txBody>
      </p:sp>
      <p:sp>
        <p:nvSpPr>
          <p:cNvPr id="21507" name="Zástupný symbol pro obsah 2">
            <a:extLst>
              <a:ext uri="{FF2B5EF4-FFF2-40B4-BE49-F238E27FC236}">
                <a16:creationId xmlns:a16="http://schemas.microsoft.com/office/drawing/2014/main" id="{E19CA0A3-464E-8EA6-14AF-8C676E44E07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417638"/>
            <a:ext cx="8229600" cy="5440362"/>
          </a:xfrm>
        </p:spPr>
        <p:txBody>
          <a:bodyPr/>
          <a:lstStyle/>
          <a:p>
            <a:pPr algn="just"/>
            <a:r>
              <a:rPr lang="cs-CZ" altLang="cs-CZ" sz="2400" b="1">
                <a:solidFill>
                  <a:srgbClr val="0000CC"/>
                </a:solidFill>
              </a:rPr>
              <a:t>čestné prohlášení žadatele – právnické osoby</a:t>
            </a:r>
            <a:r>
              <a:rPr lang="cs-CZ" altLang="cs-CZ" sz="2400">
                <a:solidFill>
                  <a:srgbClr val="0000CC"/>
                </a:solidFill>
              </a:rPr>
              <a:t> - čestné prohlášení žadatele – právnické osoby – viz Příloha č. 4 žádosti, jehož součástí musí být dle textu přílohy </a:t>
            </a:r>
            <a:r>
              <a:rPr lang="cs-CZ" altLang="cs-CZ" sz="2400" b="1" u="sng">
                <a:solidFill>
                  <a:srgbClr val="0000CC"/>
                </a:solidFill>
              </a:rPr>
              <a:t>úplný výpis údajů z evidence skutečných majitelů </a:t>
            </a:r>
            <a:r>
              <a:rPr lang="cs-CZ" altLang="cs-CZ" sz="2400">
                <a:solidFill>
                  <a:srgbClr val="0000CC"/>
                </a:solidFill>
              </a:rPr>
              <a:t>dle zákona č. 37/2021 Sb., o evidenci skutečných majitelů; </a:t>
            </a:r>
            <a:r>
              <a:rPr lang="cs-CZ" altLang="cs-CZ" sz="2400" b="1" u="sng">
                <a:solidFill>
                  <a:srgbClr val="0000CC"/>
                </a:solidFill>
              </a:rPr>
              <a:t>v žádosti o dotaci je nutné zatrhnou volbu, že žadatel tuto povinnost má (nejčastější chyba)!</a:t>
            </a:r>
            <a:endParaRPr lang="cs-CZ" altLang="cs-CZ" sz="2400">
              <a:solidFill>
                <a:srgbClr val="0000CC"/>
              </a:solidFill>
            </a:endParaRPr>
          </a:p>
          <a:p>
            <a:pPr algn="just"/>
            <a:r>
              <a:rPr lang="cs-CZ" altLang="cs-CZ" sz="2400" b="1">
                <a:solidFill>
                  <a:srgbClr val="0000CC"/>
                </a:solidFill>
              </a:rPr>
              <a:t>čestné prohlášení žadatele o struktuře členské základny spolku nebo organizace</a:t>
            </a:r>
            <a:r>
              <a:rPr lang="cs-CZ" altLang="cs-CZ" sz="2400">
                <a:solidFill>
                  <a:srgbClr val="0000CC"/>
                </a:solidFill>
              </a:rPr>
              <a:t> – viz Příloha č. 5 žádosti.</a:t>
            </a:r>
          </a:p>
          <a:p>
            <a:r>
              <a:rPr lang="cs-CZ" altLang="cs-CZ" sz="2400">
                <a:solidFill>
                  <a:srgbClr val="0000CC"/>
                </a:solidFill>
              </a:rPr>
              <a:t>doplňující informace - </a:t>
            </a:r>
            <a:r>
              <a:rPr lang="cs-CZ" altLang="cs-CZ" sz="2400" b="1">
                <a:solidFill>
                  <a:srgbClr val="0000CC"/>
                </a:solidFill>
              </a:rPr>
              <a:t>Čestné prohlášení o délce registrace zařízení ve veřejném rejstříku</a:t>
            </a:r>
            <a:r>
              <a:rPr lang="cs-CZ" altLang="cs-CZ" sz="2400">
                <a:solidFill>
                  <a:srgbClr val="0000CC"/>
                </a:solidFill>
              </a:rPr>
              <a:t>) – viz Příloha č. 7 žádosti.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0D2BFC2-0DF0-EE73-9F67-5B8AA5646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algn="l">
              <a:defRPr/>
            </a:pPr>
            <a:br>
              <a:rPr lang="cs-CZ" sz="3200" dirty="0"/>
            </a:br>
            <a:r>
              <a:rPr lang="cs-CZ" sz="3200" dirty="0"/>
              <a:t>     </a:t>
            </a:r>
            <a:r>
              <a:rPr lang="cs-CZ" sz="32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cs-CZ" sz="32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2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Hodnocení žádosti DP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D690FB38-241A-3862-4581-0D71686F3C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502920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cs-CZ" sz="2400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Hodnocení žádosti:</a:t>
            </a:r>
          </a:p>
          <a:p>
            <a:pPr marL="0" indent="0">
              <a:buFontTx/>
              <a:buNone/>
              <a:defRPr/>
            </a:pPr>
            <a:endParaRPr lang="cs-CZ" sz="1400" dirty="0">
              <a:solidFill>
                <a:srgbClr val="0000CC"/>
              </a:solidFill>
            </a:endParaRPr>
          </a:p>
          <a:p>
            <a:pPr algn="just">
              <a:defRPr/>
            </a:pPr>
            <a:r>
              <a:rPr lang="cs-CZ" sz="2400" dirty="0">
                <a:solidFill>
                  <a:srgbClr val="0000CC"/>
                </a:solidFill>
              </a:rPr>
              <a:t>Počet bodů dosažených v rámci kritéria „A“ (administrátor - hodnotí se automaticky dle přidělených bodů).</a:t>
            </a:r>
          </a:p>
          <a:p>
            <a:pPr algn="just">
              <a:defRPr/>
            </a:pPr>
            <a:r>
              <a:rPr lang="cs-CZ" sz="2400" dirty="0">
                <a:solidFill>
                  <a:srgbClr val="0000CC"/>
                </a:solidFill>
              </a:rPr>
              <a:t>Počet bodů dosažených v rámci kritéria „B“ (hodnotí dle zadaných kritérií Výbor pro výchovu vzdělávání a zaměstnanost Zastupitelstva OK – dále jen VVVZ).</a:t>
            </a:r>
          </a:p>
          <a:p>
            <a:pPr algn="just">
              <a:defRPr/>
            </a:pPr>
            <a:r>
              <a:rPr lang="cs-CZ" sz="2400" dirty="0">
                <a:solidFill>
                  <a:srgbClr val="0000CC"/>
                </a:solidFill>
              </a:rPr>
              <a:t>Počet bodů „C“ (formálně administrátor ve spolupráci s návrhem VVVZ - schvaluje Rada Olomouckého kraje).</a:t>
            </a:r>
          </a:p>
          <a:p>
            <a:pPr algn="just">
              <a:defRPr/>
            </a:pPr>
            <a:r>
              <a:rPr lang="cs-CZ" sz="2400" u="sng" dirty="0">
                <a:solidFill>
                  <a:srgbClr val="0000CC"/>
                </a:solidFill>
              </a:rPr>
              <a:t>Počet dosažených bodů pak rozhodne v závislosti na počtu žadatelů a celkové finanční alokaci o výši dotace.</a:t>
            </a:r>
          </a:p>
          <a:p>
            <a:pPr algn="just">
              <a:defRPr/>
            </a:pPr>
            <a:r>
              <a:rPr lang="cs-CZ" sz="2400" dirty="0">
                <a:solidFill>
                  <a:srgbClr val="0000CC"/>
                </a:solidFill>
              </a:rPr>
              <a:t>Administrátor tedy nemá na výši dotace žádný vliv.</a:t>
            </a:r>
          </a:p>
          <a:p>
            <a:pPr>
              <a:defRPr/>
            </a:pPr>
            <a:endParaRPr lang="cs-CZ" sz="2400" dirty="0">
              <a:solidFill>
                <a:srgbClr val="0000CC"/>
              </a:solidFill>
            </a:endParaRPr>
          </a:p>
          <a:p>
            <a:pPr>
              <a:defRPr/>
            </a:pPr>
            <a:endParaRPr lang="cs-CZ" sz="2400" dirty="0">
              <a:solidFill>
                <a:srgbClr val="0000CC"/>
              </a:solidFill>
            </a:endParaRPr>
          </a:p>
          <a:p>
            <a:pPr>
              <a:defRPr/>
            </a:pPr>
            <a:endParaRPr lang="cs-CZ" sz="2400" dirty="0">
              <a:solidFill>
                <a:srgbClr val="0000CC"/>
              </a:solidFill>
            </a:endParaRPr>
          </a:p>
          <a:p>
            <a:pPr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EE0229C-A448-EA4A-935E-00C41564A9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/>
          <a:lstStyle/>
          <a:p>
            <a:pPr>
              <a:defRPr/>
            </a:pPr>
            <a:r>
              <a:rPr lang="cs-CZ" altLang="cs-CZ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</a:t>
            </a:r>
            <a:r>
              <a:rPr lang="cs-CZ" altLang="cs-CZ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Vyúčtování dotace </a:t>
            </a:r>
            <a:r>
              <a:rPr lang="cs-CZ" sz="3200" dirty="0"/>
              <a:t>              </a:t>
            </a:r>
          </a:p>
        </p:txBody>
      </p:sp>
      <p:sp>
        <p:nvSpPr>
          <p:cNvPr id="4099" name="Zástupný symbol pro obsah 2">
            <a:extLst>
              <a:ext uri="{FF2B5EF4-FFF2-40B4-BE49-F238E27FC236}">
                <a16:creationId xmlns:a16="http://schemas.microsoft.com/office/drawing/2014/main" id="{B2D8C3E4-A8D9-4089-EDA5-2F9CAE9906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71600"/>
            <a:ext cx="8382000" cy="5257800"/>
          </a:xfrm>
        </p:spPr>
        <p:txBody>
          <a:bodyPr/>
          <a:lstStyle/>
          <a:p>
            <a:pPr marL="0" indent="0" algn="ctr">
              <a:buFontTx/>
              <a:buNone/>
              <a:defRPr/>
            </a:pPr>
            <a:r>
              <a:rPr lang="cs-CZ" altLang="cs-CZ" sz="3600" u="sng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Vyúčtování dotace</a:t>
            </a:r>
            <a:endParaRPr lang="cs-CZ" altLang="cs-CZ" sz="2800" dirty="0">
              <a:solidFill>
                <a:srgbClr val="0033CC"/>
              </a:solidFill>
            </a:endParaRPr>
          </a:p>
          <a:p>
            <a:pPr algn="just">
              <a:defRPr/>
            </a:pPr>
            <a:r>
              <a:rPr lang="cs-CZ" altLang="cs-CZ" sz="2800" dirty="0">
                <a:solidFill>
                  <a:srgbClr val="0033CC"/>
                </a:solidFill>
              </a:rPr>
              <a:t>Povinnosti příjemce dotace nebo příspěvku jsou stanoveny uzavřenou </a:t>
            </a:r>
            <a:r>
              <a:rPr lang="cs-CZ" altLang="cs-CZ" sz="2800" b="1" dirty="0">
                <a:solidFill>
                  <a:srgbClr val="0033CC"/>
                </a:solidFill>
              </a:rPr>
              <a:t>smlouvou.</a:t>
            </a:r>
          </a:p>
          <a:p>
            <a:pPr algn="just">
              <a:defRPr/>
            </a:pPr>
            <a:endParaRPr lang="cs-CZ" altLang="cs-CZ" sz="800" b="1" dirty="0">
              <a:solidFill>
                <a:srgbClr val="0033CC"/>
              </a:solidFill>
            </a:endParaRPr>
          </a:p>
          <a:p>
            <a:pPr algn="just">
              <a:defRPr/>
            </a:pPr>
            <a:r>
              <a:rPr lang="cs-CZ" altLang="cs-CZ" sz="2800" dirty="0">
                <a:solidFill>
                  <a:srgbClr val="0033CC"/>
                </a:solidFill>
              </a:rPr>
              <a:t>Vyúčtování probíhá v online systému RAP stejně jako podávání žádostí o dotace. Následně musí být vyúčtování doručeno na Olomoucký kraj, a to výhradně datovou schránkou.</a:t>
            </a:r>
          </a:p>
          <a:p>
            <a:pPr algn="just">
              <a:defRPr/>
            </a:pPr>
            <a:endParaRPr lang="cs-CZ" altLang="cs-CZ" sz="800" dirty="0">
              <a:solidFill>
                <a:srgbClr val="0033CC"/>
              </a:solidFill>
            </a:endParaRPr>
          </a:p>
          <a:p>
            <a:pPr algn="just">
              <a:defRPr/>
            </a:pPr>
            <a:r>
              <a:rPr lang="cs-CZ" altLang="cs-CZ" sz="2800" b="1" dirty="0">
                <a:solidFill>
                  <a:srgbClr val="0033CC"/>
                </a:solidFill>
              </a:rPr>
              <a:t>Předkládá se pouze tabulka vyúčtování a závěrečná zpráva (tedy nikoliv všechny účetní doklady – ty jsou třeba při následné kontrole).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5692004-862B-778B-8FF3-B24D6D43E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250" y="0"/>
            <a:ext cx="8229600" cy="1265238"/>
          </a:xfrm>
        </p:spPr>
        <p:txBody>
          <a:bodyPr/>
          <a:lstStyle/>
          <a:p>
            <a:pPr>
              <a:defRPr/>
            </a:pPr>
            <a:r>
              <a:rPr lang="cs-CZ" altLang="cs-CZ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  <a:r>
              <a:rPr lang="cs-CZ" altLang="cs-CZ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Vyúčtování – přílohy: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0AA6CD9-9303-57AE-07F5-CEC539C48B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6250" y="1447800"/>
            <a:ext cx="8229600" cy="5181600"/>
          </a:xfrm>
        </p:spPr>
        <p:txBody>
          <a:bodyPr/>
          <a:lstStyle/>
          <a:p>
            <a:pPr marL="0" indent="0" algn="just">
              <a:buFontTx/>
              <a:buNone/>
              <a:defRPr/>
            </a:pPr>
            <a:r>
              <a:rPr lang="cs-CZ" sz="2400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Závěrečná zpráva:</a:t>
            </a:r>
          </a:p>
          <a:p>
            <a:pPr marL="0" indent="0" algn="just">
              <a:buFontTx/>
              <a:buNone/>
              <a:defRPr/>
            </a:pPr>
            <a:endParaRPr lang="cs-CZ" sz="2400" b="1" u="sng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just">
              <a:buFontTx/>
              <a:buAutoNum type="alphaLcParenR"/>
              <a:defRPr/>
            </a:pPr>
            <a:r>
              <a:rPr lang="cs-CZ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označení příjemce, </a:t>
            </a:r>
          </a:p>
          <a:p>
            <a:pPr marL="457200" indent="-457200" algn="just">
              <a:buFontTx/>
              <a:buAutoNum type="alphaLcParenR"/>
              <a:defRPr/>
            </a:pPr>
            <a:r>
              <a:rPr lang="cs-CZ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datum konání akce, </a:t>
            </a:r>
          </a:p>
          <a:p>
            <a:pPr marL="457200" indent="-457200" algn="just">
              <a:buFontTx/>
              <a:buAutoNum type="alphaLcParenR"/>
              <a:defRPr/>
            </a:pPr>
            <a:r>
              <a:rPr lang="cs-CZ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stručné zhodnocení poskytovatelem podporované akce a její význam pro Olomoucký kraj,</a:t>
            </a:r>
          </a:p>
          <a:p>
            <a:pPr marL="457200" indent="-457200" algn="just">
              <a:buFontTx/>
              <a:buAutoNum type="alphaLcParenR" startAt="4"/>
              <a:defRPr/>
            </a:pPr>
            <a:r>
              <a:rPr lang="cs-CZ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počet účastníků.</a:t>
            </a:r>
          </a:p>
          <a:p>
            <a:pPr marL="457200" indent="-457200" algn="just">
              <a:buFontTx/>
              <a:buAutoNum type="alphaLcParenR" startAt="4"/>
              <a:defRPr/>
            </a:pPr>
            <a:r>
              <a:rPr lang="cs-CZ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fotodokumentace</a:t>
            </a:r>
          </a:p>
          <a:p>
            <a:pPr marL="457200" indent="-457200" algn="just">
              <a:buFontTx/>
              <a:buAutoNum type="alphaLcParenR" startAt="4"/>
              <a:defRPr/>
            </a:pPr>
            <a:endParaRPr lang="cs-CZ" sz="24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FontTx/>
              <a:buNone/>
              <a:defRPr/>
            </a:pPr>
            <a:r>
              <a:rPr lang="cs-CZ" sz="2800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POZOR - termíny vyúčtování dle smlouvy či informace o poskytnutí příspěvku jsou striktní a jejich opomenutí vede k sankcím!!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EC1BEA-D86C-4F44-488C-B659E7CE1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32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Administrátor DP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AD0632C-5AD5-6D6C-A08B-C3E4DEFCEA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/>
          <a:lstStyle/>
          <a:p>
            <a:pPr marL="0" indent="0" algn="ctr">
              <a:buFontTx/>
              <a:buNone/>
              <a:defRPr/>
            </a:pPr>
            <a:r>
              <a:rPr lang="cs-CZ" altLang="cs-CZ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Administrátor DP:</a:t>
            </a:r>
          </a:p>
          <a:p>
            <a:pPr marL="0" indent="0" algn="ctr">
              <a:buFontTx/>
              <a:buNone/>
              <a:defRPr/>
            </a:pPr>
            <a:endParaRPr lang="cs-CZ" altLang="cs-CZ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FontTx/>
              <a:buNone/>
              <a:defRPr/>
            </a:pPr>
            <a:r>
              <a:rPr lang="cs-CZ" altLang="cs-CZ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PhDr. Ladislav Spurný</a:t>
            </a:r>
          </a:p>
          <a:p>
            <a:pPr marL="0" indent="0" algn="ctr">
              <a:buFontTx/>
              <a:buNone/>
              <a:defRPr/>
            </a:pPr>
            <a:r>
              <a:rPr lang="cs-CZ" altLang="cs-CZ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Odbor školství a mládeže </a:t>
            </a:r>
          </a:p>
          <a:p>
            <a:pPr marL="0" indent="0" algn="ctr">
              <a:buFontTx/>
              <a:buNone/>
              <a:defRPr/>
            </a:pPr>
            <a:r>
              <a:rPr lang="cs-CZ" altLang="cs-CZ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Krajského úřadu Olomouckého kraje</a:t>
            </a:r>
          </a:p>
          <a:p>
            <a:pPr marL="0" indent="0" algn="ctr">
              <a:buFontTx/>
              <a:buNone/>
              <a:defRPr/>
            </a:pPr>
            <a:r>
              <a:rPr lang="cs-CZ" altLang="cs-CZ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oddělení vzdělávacích programů a dotací</a:t>
            </a:r>
          </a:p>
          <a:p>
            <a:pPr marL="0" indent="0" algn="ctr">
              <a:buFontTx/>
              <a:buNone/>
              <a:defRPr/>
            </a:pPr>
            <a:r>
              <a:rPr lang="cs-CZ" altLang="cs-CZ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Tel.: 585 508 545</a:t>
            </a:r>
          </a:p>
          <a:p>
            <a:pPr marL="0" indent="0" algn="ctr">
              <a:buFontTx/>
              <a:buNone/>
              <a:defRPr/>
            </a:pPr>
            <a:r>
              <a:rPr lang="cs-CZ" altLang="cs-CZ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E-mail: </a:t>
            </a:r>
            <a:r>
              <a:rPr lang="cs-CZ" altLang="cs-CZ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l.spurny@olkraj.cz</a:t>
            </a:r>
            <a:r>
              <a:rPr lang="cs-CZ" altLang="cs-CZ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1319</TotalTime>
  <Words>1848</Words>
  <Application>Microsoft Office PowerPoint</Application>
  <PresentationFormat>Předvádění na obrazovce (4:3)</PresentationFormat>
  <Paragraphs>160</Paragraphs>
  <Slides>22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8" baseType="lpstr">
      <vt:lpstr>Arial</vt:lpstr>
      <vt:lpstr>Calibri</vt:lpstr>
      <vt:lpstr>Times New Roman</vt:lpstr>
      <vt:lpstr>Wingdings</vt:lpstr>
      <vt:lpstr>Symbol</vt:lpstr>
      <vt:lpstr>Výchozí návrh</vt:lpstr>
      <vt:lpstr>04_06_Dotační program (dále jen DP) na podporu aktivit a projektů primární prevence v Olomouckém kraji v roce 2026</vt:lpstr>
      <vt:lpstr>                Vyhlášení DP</vt:lpstr>
      <vt:lpstr>                        Cíl DP</vt:lpstr>
      <vt:lpstr>                                     Obecný účel DP</vt:lpstr>
      <vt:lpstr>                              Důvod vyhlášení DP</vt:lpstr>
      <vt:lpstr>                             Oprávnění žadatelé </vt:lpstr>
      <vt:lpstr>                            Neoprávnění žadatelé</vt:lpstr>
      <vt:lpstr>                            Neoprávnění žadatelé</vt:lpstr>
      <vt:lpstr>                                       Finance DP</vt:lpstr>
      <vt:lpstr>                                Platební podmínky</vt:lpstr>
      <vt:lpstr>                                         Platební podmínky</vt:lpstr>
      <vt:lpstr>                                         Platební podmínky</vt:lpstr>
      <vt:lpstr>                                         Platební podmínky</vt:lpstr>
      <vt:lpstr>                                         Platební podmínky</vt:lpstr>
      <vt:lpstr>                                    Podání žádosti</vt:lpstr>
      <vt:lpstr>                                     Povinné přílohy</vt:lpstr>
      <vt:lpstr>                                      Povinné přílohy</vt:lpstr>
      <vt:lpstr>                                      Povinné přílohy</vt:lpstr>
      <vt:lpstr>                                           Hodnocení žádosti DP </vt:lpstr>
      <vt:lpstr>                                  Vyúčtování dotace               </vt:lpstr>
      <vt:lpstr>           Vyúčtování – přílohy:</vt:lpstr>
      <vt:lpstr>                                         Administrátor DP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Jana</dc:creator>
  <cp:lastModifiedBy>Spurný Ladislav</cp:lastModifiedBy>
  <cp:revision>161</cp:revision>
  <cp:lastPrinted>2014-03-12T12:45:01Z</cp:lastPrinted>
  <dcterms:created xsi:type="dcterms:W3CDTF">2008-01-15T11:19:01Z</dcterms:created>
  <dcterms:modified xsi:type="dcterms:W3CDTF">2026-01-06T08:08:02Z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PSDescription">
    <vt:lpwstr>Šablona prezentace s logem - Č</vt:lpwstr>
  </property>
  <property fmtid="{D5CDD505-2E9C-101B-9397-08002B2CF9AE}" pid="3" name="Status">
    <vt:lpwstr/>
  </property>
</Properties>
</file>