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45"/>
  </p:notesMasterIdLst>
  <p:sldIdLst>
    <p:sldId id="291" r:id="rId2"/>
    <p:sldId id="297" r:id="rId3"/>
    <p:sldId id="319" r:id="rId4"/>
    <p:sldId id="299" r:id="rId5"/>
    <p:sldId id="302" r:id="rId6"/>
    <p:sldId id="355" r:id="rId7"/>
    <p:sldId id="337" r:id="rId8"/>
    <p:sldId id="304" r:id="rId9"/>
    <p:sldId id="334" r:id="rId10"/>
    <p:sldId id="305" r:id="rId11"/>
    <p:sldId id="356" r:id="rId12"/>
    <p:sldId id="341" r:id="rId13"/>
    <p:sldId id="351" r:id="rId14"/>
    <p:sldId id="306" r:id="rId15"/>
    <p:sldId id="307" r:id="rId16"/>
    <p:sldId id="320" r:id="rId17"/>
    <p:sldId id="360" r:id="rId18"/>
    <p:sldId id="357" r:id="rId19"/>
    <p:sldId id="353" r:id="rId20"/>
    <p:sldId id="340" r:id="rId21"/>
    <p:sldId id="345" r:id="rId22"/>
    <p:sldId id="308" r:id="rId23"/>
    <p:sldId id="363" r:id="rId24"/>
    <p:sldId id="309" r:id="rId25"/>
    <p:sldId id="346" r:id="rId26"/>
    <p:sldId id="338" r:id="rId27"/>
    <p:sldId id="339" r:id="rId28"/>
    <p:sldId id="349" r:id="rId29"/>
    <p:sldId id="311" r:id="rId30"/>
    <p:sldId id="312" r:id="rId31"/>
    <p:sldId id="313" r:id="rId32"/>
    <p:sldId id="352" r:id="rId33"/>
    <p:sldId id="314" r:id="rId34"/>
    <p:sldId id="315" r:id="rId35"/>
    <p:sldId id="354" r:id="rId36"/>
    <p:sldId id="321" r:id="rId37"/>
    <p:sldId id="362" r:id="rId38"/>
    <p:sldId id="332" r:id="rId39"/>
    <p:sldId id="336" r:id="rId40"/>
    <p:sldId id="350" r:id="rId41"/>
    <p:sldId id="358" r:id="rId42"/>
    <p:sldId id="326" r:id="rId43"/>
    <p:sldId id="327" r:id="rId4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262E"/>
    <a:srgbClr val="A1C05B"/>
    <a:srgbClr val="EABB47"/>
    <a:srgbClr val="00549F"/>
    <a:srgbClr val="578A4C"/>
    <a:srgbClr val="A5C659"/>
    <a:srgbClr val="6BB7EB"/>
    <a:srgbClr val="92D400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6327"/>
  </p:normalViewPr>
  <p:slideViewPr>
    <p:cSldViewPr snapToGrid="0" snapToObjects="1" showGuides="1">
      <p:cViewPr varScale="1">
        <p:scale>
          <a:sx n="111" d="100"/>
          <a:sy n="111" d="100"/>
        </p:scale>
        <p:origin x="594" y="96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06.01.2026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/>
              <a:t>10.12. 2025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sv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lkraj.cz/ekologicka-vychova-cl-393.html" TargetMode="External"/><Relationship Id="rId2" Type="http://schemas.openxmlformats.org/officeDocument/2006/relationships/hyperlink" Target="https://www.olkraj.cz/skolstvi-a-mladez-pro-skoly-a-skolska-zarizeni-vzdelavani-pro-udrzitelny-rozvoj/prezentace-a-materialy-z-konferenci-seminaru-a-setkani-koordinatoru-evvo-aj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sveskole.cz/cz" TargetMode="External"/><Relationship Id="rId5" Type="http://schemas.openxmlformats.org/officeDocument/2006/relationships/hyperlink" Target="https://globe-czech.cz/cz" TargetMode="External"/><Relationship Id="rId4" Type="http://schemas.openxmlformats.org/officeDocument/2006/relationships/hyperlink" Target="https://ekoskola.cz/cz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lkraj.cz/environmentalni-vyukove-programy-cl-4988.html" TargetMode="External"/><Relationship Id="rId7" Type="http://schemas.openxmlformats.org/officeDocument/2006/relationships/hyperlink" Target="https://www.olkraj.cz/environmentalni-vzdelavani-v-dokumentech-cl-405.html" TargetMode="External"/><Relationship Id="rId2" Type="http://schemas.openxmlformats.org/officeDocument/2006/relationships/hyperlink" Target="https://www.olkraj.cz/zelena-skola-olomouckeho-kraje-cl-5036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olkraj.cz/krajska-konference-evvo-cl-403.html" TargetMode="External"/><Relationship Id="rId5" Type="http://schemas.openxmlformats.org/officeDocument/2006/relationships/hyperlink" Target="https://www.olkraj.cz/prezentace-a-materialy-z-konferenci-seminaru-a-setkani-koordinatoru-evvo-aj-cl-1543.html" TargetMode="External"/><Relationship Id="rId4" Type="http://schemas.openxmlformats.org/officeDocument/2006/relationships/hyperlink" Target="https://www.olkraj.cz/metodicke-pomucky-publikace-a-pracovni-listy-cl-406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dotace-granty-prispevky-krajske-dotacni-programy-2026/04-03-program-na-podporu-environmentalniho-vzdelavani-vychovy-a-osvety-v-olomouckem-kraji-v-roce-2026-prijem-zadosti-05-01-14-01-2026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ostsignum.cz/casove_razitko_tsa.htm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lkraj.cz/dotace-granty-prispevky-krajske-dotacni-programy-2026/04-03-program-na-podporu-environmentalniho-vzdelavani-vychovy-a-osvety-v-olomouckem-kraji-v-roce-2026-prijem-zadosti-05-01-14-01-2026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mailto:m.krepelkovagazdikova@olkraj.cz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2915728"/>
            <a:ext cx="6751435" cy="2254697"/>
          </a:xfrm>
        </p:spPr>
        <p:txBody>
          <a:bodyPr anchor="b">
            <a:normAutofit fontScale="90000"/>
          </a:bodyPr>
          <a:lstStyle/>
          <a:p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 podpory environmentálního vzdělávání, výchovy a osvěty v Olomouckém kraji v roce 2026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600" dirty="0">
              <a:solidFill>
                <a:srgbClr val="002060"/>
              </a:solidFill>
              <a:latin typeface="Inter" panose="02000503000000020004" pitchFamily="2" charset="0"/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Seminář pro žadatele</a:t>
            </a:r>
          </a:p>
          <a:p>
            <a:pPr algn="r"/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10.12. 2025</a:t>
            </a: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7916" y="209725"/>
            <a:ext cx="9155883" cy="989901"/>
          </a:xfrm>
        </p:spPr>
        <p:txBody>
          <a:bodyPr anchor="t">
            <a:normAutofit/>
          </a:bodyPr>
          <a:lstStyle/>
          <a:p>
            <a:pPr algn="ctr"/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Časový harmonogram</a:t>
            </a: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626"/>
            <a:ext cx="10515599" cy="4626512"/>
          </a:xfrm>
        </p:spPr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sz="2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 ROK dne</a:t>
            </a:r>
            <a:r>
              <a:rPr lang="cs-CZ" altLang="cs-CZ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18. 11. 2025</a:t>
            </a:r>
          </a:p>
          <a:p>
            <a:pPr marL="0" indent="0">
              <a:buNone/>
              <a:defRPr/>
            </a:pPr>
            <a:endParaRPr lang="cs-CZ" altLang="cs-CZ" sz="2400" b="1" u="sng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2400" b="1" u="sng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Vyhlášení:</a:t>
            </a:r>
            <a:r>
              <a:rPr lang="cs-CZ" altLang="cs-CZ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2. 12. 2025 – 3. 3. 2026 zveřejněním na úřední desce </a:t>
            </a:r>
          </a:p>
          <a:p>
            <a:pPr marL="0" indent="0">
              <a:buNone/>
              <a:defRPr/>
            </a:pPr>
            <a:endParaRPr lang="cs-CZ" altLang="cs-CZ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Příjem žádostí: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5. 1. – 14. 1. 2026 do 12:00 hod.</a:t>
            </a:r>
          </a:p>
          <a:p>
            <a:pPr marL="0" indent="0">
              <a:buNone/>
              <a:defRPr/>
            </a:pP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Konzultace: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kdykoli po domluvě </a:t>
            </a:r>
          </a:p>
          <a:p>
            <a:pPr marL="0" indent="0">
              <a:buNone/>
              <a:defRPr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Vyhodnocení žádostí:  </a:t>
            </a:r>
            <a:r>
              <a:rPr 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ROK 9. 3. </a:t>
            </a:r>
            <a:r>
              <a:rPr lang="cs-CZ" altLang="cs-CZ" sz="2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2026</a:t>
            </a:r>
            <a:r>
              <a:rPr lang="cs-CZ" alt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23. 3. 2026</a:t>
            </a:r>
          </a:p>
          <a:p>
            <a:pPr marL="0" indent="0">
              <a:buNone/>
              <a:defRPr/>
            </a:pPr>
            <a:endParaRPr lang="cs-CZ" alt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cs-CZ" alt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Čísla stran odpovídají vzorové žádosti. V RAPU bude číslování jiné.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2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4598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4303" y="474453"/>
            <a:ext cx="7911860" cy="948905"/>
          </a:xfrm>
        </p:spPr>
        <p:txBody>
          <a:bodyPr anchor="t">
            <a:normAutofit fontScale="90000"/>
          </a:bodyPr>
          <a:lstStyle/>
          <a:p>
            <a: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  <a:t>Oprávněný žadatel</a:t>
            </a:r>
            <a:br>
              <a:rPr lang="cs-CZ" altLang="cs-CZ" sz="36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cs-CZ" sz="36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99072"/>
            <a:ext cx="10515600" cy="4627066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Žadatelem </a:t>
            </a:r>
            <a:r>
              <a:rPr lang="cs-CZ" alt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být:</a:t>
            </a: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 nebo školské zařízení zapsaná v rejstříku škol a školských zařízení bez ohledu na zřizovatele, jejíž sídlo se nachází v územním obvodu Olomouckého kraje,</a:t>
            </a:r>
          </a:p>
          <a:p>
            <a:pPr marL="0" indent="0" algn="just">
              <a:buNone/>
              <a:defRPr/>
            </a:pPr>
            <a:endParaRPr lang="cs-CZ" sz="1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1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certifikované středisko ekologické výchovy, které realizuje celoročně denní a pobytové programy v oblasti vzdělávání pro udržitelný rozvoj a jehož sídlo se nachází v územním obvodu Olomouckého kraje. </a:t>
            </a:r>
          </a:p>
          <a:p>
            <a:pPr algn="just">
              <a:defRPr/>
            </a:pPr>
            <a:endParaRPr lang="cs-CZ" sz="1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může podat </a:t>
            </a:r>
            <a:r>
              <a:rPr lang="cs-CZ" altLang="cs-CZ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jen jednu žádost (jeden projekt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dotačním řízení;</a:t>
            </a:r>
          </a:p>
          <a:p>
            <a:pPr marL="0" indent="0" algn="just"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neinvestičního</a:t>
            </a:r>
            <a:r>
              <a:rPr lang="cs-CZ" altLang="cs-CZ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charakteru a je </a:t>
            </a:r>
            <a:r>
              <a:rPr lang="cs-CZ" altLang="cs-CZ" sz="1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přísně účelová;</a:t>
            </a:r>
          </a:p>
          <a:p>
            <a:pPr marL="0" indent="0">
              <a:buNone/>
            </a:pPr>
            <a:endParaRPr 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3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5783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sp>
        <p:nvSpPr>
          <p:cNvPr id="18" name="Nadpis 17">
            <a:extLst>
              <a:ext uri="{FF2B5EF4-FFF2-40B4-BE49-F238E27FC236}">
                <a16:creationId xmlns:a16="http://schemas.microsoft.com/office/drawing/2014/main" id="{85D1CE5D-F808-2E45-8B02-BFE390F67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2757"/>
            <a:ext cx="10515600" cy="640080"/>
          </a:xfrm>
        </p:spPr>
        <p:txBody>
          <a:bodyPr anchor="t"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</a:rPr>
              <a:t>                                  Výše podpory</a:t>
            </a:r>
          </a:p>
        </p:txBody>
      </p:sp>
      <p:sp>
        <p:nvSpPr>
          <p:cNvPr id="19" name="Zástupný obsah 18">
            <a:extLst>
              <a:ext uri="{FF2B5EF4-FFF2-40B4-BE49-F238E27FC236}">
                <a16:creationId xmlns:a16="http://schemas.microsoft.com/office/drawing/2014/main" id="{EAB38407-8379-8D4F-A618-E210078435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55552"/>
            <a:ext cx="10515600" cy="5194362"/>
          </a:xfrm>
        </p:spPr>
        <p:txBody>
          <a:bodyPr>
            <a:normAutofit fontScale="92500" lnSpcReduction="20000"/>
          </a:bodyPr>
          <a:lstStyle/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Minimální výše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10 000 Kč (škola a školské zařízení).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žadatelů, kteří realizují celoročně jednodenní a vícedenní pobytové programy zaměřené na environmentální vzdělávání, výchovu a osvětu a vzdělávání pro udržitelný rozvoj a další vzdělávání pedagogických pracovníků, minimální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 algn="just"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Maximální výše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dotace na jednu akci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30 000 Kč (škola a školské zařízení).</a:t>
            </a:r>
          </a:p>
          <a:p>
            <a:pPr marL="457200" lvl="1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 žadatelů, žadatelů, kteří realizují celoročně jednodenní a vícedenní pobytové programy zaměřené na environmentální vzdělávání, výchovu a osvětu a vzdělávání pro udržitelný rozvoj a další vzdělávání pedagogických pracovníků, maximální výše dotace na činnost činí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800 000 Kč.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ve výši 30 000 Kč nebo do výše 30 000 Kč, není vyžadována spoluúčast.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None/>
              <a:defRPr/>
            </a:pP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 případě, že bude poskytnuta dotace nad 30 000 Kč, minimální podíl spoluúčasti žadatele z vlastních a jiných zdrojů vychází z celkových předpokládaných uznatelných výdajů činnosti uvedených v žádosti žadatele, a 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činí 20 % celkových předpokládaných uznatelných výdajů činnosti. </a:t>
            </a:r>
          </a:p>
          <a:p>
            <a:pPr marL="457200" lvl="1" indent="0" algn="just"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lvl="1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1800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572CA83-9EC6-EB4A-813A-E75B719E7D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85F70A4-510F-F04C-8853-B2F3778251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9083"/>
            <a:ext cx="4114800" cy="262392"/>
          </a:xfrm>
        </p:spPr>
        <p:txBody>
          <a:bodyPr/>
          <a:lstStyle/>
          <a:p>
            <a:r>
              <a:rPr lang="pl-PL" alt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>
              <a:solidFill>
                <a:schemeClr val="tx2"/>
              </a:solidFill>
              <a:latin typeface="Inter" panose="02000503000000020004" pitchFamily="2" charset="0"/>
              <a:ea typeface="Inter" panose="02000503000000020004" pitchFamily="2" charset="0"/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F97B5B9-D8B0-F645-A37F-C2085B5EC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>
                <a:solidFill>
                  <a:schemeClr val="tx2"/>
                </a:solidFill>
              </a:rPr>
              <a:t>4</a:t>
            </a:fld>
            <a:endParaRPr lang="cs-CZ" dirty="0">
              <a:solidFill>
                <a:schemeClr val="tx2"/>
              </a:solidFill>
            </a:endParaRPr>
          </a:p>
        </p:txBody>
      </p: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2003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64276" y="519545"/>
            <a:ext cx="10389524" cy="583680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cs-CZ" sz="2900" dirty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  <a:p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projektových dnů realizace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osvětových akcí </a:t>
            </a:r>
            <a:r>
              <a:rPr lang="cs-CZ" sz="35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(např. Den Země, Den Stromů, Den Parků) </a:t>
            </a:r>
            <a:r>
              <a:rPr lang="cs-CZ" sz="35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a programů     </a:t>
            </a:r>
            <a:r>
              <a:rPr lang="cs-CZ" sz="35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klimatického nebo globálního rozvojového vzdělávání,</a:t>
            </a:r>
          </a:p>
          <a:p>
            <a:r>
              <a:rPr lang="cs-CZ" sz="3500" b="1" dirty="0">
                <a:solidFill>
                  <a:srgbClr val="FF0000"/>
                </a:solidFill>
              </a:rPr>
              <a:t>projektových dnů, cílených na udržitelnou módu, kosmetiku, eko drogerii a tvoření z odpadového a přírodního materiálu, </a:t>
            </a:r>
          </a:p>
          <a:p>
            <a:r>
              <a:rPr lang="cs-CZ" sz="35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exkurzí </a:t>
            </a:r>
            <a:r>
              <a:rPr lang="cs-CZ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(naučných, terénních, badatelských ve spolupráci se SEV, ekocentry, Českým svazem ochránců přírody a jinými organizacemi )</a:t>
            </a:r>
          </a:p>
          <a:p>
            <a:r>
              <a:rPr lang="cs-CZ" sz="35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úhrada specializačního studia pro koordinátory EVVO v maximální výši 80% kurzovného = 14 400 Kč</a:t>
            </a:r>
            <a:r>
              <a:rPr lang="cs-CZ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(studium,   včetně exkurzí, pomůcky, ubytování) – v roce 2026 zaplatí účastník celkovou částku za kurz, kdy uznatelný výdaj bude pouze studium a exkurze, ubytování a pomůcky </a:t>
            </a:r>
            <a:r>
              <a:rPr lang="cs-CZ" sz="3500" b="1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(nikoli cestové a stravné)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, 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  <a:hlinkClick r:id="rId3"/>
              </a:rPr>
              <a:t>PŘIHLÁŠKA 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Doporučuji projekt koncipovat i na jiné aktivity v případě, že by se kurz neotevřel, aby nedošlo k vrácení dotace.</a:t>
            </a:r>
            <a:endParaRPr lang="cs-CZ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EKOŠKOLA, dotace pouze na 9-12 2026 -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2900" u="sng" dirty="0">
                <a:hlinkClick r:id="rId4"/>
              </a:rPr>
              <a:t>https://ekoskola.cz/</a:t>
            </a:r>
            <a:r>
              <a:rPr lang="cs-CZ" sz="2900" u="sng" dirty="0" err="1">
                <a:hlinkClick r:id="rId4"/>
              </a:rPr>
              <a:t>cz</a:t>
            </a:r>
            <a:r>
              <a:rPr lang="cs-CZ" sz="2900" u="sng" dirty="0"/>
              <a:t>,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GLOBE dotace pouze na 9-12 2026 - </a:t>
            </a:r>
            <a:r>
              <a:rPr lang="cs-CZ" sz="2900" u="sng" dirty="0">
                <a:hlinkClick r:id="rId5"/>
              </a:rPr>
              <a:t>https://globe-czech.cz/cz</a:t>
            </a:r>
            <a:r>
              <a:rPr lang="cs-CZ" sz="2900" dirty="0"/>
              <a:t> 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ročního poplatku programu LES VE ŠKOLE dotace pouze na 9-12 2026 -</a:t>
            </a:r>
            <a:r>
              <a:rPr lang="cs-CZ" sz="2900" u="sng" dirty="0">
                <a:hlinkClick r:id="rId6"/>
              </a:rPr>
              <a:t>https://lesveskole.cz/</a:t>
            </a:r>
            <a:r>
              <a:rPr lang="cs-CZ" sz="2900" u="sng" dirty="0" err="1">
                <a:hlinkClick r:id="rId6"/>
              </a:rPr>
              <a:t>cz</a:t>
            </a:r>
            <a:r>
              <a:rPr lang="cs-CZ" sz="2900" u="sng" dirty="0"/>
              <a:t> </a:t>
            </a:r>
          </a:p>
          <a:p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metodická podpora při vedení odborných prací žáků středních průmyslových škol v soutěži ENERSOL, kategorii </a:t>
            </a:r>
            <a:r>
              <a:rPr lang="cs-CZ" sz="35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Enersol</a:t>
            </a:r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praxe,</a:t>
            </a:r>
          </a:p>
          <a:p>
            <a:r>
              <a:rPr lang="cs-CZ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organizace Národního kola ekologické olympiády,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tvorba výukového programu pro děti mateřské školy, žáky základní nebo střední školy,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výukových programů pro mateřské, základní a střední školy; 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vytvoření obsahu a organizaci zážitkové  soutěže s tematikou EVVO pro děti a žáky;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zpracování on-line environmentálních materiálů s ekovýchovnou tematikou (výukové a vzdělávací materiály, periodika, publikace);</a:t>
            </a:r>
          </a:p>
          <a:p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vybavení a úprava přírodní učebny EVVO a/nebo zahrady,</a:t>
            </a:r>
            <a:endParaRPr lang="cs-CZ" sz="2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  <a:p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!!!realizace společných projektových aktivit škol a spolupráce s veřejností</a:t>
            </a:r>
            <a:r>
              <a:rPr lang="cs-CZ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– partnerství o spolupráci!!! – </a:t>
            </a:r>
            <a:r>
              <a:rPr lang="cs-CZ" sz="2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příloha 17 b) pravidel</a:t>
            </a:r>
          </a:p>
          <a:p>
            <a:r>
              <a:rPr lang="cs-CZ" sz="35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celoročních jednodenních a pobytových programů pro různé typy škol,</a:t>
            </a:r>
          </a:p>
          <a:p>
            <a:r>
              <a:rPr lang="cs-CZ" sz="35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celoroční realizace dalšího vzdělávání pedagogických pracovníků (dále jen DVPP) pro různé typy škol.</a:t>
            </a:r>
          </a:p>
          <a:p>
            <a:pPr marL="914400" lvl="2" indent="0">
              <a:buNone/>
            </a:pPr>
            <a:endParaRPr lang="cs-CZ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17178"/>
            <a:ext cx="4114800" cy="204297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776451" y="-37408"/>
            <a:ext cx="8577349" cy="556953"/>
          </a:xfrm>
        </p:spPr>
        <p:txBody>
          <a:bodyPr>
            <a:normAutofit fontScale="90000"/>
          </a:bodyPr>
          <a:lstStyle/>
          <a:p>
            <a:pPr algn="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Podporované aktivity</a:t>
            </a:r>
          </a:p>
        </p:txBody>
      </p:sp>
    </p:spTree>
    <p:extLst>
      <p:ext uri="{BB962C8B-B14F-4D97-AF65-F5344CB8AC3E}">
        <p14:creationId xmlns:p14="http://schemas.microsoft.com/office/powerpoint/2010/main" val="265242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60320" y="136526"/>
            <a:ext cx="8793480" cy="840792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Neuznatelné výdaje r. 2026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66070"/>
            <a:ext cx="10515600" cy="471461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  <a:defRPr/>
            </a:pPr>
            <a:endParaRPr lang="cs-CZ" alt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úhrada daní, daňových odpisů, poplatků,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bankovní poplatky,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poskytování darů, úhrada splátek půjček a úvěrů včetně jejich nedoplatků, úhrada úroků z prodlení, nákup věcí osobní potřeby, 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úhrada pokut, úhradu penále a plateb sankčního charakteru,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úhrada splátek finančního nebo operativního leasingu, odpisy pohledávek,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bankovní poplatky a kurzové rozdíly, leasing,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DPH, pokud je příjemce plátce DPH a dle zákona č. 235/2004 Sb., o dani z přidané hodnoty, ve znění pozdějších předpisů a má možnost nárokovat odpočet daně na vstupu plně či částečně,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dirty="0"/>
              <a:t>manka a škody včetně výdajů příjemce, které nelze účetně doložit,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ceny do soutěží jiné než edukační prvky s environmentální tematikou</a:t>
            </a:r>
            <a:endParaRPr lang="cs-CZ" sz="29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úhrada cestovného a stravného v rámci specializačního studia pro koordinátory EVVO,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nákup počítačové sestavy, notebooku, reproduktorů,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tabletu, interaktivní tabule, web kamery, tiskárny a tonerů do tiskárny, </a:t>
            </a:r>
            <a:r>
              <a:rPr lang="cs-CZ" sz="29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laminovačky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tisk,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robotické hračky, elektrická pila, vrtačka, sekačka na trávu, fotoaparát.</a:t>
            </a:r>
            <a:r>
              <a:rPr lang="cs-CZ" sz="29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cs-CZ" sz="2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>
                <a:solidFill>
                  <a:schemeClr val="tx2"/>
                </a:solidFill>
                <a:latin typeface="Inter" panose="02000503000000020004" pitchFamily="2" charset="0"/>
                <a:ea typeface="Inter" panose="02000503000000020004" pitchFamily="2" charset="0"/>
              </a:rPr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2054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43941" y="224444"/>
            <a:ext cx="9383683" cy="516541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Metodické materiály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897147"/>
            <a:ext cx="10515600" cy="5389815"/>
          </a:xfrm>
        </p:spPr>
        <p:txBody>
          <a:bodyPr>
            <a:normAutofit lnSpcReduction="10000"/>
          </a:bodyPr>
          <a:lstStyle/>
          <a:p>
            <a:pPr marL="0" indent="0" algn="ctr">
              <a:buFontTx/>
              <a:buNone/>
              <a:defRPr/>
            </a:pP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 olkraj.cz</a:t>
            </a:r>
            <a:b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Olomoucký kraj → Školství a mládež → Pro školy a školská zařízení → Ekologická výchova →</a:t>
            </a:r>
          </a:p>
          <a:p>
            <a:pPr marL="0" indent="0" algn="ctr">
              <a:buFontTx/>
              <a:buNone/>
              <a:defRPr/>
            </a:pPr>
            <a:endParaRPr lang="cs-CZ" altLang="cs-CZ" b="1" u="sng" dirty="0">
              <a:solidFill>
                <a:schemeClr val="accent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Zelená škola Olomouckého kraje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Environmentální výukové programy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Metodické pomůcky, publikace a pracovní listy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obsahuje publikaci Ekologická výchova OLK na školní rok 2025/2026</a:t>
            </a: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Prezentace a materiály z konferencí, seminářů a setkání koordinátorů EVVO aj.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podněty na projektové dny, </a:t>
            </a:r>
            <a:r>
              <a:rPr lang="cs-CZ" sz="2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ekodrogerie</a:t>
            </a: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/>
              </a:rPr>
              <a:t>Krajská konference EVVO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Environmentální vzdělávání v dokumentech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1195647" y="6286962"/>
            <a:ext cx="2743200" cy="365125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10365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93591" y="254795"/>
            <a:ext cx="4360208" cy="1333281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3522234" y="7596187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8" name="TextovéPole 2"/>
          <p:cNvSpPr txBox="1">
            <a:spLocks noChangeArrowheads="1"/>
          </p:cNvSpPr>
          <p:nvPr/>
        </p:nvSpPr>
        <p:spPr bwMode="auto">
          <a:xfrm>
            <a:off x="395168" y="1524000"/>
            <a:ext cx="2267350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www.olkraj.cz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Menu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Dotace, granty, příspěvky 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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cs-CZ" altLang="cs-CZ" sz="1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Krajské DP 2025</a:t>
            </a:r>
          </a:p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                  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PORTÁL KOMUNIKACE PRO OBČANY </a:t>
            </a:r>
          </a:p>
          <a:p>
            <a:pPr algn="ctr">
              <a:spcBef>
                <a:spcPct val="0"/>
              </a:spcBef>
              <a:buNone/>
              <a:defRPr/>
            </a:pPr>
            <a:r>
              <a:rPr lang="cs-CZ" altLang="cs-CZ" sz="1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 </a:t>
            </a:r>
            <a:endParaRPr lang="cs-CZ" altLang="cs-CZ" sz="1800" b="1" dirty="0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VSTUP DO PORTÁLU KOMUNIKACE PRO OBČANY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cs-CZ" altLang="cs-CZ" sz="1800" b="1" dirty="0">
                <a:solidFill>
                  <a:srgbClr val="FF0000"/>
                </a:solidFill>
                <a:sym typeface="Wingdings" panose="05000000000000000000" pitchFamily="2" charset="2"/>
              </a:rPr>
              <a:t>ZDE</a:t>
            </a:r>
          </a:p>
        </p:txBody>
      </p:sp>
      <p:pic>
        <p:nvPicPr>
          <p:cNvPr id="9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83" y="1588077"/>
            <a:ext cx="2667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8366" r="32536" b="4234"/>
          <a:stretch/>
        </p:blipFill>
        <p:spPr bwMode="auto">
          <a:xfrm>
            <a:off x="9457765" y="2150736"/>
            <a:ext cx="2330512" cy="3907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93" r="32539" b="13509"/>
          <a:stretch>
            <a:fillRect/>
          </a:stretch>
        </p:blipFill>
        <p:spPr bwMode="auto">
          <a:xfrm>
            <a:off x="6993591" y="2174595"/>
            <a:ext cx="2247900" cy="399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6902824" y="7413812"/>
            <a:ext cx="8138920" cy="1951645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3442447" y="298237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02" t="35672" r="28760" b="9294"/>
          <a:stretch/>
        </p:blipFill>
        <p:spPr bwMode="auto">
          <a:xfrm>
            <a:off x="2824816" y="4527633"/>
            <a:ext cx="4168775" cy="189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40" t="17186" r="26303" b="4784"/>
          <a:stretch/>
        </p:blipFill>
        <p:spPr bwMode="auto">
          <a:xfrm>
            <a:off x="2851803" y="353240"/>
            <a:ext cx="4114800" cy="4273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27E2996-F0BC-7340-F947-71D07B60CA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</p:spTree>
    <p:extLst>
      <p:ext uri="{BB962C8B-B14F-4D97-AF65-F5344CB8AC3E}">
        <p14:creationId xmlns:p14="http://schemas.microsoft.com/office/powerpoint/2010/main" val="616784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F58175-DA5E-F3FB-93E3-C3EE7BD46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7758" y="396816"/>
            <a:ext cx="8169216" cy="1371600"/>
          </a:xfrm>
        </p:spPr>
        <p:txBody>
          <a:bodyPr>
            <a:normAutofit/>
          </a:bodyPr>
          <a:lstStyle/>
          <a:p>
            <a:pPr algn="ctr"/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Přihlášení do RAP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072932-227A-BEDC-2BBE-C41FEBBCCE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9518"/>
            <a:ext cx="10515600" cy="368423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Přihlašovací údaje nejlépe ponechat na nástěnce školy.</a:t>
            </a:r>
          </a:p>
          <a:p>
            <a:pPr marL="0" indent="0">
              <a:buNone/>
            </a:pPr>
            <a:endParaRPr lang="cs-CZ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48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BUDOU POTŘEBNÉ I PRO VYÚČTOVÁNÍ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C2D094-EE2E-1EA0-29D1-A5D3B3E851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C62C1-F9C0-79CC-7BE2-1142D1267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CCF4C2-CDBF-8E61-0818-B8BE8C921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8218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09200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1-2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 KRÁTKÝ, VÝSTIŽNÝ, např. EKOAKCE 2026, EKOEXKURZE 2026, PŘÍRODNÍ UČEBNA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identifikační údaje žadatele, bankovní spojení školy, údaje o zřizovateli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IČO zřizovatele (pouze obecní školy)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údaje o DPH;</a:t>
            </a:r>
          </a:p>
          <a:p>
            <a:pPr marL="0" indent="0" algn="just">
              <a:buFontTx/>
              <a:buNone/>
              <a:defRPr/>
            </a:pPr>
            <a:endParaRPr lang="cs-CZ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a)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Stručný popis akce (projektu) –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popsat záměr projektu, čeho chceme dosáhnout, s kým budete spolupracovat.                        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b)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Podrobný popis akce (projektu) – </a:t>
            </a: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uvede na začátku věty název školy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</a:p>
          <a:p>
            <a:pPr marL="0" indent="0" algn="just">
              <a:buFontTx/>
              <a:buNone/>
              <a:defRPr/>
            </a:pP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podrobná specifikace a komentář k akci – 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můžete popsat obecně aktivity projektu, očekávané  výstupy a přínos projektu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r">
              <a:buFontTx/>
              <a:buNone/>
              <a:defRPr/>
            </a:pPr>
            <a:r>
              <a:rPr lang="cs-CZ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                                                                                       </a:t>
            </a:r>
            <a:r>
              <a:rPr lang="cs-CZ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</a:p>
          <a:p>
            <a:pPr marL="0" indent="0" algn="just">
              <a:buFontTx/>
              <a:buNone/>
              <a:defRPr/>
            </a:pPr>
            <a:endParaRPr lang="cs-CZ" sz="6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3737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609200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690"/>
            <a:ext cx="10582102" cy="5450659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7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c)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Použití dotace</a:t>
            </a:r>
            <a:r>
              <a:rPr lang="cs-CZ" sz="6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6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 konzultace s ekonomem,</a:t>
            </a:r>
          </a:p>
          <a:p>
            <a:pPr>
              <a:defRPr/>
            </a:pPr>
            <a:r>
              <a:rPr lang="cs-CZ" sz="7100" b="1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definujeme </a:t>
            </a:r>
            <a:r>
              <a:rPr lang="cs-CZ" sz="7200" b="1" u="sng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 čísel, počtu kusů, zkratek, v množném čísle</a:t>
            </a:r>
            <a:r>
              <a:rPr lang="cs-CZ" sz="7200" b="1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pPr>
              <a:defRPr/>
            </a:pPr>
            <a:r>
              <a:rPr lang="cs-CZ" sz="7100" b="1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obecně širší okruh položek, konkrétně 1 položku, kterou potřebujeme,</a:t>
            </a:r>
          </a:p>
          <a:p>
            <a:pPr>
              <a:defRPr/>
            </a:pPr>
            <a:r>
              <a:rPr lang="cs-CZ" sz="7000" b="1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nepoužívat spojení jako </a:t>
            </a:r>
            <a:r>
              <a:rPr lang="cs-CZ" sz="7000" b="1" u="sng" dirty="0">
                <a:solidFill>
                  <a:srgbClr val="C426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 materiál, ostatní výdaje, a tak dále, a jiné.</a:t>
            </a:r>
          </a:p>
          <a:p>
            <a:pPr marL="0" indent="0" algn="ctr"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endParaRPr lang="cs-CZ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7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podkladem pro vyúčtování dotace, které musí být podrobné.</a:t>
            </a:r>
          </a:p>
          <a:p>
            <a:pPr algn="just">
              <a:defRPr/>
            </a:pPr>
            <a:r>
              <a:rPr lang="cs-CZ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chyby v žádosti, budete vyzváni k opravě a pošlete </a:t>
            </a:r>
            <a:r>
              <a:rPr lang="cs-CZ" sz="72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datovkou</a:t>
            </a:r>
            <a:r>
              <a:rPr lang="cs-CZ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FontTx/>
              <a:buNone/>
              <a:defRPr/>
            </a:pP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9A1E5787-AF7F-26FE-EE26-CD4B9D8C09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9675768"/>
              </p:ext>
            </p:extLst>
          </p:nvPr>
        </p:nvGraphicFramePr>
        <p:xfrm>
          <a:off x="3160308" y="2631057"/>
          <a:ext cx="5937885" cy="24153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97050">
                  <a:extLst>
                    <a:ext uri="{9D8B030D-6E8A-4147-A177-3AD203B41FA5}">
                      <a16:colId xmlns:a16="http://schemas.microsoft.com/office/drawing/2014/main" val="1446266775"/>
                    </a:ext>
                  </a:extLst>
                </a:gridCol>
                <a:gridCol w="4140835">
                  <a:extLst>
                    <a:ext uri="{9D8B030D-6E8A-4147-A177-3AD203B41FA5}">
                      <a16:colId xmlns:a16="http://schemas.microsoft.com/office/drawing/2014/main" val="1818342668"/>
                    </a:ext>
                  </a:extLst>
                </a:gridCol>
              </a:tblGrid>
              <a:tr h="42184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Správně: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Chybně: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9373488"/>
                  </a:ext>
                </a:extLst>
              </a:tr>
              <a:tr h="2827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mzdové výdaje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odměny 3 000 Kč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28223930"/>
                  </a:ext>
                </a:extLst>
              </a:tr>
              <a:tr h="2827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pojízdná tabule 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nástěnná tabule 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5871151"/>
                  </a:ext>
                </a:extLst>
              </a:tr>
              <a:tr h="5798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ochranné pomůcky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 párů rukavic, nůžky na trávu a keře (nepatří do ochranných pomůcek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154804"/>
                  </a:ext>
                </a:extLst>
              </a:tr>
              <a:tr h="2827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cestovné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dopravné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8677795"/>
                  </a:ext>
                </a:extLst>
              </a:tr>
              <a:tr h="2827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mikroskopy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lupy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8904157"/>
                  </a:ext>
                </a:extLst>
              </a:tr>
              <a:tr h="2827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venkovní lavice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venkovní židle, venkovní nábytek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370527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943211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15361" y="136525"/>
            <a:ext cx="8489660" cy="450071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69000"/>
            <a:ext cx="10582102" cy="5502404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FontTx/>
              <a:buNone/>
              <a:defRPr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2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 realizace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být totožný s kritériem A b):</a:t>
            </a:r>
          </a:p>
          <a:p>
            <a:pPr marL="0" indent="0" algn="just">
              <a:buFontTx/>
              <a:buNone/>
              <a:defRPr/>
            </a:pP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doporučuji zvolit časové období: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srpen – září 2026; </a:t>
            </a:r>
          </a:p>
          <a:p>
            <a:pPr marL="0" indent="0" algn="r">
              <a:buFontTx/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nejvyšší počet bodů = 10 bodů.</a:t>
            </a:r>
          </a:p>
          <a:p>
            <a:pPr marL="0" indent="0" algn="just">
              <a:buFontTx/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NENECHÁVAT UKONČENÍ PROJEKTU NA LISTOPAD, PROSINEC 2026</a:t>
            </a:r>
          </a:p>
          <a:p>
            <a:pPr marL="0" indent="0">
              <a:buNone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př. únor – srpen 2026 = realizace PROJEKTU</a:t>
            </a:r>
          </a:p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září 2026 = použití dotace – do konce září můžete ještě dokupovat položky, a případně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opravit položky 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vyúčtování </a:t>
            </a:r>
          </a:p>
          <a:p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říjen 2026 = vyúčtování - zpracování vyúčtování + závěrečné zprávy,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která obsahuje i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printcreen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webových stránek školy s logem OLK a sdělení: </a:t>
            </a:r>
          </a:p>
          <a:p>
            <a:pPr marL="0" indent="0" algn="ctr">
              <a:buNone/>
            </a:pPr>
            <a:r>
              <a:rPr lang="cs-CZ" sz="2400" b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„Projekt 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 finančně podpořen Olomouckým krajem v rámci dotačního programu: 04_03_Program na podporu environmentálního vzdělávání, výchovy a osvěty v Olomouckém kraji v roce 2026“.  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7633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287384"/>
            <a:ext cx="10515600" cy="618307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Žádost, s. 3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6829" y="1305017"/>
            <a:ext cx="10813473" cy="4847208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3  </a:t>
            </a: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 – uvedete výši požadované krajské dotace s ohledem na vlastní či jiné zdroje.</a:t>
            </a:r>
            <a:endParaRPr 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4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A -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endParaRPr lang="cs-CZ" altLang="cs-CZ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14 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pro hodnocení B, C </a:t>
            </a:r>
            <a:r>
              <a:rPr lang="cs-CZ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HODNOCENO!</a:t>
            </a:r>
            <a:r>
              <a:rPr lang="cs-CZ" alt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just">
              <a:buFontTx/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4948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05228"/>
            <a:ext cx="10515600" cy="59296"/>
          </a:xfrm>
        </p:spPr>
        <p:txBody>
          <a:bodyPr>
            <a:noAutofit/>
          </a:bodyPr>
          <a:lstStyle/>
          <a:p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Kritéria A hodnocení žádosti, s. 4:</a:t>
            </a:r>
            <a:b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8" name="Zástupný obsah 7">
            <a:extLst>
              <a:ext uri="{FF2B5EF4-FFF2-40B4-BE49-F238E27FC236}">
                <a16:creationId xmlns:a16="http://schemas.microsoft.com/office/drawing/2014/main" id="{7D274258-36EE-ACE2-7BB7-7F69540CC6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4014099"/>
              </p:ext>
            </p:extLst>
          </p:nvPr>
        </p:nvGraphicFramePr>
        <p:xfrm>
          <a:off x="1354347" y="1187610"/>
          <a:ext cx="9783937" cy="3709384"/>
        </p:xfrm>
        <a:graphic>
          <a:graphicData uri="http://schemas.openxmlformats.org/drawingml/2006/table">
            <a:tbl>
              <a:tblPr/>
              <a:tblGrid>
                <a:gridCol w="9020540">
                  <a:extLst>
                    <a:ext uri="{9D8B030D-6E8A-4147-A177-3AD203B41FA5}">
                      <a16:colId xmlns:a16="http://schemas.microsoft.com/office/drawing/2014/main" val="4077968510"/>
                    </a:ext>
                  </a:extLst>
                </a:gridCol>
                <a:gridCol w="763397">
                  <a:extLst>
                    <a:ext uri="{9D8B030D-6E8A-4147-A177-3AD203B41FA5}">
                      <a16:colId xmlns:a16="http://schemas.microsoft.com/office/drawing/2014/main" val="3158478927"/>
                    </a:ext>
                  </a:extLst>
                </a:gridCol>
              </a:tblGrid>
              <a:tr h="409780">
                <a:tc gridSpan="2">
                  <a:txBody>
                    <a:bodyPr/>
                    <a:lstStyle/>
                    <a:p>
                      <a:pPr algn="r" fontAlgn="b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Na každou otázku je možné odpovědět pouze jednou.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9604893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ctr"/>
                      <a:r>
                        <a:rPr lang="pl-PL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 1) Cílová skupina projektu zahrnuje: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32313981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1A) žáky žadatele, žáky jiných (é) škol (y) a veřejnost.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4921826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2B) žáky žadatele a žáky jiných (é) škol (y).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55519075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3C) žáky žadatele a veřejnost.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2916509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4D) pouze žáky žadatele.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756776"/>
                  </a:ext>
                </a:extLst>
              </a:tr>
              <a:tr h="394512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5E) žáky různých škol, pedagogické pracovníky i veřejnost průběžně celý rok (nevyplňuje škola).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1618576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 2) Realizace a ukončení projektu: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676159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2A) Projekt je realizován nejpozději do srpna 2026 a vyúčtován do 2 měsíců od termínu ukončení realizace projektu.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0368826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2B) Projekt je realizován nejpozději do září nebo října 2026 a vyúčtován do 2 měsíců od termínu ukončení realizace projektu.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2744243"/>
                  </a:ext>
                </a:extLst>
              </a:tr>
              <a:tr h="322788"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  <a:r>
                        <a:rPr lang="cs-CZ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) Projekt je realizován nejpozději do listopadu nebo prosince 2026 a vyúčtován do 15. 1. 2027.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b="0" i="1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□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7460983"/>
                  </a:ext>
                </a:extLst>
              </a:tr>
            </a:tbl>
          </a:graphicData>
        </a:graphic>
      </p:graphicFrame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8942" y="6492875"/>
            <a:ext cx="2743200" cy="365125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8267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687978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355771"/>
          </a:xfrm>
        </p:spPr>
        <p:txBody>
          <a:bodyPr>
            <a:normAutofit/>
          </a:bodyPr>
          <a:lstStyle/>
          <a:p>
            <a:pPr marL="0" lvl="1" indent="0" algn="just"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 Kvalita zpracování, odborná úroveň projektu:</a:t>
            </a:r>
          </a:p>
          <a:p>
            <a:pPr marL="0" lvl="1" indent="0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cíl musí odpovědět na otázku: CO, JAK A PRO KOHO </a:t>
            </a:r>
            <a:r>
              <a:rPr lang="pl-PL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chceme projekt realizovat.</a:t>
            </a: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CO= ZÁMĚR PROJEKTU, JAK = AKTIVITY PROJEKTU, PRO KOHO= CÍLOVÁ SKUPINA PROJEKTU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Hlavním cílem projektu je uspořádat projektový Den Země pro žáky základní školy a veřejnost formou skupinové práce a zážitkového učení a exkurzi zaměřenou na téma badatelství stromů v lese nebo parku pro žáky základní školy a partnerské školy ........a </a:t>
            </a:r>
            <a:r>
              <a:rPr lang="cs-CZ" altLang="cs-CZ" sz="2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zrevitalizovat</a:t>
            </a: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zahradu školy. </a:t>
            </a: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Exkurze cílená na poznání bude určená i pro žáky  jiné školy ……. .</a:t>
            </a:r>
          </a:p>
          <a:p>
            <a:pPr marL="0" lvl="1" indent="0" algn="r">
              <a:buFontTx/>
              <a:buNone/>
              <a:defRPr/>
            </a:pPr>
            <a:r>
              <a:rPr lang="cs-CZ" alt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PARTNERSTVÍ ŠKOLY BUDE NUTNÉ DOLOŽIT – VIZ POVINNÁ PŘÍLOHYA Č. 17B)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FontTx/>
              <a:buNone/>
              <a:defRPr/>
            </a:pPr>
            <a:r>
              <a:rPr lang="cs-CZ" altLang="cs-CZ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Dále bychom chtěli prohloubit také kvalifikaci koordinátora EVVO formou úhrady specializačního kurzu na SOŠ Šumperk, Zemědělská 3.</a:t>
            </a:r>
          </a:p>
          <a:p>
            <a:pPr marL="0" lvl="1" indent="0" algn="just">
              <a:buFontTx/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200" y="6270171"/>
            <a:ext cx="2743200" cy="587829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105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82385"/>
            <a:ext cx="10515600" cy="851192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06680"/>
            <a:ext cx="10515600" cy="4689446"/>
          </a:xfrm>
        </p:spPr>
        <p:txBody>
          <a:bodyPr>
            <a:normAutofit fontScale="70000" lnSpcReduction="20000"/>
          </a:bodyPr>
          <a:lstStyle/>
          <a:p>
            <a:pPr marL="0" lvl="1" indent="0" algn="just">
              <a:buNone/>
              <a:defRPr/>
            </a:pPr>
            <a:r>
              <a:rPr lang="cs-CZ" altLang="cs-CZ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</a:t>
            </a:r>
          </a:p>
          <a:p>
            <a:pPr marL="0" lvl="1" indent="0" algn="just">
              <a:buNone/>
              <a:defRPr/>
            </a:pPr>
            <a:r>
              <a:rPr lang="cs-CZ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1Podrobný popis cílové skupiny: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</a:t>
            </a:r>
            <a:r>
              <a:rPr lang="cs-CZ" sz="3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</a:t>
            </a:r>
          </a:p>
          <a:p>
            <a:pPr marL="0" lvl="1" indent="0" algn="just">
              <a:buNone/>
              <a:defRPr/>
            </a:pPr>
            <a:r>
              <a:rPr 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Příklad: </a:t>
            </a:r>
          </a:p>
          <a:p>
            <a:pPr marL="0" lvl="1" indent="0" algn="just">
              <a:buNone/>
              <a:defRPr/>
            </a:pPr>
            <a:endParaRPr lang="cs-CZ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projektový Den Země je určena pro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třídy 3. ročníku základní školy a veřejnost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exkurze na badatelství se zúčastní 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třída 7. ročníku základní školy žadatele  a 1 třída 7. ročníků žáků partnerské školy ........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revitalizace zahrady se budou účastnit VŠECHNY 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třídy (9) základní školy žadatele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	</a:t>
            </a:r>
          </a:p>
          <a:p>
            <a:pPr marL="0" lvl="1" indent="0" algn="just">
              <a:buNone/>
              <a:defRPr/>
            </a:pPr>
            <a:endParaRPr 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Aktivita: </a:t>
            </a:r>
            <a:r>
              <a:rPr lang="cs-CZ" alt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prohloubení kvalifikace koordinátora EVVO </a:t>
            </a:r>
            <a:r>
              <a:rPr lang="cs-CZ" altLang="cs-C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je určena </a:t>
            </a:r>
            <a:r>
              <a:rPr lang="cs-CZ" alt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zajištění  specializačního studia pro nového koordinátora EVVO</a:t>
            </a:r>
            <a:r>
              <a:rPr lang="cs-CZ" sz="2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</a:t>
            </a:r>
            <a:r>
              <a:rPr lang="cs-CZ" sz="2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</a:p>
          <a:p>
            <a:pPr marL="0" lvl="1" indent="0" algn="just">
              <a:buNone/>
              <a:defRPr/>
            </a:pPr>
            <a:endParaRPr 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96389" y="6544338"/>
            <a:ext cx="2743200" cy="361406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21676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5BC143-09B5-4FA1-A8DB-27D4F9DF21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30CE71-5DAF-1C91-9511-74DDBCB75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sz="4000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</a:t>
            </a:r>
            <a:endParaRPr lang="cs-CZ" sz="4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553FBC8-75B4-1CA2-3FEC-C023A9F31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2514"/>
            <a:ext cx="10515600" cy="4752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722274-1EED-F8D1-F37F-6D8188843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7F8185-61FD-578E-E6A0-E25E8A0F7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D03A3BD-005B-23D4-E225-F0D43E27A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17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3E5E7F85-FBB0-F55A-7DC8-84023DF73A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494668"/>
              </p:ext>
            </p:extLst>
          </p:nvPr>
        </p:nvGraphicFramePr>
        <p:xfrm>
          <a:off x="1526875" y="1779495"/>
          <a:ext cx="8885703" cy="26544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22140">
                  <a:extLst>
                    <a:ext uri="{9D8B030D-6E8A-4147-A177-3AD203B41FA5}">
                      <a16:colId xmlns:a16="http://schemas.microsoft.com/office/drawing/2014/main" val="1790220947"/>
                    </a:ext>
                  </a:extLst>
                </a:gridCol>
                <a:gridCol w="3522913">
                  <a:extLst>
                    <a:ext uri="{9D8B030D-6E8A-4147-A177-3AD203B41FA5}">
                      <a16:colId xmlns:a16="http://schemas.microsoft.com/office/drawing/2014/main" val="3886505244"/>
                    </a:ext>
                  </a:extLst>
                </a:gridCol>
                <a:gridCol w="3940650">
                  <a:extLst>
                    <a:ext uri="{9D8B030D-6E8A-4147-A177-3AD203B41FA5}">
                      <a16:colId xmlns:a16="http://schemas.microsoft.com/office/drawing/2014/main" val="1121589033"/>
                    </a:ext>
                  </a:extLst>
                </a:gridCol>
              </a:tblGrid>
              <a:tr h="47266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Počet osob v realizačním týmu:</a:t>
                      </a:r>
                      <a:endParaRPr lang="cs-CZ" sz="11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Aprobace pedagogů:</a:t>
                      </a:r>
                      <a:endParaRPr lang="cs-CZ" sz="11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12669578"/>
                  </a:ext>
                </a:extLst>
              </a:tr>
              <a:tr h="1331022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u="none" strike="noStrike">
                          <a:effectLst/>
                        </a:rPr>
                        <a:t>Pedagogové organizace v realizačním týmu:</a:t>
                      </a:r>
                      <a:endParaRPr lang="pt-BR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14813176"/>
                  </a:ext>
                </a:extLst>
              </a:tr>
              <a:tr h="8507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Koordinátor EVVO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358715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09191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51452"/>
          </a:xfrm>
        </p:spPr>
        <p:txBody>
          <a:bodyPr>
            <a:normAutofit fontScale="90000"/>
          </a:bodyPr>
          <a:lstStyle/>
          <a:p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r>
              <a:rPr lang="cs-CZ" altLang="cs-CZ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itéria B hodnocení žádosti, s.14               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27017"/>
            <a:ext cx="10515600" cy="5347655"/>
          </a:xfrm>
        </p:spPr>
        <p:txBody>
          <a:bodyPr>
            <a:normAutofit/>
          </a:bodyPr>
          <a:lstStyle/>
          <a:p>
            <a:pPr marL="0" lvl="1" indent="0" algn="just">
              <a:buNone/>
              <a:defRPr/>
            </a:pPr>
            <a:endParaRPr lang="cs-CZ" altLang="cs-CZ" sz="2600" b="1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600" b="1" u="sng" dirty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2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buNone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33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AutoNum type="alphaLcParenR" startAt="3"/>
              <a:defRPr/>
            </a:pPr>
            <a:endParaRPr lang="cs-CZ" altLang="cs-CZ" sz="21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>
              <a:buFontTx/>
              <a:buNone/>
              <a:defRPr/>
            </a:pPr>
            <a:endParaRPr lang="cs-CZ" alt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1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496594"/>
            <a:ext cx="4114800" cy="361406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18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6BFBFF8F-CCE5-0C65-CE33-5C9EF9B509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313549"/>
              </p:ext>
            </p:extLst>
          </p:nvPr>
        </p:nvGraphicFramePr>
        <p:xfrm>
          <a:off x="830510" y="755009"/>
          <a:ext cx="9966121" cy="57101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44146">
                  <a:extLst>
                    <a:ext uri="{9D8B030D-6E8A-4147-A177-3AD203B41FA5}">
                      <a16:colId xmlns:a16="http://schemas.microsoft.com/office/drawing/2014/main" val="946710073"/>
                    </a:ext>
                  </a:extLst>
                </a:gridCol>
                <a:gridCol w="6231628">
                  <a:extLst>
                    <a:ext uri="{9D8B030D-6E8A-4147-A177-3AD203B41FA5}">
                      <a16:colId xmlns:a16="http://schemas.microsoft.com/office/drawing/2014/main" val="3696035799"/>
                    </a:ext>
                  </a:extLst>
                </a:gridCol>
                <a:gridCol w="1790347">
                  <a:extLst>
                    <a:ext uri="{9D8B030D-6E8A-4147-A177-3AD203B41FA5}">
                      <a16:colId xmlns:a16="http://schemas.microsoft.com/office/drawing/2014/main" val="3228800713"/>
                    </a:ext>
                  </a:extLst>
                </a:gridCol>
              </a:tblGrid>
              <a:tr h="276298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cs-CZ" sz="18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B 2) Podrobný rozsah aktivit projektu včetně harmonogramu: </a:t>
                      </a:r>
                      <a:endParaRPr lang="cs-CZ" sz="1800" b="1" i="0" u="none" strike="noStrike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5535170"/>
                  </a:ext>
                </a:extLst>
              </a:tr>
              <a:tr h="27629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Název aktivity: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Popis aktivity: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u="none" strike="noStrike">
                          <a:effectLst/>
                        </a:rPr>
                        <a:t>Harmonogram: </a:t>
                      </a:r>
                      <a:endParaRPr lang="cs-CZ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01154662"/>
                  </a:ext>
                </a:extLst>
              </a:tr>
              <a:tr h="64469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Organizace kurzu pro koordinátora EVVO</a:t>
                      </a:r>
                    </a:p>
                    <a:p>
                      <a:pPr algn="ctr" fontAlgn="ctr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Přihlášení nového koordinátora na specializační kurz na SOŠ Šumperk, Zemědělská 3, domluva na zaplacení poplatku za studium.</a:t>
                      </a:r>
                    </a:p>
                    <a:p>
                      <a:pPr algn="ctr" fontAlgn="b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I. 26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2672108"/>
                  </a:ext>
                </a:extLst>
              </a:tr>
              <a:tr h="85959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př. Příprava projektového Dne Země 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400" u="none" strike="noStrike" dirty="0">
                        <a:effectLst/>
                      </a:endParaRPr>
                    </a:p>
                    <a:p>
                      <a:pPr algn="ctr" fontAlgn="b"/>
                      <a:r>
                        <a:rPr lang="cs-CZ" sz="1400" u="none" strike="noStrike" dirty="0">
                          <a:effectLst/>
                        </a:rPr>
                        <a:t>Příprava pracovních listů, pomocí kterých se  žáci v rámci skupinové práce zamyslí, co škodí planetě a co můžeme pro naši planetu udělat. </a:t>
                      </a:r>
                    </a:p>
                    <a:p>
                      <a:pPr algn="ctr" fontAlgn="b"/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dirty="0">
                          <a:effectLst/>
                        </a:rPr>
                        <a:t>III.26</a:t>
                      </a:r>
                      <a:endParaRPr lang="cs-CZ" sz="14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20103339"/>
                  </a:ext>
                </a:extLst>
              </a:tr>
              <a:tr h="150428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Realizace Dne Země</a:t>
                      </a:r>
                    </a:p>
                    <a:p>
                      <a:pPr algn="ctr" fontAlgn="ctr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Dopoledne žáci v rámci skupinové práce budou diskutovat o tématech – snížení uhlíkové stopy, </a:t>
                      </a:r>
                      <a:r>
                        <a:rPr lang="cs-CZ" sz="14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upcycling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šetření vodou. Žáci se naučí počítat osobní uhlíkovou stopu spojenou s bydlením, dopravou a spotřebou. Dále se v rámci </a:t>
                      </a:r>
                      <a:r>
                        <a:rPr lang="cs-CZ" sz="14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upcyclingu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pod vedením lektora naučí využívat nenošené tričko a způsoby, jak šetřit s vodou. Odpoledne skupiny žáků na stanovištích dle uvedených témat představí veřejnosti naučené způsoby, jak chránit naši planetu.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IV. 26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43959331"/>
                  </a:ext>
                </a:extLst>
              </a:tr>
              <a:tr h="150428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Exkurze cílena na badatelství stromů v lese nebo parku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Žáci školy i partnerské školy vytvoří smíšené skupiny a budou mít za úkol vybrat 3 listnaté stromy  (nejlépe břízu, lípu, javor) a zakreslit si je do plánku, napsat si, c</a:t>
                      </a:r>
                      <a:r>
                        <a:rPr lang="pl-PL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 o těchto stromech vědí a změřit jejich obvod.  Informace, které žáci neví dle zadání učitele najdou v mobilu a doplní do pracovního listu skupiny. Dále</a:t>
                      </a:r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budou žáci diskutovat o výšce stromů, názory si zapíší do prac. listu a ověří pomocí klinometru. Učitel vysvětlí postup měření.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V. 26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3303040"/>
                  </a:ext>
                </a:extLst>
              </a:tr>
              <a:tr h="644695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Prohloubení</a:t>
                      </a:r>
                    </a:p>
                    <a:p>
                      <a:pPr algn="ctr" fontAlgn="ctr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kvalifikace koordinátora EVVO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Studium a exkurze koordinátora, průběžné zpracování plánu EVVO ve škole, příprava na zkoušky, sdílení zkušeností s kolegy.</a:t>
                      </a:r>
                    </a:p>
                    <a:p>
                      <a:pPr algn="ctr" fontAlgn="b"/>
                      <a:endParaRPr lang="cs-CZ" sz="14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 – VI 26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16329621"/>
                  </a:ext>
                </a:extLst>
              </a:tr>
            </a:tbl>
          </a:graphicData>
        </a:graphic>
      </p:graphicFrame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81D5F41-9A98-CB97-32E0-B097A57D0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</a:p>
        </p:txBody>
      </p:sp>
    </p:spTree>
    <p:extLst>
      <p:ext uri="{BB962C8B-B14F-4D97-AF65-F5344CB8AC3E}">
        <p14:creationId xmlns:p14="http://schemas.microsoft.com/office/powerpoint/2010/main" val="3240009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1138" y="16778"/>
            <a:ext cx="9172662" cy="1490939"/>
          </a:xfrm>
        </p:spPr>
        <p:txBody>
          <a:bodyPr>
            <a:normAutofit/>
          </a:bodyPr>
          <a:lstStyle/>
          <a:p>
            <a:pPr algn="ctr"/>
            <a:r>
              <a:rPr lang="cs-CZ" altLang="cs-CZ" sz="4000" b="1" dirty="0">
                <a:solidFill>
                  <a:srgbClr val="EABB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hlavního cíle, aktivit s účelem použití dotace   </a:t>
            </a:r>
            <a:endParaRPr lang="cs-CZ" sz="4000" dirty="0">
              <a:solidFill>
                <a:srgbClr val="EABB47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560352"/>
            <a:ext cx="10515600" cy="4570448"/>
          </a:xfrm>
        </p:spPr>
        <p:txBody>
          <a:bodyPr/>
          <a:lstStyle/>
          <a:p>
            <a:pPr marL="0" indent="0">
              <a:buNone/>
            </a:pP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Když se podíváte na definované aktivity, jsou všechny vydefinovány v hlavním cíli?</a:t>
            </a:r>
          </a:p>
          <a:p>
            <a:pPr marL="0" indent="0">
              <a:buNone/>
            </a:pP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definované a podrobně popsané aktivity?</a:t>
            </a:r>
          </a:p>
          <a:p>
            <a:pPr marL="0" indent="0" algn="just">
              <a:buNone/>
            </a:pP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</a:pP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Máte uvedeny v účelu dotace všechny položky k aktivitám?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2440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32514"/>
            <a:ext cx="10515600" cy="47528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ÚČELU POUŽITÍ DOTACE </a:t>
            </a:r>
          </a:p>
          <a:p>
            <a:pPr marL="0" indent="0" algn="r">
              <a:buNone/>
            </a:pPr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!!UVÁDĚT VÍCE POLOŽEK!!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ZKONTROLOVAT SI POLOŽKY S ROZPOČTEM.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 je pouze orientační.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kdy je uvedeno v účelu použití dotace jen dopravné =úhrada faktury za autobus, může vzniknout vratka při snížené ceně dopravného.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219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38104" y="174171"/>
            <a:ext cx="9115696" cy="740229"/>
          </a:xfrm>
        </p:spPr>
        <p:txBody>
          <a:bodyPr>
            <a:normAutofit fontScale="90000"/>
          </a:bodyPr>
          <a:lstStyle/>
          <a:p>
            <a:r>
              <a:rPr lang="cs-CZ" altLang="cs-CZ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Kritéria B hodnocení žádosti, s.14               </a:t>
            </a:r>
            <a:br>
              <a:rPr lang="cs-CZ" altLang="cs-CZ" b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14400"/>
            <a:ext cx="10515600" cy="5441950"/>
          </a:xfrm>
        </p:spPr>
        <p:txBody>
          <a:bodyPr>
            <a:normAutofit/>
          </a:bodyPr>
          <a:lstStyle/>
          <a:p>
            <a:pPr marL="0" lvl="1" indent="0">
              <a:buFontTx/>
              <a:buNone/>
              <a:defRPr/>
            </a:pPr>
            <a:r>
              <a:rPr lang="cs-CZ" altLang="cs-CZ" sz="2800" b="1" dirty="0">
                <a:solidFill>
                  <a:srgbClr val="002060"/>
                </a:solidFill>
              </a:rPr>
              <a:t>B 3) </a:t>
            </a:r>
            <a:r>
              <a:rPr lang="cs-CZ" alt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Dlouhodobý dopad výstupů projektu:</a:t>
            </a:r>
          </a:p>
          <a:p>
            <a:pPr marL="0" lvl="1" indent="0">
              <a:buFontTx/>
              <a:buNone/>
              <a:defRPr/>
            </a:pPr>
            <a:r>
              <a:rPr lang="cs-CZ" sz="19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 dvou možných odpovědí, vyberte odpověď s vyšším počtem bodů. </a:t>
            </a:r>
          </a:p>
          <a:p>
            <a:pPr marL="0" lvl="1" indent="0">
              <a:buFontTx/>
              <a:buNone/>
              <a:defRPr/>
            </a:pPr>
            <a:endParaRPr lang="cs-CZ" sz="2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altLang="cs-CZ" sz="22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lvl="1" indent="-342900" algn="just">
              <a:buFontTx/>
              <a:buAutoNum type="alphaLcParenR"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21</a:t>
            </a:fld>
            <a:endParaRPr lang="cs-CZ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6513CE31-8926-653B-655A-4616CB822F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844058"/>
              </p:ext>
            </p:extLst>
          </p:nvPr>
        </p:nvGraphicFramePr>
        <p:xfrm>
          <a:off x="1362973" y="1949570"/>
          <a:ext cx="8678173" cy="34591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4354">
                  <a:extLst>
                    <a:ext uri="{9D8B030D-6E8A-4147-A177-3AD203B41FA5}">
                      <a16:colId xmlns:a16="http://schemas.microsoft.com/office/drawing/2014/main" val="3581849124"/>
                    </a:ext>
                  </a:extLst>
                </a:gridCol>
                <a:gridCol w="6538532">
                  <a:extLst>
                    <a:ext uri="{9D8B030D-6E8A-4147-A177-3AD203B41FA5}">
                      <a16:colId xmlns:a16="http://schemas.microsoft.com/office/drawing/2014/main" val="1048836151"/>
                    </a:ext>
                  </a:extLst>
                </a:gridCol>
                <a:gridCol w="1435287">
                  <a:extLst>
                    <a:ext uri="{9D8B030D-6E8A-4147-A177-3AD203B41FA5}">
                      <a16:colId xmlns:a16="http://schemas.microsoft.com/office/drawing/2014/main" val="213165664"/>
                    </a:ext>
                  </a:extLst>
                </a:gridCol>
              </a:tblGrid>
              <a:tr h="36447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cs-CZ" sz="1200" u="none" strike="noStrike">
                          <a:effectLst/>
                        </a:rPr>
                        <a:t>B 3) Dlouhodobý dopad výstupů projektu:</a:t>
                      </a:r>
                      <a:endParaRPr lang="cs-CZ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263391"/>
                  </a:ext>
                </a:extLst>
              </a:tr>
              <a:tr h="145789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3A)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Jedním z výstupů projektu budou znalosti ze specializačního studia, národního kola ekologické olympiády nebo soutěže </a:t>
                      </a:r>
                      <a:r>
                        <a:rPr lang="cs-CZ" sz="1100" u="none" strike="noStrike" dirty="0" err="1">
                          <a:effectLst/>
                        </a:rPr>
                        <a:t>Enersol</a:t>
                      </a:r>
                      <a:r>
                        <a:rPr lang="cs-CZ" sz="1100" u="none" strike="noStrike" dirty="0">
                          <a:effectLst/>
                        </a:rPr>
                        <a:t>, kategorie </a:t>
                      </a:r>
                      <a:r>
                        <a:rPr lang="cs-CZ" sz="1100" u="none" strike="noStrike" dirty="0" err="1">
                          <a:effectLst/>
                        </a:rPr>
                        <a:t>Enersol</a:t>
                      </a:r>
                      <a:r>
                        <a:rPr lang="cs-CZ" sz="1100" u="none" strike="noStrike" dirty="0">
                          <a:effectLst/>
                        </a:rPr>
                        <a:t> a praxe.  Dále vytvoření zážitkové soutěže nebo výukového programu, on-line pracovní listy nebo/a metodické materiály pro žáky nebo/i pedagogické pracovníky na webu žadatele.*</a:t>
                      </a: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74615519"/>
                  </a:ext>
                </a:extLst>
              </a:tr>
              <a:tr h="76208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3B)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Jedním z výstupů projektu bude prohloubení spolupráce s partnerskou školou, znalosti žáků z programu Ekoškola, Globe, Les ve škole.</a:t>
                      </a: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8667199"/>
                  </a:ext>
                </a:extLst>
              </a:tr>
              <a:tr h="87473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3C)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Jedním z výstupů projektu budou znalosti z osvětových akcí, projektových dnů a exkurzí, kompetence dětí, žáků k badatelství, manuálním nebo/ a zahradnickým pracím.</a:t>
                      </a:r>
                    </a:p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□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87255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933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6"/>
            <a:ext cx="10515600" cy="644710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Kritérium C hodnocení žádosti, s.14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81236"/>
            <a:ext cx="10515600" cy="5575113"/>
          </a:xfrm>
        </p:spPr>
        <p:txBody>
          <a:bodyPr>
            <a:normAutofit/>
          </a:bodyPr>
          <a:lstStyle/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lvl="1" indent="0" algn="just">
              <a:lnSpc>
                <a:spcPct val="80000"/>
              </a:lnSpc>
              <a:buNone/>
              <a:defRPr/>
            </a:pPr>
            <a:endParaRPr lang="cs-CZ" sz="19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r" fontAlgn="b">
              <a:buNone/>
            </a:pPr>
            <a:endParaRPr lang="cs-CZ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980411" y="6356350"/>
            <a:ext cx="41148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22</a:t>
            </a:fld>
            <a:endParaRPr lang="cs-CZ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0EBABDA9-893F-0F82-C571-9ECD680B5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247190"/>
              </p:ext>
            </p:extLst>
          </p:nvPr>
        </p:nvGraphicFramePr>
        <p:xfrm>
          <a:off x="838200" y="1199071"/>
          <a:ext cx="10006642" cy="42183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12178">
                  <a:extLst>
                    <a:ext uri="{9D8B030D-6E8A-4147-A177-3AD203B41FA5}">
                      <a16:colId xmlns:a16="http://schemas.microsoft.com/office/drawing/2014/main" val="3276084259"/>
                    </a:ext>
                  </a:extLst>
                </a:gridCol>
                <a:gridCol w="7539461">
                  <a:extLst>
                    <a:ext uri="{9D8B030D-6E8A-4147-A177-3AD203B41FA5}">
                      <a16:colId xmlns:a16="http://schemas.microsoft.com/office/drawing/2014/main" val="67461641"/>
                    </a:ext>
                  </a:extLst>
                </a:gridCol>
                <a:gridCol w="1655003">
                  <a:extLst>
                    <a:ext uri="{9D8B030D-6E8A-4147-A177-3AD203B41FA5}">
                      <a16:colId xmlns:a16="http://schemas.microsoft.com/office/drawing/2014/main" val="940476821"/>
                    </a:ext>
                  </a:extLst>
                </a:gridCol>
              </a:tblGrid>
              <a:tr h="230764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pl-PL" sz="1400" u="none" strike="noStrike" dirty="0">
                          <a:effectLst/>
                        </a:rPr>
                        <a:t> HODNOTÍCÍ KRITÉRIUM C -  hodnoceno ROK:</a:t>
                      </a:r>
                      <a:endParaRPr lang="pl-PL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0139750"/>
                  </a:ext>
                </a:extLst>
              </a:tr>
              <a:tr h="230764">
                <a:tc>
                  <a:txBody>
                    <a:bodyPr/>
                    <a:lstStyle/>
                    <a:p>
                      <a:pPr algn="ctr" fontAlgn="b"/>
                      <a:r>
                        <a:rPr lang="cs-CZ" sz="1400" u="none" strike="noStrike">
                          <a:effectLst/>
                        </a:rPr>
                        <a:t> </a:t>
                      </a:r>
                      <a:endParaRPr lang="cs-CZ" sz="14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r" fontAlgn="b"/>
                      <a:r>
                        <a:rPr lang="cs-CZ" sz="1400" u="none" strike="noStrike" dirty="0">
                          <a:effectLst/>
                        </a:rPr>
                        <a:t>Možnost více odpovědí</a:t>
                      </a:r>
                      <a:endParaRPr lang="cs-CZ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8452758"/>
                  </a:ext>
                </a:extLst>
              </a:tr>
              <a:tr h="547307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 dirty="0">
                          <a:effectLst/>
                        </a:rPr>
                        <a:t>Posouzení významu projektu pro Olomoucký kraj v návaznosti na aktivity v Dlouhodobém záměru vzdělávání a rozvoje vzdělávací soustavy Olomouckého kraje na období 2024-2028: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2042974"/>
                  </a:ext>
                </a:extLst>
              </a:tr>
              <a:tr h="33005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pt-BR" sz="1100" u="none" strike="noStrike">
                          <a:effectLst/>
                        </a:rPr>
                        <a:t>1) realizace výukového programu na téma klimatické vzdělávání pro žáky nebo/i pedagogy</a:t>
                      </a:r>
                      <a:endParaRPr lang="pt-BR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87836333"/>
                  </a:ext>
                </a:extLst>
              </a:tr>
              <a:tr h="330055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2) realizace výukového programu na téma globální rozvojové vzdělávání pro žáky nebo/i pedagogy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32574461"/>
                  </a:ext>
                </a:extLst>
              </a:tr>
              <a:tr h="410483">
                <a:tc gridSpan="2"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3) realizace výukového programu na téma vzdělávání pro udržitelný rozvoj pro žáky nebo/i pedagogy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83981134"/>
                  </a:ext>
                </a:extLst>
              </a:tr>
              <a:tr h="4104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 dirty="0">
                          <a:effectLst/>
                        </a:rPr>
                        <a:t>4) tvorba výukového programu na téma vzdělávání pro udržitelný rozvoj pro žáky nebo/i pedagogy žadatelem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□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22710351"/>
                  </a:ext>
                </a:extLst>
              </a:tr>
              <a:tr h="22330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 dirty="0">
                          <a:effectLst/>
                        </a:rPr>
                        <a:t>5) sázení stromů, keřů a dřevin,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68574640"/>
                  </a:ext>
                </a:extLst>
              </a:tr>
              <a:tr h="27365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>
                          <a:effectLst/>
                        </a:rPr>
                        <a:t>6) prezentace projektových aktivit v sídle žadatele pro pedagogy jiných škol,*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02848801"/>
                  </a:ext>
                </a:extLst>
              </a:tr>
              <a:tr h="4104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cs-CZ" sz="1100" u="none" strike="noStrike" dirty="0">
                          <a:effectLst/>
                        </a:rPr>
                        <a:t>7) sdílení zkušeností pedagogů převážně  v rámci denních programů vybraných témat  a pobytových programů na určitém vzorku škol*.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>
                          <a:effectLst/>
                        </a:rPr>
                        <a:t>□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70424899"/>
                  </a:ext>
                </a:extLst>
              </a:tr>
              <a:tr h="273654">
                <a:tc gridSpan="3"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*Žadatel zabezpečí pouze prezentaci aktivit a administrátor zajistí organizační záležitosti.</a:t>
                      </a:r>
                      <a:endParaRPr lang="cs-CZ" sz="11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3361"/>
                  </a:ext>
                </a:extLst>
              </a:tr>
              <a:tr h="547307">
                <a:tc gridSpan="3">
                  <a:txBody>
                    <a:bodyPr/>
                    <a:lstStyle/>
                    <a:p>
                      <a:pPr algn="l" fontAlgn="t"/>
                      <a:r>
                        <a:rPr lang="cs-CZ" sz="1100" u="none" strike="noStrike" dirty="0">
                          <a:effectLst/>
                        </a:rPr>
                        <a:t>*Vzorek škol zašle administrátor příjemci e-mailem a výstup sdílení pedagogů bude prezentován na domluvené schůzce nebo osobní účastí administrátora na programu.</a:t>
                      </a:r>
                      <a:br>
                        <a:rPr lang="cs-CZ" sz="1100" u="none" strike="noStrike" dirty="0">
                          <a:effectLst/>
                        </a:rPr>
                      </a:b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67016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62193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C2BE96-BD71-79DE-EFC4-1C4E48AD8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991E2E5-DE72-9A19-49BF-E4A2DE3A5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9462"/>
            <a:ext cx="10515600" cy="1101338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Chyba nebo doplnění v odeslané žádosti v RAP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7F422EA-E0A7-4202-55D0-2BC91E5B55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 ŽADATEL  NEVKLÁDÁ  DALŠÍ  ŽÁDOST  do  RAPU!!!!!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ZAŠLE DOPLNĚNÍ NEBO OPRAVU S UVEDENÍM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pidu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 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na e-mail </a:t>
            </a:r>
            <a:r>
              <a:rPr lang="cs-CZ" altLang="cs-CZ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datovou schránkou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F87DF7-F570-879B-792A-D485AE817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C9296E-BCDD-67FB-99F7-EC5421F4F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4EE63D5-8581-6303-0666-A171CB750E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2716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36525"/>
            <a:ext cx="10515600" cy="503556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s. 5,6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5774"/>
            <a:ext cx="10515600" cy="5331124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Tx/>
              <a:buAutoNum type="arabicPeriod"/>
              <a:defRPr/>
            </a:pPr>
            <a:r>
              <a:rPr lang="cs-CZ" sz="6400" b="1" dirty="0">
                <a:solidFill>
                  <a:srgbClr val="FF0000"/>
                </a:solidFill>
              </a:rPr>
              <a:t>Prostá kopie dokladu o zřízení běžného účtu žadatele</a:t>
            </a:r>
            <a:r>
              <a:rPr lang="cs-CZ" sz="6400" b="1" dirty="0">
                <a:solidFill>
                  <a:srgbClr val="0000CC"/>
                </a:solidFill>
              </a:rPr>
              <a:t> </a:t>
            </a:r>
            <a:r>
              <a:rPr lang="cs-CZ" sz="6400" b="1" dirty="0">
                <a:solidFill>
                  <a:srgbClr val="002060"/>
                </a:solidFill>
              </a:rPr>
              <a:t>(např. prostá kopie smlouvy o zřízení běžného účtu nebo potvrzení banky o zřízení běžného účtu),</a:t>
            </a:r>
          </a:p>
          <a:p>
            <a:pPr algn="just">
              <a:buFontTx/>
              <a:buAutoNum type="arabicPeriod"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algn="just">
              <a:buFontTx/>
              <a:buAutoNum type="arabicPeriod"/>
              <a:defRPr/>
            </a:pPr>
            <a:r>
              <a:rPr lang="cs-CZ" sz="6400" b="1" dirty="0">
                <a:solidFill>
                  <a:srgbClr val="FF0000"/>
                </a:solidFill>
              </a:rPr>
              <a:t>Prostá kopie dokladu prokazujícího právní osobnost žadatele </a:t>
            </a:r>
            <a:r>
              <a:rPr lang="cs-CZ" sz="6400" b="1" dirty="0">
                <a:solidFill>
                  <a:srgbClr val="002060"/>
                </a:solidFill>
              </a:rPr>
              <a:t>(prostá kopie výpisu z veřejného rejstříku, rejstříku škol a školských zařízení, platné stanovy)</a:t>
            </a:r>
          </a:p>
          <a:p>
            <a:pPr algn="just">
              <a:buFontTx/>
              <a:buAutoNum type="arabicPeriod"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algn="just">
              <a:buFontTx/>
              <a:buAutoNum type="arabicPeriod"/>
              <a:defRPr/>
            </a:pPr>
            <a:r>
              <a:rPr lang="cs-CZ" sz="6400" b="1" dirty="0">
                <a:solidFill>
                  <a:srgbClr val="FF0000"/>
                </a:solidFill>
              </a:rPr>
              <a:t>Prostá kopie dokladu o oprávněnosti osoby zastupovat žadatele</a:t>
            </a:r>
            <a:r>
              <a:rPr lang="cs-CZ" sz="6400" b="1" dirty="0">
                <a:solidFill>
                  <a:srgbClr val="0000CC"/>
                </a:solidFill>
              </a:rPr>
              <a:t> </a:t>
            </a:r>
            <a:r>
              <a:rPr lang="cs-CZ" sz="6400" b="1" dirty="0">
                <a:solidFill>
                  <a:srgbClr val="002060"/>
                </a:solidFill>
              </a:rPr>
              <a:t>(prostá kopie jmenovací listiny), </a:t>
            </a:r>
          </a:p>
          <a:p>
            <a:pPr>
              <a:buFontTx/>
              <a:buAutoNum type="arabicPeriod"/>
              <a:defRPr/>
            </a:pPr>
            <a:r>
              <a:rPr lang="cs-CZ" sz="6400" b="1" dirty="0">
                <a:solidFill>
                  <a:srgbClr val="FF0000"/>
                </a:solidFill>
              </a:rPr>
              <a:t>Prostá kopie zřizovací listiny a souhlas zřizovatele s </a:t>
            </a:r>
            <a:r>
              <a:rPr lang="cs-CZ" sz="6400" b="1" u="sng" dirty="0">
                <a:solidFill>
                  <a:srgbClr val="FF0000"/>
                </a:solidFill>
              </a:rPr>
              <a:t>podáním žádosti o dotaci</a:t>
            </a:r>
            <a:r>
              <a:rPr lang="cs-CZ" sz="6400" b="1" u="sng" dirty="0">
                <a:solidFill>
                  <a:srgbClr val="002060"/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  včetně souhlasu zřizovatele s přijetím</a:t>
            </a:r>
            <a:r>
              <a:rPr lang="cs-CZ" sz="6400" b="1" u="sng" dirty="0">
                <a:solidFill>
                  <a:srgbClr val="FF0000"/>
                </a:solidFill>
              </a:rPr>
              <a:t> dotace</a:t>
            </a:r>
            <a:r>
              <a:rPr lang="cs-CZ" sz="6400" b="1" dirty="0">
                <a:solidFill>
                  <a:srgbClr val="002060"/>
                </a:solidFill>
              </a:rPr>
              <a:t>, pokud je tato povinnost stanovena rozhodnutím    zřizovatele, zřizovací listinou či jiným způsobem (</a:t>
            </a:r>
            <a:r>
              <a:rPr lang="cs-CZ" sz="6400" b="1" u="sng" dirty="0">
                <a:solidFill>
                  <a:srgbClr val="00B050"/>
                </a:solidFill>
              </a:rPr>
              <a:t>pouze PŘÍSPĚVKOVÉ ORGANIZACE zřizované obcí nebo  svazkem obcí</a:t>
            </a:r>
            <a:r>
              <a:rPr lang="cs-CZ" sz="6400" b="1" dirty="0">
                <a:solidFill>
                  <a:srgbClr val="002060"/>
                </a:solidFill>
              </a:rPr>
              <a:t>) – </a:t>
            </a:r>
            <a:r>
              <a:rPr lang="cs-CZ" sz="6400" b="1" dirty="0">
                <a:solidFill>
                  <a:srgbClr val="FF0000"/>
                </a:solidFill>
              </a:rPr>
              <a:t>příloha č. 17 a) - zaslat i negativní stanovisko – </a:t>
            </a:r>
            <a:r>
              <a:rPr lang="cs-CZ" sz="6400" b="1" dirty="0">
                <a:solidFill>
                  <a:srgbClr val="FF0000"/>
                </a:solidFill>
                <a:hlinkClick r:id="rId2"/>
              </a:rPr>
              <a:t>formulář na webu</a:t>
            </a:r>
            <a:endParaRPr lang="cs-CZ" sz="6400" b="1" dirty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>
              <a:buFontTx/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5. Prostá kopie dokladu prokazujícího registraci k dani z přidané hodnoty </a:t>
            </a:r>
            <a:r>
              <a:rPr lang="cs-CZ" sz="6400" b="1" dirty="0">
                <a:solidFill>
                  <a:srgbClr val="002060"/>
                </a:solidFill>
              </a:rPr>
              <a:t>a skutečnost, zda žadatel má či nemá nárok na vrácení DPH v oblasti realizace projektu, je-li žadatel plátcem DPH,</a:t>
            </a:r>
          </a:p>
          <a:p>
            <a:pPr marL="0" indent="0">
              <a:buFontTx/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>
              <a:buFontTx/>
              <a:buAutoNum type="arabicPeriod" startAt="6"/>
              <a:defRPr/>
            </a:pPr>
            <a:r>
              <a:rPr lang="cs-CZ" sz="6400" b="1" dirty="0">
                <a:solidFill>
                  <a:srgbClr val="FF0000"/>
                </a:solidFill>
              </a:rPr>
              <a:t>Čestné prohlášení o nezměněné identifikaci žadatele – </a:t>
            </a:r>
            <a:r>
              <a:rPr lang="cs-CZ" sz="6400" b="1" dirty="0">
                <a:solidFill>
                  <a:srgbClr val="002060"/>
                </a:solidFill>
              </a:rPr>
              <a:t>vyplní žadatelé z minulého roku v případě, že nedošlo ke změně údajů v přílohách 1-5, ale doloží případně </a:t>
            </a:r>
            <a:r>
              <a:rPr lang="cs-CZ" sz="6600" b="1" dirty="0">
                <a:solidFill>
                  <a:srgbClr val="00B050"/>
                </a:solidFill>
              </a:rPr>
              <a:t>přílohu č. 17a) - souhlas zřizovatele, přílohy  1-5 již neposílají</a:t>
            </a:r>
          </a:p>
          <a:p>
            <a:pPr>
              <a:defRPr/>
            </a:pPr>
            <a:r>
              <a:rPr lang="cs-CZ" sz="6600" b="1" dirty="0">
                <a:solidFill>
                  <a:srgbClr val="00B050"/>
                </a:solidFill>
              </a:rPr>
              <a:t>    noví žadatelé nevyplňují tuto přílohu a posílají přílohy pouze v RAPU</a:t>
            </a:r>
            <a:endParaRPr lang="cs-CZ" sz="6400" b="1" dirty="0">
              <a:solidFill>
                <a:srgbClr val="002060"/>
              </a:solidFill>
            </a:endParaRPr>
          </a:p>
          <a:p>
            <a:pPr>
              <a:buFontTx/>
              <a:buAutoNum type="arabicPeriod" startAt="6"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endParaRPr lang="cs-CZ" sz="4800" b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874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75501"/>
            <a:ext cx="10515600" cy="564580"/>
          </a:xfrm>
        </p:spPr>
        <p:txBody>
          <a:bodyPr>
            <a:normAutofit fontScale="90000"/>
          </a:bodyPr>
          <a:lstStyle/>
          <a:p>
            <a:r>
              <a:rPr lang="cs-CZ" dirty="0"/>
              <a:t>           </a:t>
            </a:r>
            <a:br>
              <a:rPr lang="cs-CZ" dirty="0"/>
            </a:br>
            <a:r>
              <a:rPr lang="cs-CZ" dirty="0"/>
              <a:t>         </a:t>
            </a:r>
            <a:r>
              <a:rPr lang="cs-CZ" alt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Povinné přílohy žádosti, s.5,6</a:t>
            </a:r>
            <a:b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640081"/>
            <a:ext cx="10629550" cy="6081394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7. Přehled poskytnutých dotací – </a:t>
            </a:r>
            <a:r>
              <a:rPr lang="cs-CZ" sz="6400" b="1" dirty="0">
                <a:solidFill>
                  <a:srgbClr val="002060"/>
                </a:solidFill>
              </a:rPr>
              <a:t>viz Příloha č. 2 žádosti,</a:t>
            </a:r>
          </a:p>
          <a:p>
            <a:pPr marL="0" indent="0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8. Čestné prohlášení žadatele o podporu v režimu de minimis,</a:t>
            </a:r>
            <a:r>
              <a:rPr lang="cs-CZ" sz="6400" b="1" dirty="0">
                <a:solidFill>
                  <a:srgbClr val="002060"/>
                </a:solidFill>
              </a:rPr>
              <a:t> (tam, kde se jedná o veřejnou podporu) – </a:t>
            </a:r>
            <a:r>
              <a:rPr lang="cs-CZ" sz="6400" b="1" dirty="0">
                <a:solidFill>
                  <a:srgbClr val="FF0000"/>
                </a:solidFill>
              </a:rPr>
              <a:t>viz Příloha č. 3 žádosti – </a:t>
            </a:r>
            <a:r>
              <a:rPr lang="cs-CZ" sz="6400" b="1" u="sng" dirty="0">
                <a:solidFill>
                  <a:srgbClr val="00B050"/>
                </a:solidFill>
              </a:rPr>
              <a:t>DOKLÁDAJÍ POUZE SOUKROMÉ ŠKLOLY</a:t>
            </a:r>
          </a:p>
          <a:p>
            <a:pPr marL="0" indent="0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9. Čestné prohlášení žadatele – právnické osoby – </a:t>
            </a:r>
            <a:r>
              <a:rPr lang="cs-CZ" sz="6400" b="1" dirty="0">
                <a:solidFill>
                  <a:srgbClr val="002060"/>
                </a:solidFill>
              </a:rPr>
              <a:t>viz Příloha č. 4 žádosti, </a:t>
            </a:r>
            <a:r>
              <a:rPr lang="cs-CZ" sz="7200" b="1" dirty="0">
                <a:solidFill>
                  <a:srgbClr val="FF0000"/>
                </a:solidFill>
              </a:rPr>
              <a:t>úplný výpis </a:t>
            </a:r>
            <a:r>
              <a:rPr lang="cs-CZ" sz="6400" b="1" dirty="0">
                <a:solidFill>
                  <a:srgbClr val="002060"/>
                </a:solidFill>
              </a:rPr>
              <a:t>z evidence skutečných majitelů </a:t>
            </a:r>
            <a:r>
              <a:rPr lang="cs-CZ" sz="6400" b="1" u="sng" dirty="0">
                <a:solidFill>
                  <a:srgbClr val="00B050"/>
                </a:solidFill>
              </a:rPr>
              <a:t>DOKLÁDAJÍ POUZE SOUKROMÉ ŠKLOLY – postup na webu OLK, nutnost požádat </a:t>
            </a:r>
            <a:r>
              <a:rPr lang="cs-CZ" sz="6400" b="1" u="sng" dirty="0" err="1">
                <a:solidFill>
                  <a:srgbClr val="00B050"/>
                </a:solidFill>
              </a:rPr>
              <a:t>datovkou</a:t>
            </a:r>
            <a:r>
              <a:rPr lang="cs-CZ" sz="6400" b="1" u="sng" dirty="0">
                <a:solidFill>
                  <a:srgbClr val="00B050"/>
                </a:solidFill>
              </a:rPr>
              <a:t>, je zdarma</a:t>
            </a: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11.</a:t>
            </a:r>
            <a:r>
              <a:rPr lang="cs-CZ" sz="6400" b="1" dirty="0">
                <a:solidFill>
                  <a:srgbClr val="002060"/>
                </a:solidFill>
              </a:rPr>
              <a:t> </a:t>
            </a:r>
            <a:r>
              <a:rPr lang="cs-CZ" sz="6400" b="1" dirty="0">
                <a:solidFill>
                  <a:srgbClr val="FF0000"/>
                </a:solidFill>
              </a:rPr>
              <a:t>Rozpočet celkových předpokládaných uznatelných výdajů akce/činnosti – viz Příloha č. 6 žádosti,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12. Hodnotící kritéria B,C – viz Příloha č. 7 žádosti,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a)Souhlas zřizovatele s podáním žádosti o dotaci a s přijetím dotace včetně čestného prohlášení zřizovatele s uvedením čísla bankovního účtu –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dotačního programu), dokládají obecní školy každoročně!!!</a:t>
            </a:r>
          </a:p>
          <a:p>
            <a:pPr marL="0" indent="0" algn="just">
              <a:buNone/>
              <a:defRPr/>
            </a:pPr>
            <a:endParaRPr lang="cs-CZ" sz="6400" b="1" dirty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cs-CZ" sz="6400" b="1" dirty="0">
                <a:solidFill>
                  <a:srgbClr val="FF0000"/>
                </a:solidFill>
              </a:rPr>
              <a:t>17. b) partnerství o spolupráci škol – doloží pouze školy bez ohledu na zřizovatele, které vzájemně spolupracují na projektové aktivitě popř. projektových aktivitách - </a:t>
            </a:r>
            <a:r>
              <a:rPr lang="cs-CZ" sz="6400" b="1" dirty="0">
                <a:solidFill>
                  <a:srgbClr val="002060"/>
                </a:solidFill>
              </a:rPr>
              <a:t>(formulář je zveřejněn na webu dotačního programu), </a:t>
            </a:r>
            <a:endParaRPr lang="cs-CZ" sz="6400" b="1" dirty="0">
              <a:solidFill>
                <a:srgbClr val="FF0000"/>
              </a:solidFill>
            </a:endParaRPr>
          </a:p>
          <a:p>
            <a:pPr marL="0" indent="0" algn="just">
              <a:buNone/>
              <a:defRPr/>
            </a:pPr>
            <a:r>
              <a:rPr lang="cs-CZ" sz="4800" b="1" dirty="0">
                <a:solidFill>
                  <a:srgbClr val="FF0000"/>
                </a:solidFill>
              </a:rPr>
              <a:t>18.</a:t>
            </a:r>
            <a:r>
              <a:rPr lang="cs-CZ" sz="4800" b="1" dirty="0">
                <a:solidFill>
                  <a:srgbClr val="002060"/>
                </a:solidFill>
              </a:rPr>
              <a:t> </a:t>
            </a:r>
            <a:r>
              <a:rPr lang="cs-CZ" sz="4200" b="1" dirty="0">
                <a:solidFill>
                  <a:srgbClr val="002060"/>
                </a:solidFill>
              </a:rPr>
              <a:t>pokud žadatel jakoukoliv z uvedených příloh v daném (aktuálním) kalendářním roce již doložil v rámci jiného dotačního programu/titulu Olomouckého kraje, uvede ve své žádosti přesnou identifikaci požadované přílohy (číslo a název) a identifikaci dotačního programu/titulu Olomouckého kraje, kde byla žádost již doložena (číslo a název). </a:t>
            </a:r>
          </a:p>
          <a:p>
            <a:pPr marL="0" indent="0" algn="r">
              <a:buNone/>
              <a:defRPr/>
            </a:pPr>
            <a:r>
              <a:rPr lang="cs-CZ" sz="7200" b="1" i="1" dirty="0">
                <a:solidFill>
                  <a:srgbClr val="FF0000"/>
                </a:solidFill>
              </a:rPr>
              <a:t>Číslování příloh odpovídá číslování příloh v žádosti, které se vyžadují!!!!</a:t>
            </a:r>
          </a:p>
          <a:p>
            <a:pPr marL="0" indent="0" algn="r">
              <a:buNone/>
              <a:defRPr/>
            </a:pPr>
            <a:endParaRPr lang="cs-CZ" sz="4800" b="1" i="1" dirty="0">
              <a:solidFill>
                <a:srgbClr val="002060"/>
              </a:solidFill>
            </a:endParaRPr>
          </a:p>
          <a:p>
            <a:pPr marL="0" indent="0" algn="just">
              <a:buFontTx/>
              <a:buNone/>
              <a:defRPr/>
            </a:pPr>
            <a:endParaRPr lang="cs-CZ" sz="48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sz="37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just">
              <a:buFontTx/>
              <a:buAutoNum type="arabicPeriod" startAt="5"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858000"/>
            <a:ext cx="4114800" cy="466078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31036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7E0C96-3894-6999-1C04-50FEAE591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9726"/>
            <a:ext cx="10515600" cy="864066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Zaslané přílohy v RAPU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0E6CA5-8CC0-7971-8601-5B2FF4951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58" y="1554826"/>
            <a:ext cx="10515600" cy="450618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Přílohy zaslané v RAP musí být:</a:t>
            </a:r>
          </a:p>
          <a:p>
            <a:pPr marL="0" indent="0" algn="ctr">
              <a:buNone/>
            </a:pP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jednoznačně identifikovatelné dle jejich názvu.</a:t>
            </a:r>
          </a:p>
          <a:p>
            <a:pPr marL="0" indent="0" algn="ctr">
              <a:buNone/>
            </a:pPr>
            <a:endParaRPr lang="cs-CZ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případě, že bude nějaká příloha chybět (nejčastěji souhlas zřizovatele)</a:t>
            </a:r>
          </a:p>
          <a:p>
            <a:pPr marL="0" indent="0" algn="ctr">
              <a:buNone/>
            </a:pPr>
            <a:r>
              <a:rPr lang="cs-CZ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bude zaslána  po výzvě na e-mail: </a:t>
            </a:r>
            <a:r>
              <a:rPr lang="cs-CZ" altLang="cs-CZ" sz="36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36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41A4BD5-1277-9F6E-EE10-596B9EFB9B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876148" y="6218808"/>
            <a:ext cx="2743200" cy="365125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3567052-1CF8-4C87-D5BC-47538BF05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5732254-0ABC-D438-8050-2C3267606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957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2CC5D82-0F9A-CF29-1EF7-41325B0FBA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0540" y="136526"/>
            <a:ext cx="9143260" cy="795127"/>
          </a:xfrm>
        </p:spPr>
        <p:txBody>
          <a:bodyPr>
            <a:normAutofit/>
          </a:bodyPr>
          <a:lstStyle/>
          <a:p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Časté chyby </a:t>
            </a:r>
            <a:r>
              <a:rPr lang="cs-CZ" sz="4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příloze č. 17 a)</a:t>
            </a:r>
            <a:r>
              <a:rPr lang="cs-CZ" dirty="0"/>
              <a:t>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A3FBB0-2FA4-0DE0-663F-69393A97B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71268"/>
            <a:ext cx="10515600" cy="525953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b="1" dirty="0">
                <a:solidFill>
                  <a:srgbClr val="FF0000"/>
                </a:solidFill>
              </a:rPr>
              <a:t>Souhlas zřizovatele s podáním žádosti o dotaci a s přijetím dotace včetně čestného prohlášení zřizovatele s uvedením čísla bankovního účtu</a:t>
            </a:r>
            <a:endParaRPr lang="cs-CZ" b="1" dirty="0">
              <a:solidFill>
                <a:srgbClr val="FF0000"/>
              </a:solidFill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</a:rPr>
              <a:t>!! není vyplněno,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zda uzavření smlouvy o poskytnutí dotace z výše uvedeného programu </a:t>
            </a:r>
            <a:r>
              <a:rPr lang="cs-CZ" sz="3600" b="1" dirty="0">
                <a:solidFill>
                  <a:srgbClr val="FF0000"/>
                </a:solidFill>
              </a:rPr>
              <a:t>není/je*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nutné schválit </a:t>
            </a:r>
            <a:r>
              <a:rPr lang="cs-CZ" b="1" dirty="0">
                <a:solidFill>
                  <a:srgbClr val="FF0000"/>
                </a:solidFill>
              </a:rPr>
              <a:t>v orgánech zřizovatele.</a:t>
            </a:r>
          </a:p>
          <a:p>
            <a:pPr algn="just"/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čísle bankovního účtu zřizovatele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uváděno číslo bankovního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účtu školy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05BEE4-B70D-B427-17AA-96225F629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CC5ECD8-F703-8A71-E1AA-8CEBFA0A42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6151745-B8BA-76C5-8BBD-5AA4498AC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77626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89462"/>
            <a:ext cx="10515600" cy="1101338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Chyba nebo doplnění v odeslané žádosti v RAP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 ŽADATEL  NEVKLÁDÁ  DALŠÍ  ŽÁDOST  do  RAPU!!!!!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ZAŠLE DOPLNĚNÍ NEBO OPRAVU S UVEDENÍM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pidu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 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na e-mail </a:t>
            </a:r>
            <a:r>
              <a:rPr lang="cs-CZ" altLang="cs-CZ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datovou schránkou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27689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41316"/>
            <a:ext cx="10515600" cy="631768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Žádost, s. 7-14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06087"/>
            <a:ext cx="10515600" cy="537002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7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Čestné prohlášení žadatele: místo, datum, podpis;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8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o nezměněné identifikaci žadatele - Pokud byly v předchozím roce předloženy požadované přílohy 1 - 5 dle odst. 5. žádosti a u žadatele nedošlo k žádné změně v údajích uvedených v těchto přílohách, vyplní žadatel pouze čestné prohlášení; </a:t>
            </a:r>
          </a:p>
          <a:p>
            <a:pPr marL="0" indent="0" algn="ctr">
              <a:buNone/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!!!!!!! </a:t>
            </a:r>
            <a:r>
              <a:rPr lang="cs-CZ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nevyplňují noví žadatelé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!!!!!!!</a:t>
            </a:r>
          </a:p>
          <a:p>
            <a:pPr marL="0" indent="0" algn="just">
              <a:buFontTx/>
              <a:buNone/>
              <a:defRPr/>
            </a:pPr>
            <a:endParaRPr lang="cs-CZ" sz="2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9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Přehled poskytnutých dotací;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10,11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Čestné prohlášení žadatele o podporu v režimu de minimis – </a:t>
            </a:r>
            <a:r>
              <a:rPr lang="cs-CZ" sz="22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vyplní pouze soukromé školy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12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Čestné prohlášení žadatele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právnické osoby: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1 vyplnit identifikační údaje,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</a:t>
            </a: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bod 2  příspěvkové organizace uvedou žadatel nemá podíl    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bod 3 nulový podíl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datum jméno a příjmení;</a:t>
            </a: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13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Rozpočet</a:t>
            </a:r>
            <a:endParaRPr lang="cs-CZ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s. 14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Hodnotící kritéria!! </a:t>
            </a:r>
            <a:r>
              <a:rPr lang="cs-CZ" alt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hodnotí komise a ROK</a:t>
            </a: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ctr">
              <a:buFontTx/>
              <a:buNone/>
              <a:defRPr/>
            </a:pPr>
            <a:r>
              <a:rPr lang="cs-CZ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 Na žádosti stačí 1 elektronický podpis!!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5537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89527" y="182881"/>
            <a:ext cx="9822364" cy="538572"/>
          </a:xfrm>
        </p:spPr>
        <p:txBody>
          <a:bodyPr>
            <a:noAutofit/>
          </a:bodyPr>
          <a:lstStyle/>
          <a:p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13 – </a:t>
            </a:r>
            <a:r>
              <a:rPr lang="cs-CZ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nezbytná spolupráce ekonomem, ředitelem školy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38199" y="6653349"/>
            <a:ext cx="9420498" cy="68126"/>
          </a:xfrm>
        </p:spPr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30</a:t>
            </a:fld>
            <a:endParaRPr lang="cs-CZ"/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5035349"/>
              </p:ext>
            </p:extLst>
          </p:nvPr>
        </p:nvGraphicFramePr>
        <p:xfrm>
          <a:off x="838199" y="939567"/>
          <a:ext cx="10873580" cy="50789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18548">
                  <a:extLst>
                    <a:ext uri="{9D8B030D-6E8A-4147-A177-3AD203B41FA5}">
                      <a16:colId xmlns:a16="http://schemas.microsoft.com/office/drawing/2014/main" val="3942353671"/>
                    </a:ext>
                  </a:extLst>
                </a:gridCol>
                <a:gridCol w="4512880">
                  <a:extLst>
                    <a:ext uri="{9D8B030D-6E8A-4147-A177-3AD203B41FA5}">
                      <a16:colId xmlns:a16="http://schemas.microsoft.com/office/drawing/2014/main" val="1699946007"/>
                    </a:ext>
                  </a:extLst>
                </a:gridCol>
                <a:gridCol w="1255001">
                  <a:extLst>
                    <a:ext uri="{9D8B030D-6E8A-4147-A177-3AD203B41FA5}">
                      <a16:colId xmlns:a16="http://schemas.microsoft.com/office/drawing/2014/main" val="3571127084"/>
                    </a:ext>
                  </a:extLst>
                </a:gridCol>
                <a:gridCol w="1109279">
                  <a:extLst>
                    <a:ext uri="{9D8B030D-6E8A-4147-A177-3AD203B41FA5}">
                      <a16:colId xmlns:a16="http://schemas.microsoft.com/office/drawing/2014/main" val="2145749167"/>
                    </a:ext>
                  </a:extLst>
                </a:gridCol>
                <a:gridCol w="1177872">
                  <a:extLst>
                    <a:ext uri="{9D8B030D-6E8A-4147-A177-3AD203B41FA5}">
                      <a16:colId xmlns:a16="http://schemas.microsoft.com/office/drawing/2014/main" val="4281874688"/>
                    </a:ext>
                  </a:extLst>
                </a:gridCol>
              </a:tblGrid>
              <a:tr h="60260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dirty="0">
                          <a:effectLst/>
                        </a:rPr>
                        <a:t>Neinvestiční výdaje  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100" u="none" strike="noStrike" dirty="0">
                          <a:effectLst/>
                        </a:rPr>
                        <a:t>Příklady položek</a:t>
                      </a:r>
                      <a:endParaRPr lang="cs-CZ" sz="11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Celkové předpokládané uznatelné výdaje akce/činnosti: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>
                          <a:effectLst/>
                        </a:rPr>
                        <a:t>Požadovaná výše dotace: </a:t>
                      </a:r>
                      <a:endParaRPr lang="cs-CZ" sz="1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000" u="none" strike="noStrike" dirty="0">
                          <a:effectLst/>
                        </a:rPr>
                        <a:t>Vlastní a jiné zdroje:</a:t>
                      </a:r>
                      <a:endParaRPr lang="cs-CZ" sz="1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1520118"/>
                  </a:ext>
                </a:extLst>
              </a:tr>
              <a:tr h="16944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1. Spotřeba materiálu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sazenice, semínka, zemina, barvy, laky, zahradní nářadí, publikace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43923568"/>
                  </a:ext>
                </a:extLst>
              </a:tr>
              <a:tr h="661936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2. Drobný dlouhodobý hmotný majetek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dle posouzení ekonoma (vnitřní směrnice) – drobný majetek s použitelností delší než rok v cenovém rozmezí 3 000 Kč až 40 000 Kč. </a:t>
                      </a:r>
                      <a:r>
                        <a:rPr lang="cs-CZ" sz="1100" b="0" baseline="0" dirty="0">
                          <a:solidFill>
                            <a:srgbClr val="002060"/>
                          </a:solidFill>
                          <a:effectLst/>
                        </a:rPr>
                        <a:t> Př. </a:t>
                      </a:r>
                      <a:r>
                        <a:rPr lang="cs-CZ" sz="1100" b="0" dirty="0">
                          <a:solidFill>
                            <a:srgbClr val="002060"/>
                          </a:solidFill>
                          <a:effectLst/>
                        </a:rPr>
                        <a:t>mikroskop, dalekohled,..</a:t>
                      </a:r>
                    </a:p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29071213"/>
                  </a:ext>
                </a:extLst>
              </a:tr>
              <a:tr h="498770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3. Drobný dlouhodobý nehmotný majetek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u="none" strike="noStrike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</a:t>
                      </a: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odle posouzení ekonoma školy (vnitřní směrnice) – drobný majetek s použitelností delší než rok v cenovém rozmezí</a:t>
                      </a:r>
                    </a:p>
                    <a:p>
                      <a:pPr marL="0" indent="0" algn="just">
                        <a:buFontTx/>
                        <a:buNone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7 000 Kč až 60 000 Kč. Př. software k EVVO apod. 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9548866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4. Nájemné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0067373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5. Opravy a udržování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oprava venkovní učebny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8736126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6. Cestovné (jízdné)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cestovní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příkazy pedagogů, jízdenky žáků – </a:t>
                      </a:r>
                      <a:r>
                        <a:rPr lang="cs-CZ" sz="1100" b="0" kern="1200" baseline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nikoliv stravné</a:t>
                      </a:r>
                      <a:endParaRPr lang="cs-CZ" sz="1100" b="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591245184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Dopravné (za objednaný autobus)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faktura za autobus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6641251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8. Mzdové výdaje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234800480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z toho: 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3035681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mzdy a platy 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učiteli – nenároková složka platu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414998098"/>
                  </a:ext>
                </a:extLst>
              </a:tr>
              <a:tr h="335603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    zákonné odvody z mezd (mimo odvod na FKSP)</a:t>
                      </a:r>
                      <a:endParaRPr lang="pl-PL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06226049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    dohody mimo pracovní poměr</a:t>
                      </a:r>
                      <a:endParaRPr lang="cs-CZ" sz="1100" b="0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odměna lektora na IČO i bez IČA (dohody mimo pracovní poměr)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43998563"/>
                  </a:ext>
                </a:extLst>
              </a:tr>
              <a:tr h="498770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Ceny do soutěží - edukační prvky s environmentální tematikou: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05717748"/>
                  </a:ext>
                </a:extLst>
              </a:tr>
              <a:tr h="235053">
                <a:tc>
                  <a:txBody>
                    <a:bodyPr/>
                    <a:lstStyle/>
                    <a:p>
                      <a:pPr algn="l" fontAlgn="b"/>
                      <a:r>
                        <a:rPr lang="pl-PL" sz="1100" u="none" strike="noStrike" dirty="0">
                          <a:effectLst/>
                        </a:rPr>
                        <a:t>10. Ostatní služby, z toho:</a:t>
                      </a:r>
                      <a:endParaRPr lang="pl-PL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b="0" kern="1200" baseline="0" dirty="0">
                        <a:solidFill>
                          <a:srgbClr val="00206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62877782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a)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úhrada výukového programu, kurzu pro koordinátora EVVO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73528675"/>
                  </a:ext>
                </a:extLst>
              </a:tr>
              <a:tr h="172437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dirty="0">
                          <a:effectLst/>
                        </a:rPr>
                        <a:t>b)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kern="120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půjčovné, propagace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dirty="0">
                          <a:effectLst/>
                        </a:rPr>
                        <a:t> </a:t>
                      </a:r>
                      <a:endParaRPr lang="cs-CZ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>
                          <a:effectLst/>
                        </a:rPr>
                        <a:t> </a:t>
                      </a:r>
                      <a:endParaRPr lang="cs-CZ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569629742"/>
                  </a:ext>
                </a:extLst>
              </a:tr>
              <a:tr h="239873"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Neinvestiční výdaje celkem 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1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100" u="none" strike="noStrike" baseline="0" dirty="0">
                          <a:effectLst/>
                        </a:rPr>
                        <a:t>0,00 Kč </a:t>
                      </a:r>
                      <a:endParaRPr lang="cs-CZ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534720062"/>
                  </a:ext>
                </a:extLst>
              </a:tr>
            </a:tbl>
          </a:graphicData>
        </a:graphic>
      </p:graphicFrame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F8E9FF4-4649-2E68-4CAD-6EF69AF02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1225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7112"/>
            <a:ext cx="10515600" cy="434537"/>
          </a:xfrm>
        </p:spPr>
        <p:txBody>
          <a:bodyPr>
            <a:normAutofit fontScale="90000"/>
          </a:bodyPr>
          <a:lstStyle/>
          <a:p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Rozpočet, s. 13 – nutná spolupráce s ekonomem</a:t>
            </a:r>
            <a:br>
              <a:rPr lang="cs-CZ" sz="31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785004"/>
            <a:ext cx="10515600" cy="557134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nejsou definovány jako neuznatelné, jsou uznatelnými výdaji.</a:t>
            </a:r>
          </a:p>
          <a:p>
            <a:pPr marL="0" indent="0" algn="ctr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uznatelných výdajů patří výdaje vztahující se ke vzdělávacím aktivitám včetně dopravného a balného výukových pomůcek.</a:t>
            </a:r>
            <a:endParaRPr lang="cs-CZ" alt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r>
              <a:rPr lang="cs-CZ" alt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Neuznatelnými výdaji se rozumí:</a:t>
            </a:r>
            <a:endParaRPr lang="cs-CZ" alt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na které nelze dotaci, ani prostředky finanční spoluúčasti, použít 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pl-PL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definovány v Pravidlech v čl. 7.4, slide 6),</a:t>
            </a:r>
          </a:p>
          <a:p>
            <a:pPr>
              <a:defRPr/>
            </a:pP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</a:t>
            </a:r>
            <a:r>
              <a:rPr lang="cs-CZ" alt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nejsou uvedeny v účelu použití dotace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 smlouvě či dopisu,</a:t>
            </a:r>
          </a:p>
          <a:p>
            <a:pPr>
              <a:defRPr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 (dopravné),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které nejsou součástí výukového programu EVVO a VUR</a:t>
            </a:r>
            <a:endParaRPr lang="cs-CZ" altLang="cs-CZ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výdaje, které </a:t>
            </a:r>
            <a:r>
              <a:rPr lang="cs-CZ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uvedeny pouze v rozpočtu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835434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8317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73331"/>
            <a:ext cx="10515600" cy="839585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Kontrola účelu použití dotace - rozpočtu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77799"/>
            <a:ext cx="10515600" cy="445300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Jsou položky v rozpočtu totožné s položkami v účelu použití dotace?</a:t>
            </a:r>
          </a:p>
          <a:p>
            <a:pPr marL="0" indent="0" algn="ctr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praxi se stává, že výčet položek uvedených v rozpočtu není totožný s účelem použití dotace.</a:t>
            </a: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Žadatel si tak nemůže koupit položky, které mu chybí v účelu použití dotace.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8007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34143" y="136525"/>
            <a:ext cx="9259984" cy="536335"/>
          </a:xfrm>
        </p:spPr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b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Odeslání žádosti v RAP </a:t>
            </a:r>
            <a:b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a datovou schránkou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259457"/>
            <a:ext cx="10515600" cy="5096893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Jakmile budete mít žádost v RAPU vyplněnou a </a:t>
            </a:r>
            <a:r>
              <a:rPr lang="cs-CZ" sz="51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připojené všechny povinné přílohy</a:t>
            </a: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 zkontrolovat, systém Vám ukáže případné chyby,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opravíte případné chyby </a:t>
            </a:r>
          </a:p>
          <a:p>
            <a:pPr marL="914400" indent="-914400" algn="just">
              <a:buAutoNum type="arabicParenR"/>
              <a:defRPr/>
            </a:pPr>
            <a:r>
              <a:rPr lang="cs-CZ" sz="5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5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kliknete na: ODESLAT BEZ PODPISU </a:t>
            </a:r>
          </a:p>
          <a:p>
            <a:pPr marL="0" indent="0" algn="just">
              <a:buNone/>
              <a:defRPr/>
            </a:pPr>
            <a:endParaRPr lang="cs-CZ" sz="5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65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ŽÁDOST v RAPU včetně příloh </a:t>
            </a:r>
          </a:p>
          <a:p>
            <a:pPr marL="0" indent="0" algn="ctr">
              <a:buNone/>
              <a:defRPr/>
            </a:pPr>
            <a:r>
              <a:rPr lang="cs-CZ" sz="65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MUSÍ BÝT ODESLÁNA </a:t>
            </a:r>
            <a:r>
              <a:rPr lang="cs-CZ" sz="65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12:00 hod.</a:t>
            </a:r>
          </a:p>
          <a:p>
            <a:pPr marL="0" indent="0" algn="just">
              <a:buNone/>
              <a:defRPr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Následně: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stáhnete soubor PDF (opis k tisku) s podanou žádostí opatřenou PID (čárovým kódem),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tuto žádost si uložíte do PC </a:t>
            </a: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elektronickou verzi opatříte kvalifikovaným elektronickým podpisem včetně časového razítka nebo zaručeným elektronickým podpisem (soukromé školy a  SEV) a </a:t>
            </a:r>
          </a:p>
          <a:p>
            <a:pPr marL="514350" indent="-514350" algn="just">
              <a:buAutoNum type="arabicParenR"/>
              <a:defRPr/>
            </a:pPr>
            <a:r>
              <a:rPr lang="cs-CZ" sz="4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doručíte datovou schránkou</a:t>
            </a:r>
            <a:r>
              <a:rPr lang="cs-CZ" sz="4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ctr">
              <a:buNone/>
              <a:defRPr/>
            </a:pPr>
            <a:endParaRPr lang="cs-CZ" sz="42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cs-CZ" sz="7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ŽÁDOSTI </a:t>
            </a:r>
            <a:r>
              <a:rPr lang="cs-CZ" sz="7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STAČÍ JEDEN ELEKTRONICKÝ PODPIS. </a:t>
            </a:r>
          </a:p>
          <a:p>
            <a:pPr marL="0" indent="0" algn="ctr">
              <a:buNone/>
              <a:defRPr/>
            </a:pPr>
            <a:endParaRPr lang="cs-CZ" sz="3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FontTx/>
              <a:buNone/>
              <a:defRPr/>
            </a:pPr>
            <a:endParaRPr lang="cs-CZ" sz="24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9131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30136" y="136525"/>
            <a:ext cx="8478175" cy="902162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</a:t>
            </a:r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asté chyby v odesílání žádosti                                      datovou schránkou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171852"/>
            <a:ext cx="10515600" cy="479027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Nesprávně zaslaný formulář:</a:t>
            </a: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naskenovaný formulář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orazítkovaný a podepsaný vlastnoručně 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odeslaný datovou schránkou s kvalifikovaným elektronickým podpisem nebo se zaručeným elektronickým podpisem bez časového razítka,</a:t>
            </a:r>
          </a:p>
          <a:p>
            <a:pPr marL="0" indent="0" algn="just">
              <a:buFontTx/>
              <a:buNone/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 formuláře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odeslaný datovou schránkou s kvalifikovaným elektronickým podpisem nebo se zaručeným elektronickým podpisem bez časového razítka, který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není podepsaný totožnou osobou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jejíž jméno a příjmení se zobrazí v systému spisové služby </a:t>
            </a:r>
            <a:r>
              <a:rPr lang="cs-CZ" sz="19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jako odesílatel</a:t>
            </a:r>
            <a:r>
              <a:rPr lang="cs-CZ" sz="1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just">
              <a:defRPr/>
            </a:pPr>
            <a:endParaRPr lang="cs-CZ" sz="19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just">
              <a:buNone/>
              <a:defRPr/>
            </a:pPr>
            <a:r>
              <a:rPr lang="cs-CZ" sz="3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Správně zaslaný formulář datovou schránkou musí být: 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originálem formuláře, podepsaný </a:t>
            </a: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kvalifikovaným elektronickým podpisem  včetně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(krajské a obecní školy) nebo</a:t>
            </a:r>
          </a:p>
          <a:p>
            <a:pPr marL="0" indent="0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Zaručeným  nebo kvalifikovaným elektronickým podpisem bez časového razítka </a:t>
            </a:r>
            <a:r>
              <a:rPr lang="cs-CZ" sz="21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(soukromé školy, certifikovaná střediska ekologické výchovy).</a:t>
            </a:r>
          </a:p>
          <a:p>
            <a:pPr marL="0" indent="0">
              <a:buFontTx/>
              <a:buNone/>
              <a:defRPr/>
            </a:pPr>
            <a:endParaRPr lang="cs-CZ" sz="21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Tx/>
              <a:buNone/>
              <a:defRPr/>
            </a:pPr>
            <a:r>
              <a:rPr lang="cs-CZ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Jméno a příjmení na originálu formuláře musí být totožné s jménem a příjmením odesílatele, které se v systému spisové služby zobrazí.</a:t>
            </a:r>
          </a:p>
          <a:p>
            <a:pPr marL="0" indent="0" algn="ctr">
              <a:buFontTx/>
              <a:buNone/>
              <a:defRPr/>
            </a:pPr>
            <a:endParaRPr lang="cs-CZ" sz="2100" dirty="0">
              <a:solidFill>
                <a:srgbClr val="FF0000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572000" cy="36512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4012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52502" y="116378"/>
            <a:ext cx="9001298" cy="789709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Povinnost ELEKTRONICKÉHO PODPISU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080655"/>
            <a:ext cx="10515600" cy="50501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Zákon č. 297/2016; o službách vytvářejících důvěru pro elektronické transakce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WEBOVÉ ODKAZY k vyřízení kvalifikovaného elektronického podpisu včetně časového razítka: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https://www.postsignum.cz/isignum.html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https://www.postsignum.cz/tokenme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https://www.postsignum.cz/casove_razitko_tsa.html</a:t>
            </a: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28674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896983"/>
            <a:ext cx="10515600" cy="931817"/>
          </a:xfrm>
        </p:spPr>
        <p:txBody>
          <a:bodyPr>
            <a:normAutofit fontScale="90000"/>
          </a:bodyPr>
          <a:lstStyle/>
          <a:p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Oprava, vyřazení žádosti</a:t>
            </a:r>
            <a:b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62545"/>
            <a:ext cx="10515600" cy="4468255"/>
          </a:xfrm>
        </p:spPr>
        <p:txBody>
          <a:bodyPr/>
          <a:lstStyle/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Pokud bude žádost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neúplná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(chybějící přílohy, apod.), nebo bude obsahovat chybný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</a:t>
            </a: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marL="0" indent="0" algn="just">
              <a:buNone/>
              <a:defRPr/>
            </a:pPr>
            <a:endParaRPr lang="cs-CZ" alt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žadatel bude vyzván k opravě do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 kalendářních dnů e-mailem (přílohy) a datovou  schránkou (opravy žádosti)</a:t>
            </a:r>
          </a:p>
          <a:p>
            <a:pPr algn="just">
              <a:buFontTx/>
              <a:buNone/>
              <a:defRPr/>
            </a:pPr>
            <a:endParaRPr lang="cs-CZ" alt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vyřazení žádosti bude žadatel vyrozuměn dopisem </a:t>
            </a:r>
            <a:r>
              <a:rPr lang="cs-CZ" alt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(nedoručení včas, neoprávněnost žadatele, více žádostí od jednoho žadatele).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038600" y="6570000"/>
            <a:ext cx="4114800" cy="151475"/>
          </a:xfrm>
        </p:spPr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3653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0F3E47-5557-1C1C-E77A-53AFFDFA1B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462C7C1-1FEA-8808-FDAF-EBD47B97D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89462"/>
            <a:ext cx="10515600" cy="1101338"/>
          </a:xfrm>
        </p:spPr>
        <p:txBody>
          <a:bodyPr>
            <a:normAutofit fontScale="90000"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Chyba nebo doplnění v odeslané žádosti v RAP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20390D7-264C-657B-6758-95F9DE1681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!!!!! ŽADATEL  NEVKLÁDÁ  DALŠÍ  ŽÁDOST  do  RAPU!!!!!</a:t>
            </a:r>
          </a:p>
          <a:p>
            <a:endParaRPr lang="cs-CZ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ZAŠLE DOPLNĚNÍ NEBO OPRAVU S UVEDENÍM </a:t>
            </a:r>
            <a:r>
              <a:rPr lang="cs-CZ" sz="24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pidu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žádosti 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na e-mail </a:t>
            </a:r>
            <a:r>
              <a:rPr lang="cs-CZ" altLang="cs-CZ" sz="24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sz="24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posléze datovou schránkou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2AD41E0-DAD2-0CB2-CCE8-A68B453FF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C8177DA-8658-40C5-9659-B4155E27F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CAA739-C438-5C95-6BAA-4898D960D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8958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5FC1CFF-2D50-5A75-C666-A68B68B73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502" y="514905"/>
            <a:ext cx="8850297" cy="949911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Schválená výše dotace: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AAD875C-8DEE-F639-26B1-A155320F83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4412"/>
            <a:ext cx="10515600" cy="43463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Uznatelnost výdajů již od 1.1. 2026.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Dopis o přiznané výši: KONEC BŘEZNA 2026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NEJLÉPE OBJEDNAT VĚTŠINU POLOŽEK Z UČELU POUŽITÍ DOTACE 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HNED V BŘEZNU 2025</a:t>
            </a:r>
          </a:p>
          <a:p>
            <a:pPr marL="0" indent="0" algn="ctr">
              <a:buNone/>
            </a:pPr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KONZULTACI S EKONOMEM ŠKOLY.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7471284-4178-7D25-114D-B9FA0CF5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211856-C085-1A11-9E70-F3BDA5A77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C1DDE27-5FE3-90DA-0C69-82FDDE3EA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8604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94064" y="523702"/>
            <a:ext cx="8959735" cy="1097280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Závazné dokumenty pro příjemce: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78676"/>
            <a:ext cx="10515600" cy="4252124"/>
          </a:xfrm>
        </p:spPr>
        <p:txBody>
          <a:bodyPr>
            <a:normAutofit/>
          </a:bodyPr>
          <a:lstStyle/>
          <a:p>
            <a:pPr marL="0" indent="0" algn="just">
              <a:buFontTx/>
              <a:buNone/>
              <a:defRPr/>
            </a:pPr>
            <a:r>
              <a:rPr lang="cs-CZ" sz="18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Web  - olkraj.cz – krajské dotace</a:t>
            </a:r>
          </a:p>
          <a:p>
            <a:pPr marL="0" indent="0" algn="ctr">
              <a:buFontTx/>
              <a:buNone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VYHLÁŠENÍ PROGRAMU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0" indent="0" algn="r">
              <a:buFontTx/>
              <a:buNone/>
              <a:defRPr/>
            </a:pPr>
            <a:endParaRPr lang="cs-CZ" dirty="0"/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Pravidla dotačního programu,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Zásady </a:t>
            </a:r>
            <a:r>
              <a:rPr lang="pl-P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poskytování finanční podpory z rozpočtu OK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>
              <a:buFontTx/>
              <a:buAutoNum type="arabicPeriod"/>
              <a:defRPr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Veřejnoprávní smlouva, dopis pro PO zřizované Ol. krajem. 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altLang="cs-CZ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31724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40080"/>
            <a:ext cx="10515600" cy="997527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Realizace projektu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3873731"/>
          </a:xfrm>
        </p:spPr>
        <p:txBody>
          <a:bodyPr/>
          <a:lstStyle/>
          <a:p>
            <a:endParaRPr lang="cs-CZ" dirty="0"/>
          </a:p>
          <a:p>
            <a:pPr algn="just"/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založit si sešit a psát si poznámky průběžně o realizovaných aktivitách hned po ukončení aktivity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nekupovat položky, které nejsou v účelu použití dotace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!!!!nemít žádnou vratku dotace!!!!!</a:t>
            </a: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76293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61062" y="199506"/>
            <a:ext cx="9092738" cy="773084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Účel použití dotace/ vyúčtování: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972591"/>
            <a:ext cx="10515600" cy="51597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4000" b="1" dirty="0">
              <a:solidFill>
                <a:srgbClr val="002060"/>
              </a:solidFill>
            </a:endParaRPr>
          </a:p>
          <a:p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171603" y="6356350"/>
            <a:ext cx="4114800" cy="365125"/>
          </a:xfrm>
        </p:spPr>
        <p:txBody>
          <a:bodyPr/>
          <a:lstStyle/>
          <a:p>
            <a:r>
              <a:rPr lang="pl-PL">
                <a:latin typeface="Inter" panose="02000503000000020004" pitchFamily="2" charset="0"/>
                <a:ea typeface="Inter" panose="02000503000000020004" pitchFamily="2" charset="0"/>
              </a:rPr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41</a:t>
            </a:fld>
            <a:endParaRPr lang="cs-CZ"/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6C27527E-1272-8698-7697-0A6218F2AB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457645"/>
              </p:ext>
            </p:extLst>
          </p:nvPr>
        </p:nvGraphicFramePr>
        <p:xfrm>
          <a:off x="1897811" y="1656272"/>
          <a:ext cx="8315864" cy="367636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82887">
                  <a:extLst>
                    <a:ext uri="{9D8B030D-6E8A-4147-A177-3AD203B41FA5}">
                      <a16:colId xmlns:a16="http://schemas.microsoft.com/office/drawing/2014/main" val="2271187770"/>
                    </a:ext>
                  </a:extLst>
                </a:gridCol>
                <a:gridCol w="5632977">
                  <a:extLst>
                    <a:ext uri="{9D8B030D-6E8A-4147-A177-3AD203B41FA5}">
                      <a16:colId xmlns:a16="http://schemas.microsoft.com/office/drawing/2014/main" val="255183061"/>
                    </a:ext>
                  </a:extLst>
                </a:gridCol>
              </a:tblGrid>
              <a:tr h="32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Účel použití dotace 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Vyúčtování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77450256"/>
                  </a:ext>
                </a:extLst>
              </a:tr>
              <a:tr h="672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 lektorné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výukový program upcycling- Ekocentrum Iris, 60 žáků- 3000 Kč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2869544"/>
                  </a:ext>
                </a:extLst>
              </a:tr>
              <a:tr h="672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 dopravné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odkud – kam a zpět + částka př. Olomouc – Prostějov a zpět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0964151"/>
                  </a:ext>
                </a:extLst>
              </a:tr>
              <a:tr h="32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 cestovné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jízdenky, Olomouc – </a:t>
                      </a:r>
                      <a:r>
                        <a:rPr lang="cs-CZ" sz="1100" kern="100" dirty="0" err="1">
                          <a:effectLst/>
                        </a:rPr>
                        <a:t>Sluňákov</a:t>
                      </a:r>
                      <a:r>
                        <a:rPr lang="cs-CZ" sz="1100" kern="100" dirty="0">
                          <a:effectLst/>
                        </a:rPr>
                        <a:t>,  Horka nad Moravou a zpět, 20 žáků + částka 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95175910"/>
                  </a:ext>
                </a:extLst>
              </a:tr>
              <a:tr h="3281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pomůcky pro badatelství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3 ks lupy + částka, 2 ks stolní mikroskop + částka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2993789"/>
                  </a:ext>
                </a:extLst>
              </a:tr>
              <a:tr h="672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kurzovné koordinátora EVVO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specializační studium koordinátora EVVO: SOŠ Šumperk, Zemědělská 3 – 14 400 Kč – pouze 80% kurzovného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07366394"/>
                  </a:ext>
                </a:extLst>
              </a:tr>
              <a:tr h="6729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 mzdové výdaje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DPP – počet hodin, název akce, počet žáků – zaúčtování dříve než v měsíci použití dotace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7728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491423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92335" y="490451"/>
            <a:ext cx="6209608" cy="764771"/>
          </a:xfrm>
        </p:spPr>
        <p:txBody>
          <a:bodyPr>
            <a:normAutofit/>
          </a:bodyPr>
          <a:lstStyle/>
          <a:p>
            <a:pPr algn="ctr"/>
            <a:r>
              <a:rPr lang="cs-CZ" altLang="cs-CZ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Kontakty: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667760"/>
          </a:xfrm>
        </p:spPr>
        <p:txBody>
          <a:bodyPr/>
          <a:lstStyle/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Odbor školství a mládeže KÚ OK:</a:t>
            </a:r>
          </a:p>
          <a:p>
            <a:pPr>
              <a:buNone/>
              <a:defRPr/>
            </a:pPr>
            <a:endParaRPr lang="cs-CZ" altLang="cs-CZ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Metodik poskytování dotací: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Martina Křepelková Gazdíková, </a:t>
            </a:r>
            <a:r>
              <a:rPr lang="cs-CZ" altLang="cs-CZ" b="1" u="sng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</a:t>
            </a: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585 508 672</a:t>
            </a:r>
          </a:p>
          <a:p>
            <a:pPr algn="ctr">
              <a:buNone/>
              <a:defRPr/>
            </a:pPr>
            <a:r>
              <a:rPr lang="cs-CZ" altLang="cs-CZ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m.krepelkovagazdikova@olkraj.cz</a:t>
            </a:r>
            <a:endParaRPr lang="cs-CZ" altLang="cs-CZ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  <a:defRPr/>
            </a:pPr>
            <a:r>
              <a:rPr lang="cs-CZ" altLang="cs-C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Technická podpora RAP:  </a:t>
            </a:r>
            <a:r>
              <a:rPr lang="cs-CZ" altLang="cs-CZ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Bc. Viktor Müller</a:t>
            </a:r>
          </a:p>
          <a:p>
            <a:pPr>
              <a:buNone/>
              <a:defRPr/>
            </a:pPr>
            <a:r>
              <a:rPr lang="cs-CZ" alt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telefon: 585 508 457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/>
              <a:t>04_03_Program na podporu EVVO v Olomouckém kraji v r. 2026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12201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1587730"/>
            <a:ext cx="10515600" cy="2909455"/>
          </a:xfrm>
        </p:spPr>
        <p:txBody>
          <a:bodyPr>
            <a:normAutofit/>
          </a:bodyPr>
          <a:lstStyle/>
          <a:p>
            <a:pPr algn="ctr"/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 </a:t>
            </a:r>
            <a:b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SDÍLENÍ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10.12. 2025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dirty="0"/>
              <a:t>04_03_Program na podporu EVVO v Olomouckém kraji v r. 2026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065459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Inter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 OK</Template>
  <TotalTime>4434</TotalTime>
  <Words>5355</Words>
  <Application>Microsoft Office PowerPoint</Application>
  <PresentationFormat>Širokoúhlá obrazovka</PresentationFormat>
  <Paragraphs>720</Paragraphs>
  <Slides>43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9" baseType="lpstr">
      <vt:lpstr>Arial</vt:lpstr>
      <vt:lpstr>Calibri</vt:lpstr>
      <vt:lpstr>Inter</vt:lpstr>
      <vt:lpstr>Times New Roman</vt:lpstr>
      <vt:lpstr>Wingdings</vt:lpstr>
      <vt:lpstr>Motiv Office</vt:lpstr>
      <vt:lpstr>         Program podpory environmentálního vzdělávání, výchovy a osvěty v Olomouckém kraji v roce 2026 </vt:lpstr>
      <vt:lpstr>Časový harmonogram</vt:lpstr>
      <vt:lpstr>Oprávněný žadatel </vt:lpstr>
      <vt:lpstr>                                  Výše podpory</vt:lpstr>
      <vt:lpstr>Podporované aktivity</vt:lpstr>
      <vt:lpstr>Neuznatelné výdaje r. 2026</vt:lpstr>
      <vt:lpstr>Metodické materiály</vt:lpstr>
      <vt:lpstr>Přihlášení do RAP</vt:lpstr>
      <vt:lpstr>Přihlášení do RAP</vt:lpstr>
      <vt:lpstr>                     Žádost, s. 1-2</vt:lpstr>
      <vt:lpstr>                     Žádost, s. 2</vt:lpstr>
      <vt:lpstr>                     Žádost, s. 2</vt:lpstr>
      <vt:lpstr>                     Žádost, s. 3</vt:lpstr>
      <vt:lpstr>           Kritéria A hodnocení žádosti, s. 4: </vt:lpstr>
      <vt:lpstr>             Kritéria B hodnocení žádosti, s.14                </vt:lpstr>
      <vt:lpstr>             Kritéria B hodnocení žádosti, s.14                 </vt:lpstr>
      <vt:lpstr>Kritéria B hodnocení žádosti, s.14</vt:lpstr>
      <vt:lpstr>                           Kritéria B hodnocení žádosti, s.14                 </vt:lpstr>
      <vt:lpstr>Kontrola hlavního cíle, aktivit s účelem použití dotace   </vt:lpstr>
      <vt:lpstr>Účel použití dotace:</vt:lpstr>
      <vt:lpstr>Kritéria B hodnocení žádosti, s.14                </vt:lpstr>
      <vt:lpstr>           Kritérium C hodnocení žádosti, s.14</vt:lpstr>
      <vt:lpstr>Chyba nebo doplnění v odeslané žádosti v RAP</vt:lpstr>
      <vt:lpstr>                     Povinné přílohy žádosti, s. 5,6 </vt:lpstr>
      <vt:lpstr>                     Povinné přílohy žádosti, s.5,6 </vt:lpstr>
      <vt:lpstr>Zaslané přílohy v RAPU</vt:lpstr>
      <vt:lpstr>Časté chyby v příloze č. 17 a) </vt:lpstr>
      <vt:lpstr>Chyba nebo doplnění v odeslané žádosti v RAP</vt:lpstr>
      <vt:lpstr>Žádost, s. 7-14</vt:lpstr>
      <vt:lpstr>Rozpočet, s. 13 – nezbytná spolupráce ekonomem, ředitelem školy</vt:lpstr>
      <vt:lpstr>           Rozpočet, s. 13 – nutná spolupráce s ekonomem </vt:lpstr>
      <vt:lpstr>Kontrola účelu použití dotace - rozpočtu</vt:lpstr>
      <vt:lpstr>                     Odeslání žádosti v RAP                                         a datovou schránkou </vt:lpstr>
      <vt:lpstr>Časté chyby v odesílání žádosti                                      datovou schránkou</vt:lpstr>
      <vt:lpstr>Povinnost ELEKTRONICKÉHO PODPISU</vt:lpstr>
      <vt:lpstr>Oprava, vyřazení žádosti </vt:lpstr>
      <vt:lpstr>Chyba nebo doplnění v odeslané žádosti v RAP</vt:lpstr>
      <vt:lpstr>Schválená výše dotace:</vt:lpstr>
      <vt:lpstr>Závazné dokumenty pro příjemce:</vt:lpstr>
      <vt:lpstr>Realizace projektu</vt:lpstr>
      <vt:lpstr>Účel použití dotace/ vyúčtování:</vt:lpstr>
      <vt:lpstr>Kontakty:</vt:lpstr>
      <vt:lpstr>DĚKUJI ZA POZORNOST  A SDÍLENÍ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Niče Luděk</dc:creator>
  <cp:lastModifiedBy>Křepelková Gazdíková Martina</cp:lastModifiedBy>
  <cp:revision>311</cp:revision>
  <dcterms:created xsi:type="dcterms:W3CDTF">2022-03-10T07:10:19Z</dcterms:created>
  <dcterms:modified xsi:type="dcterms:W3CDTF">2026-01-06T08:05:26Z</dcterms:modified>
</cp:coreProperties>
</file>