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17"/>
  </p:notesMasterIdLst>
  <p:sldIdLst>
    <p:sldId id="291" r:id="rId2"/>
    <p:sldId id="300" r:id="rId3"/>
    <p:sldId id="299" r:id="rId4"/>
    <p:sldId id="308" r:id="rId5"/>
    <p:sldId id="301" r:id="rId6"/>
    <p:sldId id="298" r:id="rId7"/>
    <p:sldId id="302" r:id="rId8"/>
    <p:sldId id="303" r:id="rId9"/>
    <p:sldId id="304" r:id="rId10"/>
    <p:sldId id="305" r:id="rId11"/>
    <p:sldId id="307" r:id="rId12"/>
    <p:sldId id="306" r:id="rId13"/>
    <p:sldId id="309" r:id="rId14"/>
    <p:sldId id="310" r:id="rId15"/>
    <p:sldId id="311" r:id="rId16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5" pos="529" userDrawn="1">
          <p15:clr>
            <a:srgbClr val="A4A3A4"/>
          </p15:clr>
        </p15:guide>
        <p15:guide id="6" orient="horz" userDrawn="1">
          <p15:clr>
            <a:srgbClr val="A4A3A4"/>
          </p15:clr>
        </p15:guide>
        <p15:guide id="7" pos="7151" userDrawn="1">
          <p15:clr>
            <a:srgbClr val="A4A3A4"/>
          </p15:clr>
        </p15:guide>
        <p15:guide id="8" orient="horz" pos="3861" userDrawn="1">
          <p15:clr>
            <a:srgbClr val="A4A3A4"/>
          </p15:clr>
        </p15:guide>
        <p15:guide id="10" orient="horz" pos="1434" userDrawn="1">
          <p15:clr>
            <a:srgbClr val="A4A3A4"/>
          </p15:clr>
        </p15:guide>
        <p15:guide id="11" orient="horz" pos="822" userDrawn="1">
          <p15:clr>
            <a:srgbClr val="A4A3A4"/>
          </p15:clr>
        </p15:guide>
        <p15:guide id="12" orient="horz" pos="1253" userDrawn="1">
          <p15:clr>
            <a:srgbClr val="A4A3A4"/>
          </p15:clr>
        </p15:guide>
        <p15:guide id="15" pos="413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49F"/>
    <a:srgbClr val="578A4C"/>
    <a:srgbClr val="A5C659"/>
    <a:srgbClr val="6BB7EB"/>
    <a:srgbClr val="EABB47"/>
    <a:srgbClr val="C4262E"/>
    <a:srgbClr val="92D400"/>
    <a:srgbClr val="A1C05B"/>
    <a:srgbClr val="93C8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1B5FCF0-2C38-2CC6-1AF5-A4B2FF42D44C}" v="21" dt="2025-01-21T08:39:10.98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6327"/>
  </p:normalViewPr>
  <p:slideViewPr>
    <p:cSldViewPr snapToGrid="0" snapToObjects="1" showGuides="1">
      <p:cViewPr varScale="1">
        <p:scale>
          <a:sx n="109" d="100"/>
          <a:sy n="109" d="100"/>
        </p:scale>
        <p:origin x="108" y="138"/>
      </p:cViewPr>
      <p:guideLst>
        <p:guide pos="3840"/>
        <p:guide pos="529"/>
        <p:guide orient="horz"/>
        <p:guide pos="7151"/>
        <p:guide orient="horz" pos="3861"/>
        <p:guide orient="horz" pos="1434"/>
        <p:guide orient="horz" pos="822"/>
        <p:guide orient="horz" pos="1253"/>
        <p:guide pos="4131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ezvalová Barbora" userId="S::b.nezvalova@olkraj.cz::1b74a353-e4cc-4216-8b45-185b46d26744" providerId="AD" clId="Web-{31B5FCF0-2C38-2CC6-1AF5-A4B2FF42D44C}"/>
    <pc:docChg chg="modSld">
      <pc:chgData name="Nezvalová Barbora" userId="S::b.nezvalova@olkraj.cz::1b74a353-e4cc-4216-8b45-185b46d26744" providerId="AD" clId="Web-{31B5FCF0-2C38-2CC6-1AF5-A4B2FF42D44C}" dt="2025-01-21T08:39:10.981" v="20"/>
      <pc:docMkLst>
        <pc:docMk/>
      </pc:docMkLst>
      <pc:sldChg chg="addSp modSp addAnim delAnim modAnim">
        <pc:chgData name="Nezvalová Barbora" userId="S::b.nezvalova@olkraj.cz::1b74a353-e4cc-4216-8b45-185b46d26744" providerId="AD" clId="Web-{31B5FCF0-2C38-2CC6-1AF5-A4B2FF42D44C}" dt="2025-01-21T08:39:10.981" v="20"/>
        <pc:sldMkLst>
          <pc:docMk/>
          <pc:sldMk cId="2754493114" sldId="302"/>
        </pc:sldMkLst>
        <pc:picChg chg="add mod">
          <ac:chgData name="Nezvalová Barbora" userId="S::b.nezvalova@olkraj.cz::1b74a353-e4cc-4216-8b45-185b46d26744" providerId="AD" clId="Web-{31B5FCF0-2C38-2CC6-1AF5-A4B2FF42D44C}" dt="2025-01-21T08:35:21.380" v="8" actId="14100"/>
          <ac:picMkLst>
            <pc:docMk/>
            <pc:sldMk cId="2754493114" sldId="302"/>
            <ac:picMk id="4" creationId="{C08A7C97-E20B-3727-7A1D-2C74DAADB79B}"/>
          </ac:picMkLst>
        </pc:picChg>
        <pc:picChg chg="add mod">
          <ac:chgData name="Nezvalová Barbora" userId="S::b.nezvalova@olkraj.cz::1b74a353-e4cc-4216-8b45-185b46d26744" providerId="AD" clId="Web-{31B5FCF0-2C38-2CC6-1AF5-A4B2FF42D44C}" dt="2025-01-21T08:36:21.601" v="13" actId="1076"/>
          <ac:picMkLst>
            <pc:docMk/>
            <pc:sldMk cId="2754493114" sldId="302"/>
            <ac:picMk id="5" creationId="{CDA5AB0B-A68C-07FC-8677-FE75F7396D34}"/>
          </ac:picMkLst>
        </pc:picChg>
        <pc:picChg chg="add mod">
          <ac:chgData name="Nezvalová Barbora" userId="S::b.nezvalova@olkraj.cz::1b74a353-e4cc-4216-8b45-185b46d26744" providerId="AD" clId="Web-{31B5FCF0-2C38-2CC6-1AF5-A4B2FF42D44C}" dt="2025-01-21T08:37:12.071" v="18" actId="1076"/>
          <ac:picMkLst>
            <pc:docMk/>
            <pc:sldMk cId="2754493114" sldId="302"/>
            <ac:picMk id="7" creationId="{C497E9D4-13B3-F695-5800-3B4398D51AC7}"/>
          </ac:picMkLst>
        </pc:picChg>
        <pc:picChg chg="mod">
          <ac:chgData name="Nezvalová Barbora" userId="S::b.nezvalova@olkraj.cz::1b74a353-e4cc-4216-8b45-185b46d26744" providerId="AD" clId="Web-{31B5FCF0-2C38-2CC6-1AF5-A4B2FF42D44C}" dt="2025-01-21T08:32:34.578" v="1" actId="1076"/>
          <ac:picMkLst>
            <pc:docMk/>
            <pc:sldMk cId="2754493114" sldId="302"/>
            <ac:picMk id="26" creationId="{C19E9814-EBCA-CB85-B50B-F98901E324C9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1E40DC-3E09-D246-ACC8-8D44CF70B152}" type="datetimeFigureOut">
              <a:rPr lang="cs-CZ" smtClean="0"/>
              <a:t>05.01.2026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0055B3-7155-F446-AC50-9C579597B3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2532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>
            <a:extLst>
              <a:ext uri="{FF2B5EF4-FFF2-40B4-BE49-F238E27FC236}">
                <a16:creationId xmlns:a16="http://schemas.microsoft.com/office/drawing/2014/main" id="{1F89291F-BFF3-F149-8545-E5BD693BB10A}"/>
              </a:ext>
            </a:extLst>
          </p:cNvPr>
          <p:cNvGrpSpPr/>
          <p:nvPr userDrawn="1"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8" name="Obdélník 7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9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10" name="Grafický objekt 7">
              <a:extLst>
                <a:ext uri="{FF2B5EF4-FFF2-40B4-BE49-F238E27FC236}">
                  <a16:creationId xmlns:a16="http://schemas.microsoft.com/office/drawing/2014/main" id="{8F093256-8D25-044F-BFF0-EF923A8BDF2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-1" y="0"/>
              <a:ext cx="7896226" cy="5687314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E3D64F53-6641-8946-85D8-2D5EA31A8E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4800" y="3636000"/>
            <a:ext cx="6750000" cy="1533600"/>
          </a:xfrm>
        </p:spPr>
        <p:txBody>
          <a:bodyPr anchor="b">
            <a:normAutofit/>
          </a:bodyPr>
          <a:lstStyle>
            <a:lvl1pPr algn="r">
              <a:defRPr sz="36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7204E7A-2188-624C-A10B-9B14021961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4800" y="5374800"/>
            <a:ext cx="6750000" cy="936000"/>
          </a:xfrm>
        </p:spPr>
        <p:txBody>
          <a:bodyPr/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dirty="0"/>
              <a:t>Kliknutím můžete upravit styl předlohy.</a:t>
            </a:r>
          </a:p>
        </p:txBody>
      </p:sp>
    </p:spTree>
    <p:extLst>
      <p:ext uri="{BB962C8B-B14F-4D97-AF65-F5344CB8AC3E}">
        <p14:creationId xmlns:p14="http://schemas.microsoft.com/office/powerpoint/2010/main" val="2566467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0BC99E-F575-CD4F-BC8C-B6D0F1C7B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46636C4-A3EA-684D-BB48-3F868DD7D6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  <a:lvl2pPr>
              <a:defRPr>
                <a:solidFill>
                  <a:srgbClr val="00549F"/>
                </a:solidFill>
              </a:defRPr>
            </a:lvl2pPr>
            <a:lvl3pPr>
              <a:defRPr>
                <a:solidFill>
                  <a:srgbClr val="00549F"/>
                </a:solidFill>
              </a:defRPr>
            </a:lvl3pPr>
            <a:lvl4pPr>
              <a:defRPr>
                <a:solidFill>
                  <a:srgbClr val="00549F"/>
                </a:solidFill>
              </a:defRPr>
            </a:lvl4pPr>
            <a:lvl5pPr>
              <a:defRPr>
                <a:solidFill>
                  <a:srgbClr val="00549F"/>
                </a:solidFill>
              </a:defRPr>
            </a:lvl5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7FA1B98-0F0A-804B-9EFB-6541F5139E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r>
              <a:rPr lang="cs-CZ" dirty="0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E878FF5-0B17-9941-82F2-757249570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7649C84-5642-254D-9462-884B598577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fld id="{F756C1FA-8DED-774F-A9BF-965BD70CC5B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6661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2A1488F-B8BD-6C4D-AB8D-B06252DD25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27B5E2E-DFC9-5A45-A199-DC7437FF0A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00549F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F65DA62-5DB1-1846-9E72-4AF265C87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8395789-FFA9-6A48-956B-EF1DC9AF1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1AC4762-22A7-B142-A230-5302F205D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587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3175D58-12AD-B84A-9ACC-A82DD980F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0F0FCBF-CF8C-0C45-8F30-B1531CB45A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90799"/>
            <a:ext cx="5181600" cy="4186163"/>
          </a:xfrm>
        </p:spPr>
        <p:txBody>
          <a:bodyPr/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2E56DF1-50BA-E140-92EC-104EAB7003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90799"/>
            <a:ext cx="5181600" cy="4186163"/>
          </a:xfrm>
        </p:spPr>
        <p:txBody>
          <a:bodyPr/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1A118F6-91BB-5B4E-9105-4A744995A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D99D79A-A34B-5E4E-BD52-7B47EF30A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BC3DBA3-F30E-054A-A599-FE6A6D323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5713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4D6D53-2781-654E-BC8D-8DCFAA2C66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306800"/>
            <a:ext cx="10515600" cy="684000"/>
          </a:xfrm>
        </p:spPr>
        <p:txBody>
          <a:bodyPr/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864ED1C-7B69-0348-A11D-AEEBDD71F3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90799"/>
            <a:ext cx="5157787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56A51F1-1974-AC48-A80F-20A9EEBA9C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B00F50A2-1C4A-5948-BE8B-49F769660E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90799"/>
            <a:ext cx="5183188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7F59BBBA-C966-8046-8253-6FA4A9736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8431FEF3-E8E8-764A-8425-D76EC96F2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57760BE4-BEDE-EC45-829F-8B835D771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D55BC128-C9BD-2744-A437-600544B17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5207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52A329B-A10A-1844-81FE-4F1BA6E8E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EC71333-B3E7-D44C-923B-31A328BFD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8D4F56B5-69F8-9842-89E0-8584572C2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2C60967-6179-1748-9882-4147B7FD1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091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8AFF1581-7E1B-4C4C-9E2B-241D2E59A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662A342E-B1A3-1E42-96F5-03D898A2B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41026D2-DDB7-2C4B-B64A-F7847D569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8173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C2A16DA-D7E8-5649-9C03-290A0510B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DB8DE4-6BC5-A348-A7D5-D9F5B9E402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43F7F5D-4343-F540-A8D8-A55E9F556E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6B22C0C-88B0-3D4C-ABC1-BFCC0119A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7D2AC44-F960-D746-856F-0488AAABF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6E894C3-3974-3841-973A-EBDD4A18BF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4094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B143B6F-9D61-124F-9986-7DE8D91D7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B184FF4E-EDAE-4D40-BA8C-F6093CC30A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0206F0B-6F67-3746-8B9F-FB42DE5A45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26AF41B-EB73-B049-ACCD-3FA0E9B4C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453D8BE-FDF7-5243-8A49-BBC8AEBE14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83D8E34-C96A-0649-A500-4C7413579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4234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D01DDCC-3029-9F4E-95D9-4BDAF75A3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5EB361E-08D2-DE42-9AD2-2722B2FC9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E58958E-BAF2-4043-9B6A-5788E57E13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0C7D488-F6DF-344A-AE4B-C17C5131FD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1984AC4-89DC-3048-BE97-584ACDBF8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7705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C9C61156-2D2A-6349-AB80-D946D1067A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F63548B-0631-3842-ADED-8A09B1C320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C3FE42E-7771-CC48-BD71-BDE25A9F0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C9DAF4E-587E-474E-9EC6-282F2EBC1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6F5A078-CFCC-1D48-A208-343756D5F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8729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sv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A1443AAB-CF41-0148-BC90-304F7189D4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6800"/>
            <a:ext cx="10515600" cy="68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1188D97-627F-714B-A0B0-855A906B52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268000"/>
            <a:ext cx="10515600" cy="3862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D5F214B-FF17-2E4F-97E8-98C001A5C2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549F"/>
                </a:solidFill>
              </a:defRPr>
            </a:lvl1pPr>
          </a:lstStyle>
          <a:p>
            <a:r>
              <a:rPr lang="cs-CZ" dirty="0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88D8351-1CFF-8748-B796-579D5EEDD7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549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66384A0-3575-644F-943F-3D8B6A8E5F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549F"/>
                </a:solidFill>
              </a:defRPr>
            </a:lvl1pPr>
          </a:lstStyle>
          <a:p>
            <a:fld id="{F756C1FA-8DED-774F-A9BF-965BD70CC5BD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 userDrawn="1"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3737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00549F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549F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549F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549F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549F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549F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jpg"/><Relationship Id="rId7" Type="http://schemas.openxmlformats.org/officeDocument/2006/relationships/image" Target="../media/image10.png"/><Relationship Id="rId2" Type="http://schemas.openxmlformats.org/officeDocument/2006/relationships/hyperlink" Target="http://www.olkraj.cz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10" Type="http://schemas.openxmlformats.org/officeDocument/2006/relationships/image" Target="../media/image13.png"/><Relationship Id="rId4" Type="http://schemas.openxmlformats.org/officeDocument/2006/relationships/image" Target="../media/image7.jpg"/><Relationship Id="rId9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Skupina 13">
            <a:extLst>
              <a:ext uri="{FF2B5EF4-FFF2-40B4-BE49-F238E27FC236}">
                <a16:creationId xmlns:a16="http://schemas.microsoft.com/office/drawing/2014/main" id="{1F89291F-BFF3-F149-8545-E5BD693BB10A}"/>
              </a:ext>
            </a:extLst>
          </p:cNvPr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7" name="Obdélník 6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20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8" name="Grafický objekt 7">
              <a:extLst>
                <a:ext uri="{FF2B5EF4-FFF2-40B4-BE49-F238E27FC236}">
                  <a16:creationId xmlns:a16="http://schemas.microsoft.com/office/drawing/2014/main" id="{8F093256-8D25-044F-BFF0-EF923A8BDF2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-1" y="0"/>
              <a:ext cx="7896226" cy="5687314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C2A064BA-43CA-F941-BCEA-9499EDA1D9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20112" y="3636975"/>
            <a:ext cx="8317693" cy="1328132"/>
          </a:xfrm>
        </p:spPr>
        <p:txBody>
          <a:bodyPr anchor="b">
            <a:normAutofit fontScale="90000"/>
          </a:bodyPr>
          <a:lstStyle/>
          <a:p>
            <a:pPr algn="r"/>
            <a:r>
              <a:rPr lang="cs-CZ" sz="3600" b="1" dirty="0">
                <a:solidFill>
                  <a:srgbClr val="00549F"/>
                </a:solidFill>
                <a:ea typeface="Inter" panose="02000503000000020004" pitchFamily="2" charset="0"/>
                <a:cs typeface="Arial" panose="020B0604020202020204" pitchFamily="34" charset="0"/>
              </a:rPr>
              <a:t>04_04_Program na podporu práce s dětmi a mládeží v Olomouckém kraji 2026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30E3B1F-FFD6-DA4C-BD66-F1C7A0B2CB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6370" y="5376396"/>
            <a:ext cx="6751435" cy="935027"/>
          </a:xfrm>
        </p:spPr>
        <p:txBody>
          <a:bodyPr>
            <a:normAutofit/>
          </a:bodyPr>
          <a:lstStyle/>
          <a:p>
            <a:pPr algn="r"/>
            <a:endParaRPr lang="cs-CZ" sz="2000" dirty="0">
              <a:solidFill>
                <a:srgbClr val="00549F"/>
              </a:solidFill>
              <a:ea typeface="Inter" panose="02000503000000020004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32124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C4B716B-6389-C3E0-17E2-42294521B8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Cíl a účel DP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844783B-E6BE-659B-995F-699495D54B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podpora naplňování cílů Strategie vzdělávací politiky ČR do roku 2030+</a:t>
            </a:r>
          </a:p>
          <a:p>
            <a:r>
              <a:rPr lang="cs-CZ" dirty="0"/>
              <a:t>DP vychází z programového prohlášení Rady Olomouckého kraje. 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podpora práce s dětmi – volnočasové aktivity, kroužky, tábory…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20FCEDB-5FE8-57A5-46AC-F8515BD132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86099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2FC82E7-455A-68A9-6CB9-82C13D844F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Oprávnění žadatelé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0A4ED91-911D-9F10-2BDD-3E4FF70D4F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algn="just">
              <a:buClr>
                <a:srgbClr val="000000"/>
              </a:buClr>
              <a:buNone/>
            </a:pPr>
            <a:r>
              <a:rPr lang="cs-CZ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a) nestátní nezisková organizace, </a:t>
            </a:r>
            <a:r>
              <a:rPr lang="cs-CZ" sz="1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jejíž sídlo se nachází na území Olomouckého kraje</a:t>
            </a:r>
            <a:r>
              <a:rPr lang="cs-CZ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ve svých </a:t>
            </a:r>
            <a:r>
              <a:rPr lang="cs-CZ" sz="1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stanovách má přímo zakotvenou systematickou volnočasovou práci s dětmi a mládeží jako hlavní poslání a náplň činnosti organizace </a:t>
            </a:r>
            <a:r>
              <a:rPr lang="cs-CZ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patří k některému z níže uvedených typů: 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Symbol" panose="05050102010706020507" pitchFamily="18" charset="2"/>
              <a:buChar char=""/>
            </a:pPr>
            <a:r>
              <a:rPr lang="cs-CZ" sz="1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spolkům</a:t>
            </a:r>
            <a:r>
              <a:rPr lang="cs-CZ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podle zákona č. 89/2012 Sb., občanský zákoník v platném znění (spolkem se dle občanského zákoníku rozumí spolek, hlavní spolek či pobočný spolek),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Symbol" panose="05050102010706020507" pitchFamily="18" charset="2"/>
              <a:buChar char=""/>
            </a:pPr>
            <a:r>
              <a:rPr lang="cs-CZ" sz="1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ústavům</a:t>
            </a:r>
            <a:r>
              <a:rPr lang="cs-CZ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podle zákona č. 89/2012 Sb., občanský zákoník v platném znění,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Symbol" panose="05050102010706020507" pitchFamily="18" charset="2"/>
              <a:buChar char=""/>
            </a:pPr>
            <a:r>
              <a:rPr lang="cs-CZ" sz="1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obecně prospěšným společnostem</a:t>
            </a:r>
            <a:r>
              <a:rPr lang="cs-CZ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zřízeným podle zákona č. 248/1995 Sb., o obecně prospěšných společnostech a o změně a doplnění některých zákonů, ve znění pozdějších předpisů.</a:t>
            </a:r>
            <a:endParaRPr lang="cs-CZ" sz="1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just">
              <a:buNone/>
            </a:pPr>
            <a:r>
              <a:rPr lang="cs-CZ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b) </a:t>
            </a:r>
            <a:r>
              <a:rPr lang="cs-CZ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právnická osoba vykonávající činnost školského zařízení – dům dětí a mládeže</a:t>
            </a:r>
            <a:r>
              <a:rPr lang="cs-CZ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(středisko volného času) se sídlem v Olomouckém kraji, zapsaná v rejstříku škol a školských zařízení bez ohledu na zřizovatele</a:t>
            </a:r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6473EC9-9BEE-3E6F-EAD0-8710BDB44A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3</a:t>
            </a:fld>
            <a:endParaRPr lang="cs-CZ"/>
          </a:p>
        </p:txBody>
      </p:sp>
      <p:pic>
        <p:nvPicPr>
          <p:cNvPr id="8" name="Obrázek 7" descr="Obsah obrázku text, snímek obrazovky, Písmo, číslo&#10;&#10;Popis byl vytvořen automaticky">
            <a:extLst>
              <a:ext uri="{FF2B5EF4-FFF2-40B4-BE49-F238E27FC236}">
                <a16:creationId xmlns:a16="http://schemas.microsoft.com/office/drawing/2014/main" id="{E49FA245-3DDD-B294-9411-4DF70919001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211" b="15050"/>
          <a:stretch/>
        </p:blipFill>
        <p:spPr>
          <a:xfrm>
            <a:off x="197710" y="461577"/>
            <a:ext cx="11156090" cy="5528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393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D0835A6-84C8-1971-4E5B-3ADF7E2E53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Žadatelem nemůže být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4EA0495-E09E-29D1-6D52-79B7D728FE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514350" lvl="0" indent="-514350" algn="just">
              <a:spcAft>
                <a:spcPts val="70"/>
              </a:spcAft>
              <a:buClr>
                <a:srgbClr val="00549F"/>
              </a:buClr>
              <a:buFont typeface="+mj-lt"/>
              <a:buAutoNum type="alphaLcParenR"/>
            </a:pPr>
            <a:r>
              <a:rPr lang="cs-CZ" dirty="0"/>
              <a:t>organizace mající jako jednu z hlavních činností tělovýchovu nebo organizovaný sport závodního čí zájmového charakteru (např. sportovní kluby, kluby zájmového sportu, tělovýchovné jednoty a spolky, apod.), </a:t>
            </a:r>
          </a:p>
          <a:p>
            <a:pPr marL="514350" lvl="0" indent="-514350" algn="just">
              <a:spcAft>
                <a:spcPts val="70"/>
              </a:spcAft>
              <a:buClr>
                <a:srgbClr val="00549F"/>
              </a:buClr>
              <a:buFont typeface="+mj-lt"/>
              <a:buAutoNum type="alphaLcParenR"/>
            </a:pPr>
            <a:r>
              <a:rPr lang="cs-CZ" dirty="0"/>
              <a:t>organizace zaměřené na podporu a integraci příslušníků romské komunity a národnostních menšin, </a:t>
            </a:r>
          </a:p>
          <a:p>
            <a:pPr marL="514350" lvl="0" indent="-514350" algn="just">
              <a:spcAft>
                <a:spcPts val="70"/>
              </a:spcAft>
              <a:buClr>
                <a:srgbClr val="00549F"/>
              </a:buClr>
              <a:buFont typeface="+mj-lt"/>
              <a:buAutoNum type="alphaLcParenR"/>
            </a:pPr>
            <a:r>
              <a:rPr lang="cs-CZ" dirty="0"/>
              <a:t>organizace zaměřené na prevenci drog, kriminality a dalších negativních jevů, </a:t>
            </a:r>
          </a:p>
          <a:p>
            <a:pPr marL="514350" lvl="0" indent="-514350" algn="just">
              <a:spcAft>
                <a:spcPts val="70"/>
              </a:spcAft>
              <a:buClr>
                <a:srgbClr val="00549F"/>
              </a:buClr>
              <a:buFont typeface="+mj-lt"/>
              <a:buAutoNum type="alphaLcParenR"/>
            </a:pPr>
            <a:r>
              <a:rPr lang="cs-CZ" dirty="0"/>
              <a:t>organizace, zabývající se pouze nárazovou, jednorázovou nebo jednostrannou činností (pouze organizováním dětských táborů bez návaznosti na celoroční činnost, provozováním či pronajímáním turistických a táborových základen nebo jiných nemovitostí, zařízení apod.) 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0C593CF-5355-31AC-29FD-6A5D3C30DD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41024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0846107-3466-9C3F-959B-F6F393854A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Finance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9EE8E0C-6464-4A18-D487-C1E91CCC5F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předpokládaná výše celkové částky </a:t>
            </a:r>
            <a:r>
              <a:rPr lang="cs-CZ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1 700 000 Kč</a:t>
            </a:r>
          </a:p>
          <a:p>
            <a:pPr marL="0" indent="0">
              <a:buNone/>
            </a:pPr>
            <a:endParaRPr lang="cs-CZ" b="1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cs-CZ" b="1" dirty="0">
                <a:latin typeface="Arial" panose="020B0604020202020204" pitchFamily="34" charset="0"/>
              </a:rPr>
              <a:t>minimální</a:t>
            </a:r>
            <a:r>
              <a:rPr lang="cs-CZ" dirty="0">
                <a:latin typeface="Arial" panose="020B0604020202020204" pitchFamily="34" charset="0"/>
              </a:rPr>
              <a:t> výše dotace na jednu akci/činnost činí </a:t>
            </a:r>
            <a:r>
              <a:rPr lang="cs-CZ" b="1" dirty="0">
                <a:latin typeface="Arial" panose="020B0604020202020204" pitchFamily="34" charset="0"/>
              </a:rPr>
              <a:t>10 000 Kč.</a:t>
            </a:r>
          </a:p>
          <a:p>
            <a:r>
              <a:rPr lang="cs-CZ" b="1" dirty="0">
                <a:latin typeface="Arial" panose="020B0604020202020204" pitchFamily="34" charset="0"/>
              </a:rPr>
              <a:t>maximální</a:t>
            </a:r>
            <a:r>
              <a:rPr lang="cs-CZ" dirty="0">
                <a:latin typeface="Arial" panose="020B0604020202020204" pitchFamily="34" charset="0"/>
              </a:rPr>
              <a:t> výše dotace na jednu akci/činnost činí </a:t>
            </a:r>
            <a:r>
              <a:rPr lang="cs-CZ" b="1" dirty="0">
                <a:latin typeface="Arial" panose="020B0604020202020204" pitchFamily="34" charset="0"/>
              </a:rPr>
              <a:t>30 000 Kč. </a:t>
            </a:r>
            <a:endParaRPr lang="cs-CZ" dirty="0">
              <a:latin typeface="Arial" panose="020B0604020202020204" pitchFamily="34" charset="0"/>
            </a:endParaRPr>
          </a:p>
          <a:p>
            <a:pPr marL="0" indent="0">
              <a:spcAft>
                <a:spcPts val="600"/>
              </a:spcAft>
              <a:buNone/>
            </a:pPr>
            <a:endParaRPr lang="cs-CZ" sz="1200" dirty="0">
              <a:latin typeface="Arial" panose="020B0604020202020204" pitchFamily="34" charset="0"/>
            </a:endParaRPr>
          </a:p>
          <a:p>
            <a:pPr marL="0" indent="0">
              <a:spcAft>
                <a:spcPts val="600"/>
              </a:spcAft>
              <a:buNone/>
            </a:pPr>
            <a:r>
              <a:rPr lang="cs-CZ" dirty="0">
                <a:latin typeface="Arial" panose="020B0604020202020204" pitchFamily="34" charset="0"/>
              </a:rPr>
              <a:t>Požadovaná výše dotace musí být uvedena v celých korunách.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cs-CZ" dirty="0">
                <a:latin typeface="Arial" panose="020B0604020202020204" pitchFamily="34" charset="0"/>
              </a:rPr>
              <a:t>Není požadována spoluúčast.</a:t>
            </a:r>
          </a:p>
          <a:p>
            <a:pPr marL="0" indent="0">
              <a:spcAft>
                <a:spcPts val="600"/>
              </a:spcAft>
              <a:buNone/>
            </a:pPr>
            <a:endParaRPr lang="cs-CZ" dirty="0">
              <a:latin typeface="Arial" panose="020B0604020202020204" pitchFamily="34" charset="0"/>
            </a:endParaRPr>
          </a:p>
          <a:p>
            <a:pPr marL="0" indent="0">
              <a:buNone/>
            </a:pPr>
            <a:endParaRPr lang="cs-CZ" sz="1800" dirty="0">
              <a:latin typeface="Arial" panose="020B0604020202020204" pitchFamily="34" charset="0"/>
            </a:endParaRPr>
          </a:p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CFEDEEA-644C-F109-9481-9EAC9FFB08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58162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Důležité termíny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2310724"/>
            <a:ext cx="10515600" cy="4045626"/>
          </a:xfrm>
        </p:spPr>
        <p:txBody>
          <a:bodyPr/>
          <a:lstStyle/>
          <a:p>
            <a:r>
              <a:rPr lang="cs-CZ" dirty="0"/>
              <a:t>schválení DP - ROK 18. 11. 2025</a:t>
            </a:r>
          </a:p>
          <a:p>
            <a:r>
              <a:rPr lang="cs-CZ" dirty="0"/>
              <a:t>vyvěšení na úřední desce od 1. 12. 2025 – 31. 3. 2026</a:t>
            </a:r>
          </a:p>
          <a:p>
            <a:r>
              <a:rPr lang="cs-CZ" dirty="0"/>
              <a:t>lhůta pro podání žádosti: </a:t>
            </a:r>
            <a:r>
              <a:rPr lang="cs-CZ" sz="3200" b="1" dirty="0">
                <a:highlight>
                  <a:srgbClr val="FFFF00"/>
                </a:highlight>
              </a:rPr>
              <a:t>19. 1. – 30. 1. 2026 do 12 hod.!!!</a:t>
            </a:r>
          </a:p>
          <a:p>
            <a:r>
              <a:rPr lang="cs-CZ" dirty="0"/>
              <a:t>oprava žádosti na základě výzvy </a:t>
            </a:r>
            <a:r>
              <a:rPr lang="cs-CZ" b="1" dirty="0"/>
              <a:t>do 7 kalendářních dnů</a:t>
            </a:r>
          </a:p>
          <a:p>
            <a:r>
              <a:rPr lang="cs-CZ" dirty="0"/>
              <a:t>předpokládané schválení žádostí v ROK – </a:t>
            </a:r>
            <a:r>
              <a:rPr lang="cs-CZ" b="1"/>
              <a:t>duben 2026</a:t>
            </a:r>
            <a:endParaRPr lang="cs-CZ" b="1" dirty="0"/>
          </a:p>
          <a:p>
            <a:endParaRPr lang="cs-CZ" sz="3200" b="1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30919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0A4C69E-7C72-C048-B122-00590E5541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Podání žádosti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C429183-3587-8BC7-1DD3-853144A32C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02265"/>
            <a:ext cx="10515600" cy="4028535"/>
          </a:xfrm>
        </p:spPr>
        <p:txBody>
          <a:bodyPr>
            <a:normAutofit/>
          </a:bodyPr>
          <a:lstStyle/>
          <a:p>
            <a:r>
              <a:rPr lang="cs-CZ" b="1" dirty="0">
                <a:hlinkClick r:id="rId2"/>
              </a:rPr>
              <a:t>www.olkraj.cz</a:t>
            </a:r>
            <a:endParaRPr lang="cs-CZ" b="1" dirty="0"/>
          </a:p>
          <a:p>
            <a:r>
              <a:rPr lang="cs-CZ" dirty="0"/>
              <a:t>přihláška se podává v aplikaci </a:t>
            </a:r>
            <a:r>
              <a:rPr lang="cs-CZ" b="1" dirty="0"/>
              <a:t>KOMUNIKACE PRO OBČANY </a:t>
            </a:r>
            <a:r>
              <a:rPr lang="cs-CZ" dirty="0"/>
              <a:t>(systém RAP) –přihlášení pomocí </a:t>
            </a:r>
            <a:r>
              <a:rPr lang="cs-CZ" b="1" dirty="0"/>
              <a:t>jména a hesla </a:t>
            </a:r>
            <a:r>
              <a:rPr lang="cs-CZ" dirty="0"/>
              <a:t>– uložit kvůli vyúčtování! </a:t>
            </a:r>
          </a:p>
          <a:p>
            <a:r>
              <a:rPr lang="cs-CZ" dirty="0"/>
              <a:t>může se podat pouze </a:t>
            </a:r>
            <a:r>
              <a:rPr lang="cs-CZ" b="1" dirty="0"/>
              <a:t>jedna</a:t>
            </a:r>
            <a:r>
              <a:rPr lang="cs-CZ" dirty="0"/>
              <a:t> v daném DP!</a:t>
            </a:r>
          </a:p>
          <a:p>
            <a:r>
              <a:rPr lang="cs-CZ" b="1" dirty="0"/>
              <a:t>postup: přihlásit </a:t>
            </a:r>
            <a:r>
              <a:rPr lang="cs-CZ" b="1" dirty="0">
                <a:sym typeface="Wingdings" panose="05000000000000000000" pitchFamily="2" charset="2"/>
              </a:rPr>
              <a:t> vyplnit  odeslat žádost v systému RAP (včetně příloh)  stáhnout soubor žádost ve formátu PDF, která je opatřená čárovým kódem tzv. PID  elektronicky odeslat!!!</a:t>
            </a:r>
            <a:endParaRPr lang="cs-CZ" b="1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573280C-2B14-30C5-3C85-04D7FF6BE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7</a:t>
            </a:fld>
            <a:endParaRPr lang="cs-CZ"/>
          </a:p>
        </p:txBody>
      </p:sp>
      <p:pic>
        <p:nvPicPr>
          <p:cNvPr id="18" name="Obrázek 17" descr="Obsah obrázku text, snímek obrazovky, software, Operační systém&#10;&#10;Obsah generovaný pomocí AI může být nesprávný.">
            <a:extLst>
              <a:ext uri="{FF2B5EF4-FFF2-40B4-BE49-F238E27FC236}">
                <a16:creationId xmlns:a16="http://schemas.microsoft.com/office/drawing/2014/main" id="{FB31CF4E-6847-BE96-36C0-2F2532EC3F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0" name="Obrázek 19" descr="Obsah obrázku text, snímek obrazovky, software, Webová stránka&#10;&#10;Obsah generovaný pomocí AI může být nesprávný.">
            <a:extLst>
              <a:ext uri="{FF2B5EF4-FFF2-40B4-BE49-F238E27FC236}">
                <a16:creationId xmlns:a16="http://schemas.microsoft.com/office/drawing/2014/main" id="{198AD08D-72A8-CA8A-46E9-6DC3D39937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2" name="Obrázek 21" descr="Obsah obrázku text, snímek obrazovky, Webová stránka, software&#10;&#10;Obsah generovaný pomocí AI může být nesprávný.">
            <a:extLst>
              <a:ext uri="{FF2B5EF4-FFF2-40B4-BE49-F238E27FC236}">
                <a16:creationId xmlns:a16="http://schemas.microsoft.com/office/drawing/2014/main" id="{885D3B4A-54D3-0053-BECA-E66FF065FD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4" name="Obrázek 23" descr="Obsah obrázku text, snímek obrazovky, Webová stránka, software&#10;&#10;Obsah generovaný pomocí AI může být nesprávný.">
            <a:extLst>
              <a:ext uri="{FF2B5EF4-FFF2-40B4-BE49-F238E27FC236}">
                <a16:creationId xmlns:a16="http://schemas.microsoft.com/office/drawing/2014/main" id="{8B64454E-2C03-5E5D-453B-EDE2EBDDA51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7" name="Obrázek 26" descr="Obsah obrázku text, snímek obrazovky, software, multimédia&#10;&#10;Obsah generovaný pomocí AI může být nesprávný.">
            <a:extLst>
              <a:ext uri="{FF2B5EF4-FFF2-40B4-BE49-F238E27FC236}">
                <a16:creationId xmlns:a16="http://schemas.microsoft.com/office/drawing/2014/main" id="{22BFF25A-12A1-304F-BBD6-28B9179C27F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136525"/>
            <a:ext cx="12192000" cy="6584950"/>
          </a:xfrm>
          <a:prstGeom prst="rect">
            <a:avLst/>
          </a:prstGeom>
        </p:spPr>
      </p:pic>
      <p:pic>
        <p:nvPicPr>
          <p:cNvPr id="31" name="Obrázek 30" descr="Obsah obrázku snímek obrazovky, text, software, Multimediální software&#10;&#10;Obsah generovaný pomocí AI může být nesprávný.">
            <a:extLst>
              <a:ext uri="{FF2B5EF4-FFF2-40B4-BE49-F238E27FC236}">
                <a16:creationId xmlns:a16="http://schemas.microsoft.com/office/drawing/2014/main" id="{E328C6E3-AFA5-788B-42CE-70DCCD600C9C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31311" t="1" r="32791" b="-2011"/>
          <a:stretch>
            <a:fillRect/>
          </a:stretch>
        </p:blipFill>
        <p:spPr>
          <a:xfrm>
            <a:off x="7793854" y="204788"/>
            <a:ext cx="4376691" cy="6584950"/>
          </a:xfrm>
          <a:prstGeom prst="rect">
            <a:avLst/>
          </a:prstGeom>
        </p:spPr>
      </p:pic>
      <p:pic>
        <p:nvPicPr>
          <p:cNvPr id="33" name="Obrázek 32" descr="Obsah obrázku text, snímek obrazovky, Písmo&#10;&#10;Obsah generovaný pomocí AI může být nesprávný.">
            <a:extLst>
              <a:ext uri="{FF2B5EF4-FFF2-40B4-BE49-F238E27FC236}">
                <a16:creationId xmlns:a16="http://schemas.microsoft.com/office/drawing/2014/main" id="{D059359E-6AF4-855C-CF94-4AB35A09BE7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1101270"/>
            <a:ext cx="12192000" cy="4655460"/>
          </a:xfrm>
          <a:prstGeom prst="rect">
            <a:avLst/>
          </a:prstGeom>
        </p:spPr>
      </p:pic>
      <p:pic>
        <p:nvPicPr>
          <p:cNvPr id="35" name="Obrázek 34" descr="Obsah obrázku text, Písmo, design, typografie&#10;&#10;Obsah generovaný pomocí AI může být nesprávný.">
            <a:extLst>
              <a:ext uri="{FF2B5EF4-FFF2-40B4-BE49-F238E27FC236}">
                <a16:creationId xmlns:a16="http://schemas.microsoft.com/office/drawing/2014/main" id="{10640903-EF3C-7C50-37F5-78B6B8708C30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b="36475"/>
          <a:stretch>
            <a:fillRect/>
          </a:stretch>
        </p:blipFill>
        <p:spPr>
          <a:xfrm>
            <a:off x="0" y="1101270"/>
            <a:ext cx="12192000" cy="3283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493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6AA1A2C-2069-7B12-5BB4-9ABAFA07B2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Způsoby doručení žádosti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76B5E7C-948A-089A-02BA-6A81C07C00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lvl="0" indent="0" algn="just">
              <a:lnSpc>
                <a:spcPct val="115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a) elektronicky emailem se zaručeným nebo kvalifikovaným elektronickým podpisem žadatele </a:t>
            </a:r>
            <a:r>
              <a:rPr lang="cs-CZ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na adresu: posta@olkraj.cz. Tento způsob podání žádosti mohou použít žadatelé všech právních forem, mimo obcí a příspěvkových organizací, </a:t>
            </a:r>
          </a:p>
          <a:p>
            <a:pPr marL="0" lvl="0" indent="0" algn="just">
              <a:lnSpc>
                <a:spcPct val="115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b) elektronicky datovou schránkou </a:t>
            </a:r>
            <a:r>
              <a:rPr lang="cs-CZ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žadatele do datové schránky ID: </a:t>
            </a:r>
            <a:r>
              <a:rPr lang="cs-CZ" sz="18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qiabfmf</a:t>
            </a:r>
            <a:r>
              <a:rPr lang="cs-CZ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cs-CZ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se zaručeným nebo kvalifikovaným elektronickým podpisem. </a:t>
            </a:r>
            <a:r>
              <a:rPr lang="cs-CZ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Tento způsob podání žádostí mohou použít žadatelé všech právních forem, povinné pro obce a příspěvkové organizace, </a:t>
            </a:r>
          </a:p>
          <a:p>
            <a:pPr marL="0" lvl="0" indent="0" algn="just">
              <a:lnSpc>
                <a:spcPct val="115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c) elektronicky datovou schránkou </a:t>
            </a:r>
            <a:r>
              <a:rPr lang="cs-CZ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žadatele do datové schránky ID: </a:t>
            </a:r>
            <a:r>
              <a:rPr lang="cs-CZ" sz="18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qiabfmf</a:t>
            </a:r>
            <a:r>
              <a:rPr lang="cs-CZ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 Tento způsob podání žádosti mohou použít žadatelé, kteří nejsou veřejnoprávní podepisující, </a:t>
            </a:r>
          </a:p>
          <a:p>
            <a:pPr marL="0" lvl="0" indent="0" algn="just">
              <a:lnSpc>
                <a:spcPct val="115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d) elektronicky prostřednictvím systému RAP s využitím elektronického podepsání v RAP. </a:t>
            </a:r>
            <a:r>
              <a:rPr lang="cs-CZ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Tento způsob podání žádosti mohou použít žadatelé, kteří nejsou veřejnoprávními podepisujícími. Žádost a odesílané dokumenty budou žadatelem podepsány zaručeným nebo kvalifikovaným elektronickým podpisem. </a:t>
            </a:r>
          </a:p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3F07D0C-89D0-8951-56D8-2CEC1D6697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53478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8FC8E51-1735-BD73-3FD9-B89E45E23C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Na co si dát pozor v žádosti!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0A8F7FD-597E-8498-07D1-96A48E7440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účel použití dotace </a:t>
            </a:r>
          </a:p>
          <a:p>
            <a:pPr marL="0" indent="0">
              <a:buNone/>
            </a:pPr>
            <a:r>
              <a:rPr lang="cs-CZ" dirty="0"/>
              <a:t>- nepoužívat zkratky</a:t>
            </a:r>
          </a:p>
          <a:p>
            <a:pPr marL="0" indent="0">
              <a:buNone/>
            </a:pPr>
            <a:r>
              <a:rPr lang="cs-CZ" dirty="0"/>
              <a:t>- nepoužívat konkrétní částky, počty, kusy</a:t>
            </a:r>
          </a:p>
          <a:p>
            <a:pPr marL="0" indent="0">
              <a:buNone/>
            </a:pPr>
            <a:r>
              <a:rPr lang="cs-CZ" dirty="0"/>
              <a:t>- když je dlouhý - vytvořit zvlášť dokument</a:t>
            </a:r>
          </a:p>
          <a:p>
            <a:pPr>
              <a:buFontTx/>
              <a:buChar char="-"/>
            </a:pPr>
            <a:r>
              <a:rPr lang="cs-CZ" dirty="0"/>
              <a:t>termín plnění</a:t>
            </a:r>
          </a:p>
          <a:p>
            <a:pPr>
              <a:buFontTx/>
              <a:buChar char="-"/>
            </a:pPr>
            <a:r>
              <a:rPr lang="cs-CZ" dirty="0"/>
              <a:t>kritéria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A7DE4D4-D5B8-37FA-AECF-AAA080AA05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378E8F96-18BA-EE5D-6C07-57E4583190D4}"/>
              </a:ext>
            </a:extLst>
          </p:cNvPr>
          <p:cNvSpPr txBox="1"/>
          <p:nvPr/>
        </p:nvSpPr>
        <p:spPr bwMode="auto">
          <a:xfrm>
            <a:off x="459908" y="1324132"/>
            <a:ext cx="11048511" cy="423814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square" lIns="38100" tIns="38100" rIns="38100" bIns="38100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cs-CZ" sz="1400" dirty="0">
                <a:solidFill>
                  <a:schemeClr val="tx2"/>
                </a:solidFill>
                <a:ea typeface="+mj-ea"/>
              </a:rPr>
              <a:t>Pravidla dotačního programu 5.4. Platební podmínky, bod c)</a:t>
            </a:r>
          </a:p>
          <a:p>
            <a:pPr marL="285750" indent="-285750" algn="l">
              <a:lnSpc>
                <a:spcPct val="150000"/>
              </a:lnSpc>
              <a:buFontTx/>
              <a:buChar char="-"/>
            </a:pPr>
            <a:r>
              <a:rPr lang="cs-CZ" sz="1400" dirty="0">
                <a:solidFill>
                  <a:schemeClr val="tx2"/>
                </a:solidFill>
                <a:ea typeface="+mj-ea"/>
              </a:rPr>
              <a:t>dotaci lze použít na uznatelné výdaje uvedené ve smlouvě/dopise</a:t>
            </a:r>
          </a:p>
          <a:p>
            <a:pPr marL="285750" indent="-285750" algn="l">
              <a:lnSpc>
                <a:spcPct val="150000"/>
              </a:lnSpc>
              <a:buFontTx/>
              <a:buChar char="-"/>
            </a:pPr>
            <a:r>
              <a:rPr lang="cs-CZ" sz="1400" dirty="0">
                <a:solidFill>
                  <a:schemeClr val="tx2"/>
                </a:solidFill>
                <a:ea typeface="+mj-ea"/>
              </a:rPr>
              <a:t>lze čerpat pouze na výdaje vzniklé od 1. 1. 2026 do 31. 12. 2026</a:t>
            </a:r>
          </a:p>
          <a:p>
            <a:pPr marL="285750" indent="-285750" algn="l">
              <a:lnSpc>
                <a:spcPct val="150000"/>
              </a:lnSpc>
              <a:buFontTx/>
              <a:buChar char="-"/>
            </a:pPr>
            <a:r>
              <a:rPr lang="cs-CZ" sz="1400" dirty="0">
                <a:solidFill>
                  <a:schemeClr val="tx2"/>
                </a:solidFill>
                <a:ea typeface="+mj-ea"/>
              </a:rPr>
              <a:t>dotaci lze použít dle data uvedeného ve smlouvě/dopise: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chemeClr val="tx2"/>
                </a:solidFill>
                <a:ea typeface="+mj-ea"/>
              </a:rPr>
              <a:t>v případě akce do 30 dnů od ukončení akce/u akce konané před poskytnutí dotace - do 30 dnů od nabytí účinnosti smlouvy/odeslání dopisu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chemeClr val="tx2"/>
                </a:solidFill>
                <a:ea typeface="+mj-ea"/>
              </a:rPr>
              <a:t>v případě celoroční činnosti do 31. 12. 2026</a:t>
            </a:r>
          </a:p>
          <a:p>
            <a:pPr algn="l">
              <a:lnSpc>
                <a:spcPct val="150000"/>
              </a:lnSpc>
            </a:pPr>
            <a:r>
              <a:rPr lang="cs-CZ" sz="1400" dirty="0">
                <a:solidFill>
                  <a:schemeClr val="tx2"/>
                </a:solidFill>
                <a:ea typeface="+mj-ea"/>
              </a:rPr>
              <a:t>Termín vyúčtování (provádí se v systému RAP) se uvádí ve smlouvě/dopise: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chemeClr val="tx2"/>
                </a:solidFill>
                <a:ea typeface="+mj-ea"/>
              </a:rPr>
              <a:t>v případě akce do 30 dnů od data (viz výše) 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chemeClr val="tx2"/>
                </a:solidFill>
                <a:ea typeface="+mj-ea"/>
              </a:rPr>
              <a:t>v případě celoroční činnosti do 15. 1. 2027</a:t>
            </a:r>
          </a:p>
          <a:p>
            <a:pPr algn="l">
              <a:lnSpc>
                <a:spcPct val="150000"/>
              </a:lnSpc>
            </a:pPr>
            <a:r>
              <a:rPr lang="cs-CZ" sz="1400" dirty="0">
                <a:solidFill>
                  <a:schemeClr val="tx2"/>
                </a:solidFill>
                <a:ea typeface="+mj-ea"/>
              </a:rPr>
              <a:t>Příklad:</a:t>
            </a:r>
          </a:p>
          <a:p>
            <a:pPr algn="l">
              <a:lnSpc>
                <a:spcPct val="150000"/>
              </a:lnSpc>
            </a:pPr>
            <a:r>
              <a:rPr lang="cs-CZ" sz="1400" dirty="0">
                <a:solidFill>
                  <a:schemeClr val="tx2"/>
                </a:solidFill>
                <a:ea typeface="+mj-ea"/>
              </a:rPr>
              <a:t>Akce se bude konat v červnu 2026 </a:t>
            </a:r>
            <a:r>
              <a:rPr lang="cs-CZ" sz="1400" dirty="0">
                <a:solidFill>
                  <a:schemeClr val="tx2"/>
                </a:solidFill>
                <a:ea typeface="+mj-ea"/>
                <a:sym typeface="Wingdings" panose="05000000000000000000" pitchFamily="2" charset="2"/>
              </a:rPr>
              <a:t> do 31. 7. 2026 mohu čerpat dotaci na uznatelné výdaje)  do 30. 8. musím poslat vyúčtování! (obě data jsou ve smlouvě/dopise)</a:t>
            </a:r>
            <a:endParaRPr lang="cs-CZ" sz="1400" dirty="0">
              <a:solidFill>
                <a:schemeClr val="tx2"/>
              </a:solidFill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77449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2C3EFCB-9BE5-D780-DB0F-FCAEE4B0E8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Hodnotící kritéria žádosti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C2A4C8C-8E55-292C-6521-93546AC59A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A – hodnotí administrátor</a:t>
            </a:r>
          </a:p>
          <a:p>
            <a:r>
              <a:rPr lang="cs-CZ" dirty="0"/>
              <a:t>B – hodnotí Výbor pro výchovu, vzdělávání a zaměstnanost 	Zastupitelstva Olomouckého kraje</a:t>
            </a:r>
          </a:p>
          <a:p>
            <a:r>
              <a:rPr lang="cs-CZ" dirty="0"/>
              <a:t>C – hodnotí Rada Olomouckého kraje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BDCACC8-22E1-F962-27EC-37FD3D5436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10</a:t>
            </a:fld>
            <a:endParaRPr lang="cs-CZ"/>
          </a:p>
        </p:txBody>
      </p:sp>
      <p:pic>
        <p:nvPicPr>
          <p:cNvPr id="5" name="Obrázek 4" descr="Obsah obrázku text, snímek obrazovky, číslo, Písmo&#10;&#10;Obsah generovaný pomocí AI může být nesprávný.">
            <a:extLst>
              <a:ext uri="{FF2B5EF4-FFF2-40B4-BE49-F238E27FC236}">
                <a16:creationId xmlns:a16="http://schemas.microsoft.com/office/drawing/2014/main" id="{528DE935-F3CC-2DBF-9A0B-3154B81B12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8953" y="1834640"/>
            <a:ext cx="6905625" cy="4448175"/>
          </a:xfrm>
          <a:prstGeom prst="rect">
            <a:avLst/>
          </a:prstGeom>
        </p:spPr>
      </p:pic>
      <p:pic>
        <p:nvPicPr>
          <p:cNvPr id="8" name="Obrázek 7" descr="Obsah obrázku text, snímek obrazovky, číslo, Písmo&#10;&#10;Obsah generovaný pomocí AI může být nesprávný.">
            <a:extLst>
              <a:ext uri="{FF2B5EF4-FFF2-40B4-BE49-F238E27FC236}">
                <a16:creationId xmlns:a16="http://schemas.microsoft.com/office/drawing/2014/main" id="{653D532B-348A-4878-ACA1-1E2CAB57A0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7899" y="80962"/>
            <a:ext cx="6810375" cy="6457950"/>
          </a:xfrm>
          <a:prstGeom prst="rect">
            <a:avLst/>
          </a:prstGeom>
        </p:spPr>
      </p:pic>
      <p:pic>
        <p:nvPicPr>
          <p:cNvPr id="10" name="Obrázek 9" descr="Obsah obrázku text, snímek obrazovky, Písmo, číslo&#10;&#10;Obsah generovaný pomocí AI může být nesprávný.">
            <a:extLst>
              <a:ext uri="{FF2B5EF4-FFF2-40B4-BE49-F238E27FC236}">
                <a16:creationId xmlns:a16="http://schemas.microsoft.com/office/drawing/2014/main" id="{1326883C-82A6-7246-0355-E03601BD55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1082" y="0"/>
            <a:ext cx="5629835" cy="6858000"/>
          </a:xfrm>
          <a:prstGeom prst="rect">
            <a:avLst/>
          </a:prstGeom>
        </p:spPr>
      </p:pic>
      <p:pic>
        <p:nvPicPr>
          <p:cNvPr id="12" name="Obrázek 11" descr="Obsah obrázku text, snímek obrazovky, Písmo, číslo&#10;&#10;Obsah generovaný pomocí AI může být nesprávný.">
            <a:extLst>
              <a:ext uri="{FF2B5EF4-FFF2-40B4-BE49-F238E27FC236}">
                <a16:creationId xmlns:a16="http://schemas.microsoft.com/office/drawing/2014/main" id="{D2C4A69A-C200-502E-D96A-B38323408BA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49620" y="1666875"/>
            <a:ext cx="6819900" cy="3524250"/>
          </a:xfrm>
          <a:prstGeom prst="rect">
            <a:avLst/>
          </a:prstGeom>
        </p:spPr>
      </p:pic>
      <p:pic>
        <p:nvPicPr>
          <p:cNvPr id="14" name="Obrázek 13" descr="Obsah obrázku text, snímek obrazovky, Písmo, číslo&#10;&#10;Obsah generovaný pomocí AI může být nesprávný.">
            <a:extLst>
              <a:ext uri="{FF2B5EF4-FFF2-40B4-BE49-F238E27FC236}">
                <a16:creationId xmlns:a16="http://schemas.microsoft.com/office/drawing/2014/main" id="{2E3462F4-C5F6-05A7-8286-6A3822F65AC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33700" y="1952625"/>
            <a:ext cx="6324600" cy="295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667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A46A670-D249-4418-586F-E24A56DE64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Přílohy k žádosti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8DABE65-D718-59E6-8040-B40420B5454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170187"/>
            <a:ext cx="5181600" cy="4186163"/>
          </a:xfrm>
        </p:spPr>
        <p:txBody>
          <a:bodyPr>
            <a:normAutofit fontScale="70000" lnSpcReduction="20000"/>
          </a:bodyPr>
          <a:lstStyle/>
          <a:p>
            <a:pPr marL="342900" lvl="0" indent="-342900" algn="just">
              <a:buFont typeface="Arial" panose="020B0604020202020204" pitchFamily="34" charset="0"/>
              <a:buAutoNum type="arabicPeriod"/>
            </a:pPr>
            <a:r>
              <a:rPr lang="cs-CZ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prostá kopie dokladu o zřízení běžného účtu žadatele (např. prostá kopie smlouvy o zřízení běžného účtu nebo potvrzení banky o zřízení běžného účtu),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Arial" panose="020B0604020202020204" pitchFamily="34" charset="0"/>
              <a:buAutoNum type="arabicPeriod"/>
            </a:pPr>
            <a:r>
              <a:rPr lang="cs-CZ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prostá kopie dokladu prokazujícího právní osobnost žadatele (např. prostá kopie výpisu z veřejného rejstříku nebo živnostenského rejstříku nebo registru ekonomických subjektů nebo jiné zákonem stanovené evidence), příp. jiného dokladu o právní subjektivitě žadatele (platné stanovy, statut apod.). 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Arial" panose="020B0604020202020204" pitchFamily="34" charset="0"/>
              <a:buAutoNum type="arabicPeriod"/>
            </a:pPr>
            <a:r>
              <a:rPr lang="cs-CZ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prostá kopie dokladu o oprávněnosti osoby zastupovat žadatele (např. prostá kopie jmenovací listiny nebo zápisu ze schůze orgánu oprávněného volit statutární orgán nebo plná moc apod.), v případě, že toto oprávnění není výslovně uvedeno v dokladu o právní osobnosti,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pak formou např.: zápisu z ustavující schůze, jmenovacím dekretem apod.,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Arial" panose="020B0604020202020204" pitchFamily="34" charset="0"/>
              <a:buAutoNum type="arabicPeriod"/>
            </a:pPr>
            <a:r>
              <a:rPr lang="cs-CZ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prostá kopie zřizovací listiny a souhlas zřizovatele s podáním žádosti o dotaci, pokud je tato povinnost stanovena právním předpisem, rozhodnutím zřizovatele, zřizovací listinou či jiným způsobem – doloží pouze právnické osoby, které jsou příspěvkovými organizacemi,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Arial" panose="020B0604020202020204" pitchFamily="34" charset="0"/>
              <a:buAutoNum type="arabicPeriod"/>
            </a:pPr>
            <a:r>
              <a:rPr lang="cs-CZ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prostá kopie dokladu prokazujícího registraci k dani z přidané hodnoty a skutečnost, zda žadatel má či nemá nárok na vrácení DPH v oblasti realizace projektu, je-li žadatel plátcem DPH,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31B08FB-7959-E49D-AB78-2F2CE6B241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2" y="2170186"/>
            <a:ext cx="5181600" cy="4186163"/>
          </a:xfrm>
        </p:spPr>
        <p:txBody>
          <a:bodyPr>
            <a:normAutofit fontScale="70000" lnSpcReduction="20000"/>
          </a:bodyPr>
          <a:lstStyle/>
          <a:p>
            <a:pPr marL="342900" lvl="0" indent="-342900" algn="just">
              <a:buFont typeface="Arial" panose="020B0604020202020204" pitchFamily="34" charset="0"/>
              <a:buAutoNum type="arabicPeriod" startAt="6"/>
            </a:pPr>
            <a:r>
              <a:rPr lang="cs-CZ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přehled poskytnutých dotací – viz Příloha č. 2 žádosti, 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Arial" panose="020B0604020202020204" pitchFamily="34" charset="0"/>
              <a:buAutoNum type="arabicPeriod" startAt="6"/>
            </a:pPr>
            <a:r>
              <a:rPr lang="cs-CZ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čestné prohlášení žadatele o podporu v režimu de minimis, (tam, kde se jedná o veřejnou podporu) – viz Příloha č. 3 žádosti, 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Arial" panose="020B0604020202020204" pitchFamily="34" charset="0"/>
              <a:buAutoNum type="arabicPeriod" startAt="6"/>
            </a:pPr>
            <a:r>
              <a:rPr lang="cs-CZ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čestné prohlášení žadatele – právnické osoby – viz Příloha č. 4 žádosti, jehož součástí musí být dle textu přílohy </a:t>
            </a:r>
            <a:r>
              <a:rPr lang="cs-CZ" sz="1800" dirty="0">
                <a:effectLst/>
                <a:highlight>
                  <a:srgbClr val="FFFF00"/>
                </a:highligh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úplný výpis </a:t>
            </a:r>
            <a:r>
              <a:rPr lang="cs-CZ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údajů z evidence skutečných majitelů dle zákona č. 37/2021 Sb., o evidenci skutečných majitelů;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Arial" panose="020B0604020202020204" pitchFamily="34" charset="0"/>
              <a:buAutoNum type="arabicPeriod" startAt="6"/>
            </a:pPr>
            <a:r>
              <a:rPr lang="cs-CZ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čestné prohlášení žadatele o struktuře členské základny spolku nebo organizace – viz Příloha č. 5 žádosti, 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3BFA7863-3686-2131-A6C0-6A35FDDABA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11</a:t>
            </a:fld>
            <a:endParaRPr lang="cs-CZ"/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74A41AFF-6175-EBDF-4BE2-85CBC919A995}"/>
              </a:ext>
            </a:extLst>
          </p:cNvPr>
          <p:cNvSpPr txBox="1"/>
          <p:nvPr/>
        </p:nvSpPr>
        <p:spPr bwMode="auto">
          <a:xfrm>
            <a:off x="3247465" y="4505148"/>
            <a:ext cx="2772335" cy="683329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square" lIns="38100" tIns="38100" rIns="38100" bIns="38100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cs-CZ" sz="1400" dirty="0">
                <a:solidFill>
                  <a:schemeClr val="tx2"/>
                </a:solidFill>
                <a:ea typeface="+mj-ea"/>
              </a:rPr>
              <a:t>Tato příloha neplatí pro PO zřizované Olomouckým krajem</a:t>
            </a:r>
          </a:p>
        </p:txBody>
      </p:sp>
      <p:pic>
        <p:nvPicPr>
          <p:cNvPr id="6" name="Obrázek 5" descr="Obsah obrázku text, snímek obrazovky, Písmo, Paralelní&#10;&#10;Popis byl vytvořen automaticky">
            <a:extLst>
              <a:ext uri="{FF2B5EF4-FFF2-40B4-BE49-F238E27FC236}">
                <a16:creationId xmlns:a16="http://schemas.microsoft.com/office/drawing/2014/main" id="{D6DD1F72-29CE-107E-4DE8-4717BFFAF5F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945" t="3537" r="5860" b="5029"/>
          <a:stretch>
            <a:fillRect/>
          </a:stretch>
        </p:blipFill>
        <p:spPr>
          <a:xfrm>
            <a:off x="1266092" y="404446"/>
            <a:ext cx="4281854" cy="5951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965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9A9F41B-A16F-7B4C-450C-4324264A0F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37129"/>
            <a:ext cx="10515600" cy="753671"/>
          </a:xfrm>
        </p:spPr>
        <p:txBody>
          <a:bodyPr>
            <a:normAutofit fontScale="90000"/>
          </a:bodyPr>
          <a:lstStyle/>
          <a:p>
            <a:r>
              <a:rPr lang="cs-CZ" dirty="0"/>
              <a:t>Žádosti projednané ROK – následný postup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A8AF144-1430-4AEC-561C-94526F468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informace budou odeslány žadatelům do 15 dnů od rozhodnutí a zároveň budou výsledky zveřejněny na webu OK</a:t>
            </a:r>
          </a:p>
          <a:p>
            <a:r>
              <a:rPr lang="cs-CZ" dirty="0"/>
              <a:t>PO Olomouckého kraje budou informování Dopisem o zaslání finančního příspěvku (navýšení účelově určeného příspěvku)</a:t>
            </a:r>
          </a:p>
          <a:p>
            <a:r>
              <a:rPr lang="cs-CZ" dirty="0"/>
              <a:t>uzavření smlouvy </a:t>
            </a:r>
          </a:p>
          <a:p>
            <a:r>
              <a:rPr lang="cs-CZ" dirty="0"/>
              <a:t>poskytnutí dotace do 21 dnů od nabytí smlouvy/odeslání dopisu</a:t>
            </a:r>
          </a:p>
          <a:p>
            <a:r>
              <a:rPr lang="cs-CZ" dirty="0"/>
              <a:t>do 26. 6. 2026 je možnost doložit potřebné podklady k podpisu smlouvy (např. schválení přijetí dotace radou/zastupitelstvem obce)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8E876A0-BB1E-78F2-3889-9BDABABD2D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62764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13328BF-3AD2-926A-D54B-760008A6C7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74888"/>
            <a:ext cx="10515600" cy="684000"/>
          </a:xfrm>
        </p:spPr>
        <p:txBody>
          <a:bodyPr>
            <a:normAutofit fontScale="90000"/>
          </a:bodyPr>
          <a:lstStyle/>
          <a:p>
            <a:r>
              <a:rPr lang="cs-CZ" dirty="0"/>
              <a:t>Shrnutí důležitých informací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2B3237D-CAE0-048A-7E1F-ECBA96FFFC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lhůta pro podání žádosti: </a:t>
            </a:r>
            <a:r>
              <a:rPr lang="cs-CZ" sz="2800" b="1" dirty="0">
                <a:highlight>
                  <a:srgbClr val="FFFF00"/>
                </a:highlight>
              </a:rPr>
              <a:t>19. 1. – 30. 1. 2026 do 12 hod.!!!</a:t>
            </a:r>
          </a:p>
          <a:p>
            <a:r>
              <a:rPr lang="cs-CZ" dirty="0"/>
              <a:t>odeslání žádosti v systému </a:t>
            </a:r>
            <a:r>
              <a:rPr lang="cs-CZ" dirty="0">
                <a:highlight>
                  <a:srgbClr val="FFFF00"/>
                </a:highlight>
              </a:rPr>
              <a:t>RAP – PID!!! </a:t>
            </a:r>
            <a:r>
              <a:rPr lang="cs-CZ" dirty="0">
                <a:highlight>
                  <a:srgbClr val="FFFF00"/>
                </a:highlight>
                <a:sym typeface="Wingdings" panose="05000000000000000000" pitchFamily="2" charset="2"/>
              </a:rPr>
              <a:t> stáhnout  odeslat elektronickou poštou</a:t>
            </a:r>
          </a:p>
          <a:p>
            <a:r>
              <a:rPr lang="cs-CZ" dirty="0">
                <a:highlight>
                  <a:srgbClr val="FFFF00"/>
                </a:highlight>
              </a:rPr>
              <a:t>v účelu dotace nepoužívat zkratky a přesné počty</a:t>
            </a:r>
          </a:p>
          <a:p>
            <a:r>
              <a:rPr lang="cs-CZ" dirty="0">
                <a:highlight>
                  <a:srgbClr val="FFFF00"/>
                </a:highlight>
              </a:rPr>
              <a:t>vyplňovat jako právnická osoba!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2C51111-6C4E-ED7A-23FC-E056F5DCDC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00771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8B8F855-93C2-5002-3674-3239E23240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Kontakt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5CC7EEF-9B07-8FAF-92BB-5D9332506E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administrátor Mgr. Barbora Nezvalová</a:t>
            </a:r>
          </a:p>
          <a:p>
            <a:r>
              <a:rPr lang="cs-CZ" dirty="0"/>
              <a:t>tel: 585 508 559</a:t>
            </a:r>
          </a:p>
          <a:p>
            <a:r>
              <a:rPr lang="cs-CZ" dirty="0"/>
              <a:t>e-mail: b.nezvalova@olkraj.cz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CD0E51E-0E68-1975-C3C1-D6B3E33AA5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97186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A260ECC-684E-C9B0-F9AA-68377A1473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688" y="2597717"/>
            <a:ext cx="10515600" cy="684000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/>
              <a:t>DĚKUJI ZA POZORNOST!</a:t>
            </a:r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C684CE82-EE60-7C70-436A-1AD2D864A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176375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lomoucký kraj">
      <a:dk1>
        <a:srgbClr val="000000"/>
      </a:dk1>
      <a:lt1>
        <a:srgbClr val="FFFFFF"/>
      </a:lt1>
      <a:dk2>
        <a:srgbClr val="02539F"/>
      </a:dk2>
      <a:lt2>
        <a:srgbClr val="E7E6E6"/>
      </a:lt2>
      <a:accent1>
        <a:srgbClr val="02539F"/>
      </a:accent1>
      <a:accent2>
        <a:srgbClr val="58894C"/>
      </a:accent2>
      <a:accent3>
        <a:srgbClr val="C4262D"/>
      </a:accent3>
      <a:accent4>
        <a:srgbClr val="9FBF5B"/>
      </a:accent4>
      <a:accent5>
        <a:srgbClr val="6AB6EA"/>
      </a:accent5>
      <a:accent6>
        <a:srgbClr val="E9BB46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 bwMode="auto"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3175" cap="flat" cmpd="sng">
              <a:solidFill>
                <a:srgbClr val="000000"/>
              </a:solidFill>
              <a:prstDash val="solid"/>
              <a:miter lim="400000"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rgbClr val="000000">
                    <a:alpha val="74998"/>
                  </a:srgbClr>
                </a:outerShdw>
              </a:effectLst>
            </a14:hiddenEffects>
          </a:ext>
        </a:extLst>
      </a:spPr>
      <a:bodyPr lIns="38100" tIns="38100" rIns="38100" bIns="38100"/>
      <a:lstStyle>
        <a:defPPr algn="l">
          <a:lnSpc>
            <a:spcPct val="150000"/>
          </a:lnSpc>
          <a:defRPr sz="1400" dirty="0">
            <a:solidFill>
              <a:schemeClr val="tx2"/>
            </a:solidFill>
            <a:ea typeface="+mj-ea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zentace OK.potx" id="{6F3F9BF8-1F67-4B46-B308-B76B3766940E}" vid="{C58A957F-67F5-6440-9449-FF9D378E82FB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Prezentace OK</Template>
  <TotalTime>1138</TotalTime>
  <Words>1327</Words>
  <Application>Microsoft Office PowerPoint</Application>
  <PresentationFormat>Širokoúhlá obrazovka</PresentationFormat>
  <Paragraphs>105</Paragraphs>
  <Slides>15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22" baseType="lpstr">
      <vt:lpstr>Aptos</vt:lpstr>
      <vt:lpstr>Arial</vt:lpstr>
      <vt:lpstr>Calibri</vt:lpstr>
      <vt:lpstr>Inter</vt:lpstr>
      <vt:lpstr>Symbol</vt:lpstr>
      <vt:lpstr>Wingdings</vt:lpstr>
      <vt:lpstr>Motiv Office</vt:lpstr>
      <vt:lpstr>04_04_Program na podporu práce s dětmi a mládeží v Olomouckém kraji 2026</vt:lpstr>
      <vt:lpstr>Cíl a účel DP</vt:lpstr>
      <vt:lpstr>Oprávnění žadatelé</vt:lpstr>
      <vt:lpstr>Žadatelem nemůže být</vt:lpstr>
      <vt:lpstr>Finance</vt:lpstr>
      <vt:lpstr>Důležité termíny</vt:lpstr>
      <vt:lpstr>Podání žádosti</vt:lpstr>
      <vt:lpstr>Způsoby doručení žádosti</vt:lpstr>
      <vt:lpstr>Na co si dát pozor v žádosti!</vt:lpstr>
      <vt:lpstr>Hodnotící kritéria žádosti</vt:lpstr>
      <vt:lpstr>Přílohy k žádosti</vt:lpstr>
      <vt:lpstr>Žádosti projednané ROK – následný postup</vt:lpstr>
      <vt:lpstr>Shrnutí důležitých informací</vt:lpstr>
      <vt:lpstr>Kontakt</vt:lpstr>
      <vt:lpstr>DĚKUJI ZA POZORNOST!</vt:lpstr>
    </vt:vector>
  </TitlesOfParts>
  <Company>VDI0101W10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Niče Luděk</dc:creator>
  <cp:lastModifiedBy>Nezvalová Barbora</cp:lastModifiedBy>
  <cp:revision>59</cp:revision>
  <dcterms:created xsi:type="dcterms:W3CDTF">2022-03-10T07:10:19Z</dcterms:created>
  <dcterms:modified xsi:type="dcterms:W3CDTF">2026-01-05T07:35:14Z</dcterms:modified>
</cp:coreProperties>
</file>